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3" r:id="rId1"/>
  </p:sldMasterIdLst>
  <p:notesMasterIdLst>
    <p:notesMasterId r:id="rId41"/>
  </p:notesMasterIdLst>
  <p:handoutMasterIdLst>
    <p:handoutMasterId r:id="rId42"/>
  </p:handoutMasterIdLst>
  <p:sldIdLst>
    <p:sldId id="256" r:id="rId2"/>
    <p:sldId id="270" r:id="rId3"/>
    <p:sldId id="271" r:id="rId4"/>
    <p:sldId id="272" r:id="rId5"/>
    <p:sldId id="275" r:id="rId6"/>
    <p:sldId id="274" r:id="rId7"/>
    <p:sldId id="286" r:id="rId8"/>
    <p:sldId id="276" r:id="rId9"/>
    <p:sldId id="287" r:id="rId10"/>
    <p:sldId id="277" r:id="rId11"/>
    <p:sldId id="289" r:id="rId12"/>
    <p:sldId id="288" r:id="rId13"/>
    <p:sldId id="278" r:id="rId14"/>
    <p:sldId id="290" r:id="rId15"/>
    <p:sldId id="279" r:id="rId16"/>
    <p:sldId id="291" r:id="rId17"/>
    <p:sldId id="292" r:id="rId18"/>
    <p:sldId id="294" r:id="rId19"/>
    <p:sldId id="293" r:id="rId20"/>
    <p:sldId id="295" r:id="rId21"/>
    <p:sldId id="296" r:id="rId22"/>
    <p:sldId id="297" r:id="rId23"/>
    <p:sldId id="298" r:id="rId24"/>
    <p:sldId id="299" r:id="rId25"/>
    <p:sldId id="300" r:id="rId26"/>
    <p:sldId id="301" r:id="rId27"/>
    <p:sldId id="302" r:id="rId28"/>
    <p:sldId id="303" r:id="rId29"/>
    <p:sldId id="280" r:id="rId30"/>
    <p:sldId id="306" r:id="rId31"/>
    <p:sldId id="281" r:id="rId32"/>
    <p:sldId id="282" r:id="rId33"/>
    <p:sldId id="283" r:id="rId34"/>
    <p:sldId id="312" r:id="rId35"/>
    <p:sldId id="309" r:id="rId36"/>
    <p:sldId id="310" r:id="rId37"/>
    <p:sldId id="311" r:id="rId38"/>
    <p:sldId id="284" r:id="rId39"/>
    <p:sldId id="285"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B0C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77074" autoAdjust="0"/>
  </p:normalViewPr>
  <p:slideViewPr>
    <p:cSldViewPr>
      <p:cViewPr varScale="1">
        <p:scale>
          <a:sx n="58" d="100"/>
          <a:sy n="58" d="100"/>
        </p:scale>
        <p:origin x="11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35B3EC40-3EC8-2E4A-9E3D-E1D3B6FC1CE3}"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37AA3CE-3659-C94A-9D0C-20488B922339}" type="slidenum">
              <a:rPr lang="en-US" altLang="x-none"/>
              <a:pPr/>
              <a:t>‹#›</a:t>
            </a:fld>
            <a:endParaRPr lang="en-US" altLang="x-none"/>
          </a:p>
        </p:txBody>
      </p:sp>
    </p:spTree>
    <p:extLst>
      <p:ext uri="{BB962C8B-B14F-4D97-AF65-F5344CB8AC3E}">
        <p14:creationId xmlns:p14="http://schemas.microsoft.com/office/powerpoint/2010/main" val="303745735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1026"/>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25603" name="Rectangle 1027"/>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x-none" altLang="x-none"/>
          </a:p>
        </p:txBody>
      </p:sp>
      <p:sp>
        <p:nvSpPr>
          <p:cNvPr id="410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5605" name="Rectangle 1029"/>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1030"/>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25607" name="Rectangle 1031"/>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1" hangingPunct="1">
              <a:defRPr sz="1200"/>
            </a:lvl1pPr>
          </a:lstStyle>
          <a:p>
            <a:fld id="{995BE1EB-C04A-F04B-A317-3A5ECAA4682A}" type="slidenum">
              <a:rPr lang="en-US" altLang="x-none"/>
              <a:pPr/>
              <a:t>‹#›</a:t>
            </a:fld>
            <a:endParaRPr lang="en-US" altLang="x-none"/>
          </a:p>
        </p:txBody>
      </p:sp>
    </p:spTree>
    <p:extLst>
      <p:ext uri="{BB962C8B-B14F-4D97-AF65-F5344CB8AC3E}">
        <p14:creationId xmlns:p14="http://schemas.microsoft.com/office/powerpoint/2010/main" val="418585605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Times New Roman"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5BE1EB-C04A-F04B-A317-3A5ECAA4682A}" type="slidenum">
              <a:rPr lang="en-US" altLang="x-none" smtClean="0"/>
              <a:pPr/>
              <a:t>1</a:t>
            </a:fld>
            <a:endParaRPr lang="en-US" altLang="x-none"/>
          </a:p>
        </p:txBody>
      </p:sp>
      <p:sp>
        <p:nvSpPr>
          <p:cNvPr id="5" name="Footer Placeholder 4"/>
          <p:cNvSpPr>
            <a:spLocks noGrp="1"/>
          </p:cNvSpPr>
          <p:nvPr>
            <p:ph type="ftr" sz="quarter" idx="11"/>
          </p:nvPr>
        </p:nvSpPr>
        <p:spPr/>
        <p:txBody>
          <a:bodyPr/>
          <a:lstStyle/>
          <a:p>
            <a:endParaRPr lang="x-none" altLang="x-none"/>
          </a:p>
        </p:txBody>
      </p:sp>
    </p:spTree>
    <p:extLst>
      <p:ext uri="{BB962C8B-B14F-4D97-AF65-F5344CB8AC3E}">
        <p14:creationId xmlns:p14="http://schemas.microsoft.com/office/powerpoint/2010/main" val="188753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People worldwide still send several billion emails daily (not counting spam), although texting, tweeting, and other social media have replaced email as the favored communication method in many contexts.</a:t>
            </a:r>
            <a:r>
              <a:rPr lang="en-US" altLang="x-none" baseline="30000"/>
              <a:t>9</a:t>
            </a:r>
          </a:p>
          <a:p>
            <a:pPr eaLnBrk="1" hangingPunct="1"/>
            <a:endParaRPr lang="en-US" altLang="x-none"/>
          </a:p>
        </p:txBody>
      </p:sp>
      <p:sp>
        <p:nvSpPr>
          <p:cNvPr id="2662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6658177-C8E5-8B43-924B-33A5B7DA9648}" type="slidenum">
              <a:rPr lang="en-US" altLang="x-none"/>
              <a:pPr/>
              <a:t>13</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352846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2867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860802E-2978-CC4F-BFDC-CFA7C2166FC0}" type="slidenum">
              <a:rPr lang="en-US" altLang="x-none"/>
              <a:pPr/>
              <a:t>14</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695375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a:ln/>
        </p:spPr>
      </p:sp>
      <p:sp>
        <p:nvSpPr>
          <p:cNvPr id="3072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Also known as long-distance medicine, it can be used in prisons to reduce chance of escape, on long airplane flights to treat sick passengers, or in rural areas to consult with medical specialists. </a:t>
            </a:r>
          </a:p>
        </p:txBody>
      </p:sp>
      <p:sp>
        <p:nvSpPr>
          <p:cNvPr id="3072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BF3A976-022C-3A4D-98DA-BE9D789A39F4}" type="slidenum">
              <a:rPr lang="en-US" altLang="x-none"/>
              <a:pPr/>
              <a:t>15</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198797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Wikipedia’s reliability was brought into question when a major contributor was found to be a 14 year-old boy instead of a scientist with a PhD and years of experience.  He got most of his information from other Web sources.</a:t>
            </a:r>
          </a:p>
          <a:p>
            <a:pPr eaLnBrk="1" hangingPunct="1"/>
            <a:endParaRPr lang="en-US" altLang="x-none"/>
          </a:p>
          <a:p>
            <a:pPr eaLnBrk="1" hangingPunct="1"/>
            <a:r>
              <a:rPr lang="en-US" altLang="x-none"/>
              <a:t>Web Watch-dog sites are controversial. Mobs and individuals emotionally involved in a political, religious, or moral cause do not always pause to consider consequences or follow due process.</a:t>
            </a:r>
          </a:p>
          <a:p>
            <a:pPr eaLnBrk="1" hangingPunct="1"/>
            <a:endParaRPr lang="en-US" altLang="x-none"/>
          </a:p>
          <a:p>
            <a:pPr eaLnBrk="1" hangingPunct="1"/>
            <a:endParaRPr lang="en-US" altLang="x-none"/>
          </a:p>
        </p:txBody>
      </p:sp>
      <p:sp>
        <p:nvSpPr>
          <p:cNvPr id="3277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1587239-FD1B-4C45-A910-3C91586922D8}" type="slidenum">
              <a:rPr lang="en-US" altLang="x-none"/>
              <a:pPr/>
              <a:t>16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021608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benefits are obvious: Consumers can save time, money, and gasoline while researching products.</a:t>
            </a:r>
          </a:p>
          <a:p>
            <a:pPr eaLnBrk="1" hangingPunct="1"/>
            <a:endParaRPr lang="en-US" altLang="x-none"/>
          </a:p>
          <a:p>
            <a:pPr eaLnBrk="1" hangingPunct="1"/>
            <a:r>
              <a:rPr lang="en-US" altLang="x-none"/>
              <a:t>Some benefits are less obvious or were not obvious before they appeared: Auction sites give people access to customers they could not have found efficiently before. Lower overhead and ease of comparison shopping have brought down prices of many products. Small businesses and artists can sell directly to buyers, avoiding fees to middlemen and distributors. The Web has enabled a peer-to-peer economy.</a:t>
            </a:r>
          </a:p>
        </p:txBody>
      </p:sp>
      <p:sp>
        <p:nvSpPr>
          <p:cNvPr id="3481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AD98BB9-229E-BC4A-B96E-724DB8504285}" type="slidenum">
              <a:rPr lang="en-US" altLang="x-none"/>
              <a:pPr/>
              <a:t>17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806144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a:ln/>
        </p:spPr>
      </p:sp>
      <p:sp>
        <p:nvSpPr>
          <p:cNvPr id="3686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3686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F1A6784-2B8A-054A-9522-66005D493A20}" type="slidenum">
              <a:rPr lang="en-US" altLang="x-none"/>
              <a:pPr/>
              <a:t>18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378104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free programs and services do not have all the features of the paid versions.</a:t>
            </a:r>
          </a:p>
        </p:txBody>
      </p:sp>
      <p:sp>
        <p:nvSpPr>
          <p:cNvPr id="399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B928093-5ED4-F24D-85AC-03E32969BDC9}" type="slidenum">
              <a:rPr lang="en-US" altLang="x-none"/>
              <a:pPr/>
              <a:t>20</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325446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a:ln/>
        </p:spPr>
      </p:sp>
      <p:sp>
        <p:nvSpPr>
          <p:cNvPr id="419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This tracking is not always obvious; we consider it in Chapter 2.</a:t>
            </a:r>
          </a:p>
        </p:txBody>
      </p:sp>
      <p:sp>
        <p:nvSpPr>
          <p:cNvPr id="419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866C4F9-0077-7E45-A45E-1F6E4A1BC64F}" type="slidenum">
              <a:rPr lang="en-US" altLang="x-none"/>
              <a:pPr/>
              <a:t>21</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03007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a:ln/>
        </p:spPr>
      </p:sp>
      <p:sp>
        <p:nvSpPr>
          <p:cNvPr id="440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In 1997, IBM’s chess computer, Deep Blue, beat World Champion Garry Kasparov in a tournament. </a:t>
            </a:r>
          </a:p>
          <a:p>
            <a:pPr eaLnBrk="1" hangingPunct="1"/>
            <a:endParaRPr lang="en-US" altLang="x-none"/>
          </a:p>
          <a:p>
            <a:pPr eaLnBrk="1" hangingPunct="1"/>
            <a:r>
              <a:rPr lang="en-US" altLang="x-none"/>
              <a:t>In 2011, another IBM computer system called Watson defeated human </a:t>
            </a:r>
            <a:r>
              <a:rPr lang="en-US" altLang="x-none" i="1"/>
              <a:t>Jeopardy!</a:t>
            </a:r>
            <a:r>
              <a:rPr lang="en-US" altLang="x-none"/>
              <a:t> champions by answering questions more quickly than the humans. </a:t>
            </a:r>
          </a:p>
        </p:txBody>
      </p:sp>
      <p:sp>
        <p:nvSpPr>
          <p:cNvPr id="440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00E2A7B-ECBE-1845-9B95-00F7498CFAA9}" type="slidenum">
              <a:rPr lang="en-US" altLang="x-none"/>
              <a:pPr/>
              <a:t>22</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568401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a:ln/>
        </p:spPr>
      </p:sp>
      <p:sp>
        <p:nvSpPr>
          <p:cNvPr id="460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AI applications involving pattern recognition: </a:t>
            </a:r>
            <a:r>
              <a:rPr lang="en-US" altLang="x-none" sz="2600"/>
              <a:t>Reading handwriting for automatic mail sorting, matching fingerprints, matching faces in photos.</a:t>
            </a:r>
          </a:p>
          <a:p>
            <a:pPr eaLnBrk="1" hangingPunct="1"/>
            <a:endParaRPr lang="en-US" altLang="x-none" sz="2600"/>
          </a:p>
          <a:p>
            <a:pPr eaLnBrk="1" hangingPunct="1"/>
            <a:r>
              <a:rPr lang="en-US" altLang="x-none" sz="2600"/>
              <a:t>Personal assistants in smartphones use speech recognition to respond to users’ questions.</a:t>
            </a:r>
          </a:p>
          <a:p>
            <a:pPr eaLnBrk="1" hangingPunct="1"/>
            <a:endParaRPr lang="en-US" altLang="x-none"/>
          </a:p>
        </p:txBody>
      </p:sp>
      <p:sp>
        <p:nvSpPr>
          <p:cNvPr id="460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4104C00-4E90-594F-A247-B41EC44CFD10}" type="slidenum">
              <a:rPr lang="en-US" altLang="x-none"/>
              <a:pPr/>
              <a:t>23</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934280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x-none" altLang="x-none"/>
          </a:p>
        </p:txBody>
      </p:sp>
      <p:sp>
        <p:nvSpPr>
          <p:cNvPr id="5" name="Slide Number Placeholder 4"/>
          <p:cNvSpPr>
            <a:spLocks noGrp="1"/>
          </p:cNvSpPr>
          <p:nvPr>
            <p:ph type="sldNum" sz="quarter" idx="11"/>
          </p:nvPr>
        </p:nvSpPr>
        <p:spPr/>
        <p:txBody>
          <a:bodyPr/>
          <a:lstStyle/>
          <a:p>
            <a:fld id="{995BE1EB-C04A-F04B-A317-3A5ECAA4682A}" type="slidenum">
              <a:rPr lang="en-US" altLang="x-none" smtClean="0"/>
              <a:pPr/>
              <a:t>2</a:t>
            </a:fld>
            <a:endParaRPr lang="en-US" altLang="x-none"/>
          </a:p>
        </p:txBody>
      </p:sp>
    </p:spTree>
    <p:extLst>
      <p:ext uri="{BB962C8B-B14F-4D97-AF65-F5344CB8AC3E}">
        <p14:creationId xmlns:p14="http://schemas.microsoft.com/office/powerpoint/2010/main" val="2847341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a:ln/>
        </p:spPr>
      </p:sp>
      <p:sp>
        <p:nvSpPr>
          <p:cNvPr id="481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Philosopher John Searle argues that computers cannot be intelligent. They do not think; they manipulate symbols. They do so at a very high speed, and they can store, access, and manipulate a huge quantity of data, but they are not conscious. They do not understand; they simulate understanding. </a:t>
            </a:r>
          </a:p>
          <a:p>
            <a:pPr eaLnBrk="1" hangingPunct="1"/>
            <a:endParaRPr lang="en-US" altLang="x-none"/>
          </a:p>
          <a:p>
            <a:pPr eaLnBrk="1" hangingPunct="1"/>
            <a:r>
              <a:rPr lang="en-US" altLang="x-none"/>
              <a:t>Searle might say that although Watson won at </a:t>
            </a:r>
            <a:r>
              <a:rPr lang="en-US" altLang="x-none" i="1"/>
              <a:t>Jeopardy!</a:t>
            </a:r>
            <a:r>
              <a:rPr lang="en-US" altLang="x-none"/>
              <a:t>, Watson does not know it won.</a:t>
            </a:r>
          </a:p>
        </p:txBody>
      </p:sp>
      <p:sp>
        <p:nvSpPr>
          <p:cNvPr id="481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735189A-E9D1-6A49-BB66-F67320F07995}" type="slidenum">
              <a:rPr lang="en-US" altLang="x-none"/>
              <a:pPr/>
              <a:t>24</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40052504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Robots inspect undersea structures and communication cables, search for survivors in buildings collapsed by bombs or earthquakes, explore volcanoes and other planets, and move or process nuclear and other hazardous wastes.</a:t>
            </a:r>
          </a:p>
        </p:txBody>
      </p:sp>
      <p:sp>
        <p:nvSpPr>
          <p:cNvPr id="5120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A55A8BA-9276-3D4D-86CB-403A3D915B80}" type="slidenum">
              <a:rPr lang="en-US" altLang="x-none"/>
              <a:pPr/>
              <a:t>26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4017056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Accelerometer or </a:t>
            </a:r>
            <a:r>
              <a:rPr lang="en-US" altLang="x-none" i="1"/>
              <a:t>mems  </a:t>
            </a:r>
            <a:r>
              <a:rPr lang="en-US" altLang="x-none"/>
              <a:t>(microelectromechanical systems) are tiny motion-sensing and gravity-sensing devices that collect status data. Complex software interprets the data and determines the necessary motions, and then sends signals to motors. </a:t>
            </a:r>
          </a:p>
          <a:p>
            <a:pPr eaLnBrk="1" hangingPunct="1"/>
            <a:endParaRPr lang="en-US" altLang="x-none"/>
          </a:p>
          <a:p>
            <a:pPr eaLnBrk="1" hangingPunct="1"/>
            <a:r>
              <a:rPr lang="en-US" altLang="x-none"/>
              <a:t>Wearware refers to clothing with special sensors.</a:t>
            </a:r>
          </a:p>
          <a:p>
            <a:pPr eaLnBrk="1" hangingPunct="1"/>
            <a:endParaRPr lang="en-US" altLang="x-none"/>
          </a:p>
        </p:txBody>
      </p:sp>
      <p:sp>
        <p:nvSpPr>
          <p:cNvPr id="5325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83308C8-C037-4144-9048-BA3EAA8A3C8F}" type="slidenum">
              <a:rPr lang="en-US" altLang="x-none"/>
              <a:pPr/>
              <a:t>27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4003639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a:ln/>
        </p:spPr>
      </p:sp>
      <p:sp>
        <p:nvSpPr>
          <p:cNvPr id="5529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A blind person can use handheld devices that combine optical-character-recognition with a speech synthesizer to read menus and receipts. </a:t>
            </a:r>
          </a:p>
          <a:p>
            <a:pPr eaLnBrk="1" hangingPunct="1"/>
            <a:endParaRPr lang="en-US" altLang="x-none"/>
          </a:p>
          <a:p>
            <a:pPr eaLnBrk="1" hangingPunct="1"/>
            <a:r>
              <a:rPr lang="en-US" altLang="x-none"/>
              <a:t>Flexible, responsive prosthetic devices can now be digitally controlled, enabling amputees to walk, climb stairs, even participate in sports and fly airplanes.</a:t>
            </a:r>
          </a:p>
          <a:p>
            <a:pPr eaLnBrk="1" hangingPunct="1"/>
            <a:endParaRPr lang="en-US" altLang="x-none"/>
          </a:p>
          <a:p>
            <a:pPr eaLnBrk="1" hangingPunct="1"/>
            <a:r>
              <a:rPr lang="en-US" altLang="x-none"/>
              <a:t>People who cannot use their hands can dictate documents to a word processor and give commands to a computer to control household appliances.</a:t>
            </a:r>
          </a:p>
        </p:txBody>
      </p:sp>
      <p:sp>
        <p:nvSpPr>
          <p:cNvPr id="5529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18D5A89-93E2-B947-AF76-808156D4E1A0}" type="slidenum">
              <a:rPr lang="en-US" altLang="x-none"/>
              <a:pPr/>
              <a:t>28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578375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a:ln/>
        </p:spPr>
      </p:sp>
      <p:sp>
        <p:nvSpPr>
          <p:cNvPr id="5734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Old problems in a new context: Cyberspace has many of the problems, annoyances, and controversies of non-cyber life: crime, pornography, violent fiction and games, advertising, copyright infringement, gambling, and products that do not work right.</a:t>
            </a:r>
          </a:p>
          <a:p>
            <a:pPr eaLnBrk="1" hangingPunct="1"/>
            <a:endParaRPr lang="en-US" altLang="x-none"/>
          </a:p>
          <a:p>
            <a:pPr eaLnBrk="1" hangingPunct="1"/>
            <a:r>
              <a:rPr lang="en-US" altLang="x-none"/>
              <a:t>Adapting to new technology: Changes in technology require adaptive changes in laws, social institutions, business policies, personal skills, attitudes, and behavior.</a:t>
            </a:r>
          </a:p>
          <a:p>
            <a:pPr eaLnBrk="1" hangingPunct="1"/>
            <a:endParaRPr lang="en-US" altLang="x-none"/>
          </a:p>
          <a:p>
            <a:pPr eaLnBrk="1" hangingPunct="1"/>
            <a:r>
              <a:rPr lang="en-US" altLang="x-none"/>
              <a:t>Varied sources of solutions to problems:  Solutions for problems that result from new technology come from more or improved  technology, the market, management policies, education and public awareness, volunteer efforts, and law.</a:t>
            </a:r>
          </a:p>
          <a:p>
            <a:pPr eaLnBrk="1" hangingPunct="1"/>
            <a:endParaRPr lang="en-US" altLang="x-none"/>
          </a:p>
          <a:p>
            <a:pPr eaLnBrk="1" hangingPunct="1"/>
            <a:r>
              <a:rPr lang="en-US" altLang="x-none"/>
              <a:t>Global reach of Net: The ease of communication with distant countries has profound social, economic, and political effects – some beneficial, some not.</a:t>
            </a:r>
          </a:p>
          <a:p>
            <a:pPr eaLnBrk="1" hangingPunct="1"/>
            <a:endParaRPr lang="en-US" altLang="x-none"/>
          </a:p>
        </p:txBody>
      </p:sp>
      <p:sp>
        <p:nvSpPr>
          <p:cNvPr id="5734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D041BE0-BCEC-C745-9522-148A2AB42796}" type="slidenum">
              <a:rPr lang="en-US" altLang="x-none"/>
              <a:pPr/>
              <a:t>29</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01698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a:ln/>
        </p:spPr>
      </p:sp>
      <p:sp>
        <p:nvSpPr>
          <p:cNvPr id="5939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Trade-offs and controversy: Increasing privacy and security often means reducing convenience. Protecting privacy makes law enforcement more difficult. Unpleasant, offensive, or inaccurate information accompanies our access to the Web’s vast amounts of useful information.</a:t>
            </a:r>
          </a:p>
          <a:p>
            <a:pPr eaLnBrk="1" hangingPunct="1"/>
            <a:endParaRPr lang="en-US" altLang="x-none"/>
          </a:p>
          <a:p>
            <a:pPr eaLnBrk="1" hangingPunct="1"/>
            <a:r>
              <a:rPr lang="en-US" altLang="x-none"/>
              <a:t>We should not compare new technologies and applications to some ideal perfect service with zero side effects and zero risk. Instead, we should compare them to the alternatives and weigh the problems against the benefits. </a:t>
            </a:r>
          </a:p>
          <a:p>
            <a:pPr eaLnBrk="1" hangingPunct="1"/>
            <a:endParaRPr lang="en-US" altLang="x-none"/>
          </a:p>
          <a:p>
            <a:pPr eaLnBrk="1" hangingPunct="1"/>
            <a:r>
              <a:rPr lang="en-US" altLang="x-none"/>
              <a:t>The criteria for making personal choices, for making policies for businesses and organizations, and for writing laws are fundamentally different.</a:t>
            </a:r>
          </a:p>
          <a:p>
            <a:pPr eaLnBrk="1" hangingPunct="1"/>
            <a:endParaRPr lang="en-US" altLang="x-none"/>
          </a:p>
        </p:txBody>
      </p:sp>
      <p:sp>
        <p:nvSpPr>
          <p:cNvPr id="5939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74CAB1E-8932-A64B-A1C5-92B798DCB28F}" type="slidenum">
              <a:rPr lang="en-US" altLang="x-none"/>
              <a:pPr/>
              <a:t>30</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065554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ln/>
        </p:spPr>
      </p:sp>
      <p:sp>
        <p:nvSpPr>
          <p:cNvPr id="6553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Thomas Hobbes developed ideas of social contract theory in his book </a:t>
            </a:r>
            <a:r>
              <a:rPr lang="en-US" altLang="x-none" i="1"/>
              <a:t>Leviathan</a:t>
            </a:r>
            <a:r>
              <a:rPr lang="en-US" altLang="x-none"/>
              <a:t> (1651). </a:t>
            </a:r>
          </a:p>
          <a:p>
            <a:pPr eaLnBrk="1" hangingPunct="1"/>
            <a:endParaRPr lang="en-US" altLang="x-none"/>
          </a:p>
          <a:p>
            <a:pPr eaLnBrk="1" hangingPunct="1"/>
            <a:r>
              <a:rPr lang="en-US" altLang="x-none"/>
              <a:t>Philosopher John Rawls took social contract theory further, developing provisions of the “contract” based on his view of justice as fairness.</a:t>
            </a:r>
          </a:p>
        </p:txBody>
      </p:sp>
      <p:sp>
        <p:nvSpPr>
          <p:cNvPr id="6553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C1FF189-EF99-7940-A949-C40C6E50F67B}" type="slidenum">
              <a:rPr lang="en-US" altLang="x-none"/>
              <a:pPr/>
              <a:t>35</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40039392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a:ln/>
        </p:spPr>
      </p:sp>
      <p:sp>
        <p:nvSpPr>
          <p:cNvPr id="67586"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Ethical theories do not provide clear, incontrovertibly correct positions on most issues. We can use the approaches we described to support opposite sides of many an issue. </a:t>
            </a:r>
          </a:p>
        </p:txBody>
      </p:sp>
      <p:sp>
        <p:nvSpPr>
          <p:cNvPr id="67587"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E8A07A9-C482-3349-892E-1A7FBDDDD70D}" type="slidenum">
              <a:rPr lang="en-US" altLang="x-none"/>
              <a:pPr/>
              <a:t>36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7309857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a:ln/>
        </p:spPr>
      </p:sp>
      <p:sp>
        <p:nvSpPr>
          <p:cNvPr id="6963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Some philosophers argue that it is meaningless to speak of a business or organization as having ethics. Individual people make all decisions and take all actions. Others argue that an organization that acts with intention and a formal decision structure is a moral entity. However, viewing an organization as a moral entity does not diminish the responsibility of the individual people. </a:t>
            </a:r>
          </a:p>
        </p:txBody>
      </p:sp>
      <p:sp>
        <p:nvSpPr>
          <p:cNvPr id="6963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27688B9-F7E6-BD4D-9830-EDC6DED1AF65}" type="slidenum">
              <a:rPr lang="en-US" altLang="x-none"/>
              <a:pPr/>
              <a:t>37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403490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a:ln/>
        </p:spPr>
      </p:sp>
      <p:sp>
        <p:nvSpPr>
          <p:cNvPr id="716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We can think of acts as either ethically obligatory, ethically prohibited, or ethically acceptable. </a:t>
            </a:r>
          </a:p>
          <a:p>
            <a:pPr eaLnBrk="1" hangingPunct="1"/>
            <a:endParaRPr lang="en-US" altLang="x-none"/>
          </a:p>
          <a:p>
            <a:pPr eaLnBrk="1" hangingPunct="1"/>
            <a:r>
              <a:rPr lang="en-US" altLang="x-none"/>
              <a:t>Harm alone is not a sufficient criterion to determine that an act is unethical. </a:t>
            </a:r>
          </a:p>
          <a:p>
            <a:pPr eaLnBrk="1" hangingPunct="1"/>
            <a:endParaRPr lang="en-US" altLang="x-none"/>
          </a:p>
          <a:p>
            <a:pPr eaLnBrk="1" hangingPunct="1"/>
            <a:r>
              <a:rPr lang="en-US" altLang="x-none"/>
              <a:t>The ethical character of a company depends on whether the actions taken to achieve the goal are consistent with ethical constraints.</a:t>
            </a:r>
          </a:p>
          <a:p>
            <a:pPr eaLnBrk="1" hangingPunct="1"/>
            <a:endParaRPr lang="en-US" altLang="x-none"/>
          </a:p>
          <a:p>
            <a:pPr eaLnBrk="1" hangingPunct="1"/>
            <a:r>
              <a:rPr lang="en-US" altLang="x-none"/>
              <a:t>It can be difficult to draw a line between what we consider ethically right or wrong and what we personally approve or disapprove of.</a:t>
            </a:r>
          </a:p>
          <a:p>
            <a:pPr eaLnBrk="1" hangingPunct="1"/>
            <a:endParaRPr lang="en-US" altLang="x-none"/>
          </a:p>
          <a:p>
            <a:pPr eaLnBrk="1" hangingPunct="1"/>
            <a:r>
              <a:rPr lang="en-US" altLang="x-none"/>
              <a:t>Ethics precedes law in the sense that ethical principles help determine whether or not we should pass specific laws. A good law will set minimal standards that can apply to all situations, leaving a large range of voluntary choices. Ethics fills the gap between general legal standards that apply to all cases and the particular choices made in a specific case.</a:t>
            </a:r>
          </a:p>
        </p:txBody>
      </p:sp>
      <p:sp>
        <p:nvSpPr>
          <p:cNvPr id="716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336A853-E314-614A-8990-77B17781605D}" type="slidenum">
              <a:rPr lang="en-US" altLang="x-none"/>
              <a:pPr/>
              <a:t>38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77445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5BE1EB-C04A-F04B-A317-3A5ECAA4682A}" type="slidenum">
              <a:rPr lang="en-US" altLang="x-none" smtClean="0"/>
              <a:pPr/>
              <a:t>3</a:t>
            </a:fld>
            <a:endParaRPr lang="en-US" altLang="x-none"/>
          </a:p>
        </p:txBody>
      </p:sp>
      <p:sp>
        <p:nvSpPr>
          <p:cNvPr id="5" name="Footer Placeholder 4"/>
          <p:cNvSpPr>
            <a:spLocks noGrp="1"/>
          </p:cNvSpPr>
          <p:nvPr>
            <p:ph type="ftr" sz="quarter" idx="11"/>
          </p:nvPr>
        </p:nvSpPr>
        <p:spPr/>
        <p:txBody>
          <a:bodyPr/>
          <a:lstStyle/>
          <a:p>
            <a:endParaRPr lang="x-none" altLang="x-none"/>
          </a:p>
        </p:txBody>
      </p:sp>
    </p:spTree>
    <p:extLst>
      <p:ext uri="{BB962C8B-B14F-4D97-AF65-F5344CB8AC3E}">
        <p14:creationId xmlns:p14="http://schemas.microsoft.com/office/powerpoint/2010/main" val="2494661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a:ln/>
        </p:spPr>
      </p:sp>
      <p:sp>
        <p:nvSpPr>
          <p:cNvPr id="737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particular issue are discussed in chapter three.</a:t>
            </a:r>
          </a:p>
          <a:p>
            <a:pPr eaLnBrk="1" hangingPunct="1"/>
            <a:endParaRPr lang="en-US" altLang="x-none"/>
          </a:p>
        </p:txBody>
      </p:sp>
      <p:sp>
        <p:nvSpPr>
          <p:cNvPr id="737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78D1740-F659-B847-A218-52CAA3266620}" type="slidenum">
              <a:rPr lang="en-US" altLang="x-none"/>
              <a:pPr/>
              <a:t>39</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39084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a:ln/>
        </p:spPr>
      </p:sp>
      <p:sp>
        <p:nvSpPr>
          <p:cNvPr id="13314"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Writers describe the dramatic changes with observations such as, “A Masai warrior with a smartphone and Google has access to more information than the President did 15 years ago” and “More folks have access to a cellphone than to a toilet.”</a:t>
            </a:r>
            <a:r>
              <a:rPr lang="en-US" altLang="x-none" baseline="30000"/>
              <a:t>4 </a:t>
            </a:r>
          </a:p>
          <a:p>
            <a:pPr eaLnBrk="1" hangingPunct="1"/>
            <a:endParaRPr lang="en-US" altLang="x-none" baseline="30000"/>
          </a:p>
          <a:p>
            <a:pPr eaLnBrk="1" hangingPunct="1"/>
            <a:endParaRPr lang="en-US" altLang="x-none" baseline="30000"/>
          </a:p>
          <a:p>
            <a:pPr eaLnBrk="1" hangingPunct="1"/>
            <a:endParaRPr lang="en-US" altLang="x-none" baseline="30000"/>
          </a:p>
          <a:p>
            <a:pPr eaLnBrk="1" hangingPunct="1"/>
            <a:endParaRPr lang="en-US" altLang="x-none"/>
          </a:p>
          <a:p>
            <a:pPr eaLnBrk="1" hangingPunct="1"/>
            <a:endParaRPr lang="en-US" altLang="x-none"/>
          </a:p>
        </p:txBody>
      </p:sp>
      <p:sp>
        <p:nvSpPr>
          <p:cNvPr id="13315"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5C9826B-9907-8F40-B151-5788F20C487E}" type="slidenum">
              <a:rPr lang="en-US" altLang="x-none"/>
              <a:pPr/>
              <a:t>6</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2396442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Cameras in cell phones threaten privacy.  Where is the line between capturing news events and evidence of crimes, and voyeurism?  </a:t>
            </a:r>
          </a:p>
          <a:p>
            <a:pPr eaLnBrk="1" hangingPunct="1"/>
            <a:endParaRPr lang="en-US" altLang="x-none"/>
          </a:p>
          <a:p>
            <a:pPr eaLnBrk="1" hangingPunct="1"/>
            <a:r>
              <a:rPr lang="en-US" altLang="x-none"/>
              <a:t>Some states have passed laws prohibiting use of hand-held devices while driving.  Recent studies show hands-free devices, while freeing up the hands, do not reduce distractions, particularly among young adult and teenage drivers who often text message while driving.</a:t>
            </a:r>
          </a:p>
          <a:p>
            <a:pPr eaLnBrk="1" hangingPunct="1"/>
            <a:endParaRPr lang="en-US" altLang="x-none"/>
          </a:p>
          <a:p>
            <a:pPr eaLnBrk="1" hangingPunct="1"/>
            <a:endParaRPr lang="en-US" altLang="x-none"/>
          </a:p>
          <a:p>
            <a:pPr eaLnBrk="1" hangingPunct="1"/>
            <a:endParaRPr lang="en-US" altLang="x-none"/>
          </a:p>
        </p:txBody>
      </p:sp>
      <p:sp>
        <p:nvSpPr>
          <p:cNvPr id="1536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3209388-43F5-5848-94E7-58E9D7FB978C}" type="slidenum">
              <a:rPr lang="en-US" altLang="x-none"/>
              <a:pPr/>
              <a:t>7</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49595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a:ln/>
        </p:spPr>
      </p:sp>
      <p:sp>
        <p:nvSpPr>
          <p:cNvPr id="1741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Kills switches could remove content that infringes copyrights. Could also be used to remove content that a company or government deems offensive.</a:t>
            </a:r>
          </a:p>
          <a:p>
            <a:pPr eaLnBrk="1" hangingPunct="1"/>
            <a:endParaRPr lang="en-US" altLang="x-none"/>
          </a:p>
          <a:p>
            <a:pPr eaLnBrk="1" hangingPunct="1"/>
            <a:r>
              <a:rPr lang="en-US" altLang="x-none"/>
              <a:t>What if malicious hackers found a way to operate the skill switches on our devices?</a:t>
            </a:r>
          </a:p>
        </p:txBody>
      </p:sp>
      <p:sp>
        <p:nvSpPr>
          <p:cNvPr id="1741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6DE29F4-0D06-704D-A42D-187962DCBDA9}" type="slidenum">
              <a:rPr lang="en-US" altLang="x-none"/>
              <a:pPr/>
              <a:t>8</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130584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Sites like Second Life (www.secondlife.com) combine many of the features of social networking sites with the 3-D aspects of video games.  What new problems/benefits arise when a person can take on a physical persona (an avatar) that may be completely different from who they are in real life?  Some people with physical disabilities can interact with others without revealing their disability.</a:t>
            </a:r>
          </a:p>
          <a:p>
            <a:pPr eaLnBrk="1" hangingPunct="1"/>
            <a:endParaRPr lang="en-US" altLang="x-none"/>
          </a:p>
        </p:txBody>
      </p:sp>
      <p:sp>
        <p:nvSpPr>
          <p:cNvPr id="20483"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3BD9F7C-CDDC-A842-964C-025BF6AD9020}" type="slidenum">
              <a:rPr lang="en-US" altLang="x-none"/>
              <a:pPr/>
              <a:t>10</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555829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x-none" altLang="x-none"/>
          </a:p>
        </p:txBody>
      </p:sp>
      <p:sp>
        <p:nvSpPr>
          <p:cNvPr id="22531"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0BD930B-B057-914C-B46D-4D413C0570D0}" type="slidenum">
              <a:rPr lang="en-US" altLang="x-none"/>
              <a:pPr/>
              <a:t>11</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29056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x-none"/>
              <a:t>Jurors tweeting about court cases during trials have caused mistrials, overturned convictions, and resulted in jail time for offending jurors.</a:t>
            </a:r>
          </a:p>
        </p:txBody>
      </p:sp>
      <p:sp>
        <p:nvSpPr>
          <p:cNvPr id="24579"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3821B16-D05B-A64C-B72B-6382A527F5AE}" type="slidenum">
              <a:rPr lang="en-US" altLang="x-none"/>
              <a:pPr/>
              <a:t>12</a:t>
            </a:fld>
            <a:endParaRPr lang="en-US" altLang="x-none"/>
          </a:p>
        </p:txBody>
      </p:sp>
      <p:sp>
        <p:nvSpPr>
          <p:cNvPr id="2" name="Footer Placeholder 1"/>
          <p:cNvSpPr>
            <a:spLocks noGrp="1"/>
          </p:cNvSpPr>
          <p:nvPr>
            <p:ph type="ftr" sz="quarter" idx="10"/>
          </p:nvPr>
        </p:nvSpPr>
        <p:spPr/>
        <p:txBody>
          <a:bodyPr/>
          <a:lstStyle/>
          <a:p>
            <a:endParaRPr lang="x-none" altLang="x-none"/>
          </a:p>
        </p:txBody>
      </p:sp>
    </p:spTree>
    <p:extLst>
      <p:ext uri="{BB962C8B-B14F-4D97-AF65-F5344CB8AC3E}">
        <p14:creationId xmlns:p14="http://schemas.microsoft.com/office/powerpoint/2010/main" val="3948249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67056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02954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dirty="0" smtClean="0"/>
              <a:t>Copyright © 2018, 2013, 2008 Pearson Education, Inc. All Rights Reserved</a:t>
            </a:r>
            <a:endParaRPr lang="en-US" dirty="0"/>
          </a:p>
        </p:txBody>
      </p:sp>
    </p:spTree>
    <p:extLst>
      <p:ext uri="{BB962C8B-B14F-4D97-AF65-F5344CB8AC3E}">
        <p14:creationId xmlns:p14="http://schemas.microsoft.com/office/powerpoint/2010/main" val="127629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1219200" y="1371600"/>
            <a:ext cx="7467600" cy="2590800"/>
          </a:xfrm>
        </p:spPr>
        <p:txBody>
          <a:bodyPr>
            <a:normAutofit/>
          </a:bodyPr>
          <a:lstStyle>
            <a:lvl1pPr marL="0" indent="0">
              <a:buNone/>
              <a:defRPr sz="2400" i="1">
                <a:latin typeface="Times New Roman" pitchFamily="18" charset="0"/>
                <a:cs typeface="Times New Roman" pitchFamily="18" charset="0"/>
              </a:defRPr>
            </a:lvl1pPr>
          </a:lstStyle>
          <a:p>
            <a:pPr lvl="0"/>
            <a:r>
              <a:rPr lang="en-US" smtClean="0"/>
              <a:t>Click to edit Master text styles</a:t>
            </a:r>
          </a:p>
        </p:txBody>
      </p:sp>
      <p:sp>
        <p:nvSpPr>
          <p:cNvPr id="3" name="Footer Placeholder 2"/>
          <p:cNvSpPr>
            <a:spLocks noGrp="1"/>
          </p:cNvSpPr>
          <p:nvPr>
            <p:ph type="ftr" sz="quarter" idx="11"/>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672100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76300" y="-136525"/>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865396" y="6420686"/>
            <a:ext cx="3278604" cy="304800"/>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51391" y="6316841"/>
            <a:ext cx="535618" cy="380571"/>
          </a:xfrm>
          <a:prstGeom prst="rect">
            <a:avLst/>
          </a:prstGeom>
        </p:spPr>
      </p:pic>
    </p:spTree>
  </p:cSld>
  <p:clrMap bg1="lt1" tx1="dk1" bg2="lt2" tx2="dk2" accent1="accent1" accent2="accent2" accent3="accent3" accent4="accent4" accent5="accent5" accent6="accent6" hlink="hlink" folHlink="folHlink"/>
  <p:sldLayoutIdLst>
    <p:sldLayoutId id="2147483862" r:id="rId1"/>
    <p:sldLayoutId id="2147483863" r:id="rId2"/>
    <p:sldLayoutId id="2147483861"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lassmates.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myspace.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amazon.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ebay.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www.paypal.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3"/>
          <a:srcRect t="-6" b="2694"/>
          <a:stretch/>
        </p:blipFill>
        <p:spPr>
          <a:xfrm>
            <a:off x="25400" y="0"/>
            <a:ext cx="5390394" cy="6858000"/>
          </a:xfrm>
          <a:prstGeom prst="rect">
            <a:avLst/>
          </a:prstGeom>
        </p:spPr>
      </p:pic>
      <p:sp>
        <p:nvSpPr>
          <p:cNvPr id="5125" name="Rectangle 5"/>
          <p:cNvSpPr>
            <a:spLocks noGrp="1" noChangeArrowheads="1"/>
          </p:cNvSpPr>
          <p:nvPr>
            <p:ph type="subTitle" idx="1"/>
          </p:nvPr>
        </p:nvSpPr>
        <p:spPr>
          <a:xfrm>
            <a:off x="3962400" y="2667000"/>
            <a:ext cx="4572000" cy="1752600"/>
          </a:xfrm>
        </p:spPr>
        <p:txBody>
          <a:bodyPr rtlCol="0">
            <a:normAutofit/>
          </a:bodyPr>
          <a:lstStyle/>
          <a:p>
            <a:pPr eaLnBrk="1" fontAlgn="auto" hangingPunct="1">
              <a:spcAft>
                <a:spcPts val="0"/>
              </a:spcAft>
              <a:buFont typeface="Wingdings" pitchFamily="2" charset="2"/>
              <a:buNone/>
              <a:defRPr/>
            </a:pPr>
            <a:r>
              <a:rPr lang="en-US" sz="4000" dirty="0" smtClean="0"/>
              <a:t>Chapter 1:</a:t>
            </a:r>
            <a:br>
              <a:rPr lang="en-US" sz="4000" dirty="0" smtClean="0"/>
            </a:br>
            <a:r>
              <a:rPr lang="en-US" sz="4000" dirty="0" smtClean="0"/>
              <a:t>Unwrapping the Gift</a:t>
            </a:r>
            <a:endParaRPr lang="en-US" sz="4000" dirty="0"/>
          </a:p>
        </p:txBody>
      </p:sp>
      <p:sp>
        <p:nvSpPr>
          <p:cNvPr id="9" name="TextBox 5"/>
          <p:cNvSpPr txBox="1">
            <a:spLocks noChangeArrowheads="1"/>
          </p:cNvSpPr>
          <p:nvPr/>
        </p:nvSpPr>
        <p:spPr bwMode="auto">
          <a:xfrm>
            <a:off x="6096000" y="6096000"/>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a:t>Social Networking:</a:t>
            </a:r>
          </a:p>
          <a:p>
            <a:pPr eaLnBrk="1" fontAlgn="auto" hangingPunct="1">
              <a:spcAft>
                <a:spcPts val="0"/>
              </a:spcAft>
              <a:defRPr/>
            </a:pPr>
            <a:r>
              <a:rPr lang="en-US" sz="2800" dirty="0"/>
              <a:t>First online social networking site was </a:t>
            </a:r>
            <a:r>
              <a:rPr lang="en-US" sz="2800" dirty="0" smtClean="0">
                <a:hlinkClick r:id="rId3"/>
              </a:rPr>
              <a:t>www.classmates.com</a:t>
            </a:r>
            <a:r>
              <a:rPr lang="en-US" sz="2800" dirty="0" smtClean="0"/>
              <a:t> in 1995.</a:t>
            </a:r>
          </a:p>
          <a:p>
            <a:pPr eaLnBrk="1" fontAlgn="auto" hangingPunct="1">
              <a:spcAft>
                <a:spcPts val="0"/>
              </a:spcAft>
              <a:defRPr/>
            </a:pPr>
            <a:r>
              <a:rPr lang="en-US" sz="2800" dirty="0" smtClean="0"/>
              <a:t>Founded in 2003, </a:t>
            </a:r>
            <a:r>
              <a:rPr lang="en-US" sz="2800" dirty="0" err="1" smtClean="0">
                <a:hlinkClick r:id="rId4"/>
              </a:rPr>
              <a:t>Myspace</a:t>
            </a:r>
            <a:r>
              <a:rPr lang="en-US" sz="2800" dirty="0" smtClean="0"/>
              <a:t> </a:t>
            </a:r>
            <a:r>
              <a:rPr lang="en-US" sz="2800" dirty="0"/>
              <a:t>had roughly 100 million member profiles by </a:t>
            </a:r>
            <a:r>
              <a:rPr lang="en-US" sz="2800" dirty="0" smtClean="0"/>
              <a:t>2006.</a:t>
            </a:r>
            <a:endParaRPr lang="en-US" sz="2800" dirty="0"/>
          </a:p>
          <a:p>
            <a:pPr eaLnBrk="1" fontAlgn="auto" hangingPunct="1">
              <a:spcAft>
                <a:spcPts val="0"/>
              </a:spcAft>
              <a:defRPr/>
            </a:pPr>
            <a:r>
              <a:rPr lang="en-US" sz="2800" dirty="0"/>
              <a:t>Facebook was started at Harvard as an online version of student directories</a:t>
            </a:r>
          </a:p>
          <a:p>
            <a:pPr eaLnBrk="1" fontAlgn="auto" hangingPunct="1">
              <a:spcAft>
                <a:spcPts val="0"/>
              </a:spcAft>
              <a:defRPr/>
            </a:pPr>
            <a:r>
              <a:rPr lang="en-US" sz="2800" dirty="0" smtClean="0"/>
              <a:t>Social networking is popular </a:t>
            </a:r>
            <a:r>
              <a:rPr lang="en-US" sz="2800" dirty="0"/>
              <a:t>with hundreds of </a:t>
            </a:r>
            <a:r>
              <a:rPr lang="en-US" sz="2800" dirty="0" smtClean="0"/>
              <a:t>millions </a:t>
            </a:r>
            <a:r>
              <a:rPr lang="en-US" sz="2800" dirty="0"/>
              <a:t>of people because of the ease with which they can </a:t>
            </a:r>
            <a:r>
              <a:rPr lang="en-US" sz="2800" dirty="0" smtClean="0"/>
              <a:t>share </a:t>
            </a:r>
            <a:r>
              <a:rPr lang="en-US" sz="2800" dirty="0"/>
              <a:t>aspects of their lives.</a:t>
            </a:r>
          </a:p>
        </p:txBody>
      </p:sp>
      <p:pic>
        <p:nvPicPr>
          <p:cNvPr id="5" name="Title 2"/>
          <p:cNvPicPr>
            <a:picLocks noGrp="1" noChangeArrowheads="1"/>
          </p:cNvPicPr>
          <p:nvPr>
            <p:ph type="title"/>
          </p:nvPr>
        </p:nvPicPr>
        <p:blipFill>
          <a:blip r:embed="rId5">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smtClean="0"/>
              <a:t>Social Networking:</a:t>
            </a:r>
          </a:p>
          <a:p>
            <a:pPr eaLnBrk="1" fontAlgn="auto" hangingPunct="1">
              <a:spcAft>
                <a:spcPts val="0"/>
              </a:spcAft>
              <a:defRPr/>
            </a:pPr>
            <a:r>
              <a:rPr lang="en-US" sz="2800" dirty="0"/>
              <a:t>Businesses connect with </a:t>
            </a:r>
            <a:r>
              <a:rPr lang="en-US" sz="2800" dirty="0" smtClean="0"/>
              <a:t>customers.</a:t>
            </a:r>
          </a:p>
          <a:p>
            <a:pPr eaLnBrk="1" fontAlgn="auto" hangingPunct="1">
              <a:spcAft>
                <a:spcPts val="0"/>
              </a:spcAft>
              <a:defRPr/>
            </a:pPr>
            <a:r>
              <a:rPr lang="en-US" sz="2800" dirty="0" smtClean="0"/>
              <a:t>Organizations seek donations.</a:t>
            </a:r>
          </a:p>
          <a:p>
            <a:pPr eaLnBrk="1" fontAlgn="auto" hangingPunct="1">
              <a:spcAft>
                <a:spcPts val="0"/>
              </a:spcAft>
              <a:defRPr/>
            </a:pPr>
            <a:r>
              <a:rPr lang="en-US" sz="2800" dirty="0"/>
              <a:t>Groups organize volunteers.</a:t>
            </a:r>
          </a:p>
          <a:p>
            <a:pPr eaLnBrk="1" fontAlgn="auto" hangingPunct="1">
              <a:spcAft>
                <a:spcPts val="0"/>
              </a:spcAft>
              <a:defRPr/>
            </a:pPr>
            <a:r>
              <a:rPr lang="en-US" sz="2800" dirty="0" smtClean="0"/>
              <a:t>Protesters organize </a:t>
            </a:r>
            <a:r>
              <a:rPr lang="en-US" sz="2800" dirty="0"/>
              <a:t>demonstrations and </a:t>
            </a:r>
            <a:r>
              <a:rPr lang="en-US" sz="2800" dirty="0" smtClean="0"/>
              <a:t>revolutions.</a:t>
            </a:r>
          </a:p>
          <a:p>
            <a:pPr eaLnBrk="1" fontAlgn="auto" hangingPunct="1">
              <a:spcAft>
                <a:spcPts val="0"/>
              </a:spcAft>
              <a:defRPr/>
            </a:pPr>
            <a:r>
              <a:rPr lang="en-US" sz="2800" dirty="0" smtClean="0"/>
              <a:t>Individuals pool resources through “crowd funding”.</a:t>
            </a:r>
            <a:endParaRPr lang="en-US" sz="28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spcAft>
                <a:spcPts val="0"/>
              </a:spcAft>
              <a:buFontTx/>
              <a:buNone/>
              <a:defRPr/>
            </a:pPr>
            <a:r>
              <a:rPr lang="en-US" dirty="0"/>
              <a:t>Social </a:t>
            </a:r>
            <a:r>
              <a:rPr lang="en-US" dirty="0" smtClean="0"/>
              <a:t>Networking:</a:t>
            </a:r>
            <a:endParaRPr lang="en-US" dirty="0"/>
          </a:p>
          <a:p>
            <a:pPr eaLnBrk="1" fontAlgn="auto" hangingPunct="1">
              <a:spcAft>
                <a:spcPts val="0"/>
              </a:spcAft>
              <a:defRPr/>
            </a:pPr>
            <a:r>
              <a:rPr lang="en-US" sz="2800" dirty="0" smtClean="0"/>
              <a:t>Stalkers and bullies stalk and bully.</a:t>
            </a:r>
          </a:p>
          <a:p>
            <a:pPr eaLnBrk="1" fontAlgn="auto" hangingPunct="1">
              <a:spcAft>
                <a:spcPts val="0"/>
              </a:spcAft>
              <a:defRPr/>
            </a:pPr>
            <a:r>
              <a:rPr lang="en-US" sz="2800" dirty="0" smtClean="0"/>
              <a:t>Jurors tweet about court cases during trials.</a:t>
            </a:r>
          </a:p>
          <a:p>
            <a:pPr eaLnBrk="1" fontAlgn="auto" hangingPunct="1">
              <a:spcAft>
                <a:spcPts val="0"/>
              </a:spcAft>
              <a:defRPr/>
            </a:pPr>
            <a:r>
              <a:rPr lang="en-US" sz="2800" dirty="0" err="1" smtClean="0"/>
              <a:t>Socialbots</a:t>
            </a:r>
            <a:r>
              <a:rPr lang="en-US" sz="2800" dirty="0" smtClean="0"/>
              <a:t> simulate humans.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Communication and the Web</a:t>
            </a:r>
          </a:p>
          <a:p>
            <a:pPr eaLnBrk="1" fontAlgn="auto" hangingPunct="1">
              <a:spcAft>
                <a:spcPts val="0"/>
              </a:spcAft>
              <a:defRPr/>
            </a:pPr>
            <a:r>
              <a:rPr lang="en-US" sz="2800" dirty="0" smtClean="0"/>
              <a:t>In the 1980s</a:t>
            </a:r>
            <a:r>
              <a:rPr lang="en-US" sz="2800" smtClean="0"/>
              <a:t>, email </a:t>
            </a:r>
            <a:r>
              <a:rPr lang="en-US" sz="2800" dirty="0" smtClean="0"/>
              <a:t>messages were short and contained only text.</a:t>
            </a:r>
          </a:p>
          <a:p>
            <a:pPr eaLnBrk="1" fontAlgn="auto" hangingPunct="1">
              <a:spcAft>
                <a:spcPts val="0"/>
              </a:spcAft>
              <a:defRPr/>
            </a:pPr>
            <a:r>
              <a:rPr lang="en-US" sz="2800" dirty="0" smtClean="0"/>
              <a:t>People worldwide still </a:t>
            </a:r>
            <a:r>
              <a:rPr lang="en-US" sz="2800" smtClean="0"/>
              <a:t>use email, </a:t>
            </a:r>
            <a:r>
              <a:rPr lang="en-US" sz="2800" dirty="0" smtClean="0"/>
              <a:t>but texting, tweeting , and other social media are now preferred.</a:t>
            </a:r>
          </a:p>
          <a:p>
            <a:pPr eaLnBrk="1" fontAlgn="auto" hangingPunct="1">
              <a:spcAft>
                <a:spcPts val="0"/>
              </a:spcAft>
              <a:defRPr/>
            </a:pPr>
            <a:endParaRPr lang="en-US"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953000"/>
          </a:xfrm>
        </p:spPr>
        <p:txBody>
          <a:bodyPr rtlCol="0">
            <a:normAutofit/>
          </a:bodyPr>
          <a:lstStyle/>
          <a:p>
            <a:pPr marL="0" indent="0" eaLnBrk="1" fontAlgn="auto" hangingPunct="1">
              <a:spcAft>
                <a:spcPts val="0"/>
              </a:spcAft>
              <a:buFont typeface="Wingdings" pitchFamily="2" charset="2"/>
              <a:buNone/>
              <a:defRPr/>
            </a:pPr>
            <a:r>
              <a:rPr lang="en-US" dirty="0" smtClean="0"/>
              <a:t>Communication and the Web</a:t>
            </a:r>
          </a:p>
          <a:p>
            <a:pPr eaLnBrk="1" fontAlgn="auto" hangingPunct="1">
              <a:spcAft>
                <a:spcPts val="0"/>
              </a:spcAft>
              <a:defRPr/>
            </a:pPr>
            <a:r>
              <a:rPr lang="en-US" sz="2800" dirty="0" smtClean="0"/>
              <a:t>Blogs (“Web log”) began as outlets for amateurs wanting to express ideas, but they have become significant source of news and entertainment. </a:t>
            </a:r>
          </a:p>
          <a:p>
            <a:pPr eaLnBrk="1" fontAlgn="auto" hangingPunct="1">
              <a:spcAft>
                <a:spcPts val="0"/>
              </a:spcAft>
              <a:defRPr/>
            </a:pPr>
            <a:r>
              <a:rPr lang="en-US" sz="2800" dirty="0" smtClean="0"/>
              <a:t>Inexpensive video cameras and video-manipulation tools have resulted in a burst </a:t>
            </a:r>
            <a:br>
              <a:rPr lang="en-US" sz="2800" dirty="0" smtClean="0"/>
            </a:br>
            <a:r>
              <a:rPr lang="en-US" sz="2800" dirty="0" smtClean="0"/>
              <a:t>of amateur videos. </a:t>
            </a:r>
          </a:p>
          <a:p>
            <a:pPr eaLnBrk="1" fontAlgn="auto" hangingPunct="1">
              <a:spcAft>
                <a:spcPts val="0"/>
              </a:spcAft>
              <a:defRPr/>
            </a:pPr>
            <a:r>
              <a:rPr lang="en-US" sz="2800" dirty="0" smtClean="0"/>
              <a:t>Many videos on the Web can infringe copyrights owned by entertainment companies.</a:t>
            </a:r>
          </a:p>
          <a:p>
            <a:pPr eaLnBrk="1" fontAlgn="auto" hangingPunct="1">
              <a:spcAft>
                <a:spcPts val="0"/>
              </a:spcAft>
              <a:defRPr/>
            </a:pPr>
            <a:endParaRPr lang="en-US"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Telemedicine</a:t>
            </a:r>
          </a:p>
          <a:p>
            <a:pPr eaLnBrk="1" fontAlgn="auto" hangingPunct="1">
              <a:spcAft>
                <a:spcPts val="0"/>
              </a:spcAft>
              <a:defRPr/>
            </a:pPr>
            <a:r>
              <a:rPr lang="en-US" sz="2800" dirty="0" smtClean="0"/>
              <a:t>Remote performance of medical exams and procedures, including surgery.</a:t>
            </a:r>
          </a:p>
          <a:p>
            <a:pPr eaLnBrk="1" fontAlgn="auto" hangingPunct="1">
              <a:spcAft>
                <a:spcPts val="0"/>
              </a:spcAft>
              <a:defRPr/>
            </a:pPr>
            <a:endParaRPr lang="en-US" dirty="0" smtClean="0"/>
          </a:p>
          <a:p>
            <a:pPr eaLnBrk="1" fontAlgn="auto" hangingPunct="1">
              <a:spcAft>
                <a:spcPts val="0"/>
              </a:spcAft>
              <a:defRPr/>
            </a:pPr>
            <a:endParaRPr lang="en-US" dirty="0"/>
          </a:p>
        </p:txBody>
      </p:sp>
      <p:sp>
        <p:nvSpPr>
          <p:cNvPr id="4" name="Content Placeholder 3"/>
          <p:cNvSpPr>
            <a:spLocks noGrp="1"/>
          </p:cNvSpPr>
          <p:nvPr>
            <p:ph sz="quarter" idx="4294967295"/>
          </p:nvPr>
        </p:nvSpPr>
        <p:spPr>
          <a:xfrm>
            <a:off x="3733800" y="6365875"/>
            <a:ext cx="2362200" cy="381000"/>
          </a:xfrm>
        </p:spPr>
        <p:txBody>
          <a:bodyPr rtlCol="0"/>
          <a:lstStyle/>
          <a:p>
            <a:pPr eaLnBrk="1" fontAlgn="auto" hangingPunct="1">
              <a:spcAft>
                <a:spcPts val="0"/>
              </a:spcAft>
              <a:buFont typeface="Wingdings" pitchFamily="2" charset="2"/>
              <a:buNone/>
              <a:defRPr/>
            </a:pPr>
            <a:r>
              <a:rPr lang="en-US" dirty="0" smtClean="0"/>
              <a:t>14</a:t>
            </a:r>
            <a:endParaRPr lang="en-US"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772400" cy="4876800"/>
          </a:xfrm>
        </p:spPr>
        <p:txBody>
          <a:bodyPr rtlCol="0">
            <a:normAutofit/>
          </a:bodyPr>
          <a:lstStyle/>
          <a:p>
            <a:pPr marL="0" indent="0" eaLnBrk="1" fontAlgn="auto" hangingPunct="1">
              <a:spcAft>
                <a:spcPts val="0"/>
              </a:spcAft>
              <a:buFont typeface="Wingdings" pitchFamily="2" charset="2"/>
              <a:buNone/>
              <a:defRPr/>
            </a:pPr>
            <a:r>
              <a:rPr lang="en-US" dirty="0" smtClean="0"/>
              <a:t>Collaboration</a:t>
            </a:r>
          </a:p>
          <a:p>
            <a:pPr eaLnBrk="1" fontAlgn="auto" hangingPunct="1">
              <a:spcAft>
                <a:spcPts val="0"/>
              </a:spcAft>
              <a:defRPr/>
            </a:pPr>
            <a:r>
              <a:rPr lang="en-US" sz="2800" dirty="0" smtClean="0"/>
              <a:t>Wikipedia: The online, collaborative encyclopedia written by volunteers.</a:t>
            </a:r>
          </a:p>
          <a:p>
            <a:pPr eaLnBrk="1" fontAlgn="auto" hangingPunct="1">
              <a:spcAft>
                <a:spcPts val="0"/>
              </a:spcAft>
              <a:defRPr/>
            </a:pPr>
            <a:r>
              <a:rPr lang="en-US" sz="2800" dirty="0" smtClean="0"/>
              <a:t>Informal communities of programmers create and maintain free software.</a:t>
            </a:r>
          </a:p>
          <a:p>
            <a:pPr eaLnBrk="1" fontAlgn="auto" hangingPunct="1">
              <a:spcAft>
                <a:spcPts val="0"/>
              </a:spcAft>
              <a:defRPr/>
            </a:pPr>
            <a:r>
              <a:rPr lang="en-US" sz="2800" dirty="0" smtClean="0"/>
              <a:t>Watch-dogs on the Web: Informal, decentralized groups of people help investigate crimes.</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lnSpcReduction="10000"/>
          </a:bodyPr>
          <a:lstStyle/>
          <a:p>
            <a:pPr marL="0" indent="0" eaLnBrk="1" fontAlgn="auto" hangingPunct="1">
              <a:spcAft>
                <a:spcPts val="0"/>
              </a:spcAft>
              <a:buFont typeface="Wingdings" pitchFamily="2" charset="2"/>
              <a:buNone/>
              <a:defRPr/>
            </a:pPr>
            <a:r>
              <a:rPr lang="en-US" dirty="0" smtClean="0"/>
              <a:t>E-commerce </a:t>
            </a:r>
          </a:p>
          <a:p>
            <a:pPr eaLnBrk="1" fontAlgn="auto" hangingPunct="1">
              <a:spcAft>
                <a:spcPts val="0"/>
              </a:spcAft>
              <a:defRPr/>
            </a:pPr>
            <a:r>
              <a:rPr lang="en-US" sz="2800" dirty="0" smtClean="0">
                <a:hlinkClick r:id="rId3"/>
              </a:rPr>
              <a:t>Amazon.com</a:t>
            </a:r>
            <a:r>
              <a:rPr lang="en-US" sz="2800" dirty="0" smtClean="0"/>
              <a:t> started </a:t>
            </a:r>
            <a:r>
              <a:rPr lang="en-US" sz="2800" dirty="0"/>
              <a:t>in 1994 </a:t>
            </a:r>
            <a:r>
              <a:rPr lang="en-US" sz="2800" dirty="0" smtClean="0"/>
              <a:t>selling books on the Web. It has grown to be one of the most popular, reliable, and user-friendly commercial sites.</a:t>
            </a:r>
          </a:p>
          <a:p>
            <a:pPr eaLnBrk="1" fontAlgn="auto" hangingPunct="1">
              <a:lnSpc>
                <a:spcPct val="90000"/>
              </a:lnSpc>
              <a:spcAft>
                <a:spcPts val="0"/>
              </a:spcAft>
              <a:defRPr/>
            </a:pPr>
            <a:r>
              <a:rPr lang="en-US" sz="2800" dirty="0" smtClean="0">
                <a:hlinkClick r:id="rId4"/>
              </a:rPr>
              <a:t>eBay.com</a:t>
            </a:r>
            <a:r>
              <a:rPr lang="en-US" sz="2800" dirty="0" smtClean="0"/>
              <a:t> facilitates online auctions.</a:t>
            </a:r>
          </a:p>
          <a:p>
            <a:pPr eaLnBrk="1" fontAlgn="auto" hangingPunct="1">
              <a:lnSpc>
                <a:spcPct val="90000"/>
              </a:lnSpc>
              <a:spcAft>
                <a:spcPts val="0"/>
              </a:spcAft>
              <a:defRPr/>
            </a:pPr>
            <a:r>
              <a:rPr lang="en-US" sz="2800" dirty="0" smtClean="0"/>
              <a:t>Traditional brick-and-mortar business have established Web sites.</a:t>
            </a:r>
          </a:p>
          <a:p>
            <a:pPr eaLnBrk="1" fontAlgn="auto" hangingPunct="1">
              <a:lnSpc>
                <a:spcPct val="90000"/>
              </a:lnSpc>
              <a:spcAft>
                <a:spcPts val="0"/>
              </a:spcAft>
              <a:defRPr/>
            </a:pPr>
            <a:r>
              <a:rPr lang="en-US" sz="2800" dirty="0" smtClean="0"/>
              <a:t>Online sales in the United States now total hundreds of billions of dollars a year.</a:t>
            </a:r>
          </a:p>
          <a:p>
            <a:pPr eaLnBrk="1" fontAlgn="auto" hangingPunct="1">
              <a:lnSpc>
                <a:spcPct val="90000"/>
              </a:lnSpc>
              <a:spcAft>
                <a:spcPts val="0"/>
              </a:spcAft>
              <a:defRPr/>
            </a:pPr>
            <a:r>
              <a:rPr lang="en-US" sz="2800" dirty="0" smtClean="0"/>
              <a:t>Sellers can sell directly to buyers, resulting in a peer-to-peer economy.</a:t>
            </a:r>
          </a:p>
          <a:p>
            <a:pPr eaLnBrk="1" fontAlgn="auto" hangingPunct="1">
              <a:lnSpc>
                <a:spcPct val="90000"/>
              </a:lnSpc>
              <a:spcAft>
                <a:spcPts val="0"/>
              </a:spcAft>
              <a:defRPr/>
            </a:pPr>
            <a:endParaRPr lang="en-US" sz="2800" dirty="0"/>
          </a:p>
        </p:txBody>
      </p:sp>
      <p:pic>
        <p:nvPicPr>
          <p:cNvPr id="5" name="Title 2"/>
          <p:cNvPicPr>
            <a:picLocks noGrp="1" noChangeArrowheads="1"/>
          </p:cNvPicPr>
          <p:nvPr>
            <p:ph type="title"/>
          </p:nvPr>
        </p:nvPicPr>
        <p:blipFill>
          <a:blip r:embed="rId5">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E-commerce and trust concerns</a:t>
            </a:r>
          </a:p>
          <a:p>
            <a:pPr eaLnBrk="1" fontAlgn="auto" hangingPunct="1">
              <a:lnSpc>
                <a:spcPct val="90000"/>
              </a:lnSpc>
              <a:spcAft>
                <a:spcPts val="0"/>
              </a:spcAft>
              <a:defRPr/>
            </a:pPr>
            <a:r>
              <a:rPr lang="en-US" sz="2800" dirty="0" smtClean="0"/>
              <a:t>People were reluctant to provide credit card information to make online purchases, so </a:t>
            </a:r>
            <a:r>
              <a:rPr lang="en-US" sz="2800" dirty="0" smtClean="0">
                <a:hlinkClick r:id="rId3"/>
              </a:rPr>
              <a:t>PayPal.com</a:t>
            </a:r>
            <a:r>
              <a:rPr lang="en-US" sz="2800" dirty="0" smtClean="0"/>
              <a:t> grew out of need for trusted intermediary to handle payments. </a:t>
            </a:r>
          </a:p>
          <a:p>
            <a:pPr eaLnBrk="1" fontAlgn="auto" hangingPunct="1">
              <a:lnSpc>
                <a:spcPct val="90000"/>
              </a:lnSpc>
              <a:spcAft>
                <a:spcPts val="0"/>
              </a:spcAft>
              <a:defRPr/>
            </a:pPr>
            <a:r>
              <a:rPr lang="en-US" sz="2800" dirty="0" smtClean="0"/>
              <a:t>Encryption and secure servers made payments safer.</a:t>
            </a:r>
          </a:p>
          <a:p>
            <a:pPr eaLnBrk="1" fontAlgn="auto" hangingPunct="1">
              <a:lnSpc>
                <a:spcPct val="90000"/>
              </a:lnSpc>
              <a:spcAft>
                <a:spcPts val="0"/>
              </a:spcAft>
              <a:defRPr/>
            </a:pPr>
            <a:r>
              <a:rPr lang="en-US" sz="2800" dirty="0" smtClean="0"/>
              <a:t>The Better Business Bureau established a Web site to help consumers see if others have complained about a business.</a:t>
            </a:r>
          </a:p>
          <a:p>
            <a:pPr eaLnBrk="1" fontAlgn="auto" hangingPunct="1">
              <a:lnSpc>
                <a:spcPct val="90000"/>
              </a:lnSpc>
              <a:spcAft>
                <a:spcPts val="0"/>
              </a:spcAft>
              <a:defRPr/>
            </a:pPr>
            <a:r>
              <a:rPr lang="en-US" sz="2800" dirty="0" smtClean="0"/>
              <a:t>Auction sites implemented rating systems.</a:t>
            </a:r>
            <a:endParaRPr lang="en-US" sz="2800" dirty="0"/>
          </a:p>
        </p:txBody>
      </p:sp>
      <p:pic>
        <p:nvPicPr>
          <p:cNvPr id="5" name="Title 2"/>
          <p:cNvPicPr>
            <a:picLocks noGrp="1" noChangeArrowheads="1"/>
          </p:cNvPicPr>
          <p:nvPr>
            <p:ph type="title"/>
          </p:nvPr>
        </p:nvPicPr>
        <p:blipFill>
          <a:blip r:embed="rId4">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Free stuff</a:t>
            </a:r>
          </a:p>
          <a:p>
            <a:pPr eaLnBrk="1" fontAlgn="auto" hangingPunct="1">
              <a:spcAft>
                <a:spcPts val="0"/>
              </a:spcAft>
              <a:defRPr/>
            </a:pPr>
            <a:r>
              <a:rPr lang="en-US" sz="2800" smtClean="0"/>
              <a:t>Email </a:t>
            </a:r>
            <a:r>
              <a:rPr lang="en-US" sz="2800" dirty="0" smtClean="0"/>
              <a:t>programs </a:t>
            </a:r>
            <a:r>
              <a:rPr lang="en-US" sz="2800" smtClean="0"/>
              <a:t>and email </a:t>
            </a:r>
            <a:r>
              <a:rPr lang="en-US" sz="2800" dirty="0" smtClean="0"/>
              <a:t>accounts, browsers, filters, firewalls, encryption software, word processors, spreadsheets, software for viewing documents, software to manipulate photos and video, and much more</a:t>
            </a:r>
            <a:endParaRPr lang="en-US" sz="2800" dirty="0"/>
          </a:p>
          <a:p>
            <a:pPr eaLnBrk="1" fontAlgn="auto" hangingPunct="1">
              <a:spcAft>
                <a:spcPts val="0"/>
              </a:spcAft>
              <a:defRPr/>
            </a:pPr>
            <a:r>
              <a:rPr lang="en-US" sz="2800" dirty="0" smtClean="0"/>
              <a:t>Phone services using VOIP such as Skype</a:t>
            </a:r>
          </a:p>
          <a:p>
            <a:pPr eaLnBrk="1" fontAlgn="auto" hangingPunct="1">
              <a:spcAft>
                <a:spcPts val="0"/>
              </a:spcAft>
              <a:defRPr/>
            </a:pPr>
            <a:r>
              <a:rPr lang="en-US" sz="2800" dirty="0" smtClean="0"/>
              <a:t>Craigslist classified ad site</a:t>
            </a:r>
          </a:p>
          <a:p>
            <a:pPr eaLnBrk="1" fontAlgn="auto" hangingPunct="1">
              <a:spcAft>
                <a:spcPts val="0"/>
              </a:spcAft>
              <a:defRPr/>
            </a:pPr>
            <a:r>
              <a:rPr lang="en-US" sz="2800" dirty="0" smtClean="0"/>
              <a:t>University lectures</a:t>
            </a:r>
          </a:p>
        </p:txBody>
      </p:sp>
      <p:pic>
        <p:nvPicPr>
          <p:cNvPr id="5"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1219200" y="1447800"/>
            <a:ext cx="7620000" cy="4800600"/>
          </a:xfrm>
        </p:spPr>
        <p:txBody>
          <a:bodyPr rtlCol="0">
            <a:normAutofit/>
          </a:bodyPr>
          <a:lstStyle/>
          <a:p>
            <a:pPr eaLnBrk="1" fontAlgn="auto" hangingPunct="1">
              <a:spcAft>
                <a:spcPts val="0"/>
              </a:spcAft>
              <a:defRPr/>
            </a:pPr>
            <a:r>
              <a:rPr lang="en-US" dirty="0" smtClean="0"/>
              <a:t>The Pace of Change</a:t>
            </a:r>
          </a:p>
          <a:p>
            <a:pPr eaLnBrk="1" fontAlgn="auto" hangingPunct="1">
              <a:spcAft>
                <a:spcPts val="0"/>
              </a:spcAft>
              <a:defRPr/>
            </a:pPr>
            <a:r>
              <a:rPr lang="en-US" dirty="0" smtClean="0"/>
              <a:t>Change and Unexpected Developments</a:t>
            </a:r>
          </a:p>
          <a:p>
            <a:pPr eaLnBrk="1" fontAlgn="auto" hangingPunct="1">
              <a:spcAft>
                <a:spcPts val="0"/>
              </a:spcAft>
              <a:defRPr/>
            </a:pPr>
            <a:r>
              <a:rPr lang="en-US" dirty="0" smtClean="0"/>
              <a:t>Themes of Technology Challenges</a:t>
            </a:r>
          </a:p>
          <a:p>
            <a:pPr eaLnBrk="1" fontAlgn="auto" hangingPunct="1">
              <a:spcAft>
                <a:spcPts val="0"/>
              </a:spcAft>
              <a:defRPr/>
            </a:pPr>
            <a:r>
              <a:rPr lang="en-US" dirty="0" smtClean="0"/>
              <a:t>Ethics</a:t>
            </a:r>
          </a:p>
        </p:txBody>
      </p:sp>
      <p:pic>
        <p:nvPicPr>
          <p:cNvPr id="19458"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03188"/>
            <a:ext cx="7540625" cy="1444625"/>
          </a:xfrm>
        </p:spPr>
      </p:pic>
      <p:sp>
        <p:nvSpPr>
          <p:cNvPr id="2" name="Footer Placeholder 1"/>
          <p:cNvSpPr>
            <a:spLocks noGrp="1"/>
          </p:cNvSpPr>
          <p:nvPr>
            <p:ph type="ftr" sz="quarter" idx="10"/>
          </p:nvPr>
        </p:nvSpPr>
        <p:spPr/>
        <p:txBody>
          <a:bodyPr/>
          <a:lstStyle/>
          <a:p>
            <a:r>
              <a:rPr lang="en-US" sz="800" dirty="0" smtClean="0">
                <a:latin typeface="Arial" panose="020B0604020202020204" pitchFamily="34" charset="0"/>
                <a:cs typeface="Arial" panose="020B0604020202020204" pitchFamily="34" charset="0"/>
              </a:rPr>
              <a:t>Copyright © 2018, 2013, 2008 Pearson Education, Inc. All Rights Reserved</a:t>
            </a:r>
            <a:endParaRPr lang="en-US" sz="800" dirty="0">
              <a:latin typeface="Arial" panose="020B0604020202020204" pitchFamily="34" charset="0"/>
              <a:cs typeface="Arial" panose="020B0604020202020204" pitchFamily="34" charset="0"/>
            </a:endParaRPr>
          </a:p>
        </p:txBody>
      </p:sp>
      <p:sp>
        <p:nvSpPr>
          <p:cNvPr id="5" name="Rectangle 4"/>
          <p:cNvSpPr/>
          <p:nvPr/>
        </p:nvSpPr>
        <p:spPr>
          <a:xfrm>
            <a:off x="3962400" y="3244334"/>
            <a:ext cx="730787" cy="369332"/>
          </a:xfrm>
          <a:prstGeom prst="rect">
            <a:avLst/>
          </a:prstGeom>
        </p:spPr>
        <p:txBody>
          <a:bodyPr wrap="square">
            <a:spAutoFit/>
          </a:bodyPr>
          <a:lstStyle/>
          <a:p>
            <a:r>
              <a:rPr lang="en-US"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848600" cy="4876800"/>
          </a:xfrm>
        </p:spPr>
        <p:txBody>
          <a:bodyPr rtlCol="0">
            <a:normAutofit/>
          </a:bodyPr>
          <a:lstStyle/>
          <a:p>
            <a:pPr marL="0" indent="0" eaLnBrk="1" fontAlgn="auto" hangingPunct="1">
              <a:spcAft>
                <a:spcPts val="0"/>
              </a:spcAft>
              <a:buFont typeface="Wingdings" pitchFamily="2" charset="2"/>
              <a:buNone/>
              <a:defRPr/>
            </a:pPr>
            <a:r>
              <a:rPr lang="en-US" dirty="0" smtClean="0"/>
              <a:t>Free stuff</a:t>
            </a:r>
          </a:p>
          <a:p>
            <a:pPr eaLnBrk="1" fontAlgn="auto" hangingPunct="1">
              <a:spcAft>
                <a:spcPts val="0"/>
              </a:spcAft>
              <a:defRPr/>
            </a:pPr>
            <a:r>
              <a:rPr lang="en-US" sz="2800" dirty="0" smtClean="0"/>
              <a:t>Advertising pays for many free sites and services, but not all. </a:t>
            </a:r>
          </a:p>
          <a:p>
            <a:pPr eaLnBrk="1" fontAlgn="auto" hangingPunct="1">
              <a:spcAft>
                <a:spcPts val="0"/>
              </a:spcAft>
              <a:defRPr/>
            </a:pPr>
            <a:r>
              <a:rPr lang="en-US" sz="2800" dirty="0" smtClean="0"/>
              <a:t>Wikipedia funded through donations.</a:t>
            </a:r>
          </a:p>
          <a:p>
            <a:pPr eaLnBrk="1" fontAlgn="auto" hangingPunct="1">
              <a:spcAft>
                <a:spcPts val="0"/>
              </a:spcAft>
              <a:defRPr/>
            </a:pPr>
            <a:r>
              <a:rPr lang="en-US" sz="2800" dirty="0" smtClean="0"/>
              <a:t>Businesses provide some services for good public relations and as a marketing tool.</a:t>
            </a:r>
          </a:p>
          <a:p>
            <a:pPr eaLnBrk="1" fontAlgn="auto" hangingPunct="1">
              <a:spcAft>
                <a:spcPts val="0"/>
              </a:spcAft>
              <a:defRPr/>
            </a:pPr>
            <a:r>
              <a:rPr lang="en-US" sz="2800" dirty="0"/>
              <a:t>Generosity and public service </a:t>
            </a:r>
            <a:r>
              <a:rPr lang="en-US" sz="2800" dirty="0" smtClean="0"/>
              <a:t>flourish on the Web. Many people share their expertise just because they want to.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543800" cy="4876800"/>
          </a:xfrm>
        </p:spPr>
        <p:txBody>
          <a:bodyPr rtlCol="0">
            <a:normAutofit/>
          </a:bodyPr>
          <a:lstStyle/>
          <a:p>
            <a:pPr marL="0" indent="0" eaLnBrk="1" fontAlgn="auto" hangingPunct="1">
              <a:spcAft>
                <a:spcPts val="0"/>
              </a:spcAft>
              <a:buFont typeface="Wingdings" pitchFamily="2" charset="2"/>
              <a:buNone/>
              <a:defRPr/>
            </a:pPr>
            <a:r>
              <a:rPr lang="en-US" dirty="0" smtClean="0"/>
              <a:t>Free stuff</a:t>
            </a:r>
          </a:p>
          <a:p>
            <a:pPr eaLnBrk="1" fontAlgn="auto" hangingPunct="1">
              <a:spcAft>
                <a:spcPts val="0"/>
              </a:spcAft>
              <a:defRPr/>
            </a:pPr>
            <a:r>
              <a:rPr lang="en-US" dirty="0" smtClean="0"/>
              <a:t>In order for companies to earn ad revenue to fund multimillion-dollar services, many free sites collect information about our online activities and sell it to advertisers.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Artificial intelligence</a:t>
            </a:r>
          </a:p>
          <a:p>
            <a:pPr eaLnBrk="1" fontAlgn="auto" hangingPunct="1">
              <a:spcAft>
                <a:spcPts val="0"/>
              </a:spcAft>
              <a:defRPr/>
            </a:pPr>
            <a:r>
              <a:rPr lang="en-US" sz="2800" dirty="0" smtClean="0"/>
              <a:t>A branch of computer science that makes computers perform tasks normally requiring human intelligence.</a:t>
            </a:r>
          </a:p>
          <a:p>
            <a:pPr eaLnBrk="1" fontAlgn="auto" hangingPunct="1">
              <a:spcAft>
                <a:spcPts val="0"/>
              </a:spcAft>
              <a:defRPr/>
            </a:pPr>
            <a:r>
              <a:rPr lang="en-US" sz="2800" dirty="0"/>
              <a:t>R</a:t>
            </a:r>
            <a:r>
              <a:rPr lang="en-US" sz="2800" dirty="0" smtClean="0"/>
              <a:t>esearchers realized that narrow, specialized skills were easier for computers than what a five-year-old does: recognize people, carry on a conversation, respond intelligently to the environment. </a:t>
            </a:r>
          </a:p>
          <a:p>
            <a:pPr eaLnBrk="1" fontAlgn="auto" hangingPunct="1">
              <a:spcAft>
                <a:spcPts val="0"/>
              </a:spcAft>
              <a:defRPr/>
            </a:pPr>
            <a:endParaRPr lang="en-US" sz="2800" dirty="0" smtClean="0"/>
          </a:p>
          <a:p>
            <a:pPr eaLnBrk="1" fontAlgn="auto" hangingPunct="1">
              <a:spcAft>
                <a:spcPts val="0"/>
              </a:spcAft>
              <a:defRPr/>
            </a:pP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Artificial intelligence</a:t>
            </a:r>
          </a:p>
          <a:p>
            <a:pPr eaLnBrk="1" fontAlgn="auto" hangingPunct="1">
              <a:spcAft>
                <a:spcPts val="0"/>
              </a:spcAft>
              <a:defRPr/>
            </a:pPr>
            <a:r>
              <a:rPr lang="en-US" sz="2800" dirty="0" smtClean="0"/>
              <a:t>Many AI applications involve pattern recognition.</a:t>
            </a:r>
          </a:p>
          <a:p>
            <a:pPr eaLnBrk="1" fontAlgn="auto" hangingPunct="1">
              <a:spcAft>
                <a:spcPts val="0"/>
              </a:spcAft>
              <a:defRPr/>
            </a:pPr>
            <a:r>
              <a:rPr lang="en-US" sz="2800" dirty="0" smtClean="0"/>
              <a:t>Speech recognition is now a common tool.</a:t>
            </a:r>
          </a:p>
          <a:p>
            <a:pPr eaLnBrk="1" fontAlgn="auto" hangingPunct="1">
              <a:spcAft>
                <a:spcPts val="0"/>
              </a:spcAft>
              <a:defRPr/>
            </a:pP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Artificial intelligence</a:t>
            </a:r>
          </a:p>
          <a:p>
            <a:pPr eaLnBrk="1" fontAlgn="auto" hangingPunct="1">
              <a:spcAft>
                <a:spcPts val="0"/>
              </a:spcAft>
              <a:defRPr/>
            </a:pPr>
            <a:r>
              <a:rPr lang="en-US" sz="2800" dirty="0" smtClean="0"/>
              <a:t>Turing Test: If the computer convinces the human subject that the computer is human, the computer is said to “pass”.</a:t>
            </a:r>
          </a:p>
          <a:p>
            <a:pPr eaLnBrk="1" fontAlgn="auto" hangingPunct="1">
              <a:spcAft>
                <a:spcPts val="0"/>
              </a:spcAft>
              <a:defRPr/>
            </a:pPr>
            <a:endParaRPr lang="en-US" sz="2800" dirty="0" smtClean="0"/>
          </a:p>
          <a:p>
            <a:pPr eaLnBrk="1" fontAlgn="auto" hangingPunct="1">
              <a:spcAft>
                <a:spcPts val="0"/>
              </a:spcAft>
              <a:defRPr/>
            </a:pP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rtlCol="0">
            <a:normAutofit fontScale="85000" lnSpcReduction="20000"/>
          </a:bodyPr>
          <a:lstStyle/>
          <a:p>
            <a:pPr marL="0" indent="0" eaLnBrk="1" fontAlgn="auto" hangingPunct="1">
              <a:spcAft>
                <a:spcPts val="0"/>
              </a:spcAft>
              <a:buFont typeface="Wingdings" pitchFamily="2" charset="2"/>
              <a:buNone/>
              <a:defRPr/>
            </a:pPr>
            <a:r>
              <a:rPr lang="en-US" sz="3300" dirty="0" smtClean="0"/>
              <a:t>Discussion Questions</a:t>
            </a:r>
          </a:p>
          <a:p>
            <a:pPr marL="0" indent="0" eaLnBrk="1" fontAlgn="auto" hangingPunct="1">
              <a:spcAft>
                <a:spcPts val="0"/>
              </a:spcAft>
              <a:buFont typeface="Wingdings" pitchFamily="2" charset="2"/>
              <a:buNone/>
              <a:defRPr/>
            </a:pPr>
            <a:r>
              <a:rPr lang="en-US" i="1" dirty="0" smtClean="0"/>
              <a:t>How will we react when we can go into a hospital for surgery performed entirely by a machine? Will it be scarier than riding in the first automatic elevators or airplanes?</a:t>
            </a:r>
          </a:p>
          <a:p>
            <a:pPr marL="0" indent="0" eaLnBrk="1" fontAlgn="auto" hangingPunct="1">
              <a:spcAft>
                <a:spcPts val="0"/>
              </a:spcAft>
              <a:buFont typeface="Wingdings" pitchFamily="2" charset="2"/>
              <a:buNone/>
              <a:defRPr/>
            </a:pPr>
            <a:endParaRPr lang="en-US" i="1" dirty="0"/>
          </a:p>
          <a:p>
            <a:pPr marL="0" indent="0" eaLnBrk="1" fontAlgn="auto" hangingPunct="1">
              <a:spcAft>
                <a:spcPts val="0"/>
              </a:spcAft>
              <a:buFont typeface="Wingdings" pitchFamily="2" charset="2"/>
              <a:buNone/>
              <a:defRPr/>
            </a:pPr>
            <a:r>
              <a:rPr lang="en-US" i="1" dirty="0" smtClean="0"/>
              <a:t>How will we react when we can have a conversation and not know if we are conversing with a human or a machine?</a:t>
            </a:r>
          </a:p>
          <a:p>
            <a:pPr marL="0" indent="0" eaLnBrk="1" fontAlgn="auto" hangingPunct="1">
              <a:spcAft>
                <a:spcPts val="0"/>
              </a:spcAft>
              <a:buFont typeface="Wingdings" pitchFamily="2" charset="2"/>
              <a:buNone/>
              <a:defRPr/>
            </a:pPr>
            <a:endParaRPr lang="en-US" i="1" dirty="0"/>
          </a:p>
          <a:p>
            <a:pPr marL="0" indent="0" eaLnBrk="1" fontAlgn="auto" hangingPunct="1">
              <a:spcAft>
                <a:spcPts val="0"/>
              </a:spcAft>
              <a:buFont typeface="Wingdings" pitchFamily="2" charset="2"/>
              <a:buNone/>
              <a:defRPr/>
            </a:pPr>
            <a:r>
              <a:rPr lang="en-US" i="1" dirty="0" smtClean="0"/>
              <a:t>How will we react when chips implanted in our brains enhance our memory with gigabytes of data and a search engine? Will we still be human?</a:t>
            </a:r>
            <a:endParaRPr lang="en-US" i="1" dirty="0"/>
          </a:p>
        </p:txBody>
      </p:sp>
      <p:pic>
        <p:nvPicPr>
          <p:cNvPr id="12"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Robots</a:t>
            </a:r>
          </a:p>
          <a:p>
            <a:pPr eaLnBrk="1" fontAlgn="auto" hangingPunct="1">
              <a:spcAft>
                <a:spcPts val="0"/>
              </a:spcAft>
              <a:defRPr/>
            </a:pPr>
            <a:r>
              <a:rPr lang="en-US" sz="2800" dirty="0" smtClean="0"/>
              <a:t>Mechanical devices that perform physical tasks traditionally done by humans.</a:t>
            </a:r>
          </a:p>
          <a:p>
            <a:pPr eaLnBrk="1" fontAlgn="auto" hangingPunct="1">
              <a:spcAft>
                <a:spcPts val="0"/>
              </a:spcAft>
              <a:defRPr/>
            </a:pPr>
            <a:r>
              <a:rPr lang="en-US" sz="2800" dirty="0" smtClean="0"/>
              <a:t>Can operate in environments that  are hazardous for people.</a:t>
            </a:r>
            <a:endParaRPr lang="en-US" sz="28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Smart sensors, motion, and control</a:t>
            </a:r>
          </a:p>
          <a:p>
            <a:pPr eaLnBrk="1" fontAlgn="auto" hangingPunct="1">
              <a:spcAft>
                <a:spcPts val="0"/>
              </a:spcAft>
              <a:defRPr/>
            </a:pPr>
            <a:r>
              <a:rPr lang="en-US" sz="2800" dirty="0" smtClean="0"/>
              <a:t>Motion sensing devices are used to give robots the ability to walk, trigger airbags in a crash, and protect laptops when dropped.</a:t>
            </a:r>
          </a:p>
          <a:p>
            <a:pPr eaLnBrk="1" fontAlgn="auto" hangingPunct="1">
              <a:spcAft>
                <a:spcPts val="0"/>
              </a:spcAft>
              <a:defRPr/>
            </a:pPr>
            <a:r>
              <a:rPr lang="en-US" sz="2800" dirty="0" smtClean="0"/>
              <a:t>Sensors can detect leaks, acceleration, position, temperature, and moisture.</a:t>
            </a:r>
          </a:p>
          <a:p>
            <a:pPr eaLnBrk="1" fontAlgn="auto" hangingPunct="1">
              <a:spcAft>
                <a:spcPts val="0"/>
              </a:spcAft>
              <a:defRPr/>
            </a:pPr>
            <a:endParaRPr lang="en-US" sz="2800" dirty="0" smtClean="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Tools for disabled </a:t>
            </a:r>
            <a:r>
              <a:rPr lang="en-US" dirty="0"/>
              <a:t>p</a:t>
            </a:r>
            <a:r>
              <a:rPr lang="en-US" dirty="0" smtClean="0"/>
              <a:t>eople </a:t>
            </a:r>
          </a:p>
          <a:p>
            <a:pPr eaLnBrk="1" fontAlgn="auto" hangingPunct="1">
              <a:spcAft>
                <a:spcPts val="0"/>
              </a:spcAft>
              <a:defRPr/>
            </a:pPr>
            <a:r>
              <a:rPr lang="en-US" sz="2800" dirty="0" smtClean="0"/>
              <a:t>Assistive technology devices help restore productivity and independence to people with disabilities.</a:t>
            </a:r>
          </a:p>
          <a:p>
            <a:pPr eaLnBrk="1" fontAlgn="auto" hangingPunct="1">
              <a:spcAft>
                <a:spcPts val="0"/>
              </a:spcAft>
              <a:defRPr/>
            </a:pPr>
            <a:r>
              <a:rPr lang="en-US" sz="2800" dirty="0" smtClean="0"/>
              <a:t>Researchers are experimenting with chips that convert brain signals to controls for leg and arm muscles. </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2800" dirty="0"/>
              <a:t>Old problems in a new context: crime, pornography, violent </a:t>
            </a:r>
            <a:r>
              <a:rPr lang="en-US" sz="2800" dirty="0" smtClean="0"/>
              <a:t>fiction</a:t>
            </a:r>
            <a:endParaRPr lang="en-US" sz="2800" dirty="0"/>
          </a:p>
          <a:p>
            <a:pPr eaLnBrk="1" fontAlgn="auto" hangingPunct="1">
              <a:spcAft>
                <a:spcPts val="0"/>
              </a:spcAft>
              <a:defRPr/>
            </a:pPr>
            <a:r>
              <a:rPr lang="en-US" sz="2800" dirty="0"/>
              <a:t>Adapting to new technology: thinking in a new </a:t>
            </a:r>
            <a:r>
              <a:rPr lang="en-US" sz="2800" dirty="0" smtClean="0"/>
              <a:t>way</a:t>
            </a:r>
            <a:endParaRPr lang="en-US" sz="2800" dirty="0"/>
          </a:p>
          <a:p>
            <a:pPr eaLnBrk="1" fontAlgn="auto" hangingPunct="1">
              <a:spcAft>
                <a:spcPts val="0"/>
              </a:spcAft>
              <a:defRPr/>
            </a:pPr>
            <a:r>
              <a:rPr lang="en-US" sz="2800" dirty="0"/>
              <a:t>Varied sources of solutions to problems: natural part of change and </a:t>
            </a:r>
            <a:r>
              <a:rPr lang="en-US" sz="2800" dirty="0" smtClean="0"/>
              <a:t>life</a:t>
            </a:r>
          </a:p>
          <a:p>
            <a:pPr eaLnBrk="1" fontAlgn="auto" hangingPunct="1">
              <a:spcAft>
                <a:spcPts val="0"/>
              </a:spcAft>
              <a:defRPr/>
            </a:pPr>
            <a:r>
              <a:rPr lang="en-US" sz="2800" dirty="0" smtClean="0"/>
              <a:t>Global reach of Net: </a:t>
            </a:r>
            <a:r>
              <a:rPr lang="en-US" sz="2800" dirty="0"/>
              <a:t>ease of communication with distant </a:t>
            </a:r>
            <a:r>
              <a:rPr lang="en-US" sz="2800" dirty="0" smtClean="0"/>
              <a:t>countries</a:t>
            </a:r>
            <a:endParaRPr lang="en-US" sz="2800" dirty="0"/>
          </a:p>
          <a:p>
            <a:pPr eaLnBrk="1" fontAlgn="auto" hangingPunct="1">
              <a:spcAft>
                <a:spcPts val="0"/>
              </a:spcAft>
              <a:defRPr/>
            </a:pPr>
            <a:endParaRPr lang="en-US" sz="2400" dirty="0"/>
          </a:p>
        </p:txBody>
      </p:sp>
      <p:sp>
        <p:nvSpPr>
          <p:cNvPr id="5" name="Title 4"/>
          <p:cNvSpPr>
            <a:spLocks noGrp="1"/>
          </p:cNvSpPr>
          <p:nvPr>
            <p:ph type="title"/>
          </p:nvPr>
        </p:nvSpPr>
        <p:spPr>
          <a:xfrm>
            <a:off x="1219200" y="228600"/>
            <a:ext cx="7620000" cy="1143000"/>
          </a:xfrm>
        </p:spPr>
        <p:txBody>
          <a:bodyPr/>
          <a:lstStyle/>
          <a:p>
            <a:r>
              <a:rPr lang="en-US" smtClean="0"/>
              <a:t>Themes of Technology Challenges</a:t>
            </a:r>
            <a:br>
              <a:rPr lang="en-US" smtClean="0"/>
            </a:br>
            <a:endParaRPr lang="en-US"/>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Content Placeholder 1"/>
          <p:cNvSpPr>
            <a:spLocks noGrp="1"/>
          </p:cNvSpPr>
          <p:nvPr>
            <p:ph idx="1"/>
          </p:nvPr>
        </p:nvSpPr>
        <p:spPr>
          <a:xfrm>
            <a:off x="1219200" y="1371600"/>
            <a:ext cx="7620000" cy="2286000"/>
          </a:xfrm>
        </p:spPr>
        <p:txBody>
          <a:bodyPr/>
          <a:lstStyle/>
          <a:p>
            <a:pPr marL="0" indent="0" eaLnBrk="1" hangingPunct="1">
              <a:spcAft>
                <a:spcPts val="600"/>
              </a:spcAft>
              <a:buClr>
                <a:srgbClr val="A6A6A6"/>
              </a:buClr>
              <a:buFont typeface="Wingdings" charset="2"/>
              <a:buNone/>
            </a:pPr>
            <a:r>
              <a:rPr lang="en-US" altLang="x-none" sz="2400" i="1">
                <a:latin typeface="Times New Roman" charset="0"/>
                <a:ea typeface="Times New Roman" charset="0"/>
                <a:cs typeface="Times New Roman" charset="0"/>
              </a:rPr>
              <a:t>“In a way not seen since Gutenberg’s printing press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that ended the Dark Ages and ignited the Renaissance,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the microchip is an epochal technology with unimaginably far-reaching economic, social, and political consequences.”</a:t>
            </a:r>
          </a:p>
          <a:p>
            <a:pPr marL="0" indent="0" algn="r" eaLnBrk="1" hangingPunct="1">
              <a:lnSpc>
                <a:spcPct val="90000"/>
              </a:lnSpc>
              <a:spcAft>
                <a:spcPts val="600"/>
              </a:spcAft>
              <a:buClr>
                <a:srgbClr val="A6A6A6"/>
              </a:buClr>
              <a:buFont typeface="Wingdings" charset="2"/>
              <a:buNone/>
            </a:pPr>
            <a:r>
              <a:rPr lang="en-US" altLang="x-none" sz="2000">
                <a:latin typeface="Times New Roman" charset="0"/>
                <a:ea typeface="Times New Roman" charset="0"/>
                <a:cs typeface="Times New Roman" charset="0"/>
              </a:rPr>
              <a:t/>
            </a:r>
            <a:br>
              <a:rPr lang="en-US" altLang="x-none" sz="2000">
                <a:latin typeface="Times New Roman" charset="0"/>
                <a:ea typeface="Times New Roman" charset="0"/>
                <a:cs typeface="Times New Roman" charset="0"/>
              </a:rPr>
            </a:br>
            <a:r>
              <a:rPr lang="en-US" altLang="x-none" sz="2000">
                <a:ea typeface="Times New Roman" charset="0"/>
                <a:cs typeface="Times New Roman" charset="0"/>
              </a:rPr>
              <a:t>̶  Michael Rothschild</a:t>
            </a:r>
            <a:r>
              <a:rPr lang="en-US" altLang="x-none" sz="2000" baseline="30000">
                <a:ea typeface="Times New Roman" charset="0"/>
                <a:cs typeface="Times New Roman" charset="0"/>
              </a:rPr>
              <a:t>1</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38200" y="182563"/>
            <a:ext cx="7540625" cy="1285875"/>
          </a:xfrm>
        </p:spPr>
      </p:pic>
      <p:sp>
        <p:nvSpPr>
          <p:cNvPr id="2" name="Footer Placeholder 1"/>
          <p:cNvSpPr>
            <a:spLocks noGrp="1"/>
          </p:cNvSpPr>
          <p:nvPr>
            <p:ph type="ftr" sz="quarter" idx="10"/>
          </p:nvPr>
        </p:nvSpPr>
        <p:spPr>
          <a:xfrm>
            <a:off x="4041775" y="6400800"/>
            <a:ext cx="5102225" cy="365125"/>
          </a:xfrm>
        </p:spPr>
        <p:txBody>
          <a:bodyPr/>
          <a:lstStyle/>
          <a:p>
            <a:r>
              <a:rPr lang="en-US" dirty="0"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spcAft>
                <a:spcPts val="0"/>
              </a:spcAft>
              <a:defRPr/>
            </a:pPr>
            <a:r>
              <a:rPr lang="en-US" sz="2800" dirty="0" smtClean="0"/>
              <a:t>Trade-offs </a:t>
            </a:r>
            <a:r>
              <a:rPr lang="en-US" sz="2800" dirty="0"/>
              <a:t>and controversy</a:t>
            </a:r>
            <a:r>
              <a:rPr lang="en-US" sz="2800" dirty="0" smtClean="0"/>
              <a:t>: Increasing </a:t>
            </a:r>
            <a:r>
              <a:rPr lang="en-US" sz="2800" dirty="0"/>
              <a:t>security means reducing </a:t>
            </a:r>
            <a:r>
              <a:rPr lang="en-US" sz="2800" dirty="0" smtClean="0"/>
              <a:t>convenience.</a:t>
            </a:r>
          </a:p>
          <a:p>
            <a:pPr eaLnBrk="1" fontAlgn="auto" hangingPunct="1">
              <a:spcAft>
                <a:spcPts val="0"/>
              </a:spcAft>
              <a:defRPr/>
            </a:pPr>
            <a:r>
              <a:rPr lang="en-US" sz="2800" dirty="0" smtClean="0"/>
              <a:t>Perfection is a direction, not an option.</a:t>
            </a:r>
            <a:endParaRPr lang="en-US" sz="2800" dirty="0"/>
          </a:p>
          <a:p>
            <a:pPr eaLnBrk="1" fontAlgn="auto" hangingPunct="1">
              <a:spcAft>
                <a:spcPts val="0"/>
              </a:spcAft>
              <a:defRPr/>
            </a:pPr>
            <a:r>
              <a:rPr lang="en-US" sz="2800" dirty="0" smtClean="0"/>
              <a:t>There is a difference </a:t>
            </a:r>
            <a:r>
              <a:rPr lang="en-US" sz="2800" dirty="0"/>
              <a:t>between personal choices, business policies, and </a:t>
            </a:r>
            <a:r>
              <a:rPr lang="en-US" sz="2800" dirty="0" smtClean="0"/>
              <a:t>law.</a:t>
            </a:r>
            <a:endParaRPr lang="en-US" sz="2800" dirty="0"/>
          </a:p>
          <a:p>
            <a:pPr eaLnBrk="1" fontAlgn="auto" hangingPunct="1">
              <a:spcAft>
                <a:spcPts val="0"/>
              </a:spcAft>
              <a:defRPr/>
            </a:pPr>
            <a:endParaRPr lang="en-US" sz="2400" dirty="0"/>
          </a:p>
        </p:txBody>
      </p:sp>
      <p:sp>
        <p:nvSpPr>
          <p:cNvPr id="5" name="Title 4"/>
          <p:cNvSpPr>
            <a:spLocks noGrp="1"/>
          </p:cNvSpPr>
          <p:nvPr>
            <p:ph type="title"/>
          </p:nvPr>
        </p:nvSpPr>
        <p:spPr>
          <a:xfrm>
            <a:off x="1219200" y="228600"/>
            <a:ext cx="7772400" cy="1143000"/>
          </a:xfrm>
        </p:spPr>
        <p:txBody>
          <a:bodyPr/>
          <a:lstStyle/>
          <a:p>
            <a:r>
              <a:rPr lang="en-US" smtClean="0"/>
              <a:t>Themes of Technology Challenges</a:t>
            </a:r>
            <a:br>
              <a:rPr lang="en-US" smtClean="0"/>
            </a:b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a:t>What is Ethics:</a:t>
            </a:r>
          </a:p>
          <a:p>
            <a:pPr eaLnBrk="1" fontAlgn="auto" hangingPunct="1">
              <a:spcAft>
                <a:spcPts val="0"/>
              </a:spcAft>
              <a:defRPr/>
            </a:pPr>
            <a:r>
              <a:rPr lang="en-US" sz="2800" dirty="0"/>
              <a:t>Study of what it means to “do the right thing</a:t>
            </a:r>
            <a:r>
              <a:rPr lang="en-US" sz="2800" dirty="0" smtClean="0"/>
              <a:t>”.</a:t>
            </a:r>
            <a:endParaRPr lang="en-US" sz="2800" dirty="0"/>
          </a:p>
          <a:p>
            <a:pPr eaLnBrk="1" fontAlgn="auto" hangingPunct="1">
              <a:spcAft>
                <a:spcPts val="0"/>
              </a:spcAft>
              <a:defRPr/>
            </a:pPr>
            <a:r>
              <a:rPr lang="en-US" sz="2800" dirty="0"/>
              <a:t>Assumes people are rational and make free </a:t>
            </a:r>
            <a:r>
              <a:rPr lang="en-US" sz="2800" dirty="0" smtClean="0"/>
              <a:t>choices.</a:t>
            </a:r>
            <a:endParaRPr lang="en-US" sz="2800" dirty="0"/>
          </a:p>
          <a:p>
            <a:pPr eaLnBrk="1" fontAlgn="auto" hangingPunct="1">
              <a:spcAft>
                <a:spcPts val="0"/>
              </a:spcAft>
              <a:defRPr/>
            </a:pPr>
            <a:r>
              <a:rPr lang="en-US" sz="2800" dirty="0"/>
              <a:t>Rules to follow in our interactions and our actions that affect </a:t>
            </a:r>
            <a:r>
              <a:rPr lang="en-US" sz="2800" dirty="0" smtClean="0"/>
              <a:t>others.</a:t>
            </a:r>
            <a:endParaRPr lang="en-US" sz="2800" dirty="0"/>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A variety of ethical views</a:t>
            </a:r>
            <a:r>
              <a:rPr lang="en-US" dirty="0"/>
              <a:t>:</a:t>
            </a:r>
          </a:p>
          <a:p>
            <a:pPr eaLnBrk="1" fontAlgn="auto" hangingPunct="1">
              <a:spcAft>
                <a:spcPts val="0"/>
              </a:spcAft>
              <a:defRPr/>
            </a:pPr>
            <a:r>
              <a:rPr lang="en-US" sz="2800" dirty="0" smtClean="0"/>
              <a:t>Deontological theories</a:t>
            </a:r>
            <a:endParaRPr lang="en-US" sz="2800" dirty="0"/>
          </a:p>
          <a:p>
            <a:pPr eaLnBrk="1" fontAlgn="auto" hangingPunct="1">
              <a:spcAft>
                <a:spcPts val="0"/>
              </a:spcAft>
              <a:defRPr/>
            </a:pPr>
            <a:r>
              <a:rPr lang="en-US" sz="2800" dirty="0"/>
              <a:t>Utilitarianism</a:t>
            </a:r>
          </a:p>
          <a:p>
            <a:pPr eaLnBrk="1" fontAlgn="auto" hangingPunct="1">
              <a:spcAft>
                <a:spcPts val="0"/>
              </a:spcAft>
              <a:defRPr/>
            </a:pPr>
            <a:r>
              <a:rPr lang="en-US" sz="2800" dirty="0"/>
              <a:t>Natural rights</a:t>
            </a:r>
          </a:p>
          <a:p>
            <a:pPr eaLnBrk="1" fontAlgn="auto" hangingPunct="1">
              <a:spcAft>
                <a:spcPts val="0"/>
              </a:spcAft>
              <a:defRPr/>
            </a:pPr>
            <a:endParaRPr lang="en-US" sz="2800"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A variety of ethical views:</a:t>
            </a:r>
            <a:endParaRPr lang="en-US" dirty="0"/>
          </a:p>
          <a:p>
            <a:pPr eaLnBrk="1" fontAlgn="auto" hangingPunct="1">
              <a:spcAft>
                <a:spcPts val="0"/>
              </a:spcAft>
              <a:defRPr/>
            </a:pPr>
            <a:r>
              <a:rPr lang="en-US" sz="2800" dirty="0" smtClean="0"/>
              <a:t>Negative </a:t>
            </a:r>
            <a:r>
              <a:rPr lang="en-US" sz="2800" dirty="0"/>
              <a:t>rights (liberties)</a:t>
            </a:r>
          </a:p>
          <a:p>
            <a:pPr lvl="1" eaLnBrk="1" fontAlgn="auto" hangingPunct="1">
              <a:spcAft>
                <a:spcPts val="0"/>
              </a:spcAft>
              <a:defRPr/>
            </a:pPr>
            <a:r>
              <a:rPr lang="en-US" sz="2400" dirty="0"/>
              <a:t>The right to act without interference</a:t>
            </a:r>
          </a:p>
          <a:p>
            <a:pPr eaLnBrk="1" fontAlgn="auto" hangingPunct="1">
              <a:spcAft>
                <a:spcPts val="0"/>
              </a:spcAft>
              <a:defRPr/>
            </a:pPr>
            <a:r>
              <a:rPr lang="en-US" sz="2800" dirty="0"/>
              <a:t>Positive rights (claim-rights)</a:t>
            </a:r>
          </a:p>
          <a:p>
            <a:pPr lvl="1" eaLnBrk="1" fontAlgn="auto" hangingPunct="1">
              <a:spcAft>
                <a:spcPts val="0"/>
              </a:spcAft>
              <a:defRPr/>
            </a:pPr>
            <a:r>
              <a:rPr lang="en-US" sz="2400" dirty="0"/>
              <a:t>An obligation of some people to provide certain things for others</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a:t>
            </a:r>
            <a:r>
              <a:rPr lang="en-US" dirty="0"/>
              <a:t>iety of ethical </a:t>
            </a:r>
            <a:r>
              <a:rPr lang="en-US" dirty="0" smtClean="0"/>
              <a:t>views:</a:t>
            </a:r>
            <a:endParaRPr lang="en-US" dirty="0"/>
          </a:p>
          <a:p>
            <a:pPr eaLnBrk="1" fontAlgn="auto" hangingPunct="1">
              <a:spcAft>
                <a:spcPts val="0"/>
              </a:spcAft>
              <a:defRPr/>
            </a:pPr>
            <a:r>
              <a:rPr lang="en-US" sz="2800" dirty="0" smtClean="0"/>
              <a:t>Golden rules</a:t>
            </a:r>
            <a:endParaRPr lang="en-US" sz="2800" dirty="0"/>
          </a:p>
          <a:p>
            <a:pPr lvl="1" eaLnBrk="1" fontAlgn="auto" hangingPunct="1">
              <a:spcAft>
                <a:spcPts val="0"/>
              </a:spcAft>
              <a:defRPr/>
            </a:pPr>
            <a:r>
              <a:rPr lang="en-US" sz="2400" dirty="0"/>
              <a:t>Treat others as you would want them to treat you. </a:t>
            </a:r>
            <a:endParaRPr lang="en-US" sz="2400" dirty="0" smtClean="0"/>
          </a:p>
          <a:p>
            <a:pPr eaLnBrk="1" fontAlgn="auto" hangingPunct="1">
              <a:spcAft>
                <a:spcPts val="0"/>
              </a:spcAft>
              <a:defRPr/>
            </a:pPr>
            <a:r>
              <a:rPr lang="en-US" sz="2800" dirty="0"/>
              <a:t>Contributing to </a:t>
            </a:r>
            <a:r>
              <a:rPr lang="en-US" sz="2800" dirty="0" smtClean="0"/>
              <a:t>society</a:t>
            </a:r>
            <a:endParaRPr lang="en-US" sz="2800" dirty="0"/>
          </a:p>
          <a:p>
            <a:pPr lvl="1" eaLnBrk="1" fontAlgn="auto" hangingPunct="1">
              <a:spcAft>
                <a:spcPts val="0"/>
              </a:spcAft>
              <a:defRPr/>
            </a:pPr>
            <a:r>
              <a:rPr lang="en-US" sz="2400" dirty="0"/>
              <a:t>Doing one’s work honestly, responsibly, ethically, creatively, and well </a:t>
            </a:r>
            <a:r>
              <a:rPr lang="en-US" sz="2400" dirty="0" smtClean="0"/>
              <a:t>is virtuous.</a:t>
            </a:r>
            <a:endParaRPr lang="en-US" sz="2400" dirty="0"/>
          </a:p>
          <a:p>
            <a:pPr lvl="1"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Social contracts and a theory of political justice</a:t>
            </a:r>
          </a:p>
          <a:p>
            <a:pPr lvl="1" eaLnBrk="1" fontAlgn="auto" hangingPunct="1">
              <a:spcAft>
                <a:spcPts val="0"/>
              </a:spcAft>
              <a:defRPr/>
            </a:pPr>
            <a:r>
              <a:rPr lang="en-US" sz="2400" dirty="0" smtClean="0"/>
              <a:t>People willingly submit to a common law in order to live in a civil society.</a:t>
            </a:r>
          </a:p>
          <a:p>
            <a:pPr eaLnBrk="1" fontAlgn="auto" hangingPunct="1">
              <a:spcAft>
                <a:spcPts val="0"/>
              </a:spcAft>
              <a:defRPr/>
            </a:pPr>
            <a:endParaRPr lang="en-US" dirty="0" smtClean="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No simple answers</a:t>
            </a:r>
          </a:p>
          <a:p>
            <a:pPr lvl="1" eaLnBrk="1" fontAlgn="auto" hangingPunct="1">
              <a:spcAft>
                <a:spcPts val="0"/>
              </a:spcAft>
              <a:defRPr/>
            </a:pPr>
            <a:r>
              <a:rPr lang="en-US" sz="2400" dirty="0" smtClean="0"/>
              <a:t>Human behavior and real human situations are complex. There are often trade-offs to consider.</a:t>
            </a:r>
          </a:p>
          <a:p>
            <a:pPr lvl="1" eaLnBrk="1" fontAlgn="auto" hangingPunct="1">
              <a:spcAft>
                <a:spcPts val="0"/>
              </a:spcAft>
              <a:defRPr/>
            </a:pPr>
            <a:r>
              <a:rPr lang="en-US" sz="2400" dirty="0" smtClean="0"/>
              <a:t>Ethical theories help to identify important principles or guidelines. </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A variety of ethical views:</a:t>
            </a:r>
          </a:p>
          <a:p>
            <a:pPr eaLnBrk="1" fontAlgn="auto" hangingPunct="1">
              <a:spcAft>
                <a:spcPts val="0"/>
              </a:spcAft>
              <a:defRPr/>
            </a:pPr>
            <a:r>
              <a:rPr lang="en-US" sz="2800" dirty="0" smtClean="0"/>
              <a:t>Do organizations have ethics?</a:t>
            </a:r>
          </a:p>
          <a:p>
            <a:pPr lvl="1" eaLnBrk="1" fontAlgn="auto" hangingPunct="1">
              <a:spcAft>
                <a:spcPts val="0"/>
              </a:spcAft>
              <a:defRPr/>
            </a:pPr>
            <a:r>
              <a:rPr lang="en-US" sz="2400" dirty="0" smtClean="0"/>
              <a:t>Ultimately, it is individuals who are making decisions and taking actions. We can hold both the individuals and the organization responsible for their acts.</a:t>
            </a:r>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buFontTx/>
              <a:buNone/>
              <a:defRPr/>
            </a:pPr>
            <a:r>
              <a:rPr lang="en-US" dirty="0" smtClean="0"/>
              <a:t>Some important </a:t>
            </a:r>
            <a:r>
              <a:rPr lang="en-US" dirty="0"/>
              <a:t>d</a:t>
            </a:r>
            <a:r>
              <a:rPr lang="en-US" dirty="0" smtClean="0"/>
              <a:t>istinctions:</a:t>
            </a:r>
            <a:endParaRPr lang="en-US" dirty="0"/>
          </a:p>
          <a:p>
            <a:pPr eaLnBrk="1" fontAlgn="auto" hangingPunct="1">
              <a:spcAft>
                <a:spcPts val="0"/>
              </a:spcAft>
              <a:defRPr/>
            </a:pPr>
            <a:r>
              <a:rPr lang="en-US" sz="2800" dirty="0" smtClean="0"/>
              <a:t>Right, wrong, and okay</a:t>
            </a:r>
          </a:p>
          <a:p>
            <a:pPr eaLnBrk="1" fontAlgn="auto" hangingPunct="1">
              <a:spcAft>
                <a:spcPts val="0"/>
              </a:spcAft>
              <a:defRPr/>
            </a:pPr>
            <a:r>
              <a:rPr lang="en-US" sz="2800" dirty="0" smtClean="0"/>
              <a:t>Distinguishing  </a:t>
            </a:r>
            <a:r>
              <a:rPr lang="en-US" sz="2800" dirty="0"/>
              <a:t>wrong and harm</a:t>
            </a:r>
          </a:p>
          <a:p>
            <a:pPr eaLnBrk="1" fontAlgn="auto" hangingPunct="1">
              <a:spcAft>
                <a:spcPts val="0"/>
              </a:spcAft>
              <a:defRPr/>
            </a:pPr>
            <a:r>
              <a:rPr lang="en-US" sz="2800" dirty="0" smtClean="0"/>
              <a:t>Separating goals from constraints</a:t>
            </a:r>
          </a:p>
          <a:p>
            <a:pPr eaLnBrk="1" fontAlgn="auto" hangingPunct="1">
              <a:spcAft>
                <a:spcPts val="0"/>
              </a:spcAft>
              <a:defRPr/>
            </a:pPr>
            <a:r>
              <a:rPr lang="en-US" sz="2800" dirty="0" smtClean="0"/>
              <a:t>Personal </a:t>
            </a:r>
            <a:r>
              <a:rPr lang="en-US" sz="2800" dirty="0"/>
              <a:t>preference and ethics</a:t>
            </a:r>
          </a:p>
          <a:p>
            <a:pPr eaLnBrk="1" fontAlgn="auto" hangingPunct="1">
              <a:spcAft>
                <a:spcPts val="0"/>
              </a:spcAft>
              <a:defRPr/>
            </a:pPr>
            <a:r>
              <a:rPr lang="en-US" sz="2800" dirty="0"/>
              <a:t>Law </a:t>
            </a:r>
            <a:r>
              <a:rPr lang="en-US" sz="2800"/>
              <a:t>and </a:t>
            </a:r>
            <a:r>
              <a:rPr lang="en-US" sz="2800" smtClean="0"/>
              <a:t>ethics</a:t>
            </a:r>
            <a:endParaRPr lang="en-US" sz="2800" dirty="0"/>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sz="3200" dirty="0"/>
              <a:t>Discussion Question</a:t>
            </a:r>
          </a:p>
          <a:p>
            <a:pPr marL="0" indent="0" eaLnBrk="1" fontAlgn="auto" hangingPunct="1">
              <a:spcAft>
                <a:spcPts val="0"/>
              </a:spcAft>
              <a:buFont typeface="Wingdings" pitchFamily="2" charset="2"/>
              <a:buNone/>
              <a:defRPr/>
            </a:pPr>
            <a:r>
              <a:rPr lang="en-US" i="1" dirty="0" smtClean="0"/>
              <a:t>Can you think of examples of liberties (negative rights) and claim-rights (positive rights) that are at opposition to each other?</a:t>
            </a:r>
            <a:endParaRPr lang="en-US" i="1" dirty="0"/>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1940s: First computer was built.</a:t>
            </a:r>
          </a:p>
          <a:p>
            <a:pPr eaLnBrk="1" fontAlgn="auto" hangingPunct="1">
              <a:spcAft>
                <a:spcPts val="0"/>
              </a:spcAft>
              <a:defRPr/>
            </a:pPr>
            <a:r>
              <a:rPr lang="en-US" dirty="0" smtClean="0"/>
              <a:t>1956: First hard-drive disk weighed a ton and stored five megabytes.</a:t>
            </a:r>
          </a:p>
          <a:p>
            <a:pPr eaLnBrk="1" fontAlgn="auto" hangingPunct="1">
              <a:spcAft>
                <a:spcPts val="0"/>
              </a:spcAft>
              <a:defRPr/>
            </a:pPr>
            <a:r>
              <a:rPr lang="en-US" dirty="0" smtClean="0"/>
              <a:t>1991: Space shuttle had a one-megahertz computer. Ten years later, some automobiles had 100-megahertz computers. Speeds of several gigahertz are now common.</a:t>
            </a: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dirty="0"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Content Placeholder 1"/>
          <p:cNvSpPr>
            <a:spLocks noGrp="1"/>
          </p:cNvSpPr>
          <p:nvPr>
            <p:ph idx="1"/>
          </p:nvPr>
        </p:nvSpPr>
        <p:spPr>
          <a:xfrm>
            <a:off x="1219200" y="1371600"/>
            <a:ext cx="7620000" cy="2895600"/>
          </a:xfrm>
        </p:spPr>
        <p:txBody>
          <a:bodyPr/>
          <a:lstStyle/>
          <a:p>
            <a:pPr marL="0" indent="0" eaLnBrk="1" hangingPunct="1">
              <a:lnSpc>
                <a:spcPct val="90000"/>
              </a:lnSpc>
              <a:spcAft>
                <a:spcPts val="600"/>
              </a:spcAft>
              <a:buClr>
                <a:srgbClr val="A6A6A6"/>
              </a:buClr>
              <a:buFont typeface="Wingdings" charset="2"/>
              <a:buNone/>
            </a:pPr>
            <a:r>
              <a:rPr lang="en-US" altLang="x-none" sz="2400" i="1">
                <a:latin typeface="Times New Roman" charset="0"/>
                <a:ea typeface="Times New Roman" charset="0"/>
                <a:cs typeface="Times New Roman" charset="0"/>
              </a:rPr>
              <a:t>“It is precisely this unique human capacity to transcend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the present, to live one’s life by purposes stretching into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the future – to live not at the mercy of the world, but as a builder and designer of that world – that is the distinction between human and animal behavior, or between the </a:t>
            </a:r>
            <a:br>
              <a:rPr lang="en-US" altLang="x-none" sz="2400" i="1">
                <a:latin typeface="Times New Roman" charset="0"/>
                <a:ea typeface="Times New Roman" charset="0"/>
                <a:cs typeface="Times New Roman" charset="0"/>
              </a:rPr>
            </a:br>
            <a:r>
              <a:rPr lang="en-US" altLang="x-none" sz="2400" i="1">
                <a:latin typeface="Times New Roman" charset="0"/>
                <a:ea typeface="Times New Roman" charset="0"/>
                <a:cs typeface="Times New Roman" charset="0"/>
              </a:rPr>
              <a:t>human being and the machine.”</a:t>
            </a:r>
          </a:p>
          <a:p>
            <a:pPr marL="0" indent="0" algn="r" eaLnBrk="1" hangingPunct="1">
              <a:lnSpc>
                <a:spcPct val="80000"/>
              </a:lnSpc>
              <a:spcAft>
                <a:spcPts val="600"/>
              </a:spcAft>
              <a:buClr>
                <a:srgbClr val="A6A6A6"/>
              </a:buClr>
              <a:buFont typeface="Wingdings" charset="2"/>
              <a:buNone/>
            </a:pPr>
            <a:r>
              <a:rPr lang="en-US" altLang="x-none" sz="2000">
                <a:latin typeface="Times New Roman" charset="0"/>
                <a:ea typeface="Times New Roman" charset="0"/>
                <a:cs typeface="Times New Roman" charset="0"/>
              </a:rPr>
              <a:t/>
            </a:r>
            <a:br>
              <a:rPr lang="en-US" altLang="x-none" sz="2000">
                <a:latin typeface="Times New Roman" charset="0"/>
                <a:ea typeface="Times New Roman" charset="0"/>
                <a:cs typeface="Times New Roman" charset="0"/>
              </a:rPr>
            </a:br>
            <a:r>
              <a:rPr lang="en-US" altLang="x-none" sz="2000">
                <a:ea typeface="Times New Roman" charset="0"/>
                <a:cs typeface="Times New Roman" charset="0"/>
              </a:rPr>
              <a:t>̶  Betty Friedan</a:t>
            </a:r>
            <a:r>
              <a:rPr lang="en-US" altLang="x-none" sz="2000" baseline="30000">
                <a:ea typeface="Times New Roman" charset="0"/>
                <a:cs typeface="Times New Roman" charset="0"/>
              </a:rPr>
              <a:t>3</a:t>
            </a:r>
          </a:p>
          <a:p>
            <a:pPr marL="0" indent="0" eaLnBrk="1" hangingPunct="1">
              <a:lnSpc>
                <a:spcPct val="80000"/>
              </a:lnSpc>
              <a:buClr>
                <a:srgbClr val="A6A6A6"/>
              </a:buClr>
              <a:buFont typeface="Wingdings" charset="2"/>
              <a:buNone/>
            </a:pPr>
            <a:endParaRPr lang="en-US" altLang="x-none" sz="280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5029200"/>
          </a:xfrm>
        </p:spPr>
        <p:txBody>
          <a:bodyPr rtlCol="0">
            <a:normAutofit fontScale="92500"/>
          </a:bodyPr>
          <a:lstStyle/>
          <a:p>
            <a:pPr eaLnBrk="1" fontAlgn="auto" hangingPunct="1">
              <a:lnSpc>
                <a:spcPct val="90000"/>
              </a:lnSpc>
              <a:spcAft>
                <a:spcPts val="0"/>
              </a:spcAft>
              <a:buFontTx/>
              <a:buNone/>
              <a:defRPr/>
            </a:pPr>
            <a:r>
              <a:rPr lang="en-US" sz="2800" dirty="0"/>
              <a:t>Cell </a:t>
            </a:r>
            <a:r>
              <a:rPr lang="en-US" sz="2800" dirty="0" smtClean="0"/>
              <a:t>Phones</a:t>
            </a:r>
            <a:endParaRPr lang="en-US" sz="2800" dirty="0"/>
          </a:p>
          <a:p>
            <a:pPr eaLnBrk="1" fontAlgn="auto" hangingPunct="1">
              <a:lnSpc>
                <a:spcPct val="90000"/>
              </a:lnSpc>
              <a:spcAft>
                <a:spcPts val="0"/>
              </a:spcAft>
              <a:defRPr/>
            </a:pPr>
            <a:r>
              <a:rPr lang="en-US" sz="2800" dirty="0" smtClean="0"/>
              <a:t>Relatively few in 1990s. Approximately five billion worldwide in 2011. </a:t>
            </a:r>
          </a:p>
          <a:p>
            <a:pPr eaLnBrk="1" fontAlgn="auto" hangingPunct="1">
              <a:lnSpc>
                <a:spcPct val="90000"/>
              </a:lnSpc>
              <a:spcAft>
                <a:spcPts val="0"/>
              </a:spcAft>
              <a:defRPr/>
            </a:pPr>
            <a:r>
              <a:rPr lang="en-US" sz="2800" dirty="0" smtClean="0"/>
              <a:t>Used for conversations and messaging, but also for:</a:t>
            </a:r>
          </a:p>
          <a:p>
            <a:pPr lvl="1" eaLnBrk="1" fontAlgn="auto" hangingPunct="1">
              <a:lnSpc>
                <a:spcPct val="90000"/>
              </a:lnSpc>
              <a:spcAft>
                <a:spcPts val="0"/>
              </a:spcAft>
              <a:defRPr/>
            </a:pPr>
            <a:r>
              <a:rPr lang="en-US" sz="2600" dirty="0" smtClean="0"/>
              <a:t>taking and sharing pictures</a:t>
            </a:r>
          </a:p>
          <a:p>
            <a:pPr lvl="1" eaLnBrk="1" fontAlgn="auto" hangingPunct="1">
              <a:lnSpc>
                <a:spcPct val="90000"/>
              </a:lnSpc>
              <a:spcAft>
                <a:spcPts val="0"/>
              </a:spcAft>
              <a:defRPr/>
            </a:pPr>
            <a:r>
              <a:rPr lang="en-US" sz="2600" dirty="0" smtClean="0"/>
              <a:t>downloading music and watching videos</a:t>
            </a:r>
          </a:p>
          <a:p>
            <a:pPr lvl="1" eaLnBrk="1" fontAlgn="auto" hangingPunct="1">
              <a:lnSpc>
                <a:spcPct val="90000"/>
              </a:lnSpc>
              <a:spcAft>
                <a:spcPts val="0"/>
              </a:spcAft>
              <a:defRPr/>
            </a:pPr>
            <a:r>
              <a:rPr lang="en-US" sz="2600" dirty="0" smtClean="0"/>
              <a:t>checking email and playing games</a:t>
            </a:r>
          </a:p>
          <a:p>
            <a:pPr lvl="1" eaLnBrk="1" fontAlgn="auto" hangingPunct="1">
              <a:lnSpc>
                <a:spcPct val="90000"/>
              </a:lnSpc>
              <a:spcAft>
                <a:spcPts val="0"/>
              </a:spcAft>
              <a:defRPr/>
            </a:pPr>
            <a:r>
              <a:rPr lang="en-US" sz="2600" dirty="0"/>
              <a:t>b</a:t>
            </a:r>
            <a:r>
              <a:rPr lang="en-US" sz="2600" dirty="0" smtClean="0"/>
              <a:t>anking and managing investments</a:t>
            </a:r>
          </a:p>
          <a:p>
            <a:pPr lvl="1" eaLnBrk="1" fontAlgn="auto" hangingPunct="1">
              <a:lnSpc>
                <a:spcPct val="90000"/>
              </a:lnSpc>
              <a:spcAft>
                <a:spcPts val="0"/>
              </a:spcAft>
              <a:defRPr/>
            </a:pPr>
            <a:r>
              <a:rPr lang="en-US" sz="2600" dirty="0" smtClean="0"/>
              <a:t>finding maps</a:t>
            </a:r>
          </a:p>
          <a:p>
            <a:pPr eaLnBrk="1" fontAlgn="auto" hangingPunct="1">
              <a:lnSpc>
                <a:spcPct val="90000"/>
              </a:lnSpc>
              <a:spcAft>
                <a:spcPts val="0"/>
              </a:spcAft>
              <a:defRPr/>
            </a:pPr>
            <a:r>
              <a:rPr lang="en-US" sz="2800" dirty="0" smtClean="0"/>
              <a:t>Smartphone apps for many tasks, including:</a:t>
            </a:r>
          </a:p>
          <a:p>
            <a:pPr lvl="1" eaLnBrk="1" fontAlgn="auto" hangingPunct="1">
              <a:lnSpc>
                <a:spcPct val="90000"/>
              </a:lnSpc>
              <a:spcAft>
                <a:spcPts val="0"/>
              </a:spcAft>
              <a:defRPr/>
            </a:pPr>
            <a:r>
              <a:rPr lang="en-US" sz="2600" dirty="0"/>
              <a:t>m</a:t>
            </a:r>
            <a:r>
              <a:rPr lang="en-US" sz="2600" dirty="0" smtClean="0"/>
              <a:t>onitoring diabetes </a:t>
            </a:r>
            <a:endParaRPr lang="en-US" sz="2600" dirty="0"/>
          </a:p>
          <a:p>
            <a:pPr lvl="1" eaLnBrk="1" fontAlgn="auto" hangingPunct="1">
              <a:lnSpc>
                <a:spcPct val="90000"/>
              </a:lnSpc>
              <a:spcAft>
                <a:spcPts val="0"/>
              </a:spcAft>
              <a:defRPr/>
            </a:pPr>
            <a:r>
              <a:rPr lang="en-US" sz="2600" dirty="0" smtClean="0"/>
              <a:t>locating water in remote areas </a:t>
            </a:r>
          </a:p>
          <a:p>
            <a:pPr lvl="1" eaLnBrk="1" fontAlgn="auto" hangingPunct="1">
              <a:lnSpc>
                <a:spcPct val="90000"/>
              </a:lnSpc>
              <a:spcAft>
                <a:spcPts val="0"/>
              </a:spcAft>
              <a:defRPr/>
            </a:pPr>
            <a:endParaRPr lang="en-US" sz="26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dirty="0"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eaLnBrk="1" fontAlgn="auto" hangingPunct="1">
              <a:lnSpc>
                <a:spcPct val="90000"/>
              </a:lnSpc>
              <a:spcAft>
                <a:spcPts val="0"/>
              </a:spcAft>
              <a:buFontTx/>
              <a:buNone/>
              <a:defRPr/>
            </a:pPr>
            <a:r>
              <a:rPr lang="en-US" dirty="0"/>
              <a:t>Cell </a:t>
            </a:r>
            <a:r>
              <a:rPr lang="en-US" dirty="0" smtClean="0"/>
              <a:t>Phones:</a:t>
            </a:r>
            <a:endParaRPr lang="en-US" dirty="0"/>
          </a:p>
          <a:p>
            <a:pPr eaLnBrk="1" fontAlgn="auto" hangingPunct="1">
              <a:lnSpc>
                <a:spcPct val="90000"/>
              </a:lnSpc>
              <a:spcAft>
                <a:spcPts val="0"/>
              </a:spcAft>
              <a:defRPr/>
            </a:pPr>
            <a:r>
              <a:rPr lang="en-US" sz="2800" dirty="0" smtClean="0"/>
              <a:t>Location tracking raises privacy concerns.</a:t>
            </a:r>
          </a:p>
          <a:p>
            <a:pPr eaLnBrk="1" fontAlgn="auto" hangingPunct="1">
              <a:lnSpc>
                <a:spcPct val="90000"/>
              </a:lnSpc>
              <a:spcAft>
                <a:spcPts val="0"/>
              </a:spcAft>
              <a:defRPr/>
            </a:pPr>
            <a:r>
              <a:rPr lang="en-US" sz="2800" dirty="0"/>
              <a:t>Cameras in cell phones </a:t>
            </a:r>
            <a:r>
              <a:rPr lang="en-US" sz="2800" dirty="0" smtClean="0"/>
              <a:t>affect privacy in public and non-public places.</a:t>
            </a:r>
            <a:endParaRPr lang="en-US" sz="2800" dirty="0"/>
          </a:p>
          <a:p>
            <a:pPr eaLnBrk="1" fontAlgn="auto" hangingPunct="1">
              <a:lnSpc>
                <a:spcPct val="90000"/>
              </a:lnSpc>
              <a:spcAft>
                <a:spcPts val="0"/>
              </a:spcAft>
              <a:defRPr/>
            </a:pPr>
            <a:r>
              <a:rPr lang="en-US" sz="2800" dirty="0" smtClean="0"/>
              <a:t>Cell </a:t>
            </a:r>
            <a:r>
              <a:rPr lang="en-US" sz="2800" dirty="0"/>
              <a:t>phones can interfere with solitude, quiet and concentration</a:t>
            </a:r>
            <a:r>
              <a:rPr lang="en-US" sz="2800" dirty="0" smtClean="0"/>
              <a:t>. </a:t>
            </a:r>
            <a:endParaRPr lang="en-US" sz="2800" dirty="0"/>
          </a:p>
          <a:p>
            <a:pPr eaLnBrk="1" fontAlgn="auto" hangingPunct="1">
              <a:lnSpc>
                <a:spcPct val="90000"/>
              </a:lnSpc>
              <a:spcAft>
                <a:spcPts val="0"/>
              </a:spcAft>
              <a:defRPr/>
            </a:pPr>
            <a:r>
              <a:rPr lang="en-US" sz="2800" dirty="0" smtClean="0"/>
              <a:t>Talking </a:t>
            </a:r>
            <a:r>
              <a:rPr lang="en-US" sz="2800" dirty="0"/>
              <a:t>on cell phones while driving is </a:t>
            </a:r>
            <a:r>
              <a:rPr lang="en-US" sz="2800" dirty="0" smtClean="0"/>
              <a:t>dangerous.</a:t>
            </a:r>
          </a:p>
          <a:p>
            <a:pPr eaLnBrk="1" fontAlgn="auto" hangingPunct="1">
              <a:lnSpc>
                <a:spcPct val="90000"/>
              </a:lnSpc>
              <a:spcAft>
                <a:spcPts val="0"/>
              </a:spcAft>
              <a:defRPr/>
            </a:pPr>
            <a:r>
              <a:rPr lang="en-US" sz="2800" dirty="0" smtClean="0"/>
              <a:t>Other unanticipated negative applications:  </a:t>
            </a:r>
            <a:r>
              <a:rPr lang="en-US" sz="2800" dirty="0"/>
              <a:t>teenagers sexting, terrorists detonating bombs, rioters organizing looting parties.</a:t>
            </a:r>
            <a:endParaRPr lang="en-US" sz="2800" baseline="30000" dirty="0"/>
          </a:p>
          <a:p>
            <a:pPr eaLnBrk="1" fontAlgn="auto" hangingPunct="1">
              <a:lnSpc>
                <a:spcPct val="90000"/>
              </a:lnSpc>
              <a:spcAft>
                <a:spcPts val="0"/>
              </a:spcAft>
              <a:defRPr/>
            </a:pPr>
            <a:endParaRPr lang="en-US" sz="2800" dirty="0"/>
          </a:p>
          <a:p>
            <a:pPr eaLnBrk="1" fontAlgn="auto" hangingPunct="1">
              <a:lnSpc>
                <a:spcPct val="90000"/>
              </a:lnSpc>
              <a:spcAft>
                <a:spcPts val="0"/>
              </a:spcAft>
              <a:defRPr/>
            </a:pPr>
            <a:endParaRPr lang="en-US" sz="2800" dirty="0"/>
          </a:p>
          <a:p>
            <a:pPr eaLnBrk="1" fontAlgn="auto" hangingPunct="1">
              <a:spcAft>
                <a:spcPts val="0"/>
              </a:spcAft>
              <a:defRPr/>
            </a:pPr>
            <a:endParaRPr lang="en-US" sz="2800" dirty="0"/>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43000" y="1371600"/>
            <a:ext cx="7620000" cy="4876800"/>
          </a:xfrm>
        </p:spPr>
        <p:txBody>
          <a:bodyPr rtlCol="0">
            <a:normAutofit/>
          </a:bodyPr>
          <a:lstStyle/>
          <a:p>
            <a:pPr marL="0" indent="0" eaLnBrk="1" fontAlgn="auto" hangingPunct="1">
              <a:spcAft>
                <a:spcPts val="0"/>
              </a:spcAft>
              <a:buFont typeface="Wingdings" pitchFamily="2" charset="2"/>
              <a:buNone/>
              <a:defRPr/>
            </a:pPr>
            <a:r>
              <a:rPr lang="en-US" dirty="0" smtClean="0"/>
              <a:t>Kill switches</a:t>
            </a:r>
          </a:p>
          <a:p>
            <a:pPr eaLnBrk="1" fontAlgn="auto" hangingPunct="1">
              <a:spcAft>
                <a:spcPts val="0"/>
              </a:spcAft>
              <a:defRPr/>
            </a:pPr>
            <a:r>
              <a:rPr lang="en-US" sz="2800" dirty="0" smtClean="0"/>
              <a:t>Allow a remote entity to disable applications and delete files.</a:t>
            </a:r>
          </a:p>
          <a:p>
            <a:pPr eaLnBrk="1" fontAlgn="auto" hangingPunct="1">
              <a:spcAft>
                <a:spcPts val="0"/>
              </a:spcAft>
              <a:defRPr/>
            </a:pPr>
            <a:r>
              <a:rPr lang="en-US" sz="2800" dirty="0" smtClean="0"/>
              <a:t>Are in operating systems for smartphones, tablets and some computers. </a:t>
            </a:r>
          </a:p>
          <a:p>
            <a:pPr eaLnBrk="1" fontAlgn="auto" hangingPunct="1">
              <a:spcAft>
                <a:spcPts val="0"/>
              </a:spcAft>
              <a:defRPr/>
            </a:pPr>
            <a:r>
              <a:rPr lang="en-US" sz="2800" dirty="0" smtClean="0"/>
              <a:t>Used mainly for security, but raise concerns about user autonomy.</a:t>
            </a:r>
          </a:p>
        </p:txBody>
      </p:sp>
      <p:pic>
        <p:nvPicPr>
          <p:cNvPr id="5"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1"/>
          <p:cNvSpPr>
            <a:spLocks noGrp="1"/>
          </p:cNvSpPr>
          <p:nvPr>
            <p:ph idx="1"/>
          </p:nvPr>
        </p:nvSpPr>
        <p:spPr>
          <a:xfrm>
            <a:off x="1219200" y="1371600"/>
            <a:ext cx="7620000" cy="2286000"/>
          </a:xfrm>
        </p:spPr>
        <p:txBody>
          <a:bodyPr/>
          <a:lstStyle/>
          <a:p>
            <a:pPr marL="0" indent="0" eaLnBrk="1" hangingPunct="1">
              <a:spcAft>
                <a:spcPts val="600"/>
              </a:spcAft>
              <a:buClr>
                <a:srgbClr val="A6A6A6"/>
              </a:buClr>
              <a:buFont typeface="Wingdings" charset="2"/>
              <a:buNone/>
            </a:pPr>
            <a:r>
              <a:rPr lang="en-US" altLang="x-none" sz="2400" i="1">
                <a:latin typeface="Times New Roman" charset="0"/>
                <a:ea typeface="Times New Roman" charset="0"/>
                <a:cs typeface="Times New Roman" charset="0"/>
              </a:rPr>
              <a:t>“While all this razzle-dazzle connects us electronically, it disconnects us from each other, having us “interfacing” more with computers and TV screens than looking in the face of our fellow human beings. Is this progress?”</a:t>
            </a:r>
          </a:p>
          <a:p>
            <a:pPr marL="0" indent="0" algn="r" eaLnBrk="1" hangingPunct="1">
              <a:lnSpc>
                <a:spcPct val="90000"/>
              </a:lnSpc>
              <a:spcAft>
                <a:spcPts val="600"/>
              </a:spcAft>
              <a:buClr>
                <a:srgbClr val="A6A6A6"/>
              </a:buClr>
              <a:buFont typeface="Wingdings" charset="2"/>
              <a:buNone/>
            </a:pPr>
            <a:r>
              <a:rPr lang="en-US" altLang="x-none" sz="2000">
                <a:latin typeface="Times New Roman" charset="0"/>
                <a:ea typeface="Times New Roman" charset="0"/>
                <a:cs typeface="Times New Roman" charset="0"/>
              </a:rPr>
              <a:t/>
            </a:r>
            <a:br>
              <a:rPr lang="en-US" altLang="x-none" sz="2000">
                <a:latin typeface="Times New Roman" charset="0"/>
                <a:ea typeface="Times New Roman" charset="0"/>
                <a:cs typeface="Times New Roman" charset="0"/>
              </a:rPr>
            </a:br>
            <a:r>
              <a:rPr lang="en-US" altLang="x-none" sz="2000">
                <a:ea typeface="Times New Roman" charset="0"/>
                <a:cs typeface="Times New Roman" charset="0"/>
              </a:rPr>
              <a:t>̶  Jim Hightower, radio commentator, 1995</a:t>
            </a:r>
            <a:r>
              <a:rPr lang="en-US" altLang="x-none" sz="2000" baseline="30000">
                <a:ea typeface="Times New Roman" charset="0"/>
                <a:cs typeface="Times New Roman" charset="0"/>
              </a:rPr>
              <a:t>7</a:t>
            </a:r>
          </a:p>
        </p:txBody>
      </p:sp>
      <p:pic>
        <p:nvPicPr>
          <p:cNvPr id="7"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817563" y="182563"/>
            <a:ext cx="8429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Templat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Template>
  <TotalTime>0</TotalTime>
  <Words>3475</Words>
  <Application>Microsoft Office PowerPoint</Application>
  <PresentationFormat>On-screen Show (4:3)</PresentationFormat>
  <Paragraphs>296</Paragraphs>
  <Slides>39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Wingdings</vt:lpstr>
      <vt:lpstr>BaaseTemplate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Themes of Technology Challenges </vt:lpstr>
      <vt:lpstr>Themes of Technology Challenges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2012-08-27T15:56:47Z</dcterms:created>
  <dcterms:modified xsi:type="dcterms:W3CDTF">2017-06-01T14:57:34Z</dcterms:modified>
</cp:coreProperties>
</file>