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1" r:id="rId1"/>
  </p:sldMasterIdLst>
  <p:notesMasterIdLst>
    <p:notesMasterId r:id="rId52"/>
  </p:notesMasterIdLst>
  <p:handoutMasterIdLst>
    <p:handoutMasterId r:id="rId53"/>
  </p:handoutMasterIdLst>
  <p:sldIdLst>
    <p:sldId id="271" r:id="rId2"/>
    <p:sldId id="272" r:id="rId3"/>
    <p:sldId id="285" r:id="rId4"/>
    <p:sldId id="315" r:id="rId5"/>
    <p:sldId id="286" r:id="rId6"/>
    <p:sldId id="316" r:id="rId7"/>
    <p:sldId id="317" r:id="rId8"/>
    <p:sldId id="319" r:id="rId9"/>
    <p:sldId id="320" r:id="rId10"/>
    <p:sldId id="321" r:id="rId11"/>
    <p:sldId id="287" r:id="rId12"/>
    <p:sldId id="322" r:id="rId13"/>
    <p:sldId id="323" r:id="rId14"/>
    <p:sldId id="324" r:id="rId15"/>
    <p:sldId id="291" r:id="rId16"/>
    <p:sldId id="325" r:id="rId17"/>
    <p:sldId id="293"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02" r:id="rId31"/>
    <p:sldId id="338" r:id="rId32"/>
    <p:sldId id="281" r:id="rId33"/>
    <p:sldId id="301" r:id="rId34"/>
    <p:sldId id="339" r:id="rId35"/>
    <p:sldId id="340" r:id="rId36"/>
    <p:sldId id="282" r:id="rId37"/>
    <p:sldId id="341" r:id="rId38"/>
    <p:sldId id="342" r:id="rId39"/>
    <p:sldId id="300" r:id="rId40"/>
    <p:sldId id="283" r:id="rId41"/>
    <p:sldId id="312" r:id="rId42"/>
    <p:sldId id="344" r:id="rId43"/>
    <p:sldId id="345" r:id="rId44"/>
    <p:sldId id="346" r:id="rId45"/>
    <p:sldId id="306" r:id="rId46"/>
    <p:sldId id="308" r:id="rId47"/>
    <p:sldId id="347" r:id="rId48"/>
    <p:sldId id="309" r:id="rId49"/>
    <p:sldId id="349" r:id="rId50"/>
    <p:sldId id="311"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27"/>
    <p:restoredTop sz="78664" autoAdjust="0"/>
  </p:normalViewPr>
  <p:slideViewPr>
    <p:cSldViewPr>
      <p:cViewPr>
        <p:scale>
          <a:sx n="50" d="100"/>
          <a:sy n="50" d="100"/>
        </p:scale>
        <p:origin x="162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4950D0A-AC47-2942-A5EE-E22965B7A96F}"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2F8A729-2C31-D743-BA18-36241F257720}" type="slidenum">
              <a:rPr lang="en-US" altLang="x-none"/>
              <a:pPr/>
              <a:t>‹#›</a:t>
            </a:fld>
            <a:endParaRPr lang="en-US" altLang="x-none"/>
          </a:p>
        </p:txBody>
      </p:sp>
    </p:spTree>
    <p:extLst>
      <p:ext uri="{BB962C8B-B14F-4D97-AF65-F5344CB8AC3E}">
        <p14:creationId xmlns:p14="http://schemas.microsoft.com/office/powerpoint/2010/main" val="4133365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x-none" altLang="x-non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AE26A01-66BB-514C-9384-11EF87DD18AE}" type="slidenum">
              <a:rPr lang="en-US" altLang="x-none"/>
              <a:pPr/>
              <a:t>‹#›</a:t>
            </a:fld>
            <a:endParaRPr lang="en-US" altLang="x-none"/>
          </a:p>
        </p:txBody>
      </p:sp>
    </p:spTree>
    <p:extLst>
      <p:ext uri="{BB962C8B-B14F-4D97-AF65-F5344CB8AC3E}">
        <p14:creationId xmlns:p14="http://schemas.microsoft.com/office/powerpoint/2010/main" val="342669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a:ln/>
        </p:spPr>
      </p:sp>
      <p:sp>
        <p:nvSpPr>
          <p:cNvPr id="112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Regarding our own actions, sometimes they are a result of intentional trade-offs (we give up some privacy in order to receive some benefit) and sometimes we are unaware of the risks.</a:t>
            </a:r>
          </a:p>
        </p:txBody>
      </p:sp>
      <p:sp>
        <p:nvSpPr>
          <p:cNvPr id="112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483541E8-EA7E-4A4D-8C42-84BC0A90FE12}" type="slidenum">
              <a:rPr lang="en-US" altLang="x-none"/>
              <a:pPr/>
              <a:t>4</a:t>
            </a:fld>
            <a:endParaRPr lang="en-US" altLang="x-none"/>
          </a:p>
        </p:txBody>
      </p:sp>
    </p:spTree>
    <p:extLst>
      <p:ext uri="{BB962C8B-B14F-4D97-AF65-F5344CB8AC3E}">
        <p14:creationId xmlns:p14="http://schemas.microsoft.com/office/powerpoint/2010/main" val="2872774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Under an </a:t>
            </a:r>
            <a:r>
              <a:rPr lang="en-US" altLang="x-none" i="1"/>
              <a:t>opt out </a:t>
            </a:r>
            <a:r>
              <a:rPr lang="en-US" altLang="x-none"/>
              <a:t>policy, more people are likely to be “in”. </a:t>
            </a:r>
          </a:p>
          <a:p>
            <a:pPr eaLnBrk="1" hangingPunct="1"/>
            <a:endParaRPr lang="en-US" altLang="x-none"/>
          </a:p>
          <a:p>
            <a:pPr eaLnBrk="1" hangingPunct="1"/>
            <a:r>
              <a:rPr lang="en-US" altLang="x-none"/>
              <a:t>Under an </a:t>
            </a:r>
            <a:r>
              <a:rPr lang="en-US" altLang="x-none" i="1"/>
              <a:t>opt in </a:t>
            </a:r>
            <a:r>
              <a:rPr lang="en-US" altLang="x-none"/>
              <a:t>policy, more people are likely to be “out”. </a:t>
            </a:r>
          </a:p>
          <a:p>
            <a:pPr eaLnBrk="1" hangingPunct="1"/>
            <a:endParaRPr lang="en-US" altLang="x-none"/>
          </a:p>
        </p:txBody>
      </p:sp>
      <p:sp>
        <p:nvSpPr>
          <p:cNvPr id="307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5B8C248E-F6BB-5C4B-AC97-151C8F689E39}" type="slidenum">
              <a:rPr lang="en-US" altLang="x-none"/>
              <a:pPr/>
              <a:t>14</a:t>
            </a:fld>
            <a:endParaRPr lang="en-US" altLang="x-none"/>
          </a:p>
        </p:txBody>
      </p:sp>
    </p:spTree>
    <p:extLst>
      <p:ext uri="{BB962C8B-B14F-4D97-AF65-F5344CB8AC3E}">
        <p14:creationId xmlns:p14="http://schemas.microsoft.com/office/powerpoint/2010/main" val="840126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D62AD893-899E-C842-B071-3FFDB3264E8E}" type="slidenum">
              <a:rPr lang="en-US" altLang="x-none"/>
              <a:pPr/>
              <a:t>15</a:t>
            </a:fld>
            <a:endParaRPr lang="en-US" altLang="x-none"/>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If the class doesn't mention it, make sure to mention that online opt-in choices may be pre-checked and require you un-checking the box to avoid opting in.</a:t>
            </a:r>
          </a:p>
          <a:p>
            <a:pPr eaLnBrk="1" hangingPunct="1"/>
            <a:endParaRPr lang="en-US" altLang="x-none"/>
          </a:p>
          <a:p>
            <a:pPr eaLnBrk="1" hangingPunct="1"/>
            <a:r>
              <a:rPr lang="en-US" altLang="x-none"/>
              <a:t>Be sure to mention the "subject to change without notice" clause found in most privacy policies.</a:t>
            </a:r>
          </a:p>
        </p:txBody>
      </p:sp>
    </p:spTree>
    <p:extLst>
      <p:ext uri="{BB962C8B-B14F-4D97-AF65-F5344CB8AC3E}">
        <p14:creationId xmlns:p14="http://schemas.microsoft.com/office/powerpoint/2010/main" val="294750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348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DBF6862-43EB-BB4B-8FE7-4D2802B1D799}" type="slidenum">
              <a:rPr lang="en-US" altLang="x-none"/>
              <a:pPr/>
              <a:t>16</a:t>
            </a:fld>
            <a:endParaRPr lang="en-US" altLang="x-none"/>
          </a:p>
        </p:txBody>
      </p:sp>
    </p:spTree>
    <p:extLst>
      <p:ext uri="{BB962C8B-B14F-4D97-AF65-F5344CB8AC3E}">
        <p14:creationId xmlns:p14="http://schemas.microsoft.com/office/powerpoint/2010/main" val="101099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All data on a cellphone (including deleted data and password protected data) can be extracted in less than two minutes at a traffic stop.</a:t>
            </a:r>
          </a:p>
        </p:txBody>
      </p:sp>
      <p:sp>
        <p:nvSpPr>
          <p:cNvPr id="3789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CC5AF2-3507-AD44-9E6D-FD799672F9B6}" type="slidenum">
              <a:rPr lang="en-US" altLang="x-none"/>
              <a:pPr/>
              <a:t>18</a:t>
            </a:fld>
            <a:endParaRPr lang="en-US" altLang="x-none"/>
          </a:p>
        </p:txBody>
      </p:sp>
    </p:spTree>
    <p:extLst>
      <p:ext uri="{BB962C8B-B14F-4D97-AF65-F5344CB8AC3E}">
        <p14:creationId xmlns:p14="http://schemas.microsoft.com/office/powerpoint/2010/main" val="426131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399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15E5675-3A88-C546-B02D-3D76CF99115D}" type="slidenum">
              <a:rPr lang="en-US" altLang="x-none"/>
              <a:pPr/>
              <a:t>19</a:t>
            </a:fld>
            <a:endParaRPr lang="en-US" altLang="x-none"/>
          </a:p>
        </p:txBody>
      </p:sp>
    </p:spTree>
    <p:extLst>
      <p:ext uri="{BB962C8B-B14F-4D97-AF65-F5344CB8AC3E}">
        <p14:creationId xmlns:p14="http://schemas.microsoft.com/office/powerpoint/2010/main" val="2284764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Justice Louis Brandeis dissented, arguing that the authors of the Fourth Amendment did all they could to protect liberty and privacy – including privacy of conversations – from intrusions by government based on the technology available at the time. </a:t>
            </a:r>
          </a:p>
        </p:txBody>
      </p:sp>
      <p:sp>
        <p:nvSpPr>
          <p:cNvPr id="419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4DE279D-292B-8C4D-AB50-0B941C245D94}" type="slidenum">
              <a:rPr lang="en-US" altLang="x-none"/>
              <a:pPr/>
              <a:t>20</a:t>
            </a:fld>
            <a:endParaRPr lang="en-US" altLang="x-none"/>
          </a:p>
        </p:txBody>
      </p:sp>
    </p:spTree>
    <p:extLst>
      <p:ext uri="{BB962C8B-B14F-4D97-AF65-F5344CB8AC3E}">
        <p14:creationId xmlns:p14="http://schemas.microsoft.com/office/powerpoint/2010/main" val="1027377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In this case, law enforcement had attached a listening and recording device on the outside of a telephone booth to record a suspect’s conversation. </a:t>
            </a:r>
          </a:p>
          <a:p>
            <a:pPr eaLnBrk="1" hangingPunct="1"/>
            <a:endParaRPr lang="en-US" altLang="x-none"/>
          </a:p>
          <a:p>
            <a:pPr eaLnBrk="1" hangingPunct="1"/>
            <a:r>
              <a:rPr lang="en-US" altLang="x-none"/>
              <a:t>Although </a:t>
            </a:r>
            <a:r>
              <a:rPr lang="en-US" altLang="x-none" i="1"/>
              <a:t>Katz v United States</a:t>
            </a:r>
            <a:r>
              <a:rPr lang="en-US" altLang="x-none"/>
              <a:t> strengthened the Fourth Amendment in some ways, there is a significant risk in relying on reasonable “expectation of privacy” to define the areas where law enforcement needs a court order. The Court has interpreted “expectation of privacy” in a very restrictive way. For example, it ruled that if we share information with businesses such as our bank, then we have no reasonable expectation of privacy for that information (</a:t>
            </a:r>
            <a:r>
              <a:rPr lang="en-US" altLang="x-none" i="1"/>
              <a:t>United States v Miller, </a:t>
            </a:r>
            <a:r>
              <a:rPr lang="en-US" altLang="x-none"/>
              <a:t>1976). We share many kinds of personal information at specific Web sites where we expect it to be private. Is it safe from warrantless search?</a:t>
            </a:r>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163D404-9FDB-D44A-8B64-5D0760372548}" type="slidenum">
              <a:rPr lang="en-US" altLang="x-none"/>
              <a:pPr/>
              <a:t>21</a:t>
            </a:fld>
            <a:endParaRPr lang="en-US" altLang="x-none"/>
          </a:p>
        </p:txBody>
      </p:sp>
    </p:spTree>
    <p:extLst>
      <p:ext uri="{BB962C8B-B14F-4D97-AF65-F5344CB8AC3E}">
        <p14:creationId xmlns:p14="http://schemas.microsoft.com/office/powerpoint/2010/main" val="305572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This reasoning suggests that when a technology becomes more widely used, the government may use it for surveillance without a warrant.</a:t>
            </a:r>
          </a:p>
        </p:txBody>
      </p:sp>
      <p:sp>
        <p:nvSpPr>
          <p:cNvPr id="460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8CEC73A-BDD4-9142-A547-07B93CE1E67A}" type="slidenum">
              <a:rPr lang="en-US" altLang="x-none"/>
              <a:pPr/>
              <a:t>22</a:t>
            </a:fld>
            <a:endParaRPr lang="en-US" altLang="x-none"/>
          </a:p>
        </p:txBody>
      </p:sp>
    </p:spTree>
    <p:extLst>
      <p:ext uri="{BB962C8B-B14F-4D97-AF65-F5344CB8AC3E}">
        <p14:creationId xmlns:p14="http://schemas.microsoft.com/office/powerpoint/2010/main" val="268329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Ohio Supreme Court ruled that searching an arrested person’s phone without a search warrant is unconstitutional. But California Supreme Court ruled that search of cellphone was permitted because the phone was personal property found on the arrested person. Eventually, a case raising this issue will be heard by the U.S. Supreme Court.</a:t>
            </a:r>
          </a:p>
        </p:txBody>
      </p:sp>
      <p:sp>
        <p:nvSpPr>
          <p:cNvPr id="481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71A23CC-BA37-2645-97BE-0CAB6BA20754}" type="slidenum">
              <a:rPr lang="en-US" altLang="x-none"/>
              <a:pPr/>
              <a:t>23</a:t>
            </a:fld>
            <a:endParaRPr lang="en-US" altLang="x-none"/>
          </a:p>
        </p:txBody>
      </p:sp>
    </p:spTree>
    <p:extLst>
      <p:ext uri="{BB962C8B-B14F-4D97-AF65-F5344CB8AC3E}">
        <p14:creationId xmlns:p14="http://schemas.microsoft.com/office/powerpoint/2010/main" val="3713816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Police in Tampa, Florida, scanned the faces of all 100,000 fans and employees who entered the 2001 Super Bowl (causing some reporters to dub it Snooper Bowl) to search for criminals. People were not told that their faces were scanned.</a:t>
            </a:r>
          </a:p>
          <a:p>
            <a:pPr eaLnBrk="1" hangingPunct="1"/>
            <a:endParaRPr lang="en-US" altLang="x-none"/>
          </a:p>
          <a:p>
            <a:pPr eaLnBrk="1" hangingPunct="1"/>
            <a:r>
              <a:rPr lang="en-US" altLang="x-none"/>
              <a:t>Some cities have increased their camera surveillance programs, while others gave up their systems because they did not significantly reduce crime. (Some favor better lighting and more police patrols – low tech and less invasive of privacy.)</a:t>
            </a:r>
          </a:p>
          <a:p>
            <a:pPr eaLnBrk="1" hangingPunct="1"/>
            <a:endParaRPr lang="en-US" altLang="x-none"/>
          </a:p>
          <a:p>
            <a:pPr eaLnBrk="1" hangingPunct="1"/>
            <a:r>
              <a:rPr lang="en-US" altLang="x-none"/>
              <a:t>England was the first country to set up a large number (millions) of cameras in public places to deter crime. A study by a British university found a number of abuses by operators of surveillance cameras, including collecting salacious footage and showing it to colleagues.</a:t>
            </a:r>
          </a:p>
        </p:txBody>
      </p:sp>
      <p:sp>
        <p:nvSpPr>
          <p:cNvPr id="501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A224575-7C92-B645-8182-F0BBD20413A5}" type="slidenum">
              <a:rPr lang="en-US" altLang="x-none"/>
              <a:pPr/>
              <a:t>24</a:t>
            </a:fld>
            <a:endParaRPr lang="en-US" altLang="x-none"/>
          </a:p>
        </p:txBody>
      </p:sp>
    </p:spTree>
    <p:extLst>
      <p:ext uri="{BB962C8B-B14F-4D97-AF65-F5344CB8AC3E}">
        <p14:creationId xmlns:p14="http://schemas.microsoft.com/office/powerpoint/2010/main" val="369416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Government documents like divorce and bankruptcy records have long been in public records, but accessing such information took a lot of time and effort.</a:t>
            </a:r>
          </a:p>
          <a:p>
            <a:pPr eaLnBrk="1" hangingPunct="1"/>
            <a:endParaRPr lang="en-US" altLang="x-none"/>
          </a:p>
          <a:p>
            <a:pPr eaLnBrk="1" hangingPunct="1"/>
            <a:r>
              <a:rPr lang="en-US" altLang="x-none"/>
              <a:t>Tiny cameras are in millions of cellphones. </a:t>
            </a:r>
          </a:p>
          <a:p>
            <a:pPr eaLnBrk="1" hangingPunct="1"/>
            <a:endParaRPr lang="en-US" altLang="x-none"/>
          </a:p>
          <a:p>
            <a:pPr eaLnBrk="1" hangingPunct="1"/>
            <a:endParaRPr lang="en-US" altLang="x-none"/>
          </a:p>
        </p:txBody>
      </p:sp>
      <p:sp>
        <p:nvSpPr>
          <p:cNvPr id="133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3E82D57-9FC7-1F48-9A92-9A755A0F5A4F}" type="slidenum">
              <a:rPr lang="en-US" altLang="x-none"/>
              <a:pPr/>
              <a:t>5</a:t>
            </a:fld>
            <a:endParaRPr lang="en-US" altLang="x-none"/>
          </a:p>
        </p:txBody>
      </p:sp>
    </p:spTree>
    <p:extLst>
      <p:ext uri="{BB962C8B-B14F-4D97-AF65-F5344CB8AC3E}">
        <p14:creationId xmlns:p14="http://schemas.microsoft.com/office/powerpoint/2010/main" val="1427606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522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83C34EF-B65B-5C40-8089-6DFF9415B229}" type="slidenum">
              <a:rPr lang="en-US" altLang="x-none"/>
              <a:pPr/>
              <a:t>25</a:t>
            </a:fld>
            <a:endParaRPr lang="en-US" altLang="x-none"/>
          </a:p>
        </p:txBody>
      </p:sp>
    </p:spTree>
    <p:extLst>
      <p:ext uri="{BB962C8B-B14F-4D97-AF65-F5344CB8AC3E}">
        <p14:creationId xmlns:p14="http://schemas.microsoft.com/office/powerpoint/2010/main" val="2151974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Companies say targeting reduces the number of ads overall that people will see and provides ads that people are more likely to want. Some targeting is quite reasonable: A clothing site does not display winter parkas on its home page for a shopper from Florida. Some targeting is less obvious.</a:t>
            </a:r>
          </a:p>
          <a:p>
            <a:pPr eaLnBrk="1" hangingPunct="1"/>
            <a:endParaRPr lang="en-US" altLang="x-none"/>
          </a:p>
          <a:p>
            <a:pPr eaLnBrk="1" hangingPunct="1"/>
            <a:r>
              <a:rPr lang="en-US" altLang="x-none"/>
              <a:t>Is the complex software that personalizes shopping online merely making up for the loss of information that would be available to sellers if we were shopping in person (such as a person’s gender and approximate age)? </a:t>
            </a:r>
          </a:p>
          <a:p>
            <a:pPr eaLnBrk="1" hangingPunct="1"/>
            <a:endParaRPr lang="en-US" altLang="x-none"/>
          </a:p>
          <a:p>
            <a:pPr eaLnBrk="1" hangingPunct="1"/>
            <a:r>
              <a:rPr lang="en-US" altLang="x-none"/>
              <a:t>Are some people uneasy mainly because they did not realize that their behavior affected what appears on their screen? Do people understand that if they see ads targeted to their interests, someone somewhere is storing information about them?</a:t>
            </a:r>
          </a:p>
        </p:txBody>
      </p:sp>
      <p:sp>
        <p:nvSpPr>
          <p:cNvPr id="542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E347ECBE-A7B5-1A43-89FC-B58F777B2EE3}" type="slidenum">
              <a:rPr lang="en-US" altLang="x-none"/>
              <a:pPr/>
              <a:t>26</a:t>
            </a:fld>
            <a:endParaRPr lang="en-US" altLang="x-none"/>
          </a:p>
        </p:txBody>
      </p:sp>
    </p:spTree>
    <p:extLst>
      <p:ext uri="{BB962C8B-B14F-4D97-AF65-F5344CB8AC3E}">
        <p14:creationId xmlns:p14="http://schemas.microsoft.com/office/powerpoint/2010/main" val="233716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Does a person’s decision to interact with a business or Web site constitute implicit consent to its posted data collection, marketing, and tracking policies? </a:t>
            </a:r>
          </a:p>
          <a:p>
            <a:pPr eaLnBrk="1" hangingPunct="1"/>
            <a:endParaRPr lang="en-US" altLang="x-none"/>
          </a:p>
          <a:p>
            <a:pPr eaLnBrk="1" hangingPunct="1"/>
            <a:r>
              <a:rPr lang="en-US" altLang="x-none"/>
              <a:t>How clear, obvious, and specific must an information-use policy be? </a:t>
            </a:r>
          </a:p>
          <a:p>
            <a:pPr eaLnBrk="1" hangingPunct="1"/>
            <a:endParaRPr lang="en-US" altLang="x-none"/>
          </a:p>
          <a:p>
            <a:pPr eaLnBrk="1" hangingPunct="1"/>
            <a:r>
              <a:rPr lang="en-US" altLang="x-none"/>
              <a:t>How often should a site that runs (or allows third parties to run) tracking software remind users? </a:t>
            </a:r>
          </a:p>
          <a:p>
            <a:pPr eaLnBrk="1" hangingPunct="1"/>
            <a:endParaRPr lang="en-US" altLang="x-none"/>
          </a:p>
        </p:txBody>
      </p:sp>
      <p:sp>
        <p:nvSpPr>
          <p:cNvPr id="563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1144728-B6E5-E144-AAD8-884DEAD4058A}" type="slidenum">
              <a:rPr lang="en-US" altLang="x-none"/>
              <a:pPr/>
              <a:t>27</a:t>
            </a:fld>
            <a:endParaRPr lang="en-US" altLang="x-none"/>
          </a:p>
        </p:txBody>
      </p:sp>
    </p:spTree>
    <p:extLst>
      <p:ext uri="{BB962C8B-B14F-4D97-AF65-F5344CB8AC3E}">
        <p14:creationId xmlns:p14="http://schemas.microsoft.com/office/powerpoint/2010/main" val="1297952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businesses offer discounts to shoppers who use cards that enable tracking of their purchases. Lauren Weinstein, founder of Privacy Forum, argues that practice “coerces” less affluent customers into giving up their privacy.</a:t>
            </a:r>
          </a:p>
        </p:txBody>
      </p:sp>
      <p:sp>
        <p:nvSpPr>
          <p:cNvPr id="583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C7C3A46D-4199-EB4E-BE9E-C7AC5EC2C7F0}" type="slidenum">
              <a:rPr lang="en-US" altLang="x-none"/>
              <a:pPr/>
              <a:t>28</a:t>
            </a:fld>
            <a:endParaRPr lang="en-US" altLang="x-none"/>
          </a:p>
        </p:txBody>
      </p:sp>
    </p:spTree>
    <p:extLst>
      <p:ext uri="{BB962C8B-B14F-4D97-AF65-F5344CB8AC3E}">
        <p14:creationId xmlns:p14="http://schemas.microsoft.com/office/powerpoint/2010/main" val="245691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People trying to clean up their online personas before starting a job search find that it is hard to eliminate embarrassing material.</a:t>
            </a:r>
          </a:p>
          <a:p>
            <a:pPr eaLnBrk="1" hangingPunct="1"/>
            <a:endParaRPr lang="en-US" altLang="x-none"/>
          </a:p>
          <a:p>
            <a:pPr eaLnBrk="1" hangingPunct="1"/>
            <a:r>
              <a:rPr lang="en-US" altLang="x-none"/>
              <a:t>When Facebook began telling members about purchases their friends made, problems ranged from spoiling surprise gifts to embarrassing and worrisome disclosures. Should Facebook introduce such features turned “on” for everyone? Or should the company announce them and let members opt in with a click?</a:t>
            </a:r>
          </a:p>
        </p:txBody>
      </p:sp>
      <p:sp>
        <p:nvSpPr>
          <p:cNvPr id="604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3A9033C0-6A8B-9049-A504-59A7DECE340E}" type="slidenum">
              <a:rPr lang="en-US" altLang="x-none"/>
              <a:pPr/>
              <a:t>29</a:t>
            </a:fld>
            <a:endParaRPr lang="en-US" altLang="x-none"/>
          </a:p>
        </p:txBody>
      </p:sp>
    </p:spTree>
    <p:extLst>
      <p:ext uri="{BB962C8B-B14F-4D97-AF65-F5344CB8AC3E}">
        <p14:creationId xmlns:p14="http://schemas.microsoft.com/office/powerpoint/2010/main" val="1903894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57FA9D9-1801-1349-A425-3788B2811AE4}" type="slidenum">
              <a:rPr lang="en-US" altLang="x-none"/>
              <a:pPr/>
              <a:t>33</a:t>
            </a:fld>
            <a:endParaRPr lang="en-US" altLang="x-none"/>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Tree>
    <p:extLst>
      <p:ext uri="{BB962C8B-B14F-4D97-AF65-F5344CB8AC3E}">
        <p14:creationId xmlns:p14="http://schemas.microsoft.com/office/powerpoint/2010/main" val="341286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675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336B03B8-15ED-9249-8845-3E82FEB49B6E}" type="slidenum">
              <a:rPr lang="en-US" altLang="x-none"/>
              <a:pPr/>
              <a:t>34</a:t>
            </a:fld>
            <a:endParaRPr lang="en-US" altLang="x-none"/>
          </a:p>
        </p:txBody>
      </p:sp>
    </p:spTree>
    <p:extLst>
      <p:ext uri="{BB962C8B-B14F-4D97-AF65-F5344CB8AC3E}">
        <p14:creationId xmlns:p14="http://schemas.microsoft.com/office/powerpoint/2010/main" val="2805459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National ID systems began in U.S. with the Social Security card in 1936.</a:t>
            </a:r>
          </a:p>
          <a:p>
            <a:pPr eaLnBrk="1" hangingPunct="1"/>
            <a:endParaRPr lang="en-US" altLang="x-none"/>
          </a:p>
          <a:p>
            <a:pPr eaLnBrk="1" hangingPunct="1"/>
            <a:r>
              <a:rPr lang="en-US" altLang="x-none"/>
              <a:t>Opponents of national ID systems argue that they are profound threats to freedom and privacy. “Your papers, please” is a demand associated with police states and dictatorships.</a:t>
            </a:r>
          </a:p>
        </p:txBody>
      </p:sp>
      <p:sp>
        <p:nvSpPr>
          <p:cNvPr id="727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C86583B-E513-4D41-81B7-B2025BD71DFC}" type="slidenum">
              <a:rPr lang="en-US" altLang="x-none"/>
              <a:pPr/>
              <a:t>38</a:t>
            </a:fld>
            <a:endParaRPr lang="en-US" altLang="x-none"/>
          </a:p>
        </p:txBody>
      </p:sp>
    </p:spTree>
    <p:extLst>
      <p:ext uri="{BB962C8B-B14F-4D97-AF65-F5344CB8AC3E}">
        <p14:creationId xmlns:p14="http://schemas.microsoft.com/office/powerpoint/2010/main" val="1258200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5281D60-ACE5-2D49-B63E-38126E457CD7}" type="slidenum">
              <a:rPr lang="en-US" altLang="x-none"/>
              <a:pPr/>
              <a:t>39</a:t>
            </a:fld>
            <a:endParaRPr lang="en-US" altLang="x-none"/>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REAL ID Act, passed in 2005, requires that in order to get a federally approved driver’s license or ID card, each person must provide documentation of address, birth date, Social Security number, and legal status in the U.S.</a:t>
            </a:r>
          </a:p>
          <a:p>
            <a:pPr eaLnBrk="1" hangingPunct="1"/>
            <a:endParaRPr lang="en-US" altLang="x-none"/>
          </a:p>
        </p:txBody>
      </p:sp>
    </p:spTree>
    <p:extLst>
      <p:ext uri="{BB962C8B-B14F-4D97-AF65-F5344CB8AC3E}">
        <p14:creationId xmlns:p14="http://schemas.microsoft.com/office/powerpoint/2010/main" val="2400328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During the period of the government ban, courts considered legal challenges to the restrictions based on the First Amendment.  The government argued that software is not speech and that control of cryptography was a national security issue, not a free-speech issue. </a:t>
            </a:r>
          </a:p>
          <a:p>
            <a:pPr eaLnBrk="1" hangingPunct="1"/>
            <a:endParaRPr lang="en-US" altLang="x-none"/>
          </a:p>
          <a:p>
            <a:pPr eaLnBrk="1" hangingPunct="1"/>
            <a:endParaRPr lang="en-US" altLang="x-none"/>
          </a:p>
        </p:txBody>
      </p:sp>
      <p:sp>
        <p:nvSpPr>
          <p:cNvPr id="778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5950BF8-38B0-B04F-B717-4D7FEF53B430}" type="slidenum">
              <a:rPr lang="en-US" altLang="x-none"/>
              <a:pPr/>
              <a:t>41</a:t>
            </a:fld>
            <a:endParaRPr lang="en-US" altLang="x-none"/>
          </a:p>
        </p:txBody>
      </p:sp>
    </p:spTree>
    <p:extLst>
      <p:ext uri="{BB962C8B-B14F-4D97-AF65-F5344CB8AC3E}">
        <p14:creationId xmlns:p14="http://schemas.microsoft.com/office/powerpoint/2010/main" val="214203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 terabyte is a trillion bytes.</a:t>
            </a:r>
          </a:p>
          <a:p>
            <a:pPr eaLnBrk="1" hangingPunct="1"/>
            <a:endParaRPr lang="en-US" altLang="x-none"/>
          </a:p>
          <a:p>
            <a:pPr eaLnBrk="1" hangingPunct="1"/>
            <a:r>
              <a:rPr lang="en-US" altLang="x-none"/>
              <a:t>Search query data can be subpoenaed in court.</a:t>
            </a:r>
          </a:p>
          <a:p>
            <a:pPr eaLnBrk="1" hangingPunct="1"/>
            <a:endParaRPr lang="en-US" altLang="x-none"/>
          </a:p>
        </p:txBody>
      </p:sp>
      <p:sp>
        <p:nvSpPr>
          <p:cNvPr id="153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C72E7CC8-D338-274C-8DFB-5C45E2290A4C}" type="slidenum">
              <a:rPr lang="en-US" altLang="x-none"/>
              <a:pPr/>
              <a:t>6</a:t>
            </a:fld>
            <a:endParaRPr lang="en-US" altLang="x-none"/>
          </a:p>
        </p:txBody>
      </p:sp>
    </p:spTree>
    <p:extLst>
      <p:ext uri="{BB962C8B-B14F-4D97-AF65-F5344CB8AC3E}">
        <p14:creationId xmlns:p14="http://schemas.microsoft.com/office/powerpoint/2010/main" val="2306283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Until the late 19</a:t>
            </a:r>
            <a:r>
              <a:rPr lang="en-US" altLang="x-none" baseline="30000"/>
              <a:t>th</a:t>
            </a:r>
            <a:r>
              <a:rPr lang="en-US" altLang="x-none"/>
              <a:t> century, courts based legal decisions supporting privacy in social and business activities on property rights and contracts. There was no recognition of an independent right to privacy. In 1890, Samuel Warren and Louis Brandeis (later a Supreme Court Justice), wrote a crucial article in which they argued that privacy was distinct from other rights.</a:t>
            </a:r>
          </a:p>
          <a:p>
            <a:pPr eaLnBrk="1" hangingPunct="1"/>
            <a:endParaRPr lang="en-US" altLang="x-none"/>
          </a:p>
          <a:p>
            <a:pPr eaLnBrk="1" hangingPunct="1"/>
            <a:r>
              <a:rPr lang="en-US" altLang="x-none"/>
              <a:t>Judith Jarvis Thomson, and MIT philosopher, argued that the old view was more accurate, that in all cases where infringement of privacy is a violation of someone’s rights, that violation is of a right distinct from privacy.</a:t>
            </a:r>
          </a:p>
        </p:txBody>
      </p:sp>
      <p:sp>
        <p:nvSpPr>
          <p:cNvPr id="798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613C5E8-D51C-EA4B-96BE-C64907F0DCEC}" type="slidenum">
              <a:rPr lang="en-US" altLang="x-none"/>
              <a:pPr/>
              <a:t>42</a:t>
            </a:fld>
            <a:endParaRPr lang="en-US" altLang="x-none"/>
          </a:p>
        </p:txBody>
      </p:sp>
    </p:spTree>
    <p:extLst>
      <p:ext uri="{BB962C8B-B14F-4D97-AF65-F5344CB8AC3E}">
        <p14:creationId xmlns:p14="http://schemas.microsoft.com/office/powerpoint/2010/main" val="602549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819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3006412-4B27-6040-8A2A-33634D7B7F89}" type="slidenum">
              <a:rPr lang="en-US" altLang="x-none"/>
              <a:pPr/>
              <a:t>43</a:t>
            </a:fld>
            <a:endParaRPr lang="en-US" altLang="x-none"/>
          </a:p>
        </p:txBody>
      </p:sp>
    </p:spTree>
    <p:extLst>
      <p:ext uri="{BB962C8B-B14F-4D97-AF65-F5344CB8AC3E}">
        <p14:creationId xmlns:p14="http://schemas.microsoft.com/office/powerpoint/2010/main" val="3260632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ea typeface="Times New Roman" charset="0"/>
                <a:cs typeface="Times New Roman" charset="0"/>
              </a:rPr>
              <a:t>When asked “If someone sues you and loses, should they have to pay your legal expenses?” more than 80% of people surveyed said “yes.” When asked the same question from the opposite perspective: “If you sue someone and lose, should you have to pay their legal expenses?” about 40% said “yes.”</a:t>
            </a:r>
          </a:p>
          <a:p>
            <a:pPr eaLnBrk="1" hangingPunct="1"/>
            <a:endParaRPr lang="en-US" altLang="x-none"/>
          </a:p>
        </p:txBody>
      </p:sp>
      <p:sp>
        <p:nvSpPr>
          <p:cNvPr id="839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DE80F7F9-087B-FA4A-84F6-BEFD0524F989}" type="slidenum">
              <a:rPr lang="en-US" altLang="x-none"/>
              <a:pPr/>
              <a:t>44</a:t>
            </a:fld>
            <a:endParaRPr lang="en-US" altLang="x-none"/>
          </a:p>
        </p:txBody>
      </p:sp>
    </p:spTree>
    <p:extLst>
      <p:ext uri="{BB962C8B-B14F-4D97-AF65-F5344CB8AC3E}">
        <p14:creationId xmlns:p14="http://schemas.microsoft.com/office/powerpoint/2010/main" val="2533655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EU agreed to a “Safe Harbor” plan, under which companies outside the EU that agree to abide by a set of privacy requirements similar to the principles in the Data Privacy Directive, may receive personal data from the EU.</a:t>
            </a:r>
          </a:p>
          <a:p>
            <a:pPr eaLnBrk="1" hangingPunct="1"/>
            <a:endParaRPr lang="en-US" altLang="x-none"/>
          </a:p>
          <a:p>
            <a:pPr eaLnBrk="1" hangingPunct="1"/>
            <a:r>
              <a:rPr lang="en-US" altLang="x-none"/>
              <a:t>Many privacy advocates describe U.S. privacy policy as “behind Europe” because the U.S. does not have comprehensive federal legislation regulating personal data collection and use.</a:t>
            </a:r>
          </a:p>
        </p:txBody>
      </p:sp>
      <p:sp>
        <p:nvSpPr>
          <p:cNvPr id="880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80007B9-8636-5C4F-9EEE-0C6129E6B099}" type="slidenum">
              <a:rPr lang="en-US" altLang="x-none"/>
              <a:pPr/>
              <a:t>47</a:t>
            </a:fld>
            <a:endParaRPr lang="en-US" altLang="x-none"/>
          </a:p>
        </p:txBody>
      </p:sp>
    </p:spTree>
    <p:extLst>
      <p:ext uri="{BB962C8B-B14F-4D97-AF65-F5344CB8AC3E}">
        <p14:creationId xmlns:p14="http://schemas.microsoft.com/office/powerpoint/2010/main" val="278822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F186045-45A7-9042-A25F-713665039602}" type="slidenum">
              <a:rPr lang="en-US" altLang="x-none"/>
              <a:pPr/>
              <a:t>48</a:t>
            </a:fld>
            <a:endParaRPr lang="en-US" altLang="x-none"/>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meaning of pen register has changed over time.  It originally referred to a device that recorded the numbers called from a phone.  Now it also refers to logs phone companies keep of all numbers called, including time and duration.</a:t>
            </a:r>
          </a:p>
          <a:p>
            <a:pPr eaLnBrk="1" hangingPunct="1"/>
            <a:endParaRPr lang="en-US" altLang="x-none"/>
          </a:p>
          <a:p>
            <a:pPr eaLnBrk="1" hangingPunct="1"/>
            <a:endParaRPr lang="en-US" altLang="x-none"/>
          </a:p>
        </p:txBody>
      </p:sp>
    </p:spTree>
    <p:extLst>
      <p:ext uri="{BB962C8B-B14F-4D97-AF65-F5344CB8AC3E}">
        <p14:creationId xmlns:p14="http://schemas.microsoft.com/office/powerpoint/2010/main" val="3774587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921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851D592-A88A-8A49-A57B-054129D57BCE}" type="slidenum">
              <a:rPr lang="en-US" altLang="x-none"/>
              <a:pPr/>
              <a:t>49</a:t>
            </a:fld>
            <a:endParaRPr lang="en-US" altLang="x-none"/>
          </a:p>
        </p:txBody>
      </p:sp>
    </p:spTree>
    <p:extLst>
      <p:ext uri="{BB962C8B-B14F-4D97-AF65-F5344CB8AC3E}">
        <p14:creationId xmlns:p14="http://schemas.microsoft.com/office/powerpoint/2010/main" val="419629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Roughly half the apps in one test sent the smartphone’s ID number or location to other companies (in addition to the one that provided the app).</a:t>
            </a:r>
          </a:p>
          <a:p>
            <a:pPr eaLnBrk="1" hangingPunct="1"/>
            <a:endParaRPr lang="en-US" altLang="x-none"/>
          </a:p>
          <a:p>
            <a:pPr eaLnBrk="1" hangingPunct="1"/>
            <a:r>
              <a:rPr lang="en-US" altLang="x-none"/>
              <a:t>Various apps copy the user’s contact list to remote servers. </a:t>
            </a:r>
          </a:p>
          <a:p>
            <a:pPr eaLnBrk="1" hangingPunct="1"/>
            <a:endParaRPr lang="en-US" altLang="x-none"/>
          </a:p>
          <a:p>
            <a:pPr eaLnBrk="1" hangingPunct="1"/>
            <a:r>
              <a:rPr lang="en-US" altLang="x-none"/>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p>
          <a:p>
            <a:pPr eaLnBrk="1" hangingPunct="1"/>
            <a:endParaRPr lang="en-US" altLang="x-none"/>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1336E62-9A2B-964E-B1F6-B2E63C59A30D}" type="slidenum">
              <a:rPr lang="en-US" altLang="x-none"/>
              <a:pPr/>
              <a:t>7</a:t>
            </a:fld>
            <a:endParaRPr lang="en-US" altLang="x-none"/>
          </a:p>
        </p:txBody>
      </p:sp>
    </p:spTree>
    <p:extLst>
      <p:ext uri="{BB962C8B-B14F-4D97-AF65-F5344CB8AC3E}">
        <p14:creationId xmlns:p14="http://schemas.microsoft.com/office/powerpoint/2010/main" val="170522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194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CF58885-A605-2648-8C36-7CBA62F81EB8}" type="slidenum">
              <a:rPr lang="en-US" altLang="x-none"/>
              <a:pPr/>
              <a:t>8</a:t>
            </a:fld>
            <a:endParaRPr lang="en-US" altLang="x-none"/>
          </a:p>
        </p:txBody>
      </p:sp>
    </p:spTree>
    <p:extLst>
      <p:ext uri="{BB962C8B-B14F-4D97-AF65-F5344CB8AC3E}">
        <p14:creationId xmlns:p14="http://schemas.microsoft.com/office/powerpoint/2010/main" val="320191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215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CB545CD8-8AC7-F44D-AD9D-61EBC1AB7160}" type="slidenum">
              <a:rPr lang="en-US" altLang="x-none"/>
              <a:pPr/>
              <a:t>9</a:t>
            </a:fld>
            <a:endParaRPr lang="en-US" altLang="x-none"/>
          </a:p>
        </p:txBody>
      </p:sp>
    </p:spTree>
    <p:extLst>
      <p:ext uri="{BB962C8B-B14F-4D97-AF65-F5344CB8AC3E}">
        <p14:creationId xmlns:p14="http://schemas.microsoft.com/office/powerpoint/2010/main" val="117327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235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67E11E5-77AA-4C43-8481-872882A0DAE6}" type="slidenum">
              <a:rPr lang="en-US" altLang="x-none"/>
              <a:pPr/>
              <a:t>10</a:t>
            </a:fld>
            <a:endParaRPr lang="en-US" altLang="x-none"/>
          </a:p>
        </p:txBody>
      </p:sp>
    </p:spTree>
    <p:extLst>
      <p:ext uri="{BB962C8B-B14F-4D97-AF65-F5344CB8AC3E}">
        <p14:creationId xmlns:p14="http://schemas.microsoft.com/office/powerpoint/2010/main" val="4566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Within the cookie, the site stores and then uses information about the visitor’s activity. Cookies help companies provide personalized customer service and target advertising to the interests of each visitor.</a:t>
            </a:r>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3144184-BEC5-AC4F-8A3F-E83039BE2E1F}" type="slidenum">
              <a:rPr lang="en-US" altLang="x-none"/>
              <a:pPr/>
              <a:t>12</a:t>
            </a:fld>
            <a:endParaRPr lang="en-US" altLang="x-none"/>
          </a:p>
        </p:txBody>
      </p:sp>
    </p:spTree>
    <p:extLst>
      <p:ext uri="{BB962C8B-B14F-4D97-AF65-F5344CB8AC3E}">
        <p14:creationId xmlns:p14="http://schemas.microsoft.com/office/powerpoint/2010/main" val="958657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8F6DB7F-951C-7A4F-817C-5115D7EF57E9}" type="slidenum">
              <a:rPr lang="en-US" altLang="x-none"/>
              <a:pPr/>
              <a:t>13</a:t>
            </a:fld>
            <a:endParaRPr lang="en-US" altLang="x-none"/>
          </a:p>
        </p:txBody>
      </p:sp>
    </p:spTree>
    <p:extLst>
      <p:ext uri="{BB962C8B-B14F-4D97-AF65-F5344CB8AC3E}">
        <p14:creationId xmlns:p14="http://schemas.microsoft.com/office/powerpoint/2010/main" val="137301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671029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206746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64052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9A4020A-C6F0-A14C-A722-52D44A2AC314}" type="slidenum">
              <a:rPr lang="en-US" altLang="x-none"/>
              <a:pPr/>
              <a:t>‹#›</a:t>
            </a:fld>
            <a:endParaRPr lang="en-US" altLang="x-none"/>
          </a:p>
        </p:txBody>
      </p:sp>
    </p:spTree>
    <p:extLst>
      <p:ext uri="{BB962C8B-B14F-4D97-AF65-F5344CB8AC3E}">
        <p14:creationId xmlns:p14="http://schemas.microsoft.com/office/powerpoint/2010/main" val="20137224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763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676900" y="6477000"/>
            <a:ext cx="3467100" cy="342899"/>
          </a:xfrm>
          <a:prstGeom prst="rect">
            <a:avLst/>
          </a:prstGeom>
        </p:spPr>
        <p:txBody>
          <a:bodyPr vert="horz" lIns="91440" tIns="45720" rIns="91440" bIns="45720" rtlCol="0" anchor="ctr"/>
          <a:lstStyle>
            <a:lvl1pPr algn="ctr">
              <a:defRPr sz="700">
                <a:solidFill>
                  <a:schemeClr val="tx1">
                    <a:tint val="75000"/>
                  </a:schemeClr>
                </a:solidFill>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4453" y="6288721"/>
            <a:ext cx="695004" cy="493819"/>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10" name="Rectangle 9"/>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2"/>
          <a:srcRect t="-6" b="2694"/>
          <a:stretch/>
        </p:blipFill>
        <p:spPr>
          <a:xfrm>
            <a:off x="25400" y="0"/>
            <a:ext cx="5390394" cy="6858000"/>
          </a:xfrm>
          <a:prstGeom prst="rect">
            <a:avLst/>
          </a:prstGeom>
        </p:spPr>
      </p:pic>
      <p:sp>
        <p:nvSpPr>
          <p:cNvPr id="12" name="Rectangle 5"/>
          <p:cNvSpPr txBox="1">
            <a:spLocks noChangeArrowheads="1"/>
          </p:cNvSpPr>
          <p:nvPr/>
        </p:nvSpPr>
        <p:spPr bwMode="auto">
          <a:xfrm>
            <a:off x="3962400" y="2667000"/>
            <a:ext cx="457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Wingdings" charset="2"/>
              <a:buNone/>
              <a:defRPr sz="30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SzPct val="50000"/>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SzPct val="75000"/>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buFont typeface="Wingdings" pitchFamily="2" charset="2"/>
              <a:buNone/>
              <a:defRPr/>
            </a:pPr>
            <a:r>
              <a:rPr lang="en-US" sz="4000" dirty="0" smtClean="0"/>
              <a:t>Chapter 2:</a:t>
            </a:r>
            <a:br>
              <a:rPr lang="en-US" sz="4000" dirty="0" smtClean="0"/>
            </a:br>
            <a:r>
              <a:rPr lang="en-US" sz="4000" dirty="0" smtClean="0"/>
              <a:t>Privacy</a:t>
            </a:r>
            <a:endParaRPr lang="en-US" sz="4000" dirty="0"/>
          </a:p>
        </p:txBody>
      </p:sp>
      <p:sp>
        <p:nvSpPr>
          <p:cNvPr id="13" name="TextBox 5"/>
          <p:cNvSpPr txBox="1">
            <a:spLocks noChangeArrowheads="1"/>
          </p:cNvSpPr>
          <p:nvPr/>
        </p:nvSpPr>
        <p:spPr bwMode="auto">
          <a:xfrm>
            <a:off x="6096000" y="6096000"/>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876800"/>
          </a:xfrm>
        </p:spPr>
        <p:txBody>
          <a:bodyPr rtlCol="0">
            <a:normAutofit fontScale="92500"/>
          </a:bodyPr>
          <a:lstStyle/>
          <a:p>
            <a:pPr eaLnBrk="1" fontAlgn="auto" hangingPunct="1">
              <a:spcAft>
                <a:spcPts val="0"/>
              </a:spcAft>
              <a:buFontTx/>
              <a:buNone/>
              <a:defRPr/>
            </a:pPr>
            <a:r>
              <a:rPr lang="en-US" dirty="0" smtClean="0"/>
              <a:t>New Technology, New Risks – Summary of Risks</a:t>
            </a:r>
          </a:p>
          <a:p>
            <a:pPr eaLnBrk="1" fontAlgn="auto" hangingPunct="1">
              <a:spcAft>
                <a:spcPts val="0"/>
              </a:spcAft>
              <a:buFontTx/>
              <a:buNone/>
              <a:defRPr/>
            </a:pPr>
            <a:r>
              <a:rPr lang="en-US" dirty="0" smtClean="0"/>
              <a:t>(cont.):</a:t>
            </a:r>
          </a:p>
          <a:p>
            <a:pPr eaLnBrk="1" fontAlgn="auto" hangingPunct="1">
              <a:spcAft>
                <a:spcPts val="0"/>
              </a:spcAft>
              <a:defRPr/>
            </a:pPr>
            <a:r>
              <a:rPr lang="en-US" dirty="0" smtClean="0"/>
              <a:t>Information on the Internet seems to last forever.</a:t>
            </a:r>
          </a:p>
          <a:p>
            <a:pPr eaLnBrk="1" fontAlgn="auto" hangingPunct="1">
              <a:spcAft>
                <a:spcPts val="0"/>
              </a:spcAft>
              <a:defRPr/>
            </a:pPr>
            <a:r>
              <a:rPr lang="en-US" dirty="0" smtClean="0"/>
              <a:t>Data collected for one purpose will find other uses.</a:t>
            </a:r>
          </a:p>
          <a:p>
            <a:pPr eaLnBrk="1" fontAlgn="auto" hangingPunct="1">
              <a:spcAft>
                <a:spcPts val="0"/>
              </a:spcAft>
              <a:defRPr/>
            </a:pPr>
            <a:r>
              <a:rPr lang="en-US" dirty="0"/>
              <a:t>G</a:t>
            </a:r>
            <a:r>
              <a:rPr lang="en-US" dirty="0" smtClean="0"/>
              <a:t>overnment can request sensitive personal data held by businesses or organizations.</a:t>
            </a:r>
          </a:p>
          <a:p>
            <a:pPr eaLnBrk="1" fontAlgn="auto" hangingPunct="1">
              <a:spcAft>
                <a:spcPts val="0"/>
              </a:spcAft>
              <a:defRPr/>
            </a:pPr>
            <a:r>
              <a:rPr lang="en-US" dirty="0" smtClean="0"/>
              <a:t>We cannot directly protect information about ourselves. We depend upon businesses and organizations to protect it.</a:t>
            </a:r>
          </a:p>
          <a:p>
            <a:pPr lvl="1" eaLnBrk="1" fontAlgn="auto" hangingPunct="1">
              <a:spcAft>
                <a:spcPts val="0"/>
              </a:spcAft>
              <a:defRPr/>
            </a:pPr>
            <a:endParaRPr lang="en-US" dirty="0" smtClean="0"/>
          </a:p>
          <a:p>
            <a:pPr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Tx/>
              <a:buNone/>
              <a:defRPr/>
            </a:pPr>
            <a:r>
              <a:rPr lang="en-US" dirty="0" smtClean="0"/>
              <a:t>Terminology:</a:t>
            </a:r>
          </a:p>
          <a:p>
            <a:pPr eaLnBrk="1" fontAlgn="auto" hangingPunct="1">
              <a:lnSpc>
                <a:spcPct val="90000"/>
              </a:lnSpc>
              <a:spcAft>
                <a:spcPts val="0"/>
              </a:spcAft>
              <a:defRPr/>
            </a:pPr>
            <a:r>
              <a:rPr lang="en-US" i="1" dirty="0" smtClean="0"/>
              <a:t>Personal information </a:t>
            </a:r>
            <a:r>
              <a:rPr lang="en-US" dirty="0" smtClean="0"/>
              <a:t>– any information relating to an individual person.</a:t>
            </a:r>
          </a:p>
          <a:p>
            <a:pPr eaLnBrk="1" fontAlgn="auto" hangingPunct="1">
              <a:lnSpc>
                <a:spcPct val="90000"/>
              </a:lnSpc>
              <a:spcAft>
                <a:spcPts val="0"/>
              </a:spcAft>
              <a:defRPr/>
            </a:pPr>
            <a:r>
              <a:rPr lang="en-US" i="1" dirty="0" smtClean="0"/>
              <a:t>Informed consent </a:t>
            </a:r>
            <a:r>
              <a:rPr lang="en-US" dirty="0" smtClean="0"/>
              <a:t>– users being aware of what information is collected and how it is used.</a:t>
            </a:r>
          </a:p>
          <a:p>
            <a:pPr eaLnBrk="1" fontAlgn="auto" hangingPunct="1">
              <a:lnSpc>
                <a:spcPct val="90000"/>
              </a:lnSpc>
              <a:spcAft>
                <a:spcPts val="0"/>
              </a:spcAft>
              <a:defRPr/>
            </a:pPr>
            <a:r>
              <a:rPr lang="en-US" i="1" dirty="0" smtClean="0"/>
              <a:t>Invisible </a:t>
            </a:r>
            <a:r>
              <a:rPr lang="en-US" i="1" dirty="0"/>
              <a:t>information gathering </a:t>
            </a:r>
            <a:r>
              <a:rPr lang="en-US" dirty="0"/>
              <a:t>- collection of personal information about </a:t>
            </a:r>
            <a:r>
              <a:rPr lang="en-US" dirty="0" smtClean="0"/>
              <a:t>a user without </a:t>
            </a:r>
            <a:r>
              <a:rPr lang="en-US" dirty="0"/>
              <a:t>the </a:t>
            </a:r>
            <a:r>
              <a:rPr lang="en-US" dirty="0" smtClean="0"/>
              <a:t>user’s knowledge.</a:t>
            </a:r>
            <a:endParaRPr lang="en-US" dirty="0"/>
          </a:p>
        </p:txBody>
      </p:sp>
      <p:pic>
        <p:nvPicPr>
          <p:cNvPr id="43012"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marL="0" indent="0" eaLnBrk="1" fontAlgn="auto" hangingPunct="1">
              <a:lnSpc>
                <a:spcPct val="90000"/>
              </a:lnSpc>
              <a:spcAft>
                <a:spcPts val="0"/>
              </a:spcAft>
              <a:buFontTx/>
              <a:buNone/>
              <a:defRPr/>
            </a:pPr>
            <a:r>
              <a:rPr lang="en-US" dirty="0" smtClean="0"/>
              <a:t>Terminology:</a:t>
            </a:r>
          </a:p>
          <a:p>
            <a:pPr eaLnBrk="1" fontAlgn="auto" hangingPunct="1">
              <a:lnSpc>
                <a:spcPct val="90000"/>
              </a:lnSpc>
              <a:spcAft>
                <a:spcPts val="0"/>
              </a:spcAft>
              <a:defRPr/>
            </a:pPr>
            <a:r>
              <a:rPr lang="en-US" i="1" dirty="0" smtClean="0"/>
              <a:t>Cookies</a:t>
            </a:r>
            <a:r>
              <a:rPr lang="en-US" dirty="0" smtClean="0"/>
              <a:t> – Files a Web site stores on a visitor’s computer.</a:t>
            </a:r>
          </a:p>
          <a:p>
            <a:pPr eaLnBrk="1" fontAlgn="auto" hangingPunct="1">
              <a:lnSpc>
                <a:spcPct val="90000"/>
              </a:lnSpc>
              <a:spcAft>
                <a:spcPts val="0"/>
              </a:spcAft>
              <a:defRPr/>
            </a:pPr>
            <a:r>
              <a:rPr lang="en-US" i="1" dirty="0"/>
              <a:t>Secondary use </a:t>
            </a:r>
            <a:r>
              <a:rPr lang="en-US" dirty="0" smtClean="0"/>
              <a:t>– Use </a:t>
            </a:r>
            <a:r>
              <a:rPr lang="en-US" dirty="0"/>
              <a:t>of personal information for a purpose other than the purpose for which it was provided</a:t>
            </a:r>
            <a:r>
              <a:rPr lang="en-US" dirty="0" smtClean="0"/>
              <a:t>.</a:t>
            </a:r>
          </a:p>
          <a:p>
            <a:pPr eaLnBrk="1" fontAlgn="auto" hangingPunct="1">
              <a:lnSpc>
                <a:spcPct val="90000"/>
              </a:lnSpc>
              <a:spcAft>
                <a:spcPts val="0"/>
              </a:spcAft>
              <a:defRPr/>
            </a:pPr>
            <a:r>
              <a:rPr lang="en-US" i="1" dirty="0"/>
              <a:t>Data mining </a:t>
            </a:r>
            <a:r>
              <a:rPr lang="en-US" dirty="0" smtClean="0"/>
              <a:t>– Searching </a:t>
            </a:r>
            <a:r>
              <a:rPr lang="en-US" dirty="0"/>
              <a:t>and analyzing masses of data to find patterns and develop new information or </a:t>
            </a:r>
            <a:r>
              <a:rPr lang="en-US" dirty="0" smtClean="0"/>
              <a:t>knowledge.</a:t>
            </a:r>
            <a:endParaRPr lang="en-US" dirty="0"/>
          </a:p>
          <a:p>
            <a:pPr eaLnBrk="1" fontAlgn="auto" hangingPunct="1">
              <a:lnSpc>
                <a:spcPct val="90000"/>
              </a:lnSpc>
              <a:spcAft>
                <a:spcPts val="0"/>
              </a:spcAft>
              <a:defRPr/>
            </a:pPr>
            <a:endParaRPr lang="en-US" dirty="0"/>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marL="0" indent="0" eaLnBrk="1" fontAlgn="auto" hangingPunct="1">
              <a:lnSpc>
                <a:spcPct val="90000"/>
              </a:lnSpc>
              <a:spcAft>
                <a:spcPts val="0"/>
              </a:spcAft>
              <a:buFontTx/>
              <a:buNone/>
              <a:defRPr/>
            </a:pPr>
            <a:r>
              <a:rPr lang="en-US" dirty="0" smtClean="0"/>
              <a:t>Terminology:</a:t>
            </a:r>
          </a:p>
          <a:p>
            <a:pPr eaLnBrk="1" fontAlgn="auto" hangingPunct="1">
              <a:lnSpc>
                <a:spcPct val="90000"/>
              </a:lnSpc>
              <a:spcAft>
                <a:spcPts val="0"/>
              </a:spcAft>
              <a:defRPr/>
            </a:pPr>
            <a:r>
              <a:rPr lang="en-US" i="1" dirty="0" smtClean="0"/>
              <a:t>Computer matching </a:t>
            </a:r>
            <a:r>
              <a:rPr lang="en-US" dirty="0" smtClean="0"/>
              <a:t>– Combining and comparing information from different databases (using social security number, for example) to match records.</a:t>
            </a:r>
          </a:p>
          <a:p>
            <a:pPr eaLnBrk="1" fontAlgn="auto" hangingPunct="1">
              <a:lnSpc>
                <a:spcPct val="90000"/>
              </a:lnSpc>
              <a:spcAft>
                <a:spcPts val="0"/>
              </a:spcAft>
              <a:defRPr/>
            </a:pPr>
            <a:r>
              <a:rPr lang="en-US" i="1" dirty="0" smtClean="0"/>
              <a:t>Computer profiling </a:t>
            </a:r>
            <a:r>
              <a:rPr lang="en-US" dirty="0" smtClean="0"/>
              <a:t>– Analyzing data to determine characteristics of people most likely to engage in a certain behavior.</a:t>
            </a:r>
          </a:p>
          <a:p>
            <a:pPr eaLnBrk="1" fontAlgn="auto" hangingPunct="1">
              <a:lnSpc>
                <a:spcPct val="90000"/>
              </a:lnSpc>
              <a:spcAft>
                <a:spcPts val="0"/>
              </a:spcAft>
              <a:defRPr/>
            </a:pPr>
            <a:endParaRPr lang="en-US" dirty="0"/>
          </a:p>
          <a:p>
            <a:pPr eaLnBrk="1" fontAlgn="auto" hangingPunct="1">
              <a:lnSpc>
                <a:spcPct val="90000"/>
              </a:lnSpc>
              <a:spcAft>
                <a:spcPts val="0"/>
              </a:spcAft>
              <a:defRPr/>
            </a:pPr>
            <a:endParaRPr lang="en-US" dirty="0"/>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Two common forms for providing informed consent are </a:t>
            </a:r>
            <a:r>
              <a:rPr lang="en-US" i="1" dirty="0" smtClean="0"/>
              <a:t>opt out </a:t>
            </a:r>
            <a:r>
              <a:rPr lang="en-US" dirty="0" smtClean="0"/>
              <a:t>and </a:t>
            </a:r>
            <a:r>
              <a:rPr lang="en-US" i="1" dirty="0" smtClean="0"/>
              <a:t>opt in</a:t>
            </a:r>
            <a:r>
              <a:rPr lang="en-US" dirty="0" smtClean="0"/>
              <a:t>:</a:t>
            </a:r>
          </a:p>
          <a:p>
            <a:pPr eaLnBrk="1" fontAlgn="auto" hangingPunct="1">
              <a:lnSpc>
                <a:spcPct val="90000"/>
              </a:lnSpc>
              <a:spcAft>
                <a:spcPts val="0"/>
              </a:spcAft>
              <a:defRPr/>
            </a:pPr>
            <a:r>
              <a:rPr lang="en-US" i="1" dirty="0" smtClean="0"/>
              <a:t>opt out </a:t>
            </a:r>
            <a:r>
              <a:rPr lang="en-US" dirty="0" smtClean="0"/>
              <a:t>– Person must request (usually by checking a box) that an organization </a:t>
            </a:r>
            <a:r>
              <a:rPr lang="en-US" i="1" dirty="0" smtClean="0"/>
              <a:t>not</a:t>
            </a:r>
            <a:r>
              <a:rPr lang="en-US" dirty="0" smtClean="0"/>
              <a:t> use information. </a:t>
            </a:r>
          </a:p>
          <a:p>
            <a:pPr eaLnBrk="1" fontAlgn="auto" hangingPunct="1">
              <a:lnSpc>
                <a:spcPct val="90000"/>
              </a:lnSpc>
              <a:spcAft>
                <a:spcPts val="0"/>
              </a:spcAft>
              <a:defRPr/>
            </a:pPr>
            <a:r>
              <a:rPr lang="en-US" i="1" dirty="0" smtClean="0"/>
              <a:t>opt in </a:t>
            </a:r>
            <a:r>
              <a:rPr lang="en-US" dirty="0" smtClean="0"/>
              <a:t>– The collector of the information may use information only if person explicitly  permits use (usually by checking a box).</a:t>
            </a:r>
          </a:p>
          <a:p>
            <a:pPr eaLnBrk="1" fontAlgn="auto" hangingPunct="1">
              <a:lnSpc>
                <a:spcPct val="90000"/>
              </a:lnSpc>
              <a:spcAft>
                <a:spcPts val="0"/>
              </a:spcAft>
              <a:defRPr/>
            </a:pPr>
            <a:endParaRPr lang="en-US" i="1" dirty="0" smtClean="0"/>
          </a:p>
          <a:p>
            <a:pPr eaLnBrk="1" fontAlgn="auto" hangingPunct="1">
              <a:lnSpc>
                <a:spcPct val="90000"/>
              </a:lnSpc>
              <a:spcAft>
                <a:spcPts val="0"/>
              </a:spcAft>
              <a:defRPr/>
            </a:pPr>
            <a:endParaRPr lang="en-US" dirty="0"/>
          </a:p>
          <a:p>
            <a:pPr eaLnBrk="1" fontAlgn="auto" hangingPunct="1">
              <a:lnSpc>
                <a:spcPct val="90000"/>
              </a:lnSpc>
              <a:spcAft>
                <a:spcPts val="0"/>
              </a:spcAft>
              <a:defRPr/>
            </a:pPr>
            <a:endParaRPr lang="en-US" dirty="0"/>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Have </a:t>
            </a:r>
            <a:r>
              <a:rPr lang="en-US" i="1" dirty="0"/>
              <a:t>you seen opt-in and opt-out choices? Where? How were they worded?  </a:t>
            </a:r>
          </a:p>
          <a:p>
            <a:pPr eaLnBrk="1" fontAlgn="auto" hangingPunct="1">
              <a:spcAft>
                <a:spcPts val="0"/>
              </a:spcAft>
              <a:defRPr/>
            </a:pPr>
            <a:r>
              <a:rPr lang="en-US" i="1" dirty="0"/>
              <a:t>Were any of them deceptive?</a:t>
            </a:r>
          </a:p>
          <a:p>
            <a:pPr eaLnBrk="1" fontAlgn="auto" hangingPunct="1">
              <a:spcAft>
                <a:spcPts val="0"/>
              </a:spcAft>
              <a:defRPr/>
            </a:pPr>
            <a:r>
              <a:rPr lang="en-US" i="1" dirty="0"/>
              <a:t>What are some common elements of privacy policies you have read?</a:t>
            </a:r>
          </a:p>
        </p:txBody>
      </p:sp>
      <p:pic>
        <p:nvPicPr>
          <p:cNvPr id="4710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Fair information principles</a:t>
            </a:r>
          </a:p>
          <a:p>
            <a:pPr marL="514350" indent="-514350" eaLnBrk="1" fontAlgn="auto" hangingPunct="1">
              <a:spcAft>
                <a:spcPts val="0"/>
              </a:spcAft>
              <a:buClr>
                <a:schemeClr val="bg1">
                  <a:lumMod val="50000"/>
                </a:schemeClr>
              </a:buClr>
              <a:buFont typeface="+mj-lt"/>
              <a:buAutoNum type="arabicPeriod"/>
              <a:defRPr/>
            </a:pPr>
            <a:r>
              <a:rPr lang="en-US" dirty="0" smtClean="0"/>
              <a:t>Inform people when you collect information.</a:t>
            </a:r>
          </a:p>
          <a:p>
            <a:pPr marL="514350" indent="-514350" eaLnBrk="1" fontAlgn="auto" hangingPunct="1">
              <a:spcAft>
                <a:spcPts val="0"/>
              </a:spcAft>
              <a:buClr>
                <a:schemeClr val="bg1">
                  <a:lumMod val="50000"/>
                </a:schemeClr>
              </a:buClr>
              <a:buFont typeface="+mj-lt"/>
              <a:buAutoNum type="arabicPeriod"/>
              <a:defRPr/>
            </a:pPr>
            <a:r>
              <a:rPr lang="en-US" dirty="0" smtClean="0"/>
              <a:t>Collect only the data needed.</a:t>
            </a:r>
          </a:p>
          <a:p>
            <a:pPr marL="514350" indent="-514350" eaLnBrk="1" fontAlgn="auto" hangingPunct="1">
              <a:spcAft>
                <a:spcPts val="0"/>
              </a:spcAft>
              <a:buClr>
                <a:schemeClr val="bg1">
                  <a:lumMod val="50000"/>
                </a:schemeClr>
              </a:buClr>
              <a:buFont typeface="+mj-lt"/>
              <a:buAutoNum type="arabicPeriod"/>
              <a:defRPr/>
            </a:pPr>
            <a:r>
              <a:rPr lang="en-US" dirty="0" smtClean="0"/>
              <a:t>Offer a way for people to opt out.</a:t>
            </a:r>
          </a:p>
          <a:p>
            <a:pPr marL="514350" indent="-514350" eaLnBrk="1" fontAlgn="auto" hangingPunct="1">
              <a:spcAft>
                <a:spcPts val="0"/>
              </a:spcAft>
              <a:buClr>
                <a:schemeClr val="bg1">
                  <a:lumMod val="50000"/>
                </a:schemeClr>
              </a:buClr>
              <a:buFont typeface="+mj-lt"/>
              <a:buAutoNum type="arabicPeriod"/>
              <a:defRPr/>
            </a:pPr>
            <a:r>
              <a:rPr lang="en-US" dirty="0" smtClean="0"/>
              <a:t>Keep data only as long as needed.</a:t>
            </a:r>
          </a:p>
          <a:p>
            <a:pPr marL="514350" indent="-514350" eaLnBrk="1" fontAlgn="auto" hangingPunct="1">
              <a:spcAft>
                <a:spcPts val="0"/>
              </a:spcAft>
              <a:buClr>
                <a:schemeClr val="bg1">
                  <a:lumMod val="50000"/>
                </a:schemeClr>
              </a:buClr>
              <a:buFont typeface="+mj-lt"/>
              <a:buAutoNum type="arabicPeriod"/>
              <a:defRPr/>
            </a:pPr>
            <a:r>
              <a:rPr lang="en-US" dirty="0" smtClean="0"/>
              <a:t>Maintain accuracy of data.</a:t>
            </a:r>
          </a:p>
          <a:p>
            <a:pPr marL="514350" indent="-514350" eaLnBrk="1" fontAlgn="auto" hangingPunct="1">
              <a:spcAft>
                <a:spcPts val="0"/>
              </a:spcAft>
              <a:buClr>
                <a:schemeClr val="bg1">
                  <a:lumMod val="50000"/>
                </a:schemeClr>
              </a:buClr>
              <a:buFont typeface="+mj-lt"/>
              <a:buAutoNum type="arabicPeriod"/>
              <a:defRPr/>
            </a:pPr>
            <a:r>
              <a:rPr lang="en-US" dirty="0" smtClean="0"/>
              <a:t>Protect security of data.</a:t>
            </a:r>
          </a:p>
          <a:p>
            <a:pPr marL="514350" indent="-514350" eaLnBrk="1" fontAlgn="auto" hangingPunct="1">
              <a:spcAft>
                <a:spcPts val="0"/>
              </a:spcAft>
              <a:buClr>
                <a:schemeClr val="bg1">
                  <a:lumMod val="50000"/>
                </a:schemeClr>
              </a:buClr>
              <a:buFont typeface="+mj-lt"/>
              <a:buAutoNum type="arabicPeriod"/>
              <a:defRPr/>
            </a:pPr>
            <a:r>
              <a:rPr lang="en-US" dirty="0" smtClean="0"/>
              <a:t>Develop policies for responding to law enforcement requests for data.</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400" i="1" dirty="0" smtClean="0">
                <a:latin typeface="Times New Roman" pitchFamily="18" charset="0"/>
                <a:cs typeface="Times New Roman" pitchFamily="18" charset="0"/>
              </a:rPr>
              <a:t>The right of the people to be secure in their person, houses, papers, and effects, against unreasonable searches and seizures, shall not be violated, and no Warrants shall issue, but upon probable cause, supported by Oath or affirmation, and particularly describing the place to be searched, and the persons or things to be seized.</a:t>
            </a:r>
          </a:p>
          <a:p>
            <a:pPr marL="0" indent="0" algn="r" eaLnBrk="1" fontAlgn="auto" hangingPunct="1">
              <a:spcAft>
                <a:spcPts val="0"/>
              </a:spcAft>
              <a:buFont typeface="Wingdings" pitchFamily="2" charset="2"/>
              <a:buNone/>
              <a:defRPr/>
            </a:pPr>
            <a:r>
              <a:rPr lang="en-US" sz="2400" dirty="0" smtClean="0"/>
              <a:t>—4</a:t>
            </a:r>
            <a:r>
              <a:rPr lang="en-US" sz="2400" baseline="30000" dirty="0" smtClean="0"/>
              <a:t>th</a:t>
            </a:r>
            <a:r>
              <a:rPr lang="en-US" sz="2400" dirty="0" smtClean="0"/>
              <a:t> Amendment, U.S. Constitution </a:t>
            </a:r>
            <a:endParaRPr lang="en-US" sz="2400" dirty="0"/>
          </a:p>
        </p:txBody>
      </p:sp>
      <p:pic>
        <p:nvPicPr>
          <p:cNvPr id="5222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81502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dirty="0" smtClean="0"/>
              <a:t>Sets limits on government’s rights to search our homes and businesses and seize documents and other personal effects. Requires government provide probable cause.</a:t>
            </a:r>
          </a:p>
          <a:p>
            <a:pPr eaLnBrk="1" fontAlgn="auto" hangingPunct="1">
              <a:spcAft>
                <a:spcPts val="0"/>
              </a:spcAft>
              <a:defRPr/>
            </a:pPr>
            <a:r>
              <a:rPr lang="en-US" dirty="0" smtClean="0"/>
              <a:t>Two key problems arise from new technologies:</a:t>
            </a:r>
          </a:p>
          <a:p>
            <a:pPr lvl="1" eaLnBrk="1" fontAlgn="auto" hangingPunct="1">
              <a:spcAft>
                <a:spcPts val="0"/>
              </a:spcAft>
              <a:defRPr/>
            </a:pPr>
            <a:r>
              <a:rPr lang="en-US" dirty="0" smtClean="0"/>
              <a:t>Much of our personal information is no longer safe in our homes;  it resides in huge databases outside our control. </a:t>
            </a:r>
          </a:p>
          <a:p>
            <a:pPr lvl="1" eaLnBrk="1" fontAlgn="auto" hangingPunct="1">
              <a:spcAft>
                <a:spcPts val="0"/>
              </a:spcAft>
              <a:defRPr/>
            </a:pPr>
            <a:r>
              <a:rPr lang="en-US" dirty="0" smtClean="0"/>
              <a:t>New technologies allow the government to search our homes without entering them and search our persons from a distance without our knowledge.</a:t>
            </a:r>
          </a:p>
          <a:p>
            <a:pPr lvl="1" eaLnBrk="1" fontAlgn="auto" hangingPunct="1">
              <a:spcAft>
                <a:spcPts val="0"/>
              </a:spcAft>
              <a:defRPr/>
            </a:pPr>
            <a:endParaRPr lang="en-US"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502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219200" y="1371600"/>
            <a:ext cx="7772400" cy="4876800"/>
          </a:xfrm>
        </p:spPr>
        <p:txBody>
          <a:bodyPr rtlCol="0">
            <a:normAutofit/>
          </a:bodyPr>
          <a:lstStyle/>
          <a:p>
            <a:pPr eaLnBrk="1" fontAlgn="auto" hangingPunct="1">
              <a:spcAft>
                <a:spcPts val="0"/>
              </a:spcAft>
              <a:defRPr/>
            </a:pPr>
            <a:r>
              <a:rPr lang="en-US" dirty="0"/>
              <a:t>M</a:t>
            </a:r>
            <a:r>
              <a:rPr lang="en-US" dirty="0" smtClean="0"/>
              <a:t>ake possible “noninvasive but deeply revealing” searches</a:t>
            </a:r>
          </a:p>
          <a:p>
            <a:pPr lvl="1" eaLnBrk="1" fontAlgn="auto" hangingPunct="1">
              <a:spcAft>
                <a:spcPts val="0"/>
              </a:spcAft>
              <a:defRPr/>
            </a:pPr>
            <a:r>
              <a:rPr lang="en-US" dirty="0" smtClean="0"/>
              <a:t>particle sniffers, imaging systems, location trackers</a:t>
            </a:r>
          </a:p>
          <a:p>
            <a:pPr eaLnBrk="1" fontAlgn="auto" hangingPunct="1">
              <a:spcAft>
                <a:spcPts val="0"/>
              </a:spcAft>
              <a:defRPr/>
            </a:pPr>
            <a:r>
              <a:rPr lang="en-US" dirty="0" smtClean="0"/>
              <a:t>What restrictions should we place on their use? When should we permit government agencies to use them without a search warrant?</a:t>
            </a:r>
            <a:endParaRPr lang="en-US"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502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Privacy Risks and Principles</a:t>
            </a:r>
          </a:p>
          <a:p>
            <a:pPr eaLnBrk="1" fontAlgn="auto" hangingPunct="1">
              <a:spcAft>
                <a:spcPts val="0"/>
              </a:spcAft>
              <a:defRPr/>
            </a:pPr>
            <a:r>
              <a:rPr lang="en-US" dirty="0" smtClean="0"/>
              <a:t>The Fourth Amendment, Expectation of Privacy, and Surveillance Technologies</a:t>
            </a:r>
          </a:p>
          <a:p>
            <a:pPr eaLnBrk="1" fontAlgn="auto" hangingPunct="1">
              <a:spcAft>
                <a:spcPts val="0"/>
              </a:spcAft>
              <a:defRPr/>
            </a:pPr>
            <a:r>
              <a:rPr lang="en-US" dirty="0" smtClean="0"/>
              <a:t>The Business and Social Sectors</a:t>
            </a:r>
          </a:p>
          <a:p>
            <a:pPr eaLnBrk="1" fontAlgn="auto" hangingPunct="1">
              <a:spcAft>
                <a:spcPts val="0"/>
              </a:spcAft>
              <a:defRPr/>
            </a:pPr>
            <a:r>
              <a:rPr lang="en-US" dirty="0" smtClean="0"/>
              <a:t>Government Systems</a:t>
            </a:r>
          </a:p>
          <a:p>
            <a:pPr eaLnBrk="1" fontAlgn="auto" hangingPunct="1">
              <a:spcAft>
                <a:spcPts val="0"/>
              </a:spcAft>
              <a:defRPr/>
            </a:pPr>
            <a:r>
              <a:rPr lang="en-US" dirty="0" smtClean="0"/>
              <a:t>Protecting Privacy: Technology, Markets, Rights, and Laws</a:t>
            </a:r>
          </a:p>
          <a:p>
            <a:pPr eaLnBrk="1" fontAlgn="auto" hangingPunct="1">
              <a:spcAft>
                <a:spcPts val="0"/>
              </a:spcAft>
              <a:defRPr/>
            </a:pPr>
            <a:r>
              <a:rPr lang="en-US" dirty="0" smtClean="0"/>
              <a:t>Communications</a:t>
            </a:r>
            <a:endParaRPr lang="en-US" dirty="0"/>
          </a:p>
          <a:p>
            <a:pPr eaLnBrk="1" fontAlgn="auto" hangingPunct="1">
              <a:spcAft>
                <a:spcPts val="0"/>
              </a:spcAft>
              <a:defRPr/>
            </a:pPr>
            <a:endParaRPr lang="en-US" dirty="0"/>
          </a:p>
          <a:p>
            <a:pPr eaLnBrk="1" fontAlgn="auto" hangingPunct="1">
              <a:spcAft>
                <a:spcPts val="0"/>
              </a:spcAft>
              <a:defRPr/>
            </a:pPr>
            <a:endParaRPr lang="en-US" dirty="0"/>
          </a:p>
        </p:txBody>
      </p:sp>
      <p:pic>
        <p:nvPicPr>
          <p:cNvPr id="25602"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eaLnBrk="1" fontAlgn="auto" hangingPunct="1">
              <a:spcAft>
                <a:spcPts val="0"/>
              </a:spcAft>
              <a:defRPr/>
            </a:pPr>
            <a:r>
              <a:rPr lang="en-US" i="1" dirty="0" smtClean="0"/>
              <a:t>Olmstead v. United States </a:t>
            </a:r>
            <a:r>
              <a:rPr lang="en-US" dirty="0" smtClean="0"/>
              <a:t>(1928)</a:t>
            </a:r>
          </a:p>
          <a:p>
            <a:pPr lvl="1" eaLnBrk="1" fontAlgn="auto" hangingPunct="1">
              <a:spcAft>
                <a:spcPts val="0"/>
              </a:spcAft>
              <a:defRPr/>
            </a:pPr>
            <a:r>
              <a:rPr lang="en-US" dirty="0" smtClean="0"/>
              <a:t>Supreme Court allowed the use of wiretaps on telephone lines without a court order.</a:t>
            </a:r>
          </a:p>
          <a:p>
            <a:pPr lvl="1" eaLnBrk="1" fontAlgn="auto" hangingPunct="1">
              <a:spcAft>
                <a:spcPts val="0"/>
              </a:spcAft>
              <a:defRPr/>
            </a:pPr>
            <a:r>
              <a:rPr lang="en-US" dirty="0" smtClean="0"/>
              <a:t>Interpreted the Fourth Amendment to apply only to physical intrusion and only to the search or seizure of material things, not conversations. </a:t>
            </a:r>
          </a:p>
          <a:p>
            <a:pPr lvl="1" eaLnBrk="1" fontAlgn="auto" hangingPunct="1">
              <a:spcAft>
                <a:spcPts val="0"/>
              </a:spcAft>
              <a:defRPr/>
            </a:pPr>
            <a:endParaRPr lang="en-US" sz="3200" i="1"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81137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eaLnBrk="1" fontAlgn="auto" hangingPunct="1">
              <a:spcAft>
                <a:spcPts val="0"/>
              </a:spcAft>
              <a:defRPr/>
            </a:pPr>
            <a:r>
              <a:rPr lang="en-US" i="1" dirty="0" smtClean="0"/>
              <a:t>Katz v United States </a:t>
            </a:r>
            <a:r>
              <a:rPr lang="en-US" dirty="0" smtClean="0"/>
              <a:t>(1967)</a:t>
            </a:r>
          </a:p>
          <a:p>
            <a:pPr lvl="1" eaLnBrk="1" fontAlgn="auto" hangingPunct="1">
              <a:spcAft>
                <a:spcPts val="0"/>
              </a:spcAft>
              <a:defRPr/>
            </a:pPr>
            <a:r>
              <a:rPr lang="en-US" dirty="0" smtClean="0"/>
              <a:t>Supreme Court reversed its position and </a:t>
            </a:r>
            <a:br>
              <a:rPr lang="en-US" dirty="0" smtClean="0"/>
            </a:br>
            <a:r>
              <a:rPr lang="en-US" dirty="0" smtClean="0"/>
              <a:t>ruled that the Fourth Amendment </a:t>
            </a:r>
            <a:r>
              <a:rPr lang="en-US" i="1" dirty="0" smtClean="0"/>
              <a:t>does</a:t>
            </a:r>
            <a:r>
              <a:rPr lang="en-US" dirty="0" smtClean="0"/>
              <a:t> apply to conversations. </a:t>
            </a:r>
          </a:p>
          <a:p>
            <a:pPr lvl="1" eaLnBrk="1" fontAlgn="auto" hangingPunct="1">
              <a:spcAft>
                <a:spcPts val="0"/>
              </a:spcAft>
              <a:defRPr/>
            </a:pPr>
            <a:r>
              <a:rPr lang="en-US" dirty="0" smtClean="0"/>
              <a:t>Court said that the Fourth Amendment protects people, not places. To intrude in a place where reasonable person has a reasonable expectation of privacy requires a court order.</a:t>
            </a:r>
          </a:p>
          <a:p>
            <a:pPr lvl="1" eaLnBrk="1" fontAlgn="auto" hangingPunct="1">
              <a:spcAft>
                <a:spcPts val="0"/>
              </a:spcAft>
              <a:defRPr/>
            </a:pPr>
            <a:endParaRPr lang="en-US" i="1"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81137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rtlCol="0">
            <a:normAutofit/>
          </a:bodyPr>
          <a:lstStyle/>
          <a:p>
            <a:pPr eaLnBrk="1" fontAlgn="auto" hangingPunct="1">
              <a:spcAft>
                <a:spcPts val="0"/>
              </a:spcAft>
              <a:defRPr/>
            </a:pPr>
            <a:r>
              <a:rPr lang="en-US" i="1" dirty="0" err="1" smtClean="0"/>
              <a:t>Kyllo</a:t>
            </a:r>
            <a:r>
              <a:rPr lang="en-US" i="1" dirty="0" smtClean="0"/>
              <a:t> v United States </a:t>
            </a:r>
            <a:r>
              <a:rPr lang="en-US" dirty="0" smtClean="0"/>
              <a:t>(2001)</a:t>
            </a:r>
            <a:endParaRPr lang="en-US" i="1" dirty="0" smtClean="0"/>
          </a:p>
          <a:p>
            <a:pPr lvl="1" eaLnBrk="1" fontAlgn="auto" hangingPunct="1">
              <a:spcAft>
                <a:spcPts val="0"/>
              </a:spcAft>
              <a:defRPr/>
            </a:pPr>
            <a:r>
              <a:rPr lang="en-US" dirty="0" smtClean="0"/>
              <a:t>Supreme Court ruled that police could not use thermal-imaging devices to search a home from the outside without a search warrant. </a:t>
            </a:r>
          </a:p>
          <a:p>
            <a:pPr lvl="1" eaLnBrk="1" fontAlgn="auto" hangingPunct="1">
              <a:spcAft>
                <a:spcPts val="0"/>
              </a:spcAft>
              <a:defRPr/>
            </a:pPr>
            <a:r>
              <a:rPr lang="en-US" dirty="0" smtClean="0"/>
              <a:t>Court stated that where “government uses a device that is not in general public use, to explore details of the home that would previously have been unknowable without physical intrusion, the surveillance is a ‘search.’”</a:t>
            </a:r>
          </a:p>
          <a:p>
            <a:pPr lvl="1" eaLnBrk="1" fontAlgn="auto" hangingPunct="1">
              <a:spcAft>
                <a:spcPts val="0"/>
              </a:spcAft>
              <a:defRPr/>
            </a:pPr>
            <a:endParaRPr lang="en-US" dirty="0" smtClean="0"/>
          </a:p>
          <a:p>
            <a:pPr lvl="1" eaLnBrk="1" fontAlgn="auto" hangingPunct="1">
              <a:spcAft>
                <a:spcPts val="0"/>
              </a:spcAft>
              <a:defRPr/>
            </a:pPr>
            <a:endParaRPr lang="en-US" i="1" dirty="0"/>
          </a:p>
        </p:txBody>
      </p:sp>
      <p:pic>
        <p:nvPicPr>
          <p:cNvPr id="522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81137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How should we interpret “plain view” for search of computer or smartphone files?</a:t>
            </a: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a:t>Security cameras</a:t>
            </a:r>
          </a:p>
          <a:p>
            <a:pPr lvl="1" eaLnBrk="1" fontAlgn="auto" hangingPunct="1">
              <a:spcAft>
                <a:spcPts val="0"/>
              </a:spcAft>
              <a:defRPr/>
            </a:pPr>
            <a:r>
              <a:rPr lang="en-US" sz="3000" dirty="0"/>
              <a:t>Increased security</a:t>
            </a:r>
          </a:p>
          <a:p>
            <a:pPr lvl="1" eaLnBrk="1" fontAlgn="auto" hangingPunct="1">
              <a:spcAft>
                <a:spcPts val="0"/>
              </a:spcAft>
              <a:defRPr/>
            </a:pPr>
            <a:r>
              <a:rPr lang="en-US" sz="3000" dirty="0"/>
              <a:t>Decreased privacy</a:t>
            </a:r>
          </a:p>
          <a:p>
            <a:pPr marL="0" indent="0" eaLnBrk="1" fontAlgn="auto" hangingPunct="1">
              <a:spcAft>
                <a:spcPts val="0"/>
              </a:spcAft>
              <a:buFont typeface="Wingdings" pitchFamily="2" charset="2"/>
              <a:buNone/>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Should organizers at events which are possible terrorist targets use such systems?</a:t>
            </a:r>
          </a:p>
          <a:p>
            <a:pPr eaLnBrk="1" fontAlgn="auto" hangingPunct="1">
              <a:spcAft>
                <a:spcPts val="0"/>
              </a:spcAft>
              <a:defRPr/>
            </a:pPr>
            <a:r>
              <a:rPr lang="en-US" i="1" dirty="0" smtClean="0"/>
              <a:t>Should we allow them to screen for people with unpaid parking tickets?</a:t>
            </a:r>
          </a:p>
          <a:p>
            <a:pPr eaLnBrk="1" fontAlgn="auto" hangingPunct="1">
              <a:spcAft>
                <a:spcPts val="0"/>
              </a:spcAft>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Data mining</a:t>
            </a:r>
          </a:p>
          <a:p>
            <a:pPr eaLnBrk="1" fontAlgn="auto" hangingPunct="1">
              <a:spcAft>
                <a:spcPts val="0"/>
              </a:spcAft>
              <a:defRPr/>
            </a:pPr>
            <a:r>
              <a:rPr lang="en-US" dirty="0" smtClean="0"/>
              <a:t>Targeted ads</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Informed consent</a:t>
            </a:r>
          </a:p>
          <a:p>
            <a:pPr eaLnBrk="1" fontAlgn="auto" hangingPunct="1">
              <a:spcAft>
                <a:spcPts val="0"/>
              </a:spcAft>
              <a:defRPr/>
            </a:pPr>
            <a:r>
              <a:rPr lang="en-US" dirty="0"/>
              <a:t>“Do Not Track” button in browsers</a:t>
            </a:r>
          </a:p>
          <a:p>
            <a:pPr eaLnBrk="1" fontAlgn="auto" hangingPunct="1">
              <a:spcAft>
                <a:spcPts val="0"/>
              </a:spcAft>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Paying for consumer information</a:t>
            </a:r>
            <a:endParaRPr lang="en-US" dirty="0"/>
          </a:p>
          <a:p>
            <a:pPr eaLnBrk="1" fontAlgn="auto" hangingPunct="1">
              <a:spcAft>
                <a:spcPts val="0"/>
              </a:spcAft>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dirty="0" smtClean="0"/>
              <a:t>What </a:t>
            </a:r>
            <a:r>
              <a:rPr lang="en-US" i="1" dirty="0" smtClean="0"/>
              <a:t>we</a:t>
            </a:r>
            <a:r>
              <a:rPr lang="en-US" dirty="0" smtClean="0"/>
              <a:t> do</a:t>
            </a:r>
          </a:p>
          <a:p>
            <a:pPr lvl="1" eaLnBrk="1" fontAlgn="auto" hangingPunct="1">
              <a:spcAft>
                <a:spcPts val="0"/>
              </a:spcAft>
              <a:defRPr/>
            </a:pPr>
            <a:r>
              <a:rPr lang="en-US" dirty="0" smtClean="0"/>
              <a:t>Post opinions, gossip, pictures, “away from home” status</a:t>
            </a:r>
          </a:p>
          <a:p>
            <a:pPr eaLnBrk="1" fontAlgn="auto" hangingPunct="1">
              <a:spcAft>
                <a:spcPts val="0"/>
              </a:spcAft>
              <a:defRPr/>
            </a:pPr>
            <a:r>
              <a:rPr lang="en-US" dirty="0" smtClean="0"/>
              <a:t>What </a:t>
            </a:r>
            <a:r>
              <a:rPr lang="en-US" i="1" dirty="0" smtClean="0"/>
              <a:t>they </a:t>
            </a:r>
            <a:r>
              <a:rPr lang="en-US" dirty="0" smtClean="0"/>
              <a:t>do</a:t>
            </a:r>
          </a:p>
          <a:p>
            <a:pPr lvl="1" eaLnBrk="1" fontAlgn="auto" hangingPunct="1">
              <a:spcAft>
                <a:spcPts val="0"/>
              </a:spcAft>
              <a:defRPr/>
            </a:pPr>
            <a:r>
              <a:rPr lang="en-US" dirty="0" smtClean="0"/>
              <a:t>New services with unexpected privacy settings</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smtClean="0"/>
              <a:t>Key </a:t>
            </a:r>
            <a:r>
              <a:rPr lang="en-US" dirty="0"/>
              <a:t>Aspects of Privacy:</a:t>
            </a:r>
          </a:p>
          <a:p>
            <a:pPr eaLnBrk="1" fontAlgn="auto" hangingPunct="1">
              <a:spcAft>
                <a:spcPts val="0"/>
              </a:spcAft>
              <a:defRPr/>
            </a:pPr>
            <a:r>
              <a:rPr lang="en-US" dirty="0"/>
              <a:t>Freedom from </a:t>
            </a:r>
            <a:r>
              <a:rPr lang="en-US" dirty="0" smtClean="0"/>
              <a:t>intrusion (being </a:t>
            </a:r>
            <a:r>
              <a:rPr lang="en-US" dirty="0"/>
              <a:t>left </a:t>
            </a:r>
            <a:r>
              <a:rPr lang="en-US" dirty="0" smtClean="0"/>
              <a:t>alone)</a:t>
            </a:r>
            <a:endParaRPr lang="en-US" dirty="0"/>
          </a:p>
          <a:p>
            <a:pPr eaLnBrk="1" fontAlgn="auto" hangingPunct="1">
              <a:spcAft>
                <a:spcPts val="0"/>
              </a:spcAft>
              <a:defRPr/>
            </a:pPr>
            <a:r>
              <a:rPr lang="en-US" dirty="0"/>
              <a:t>Control of information about oneself</a:t>
            </a:r>
          </a:p>
          <a:p>
            <a:pPr eaLnBrk="1" fontAlgn="auto" hangingPunct="1">
              <a:spcAft>
                <a:spcPts val="0"/>
              </a:spcAft>
              <a:defRPr/>
            </a:pPr>
            <a:r>
              <a:rPr lang="en-US" dirty="0"/>
              <a:t>Freedom from </a:t>
            </a:r>
            <a:r>
              <a:rPr lang="en-US" dirty="0" smtClean="0"/>
              <a:t>surveillance (from being </a:t>
            </a:r>
            <a:r>
              <a:rPr lang="en-US" dirty="0"/>
              <a:t>tracked, followed, </a:t>
            </a:r>
            <a:r>
              <a:rPr lang="en-US" dirty="0" smtClean="0"/>
              <a:t>watched)</a:t>
            </a:r>
            <a:endParaRPr lang="en-US" dirty="0"/>
          </a:p>
          <a:p>
            <a:pPr eaLnBrk="1" fontAlgn="auto" hangingPunct="1">
              <a:spcAft>
                <a:spcPts val="0"/>
              </a:spcAft>
              <a:defRPr/>
            </a:pPr>
            <a:endParaRPr lang="en-US" dirty="0"/>
          </a:p>
        </p:txBody>
      </p:sp>
      <p:pic>
        <p:nvPicPr>
          <p:cNvPr id="39938"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Is </a:t>
            </a:r>
            <a:r>
              <a:rPr lang="en-US" i="1" dirty="0"/>
              <a:t>there information that you have posted to the Web that you later removed? Why did you remove it? Were there consequences to posting the information? </a:t>
            </a:r>
          </a:p>
          <a:p>
            <a:pPr eaLnBrk="1" fontAlgn="auto" hangingPunct="1">
              <a:spcAft>
                <a:spcPts val="0"/>
              </a:spcAft>
              <a:defRPr/>
            </a:pPr>
            <a:r>
              <a:rPr lang="en-US" i="1" dirty="0"/>
              <a:t>Have you seen information that others have posted about themselves that you would not reveal about yourself?</a:t>
            </a:r>
          </a:p>
        </p:txBody>
      </p:sp>
      <p:pic>
        <p:nvPicPr>
          <p:cNvPr id="68610"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Security of online data</a:t>
            </a:r>
          </a:p>
          <a:p>
            <a:pPr eaLnBrk="1" fontAlgn="auto" hangingPunct="1">
              <a:spcAft>
                <a:spcPts val="0"/>
              </a:spcAft>
              <a:defRPr/>
            </a:pPr>
            <a:r>
              <a:rPr lang="en-US" dirty="0" smtClean="0"/>
              <a:t>Convenience</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Grp="1" noChangeArrowheads="1"/>
          </p:cNvSpPr>
          <p:nvPr>
            <p:ph idx="1"/>
          </p:nvPr>
        </p:nvSpPr>
        <p:spPr/>
        <p:txBody>
          <a:bodyPr rtlCol="0">
            <a:normAutofit/>
          </a:bodyPr>
          <a:lstStyle/>
          <a:p>
            <a:pPr eaLnBrk="1" fontAlgn="auto" hangingPunct="1">
              <a:spcAft>
                <a:spcPts val="0"/>
              </a:spcAft>
              <a:defRPr/>
            </a:pPr>
            <a:r>
              <a:rPr lang="en-US" dirty="0" smtClean="0"/>
              <a:t>Global </a:t>
            </a:r>
            <a:r>
              <a:rPr lang="en-US" dirty="0"/>
              <a:t>Positioning Systems (GPS</a:t>
            </a:r>
            <a:r>
              <a:rPr lang="en-US" dirty="0" smtClean="0"/>
              <a:t>) – computer </a:t>
            </a:r>
            <a:r>
              <a:rPr lang="en-US" dirty="0"/>
              <a:t>or communication services that know exactly where a person is at a particular time</a:t>
            </a:r>
          </a:p>
          <a:p>
            <a:pPr eaLnBrk="1" fontAlgn="auto" hangingPunct="1">
              <a:spcAft>
                <a:spcPts val="0"/>
              </a:spcAft>
              <a:defRPr/>
            </a:pPr>
            <a:r>
              <a:rPr lang="en-US" dirty="0"/>
              <a:t>Cell phones and other devices are used for location tracking</a:t>
            </a:r>
          </a:p>
          <a:p>
            <a:pPr eaLnBrk="1" fontAlgn="auto" hangingPunct="1">
              <a:spcAft>
                <a:spcPts val="0"/>
              </a:spcAft>
              <a:defRPr/>
            </a:pPr>
            <a:r>
              <a:rPr lang="en-US" dirty="0"/>
              <a:t>Pros and cons</a:t>
            </a:r>
          </a:p>
          <a:p>
            <a:pPr eaLnBrk="1" fontAlgn="auto" hangingPunct="1">
              <a:spcAft>
                <a:spcPts val="0"/>
              </a:spcAft>
              <a:defRPr/>
            </a:pPr>
            <a:endParaRPr lang="en-US" dirty="0"/>
          </a:p>
        </p:txBody>
      </p:sp>
      <p:pic>
        <p:nvPicPr>
          <p:cNvPr id="34821" name="Rectangle 5"/>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idx="1"/>
          </p:nvPr>
        </p:nvSpPr>
        <p:spPr/>
        <p:txBody>
          <a:bodyPr rtlCol="0">
            <a:normAutofit/>
          </a:bodyPr>
          <a:lstStyle/>
          <a:p>
            <a:pPr eaLnBrk="1" fontAlgn="auto" hangingPunct="1">
              <a:lnSpc>
                <a:spcPct val="80000"/>
              </a:lnSpc>
              <a:spcAft>
                <a:spcPts val="0"/>
              </a:spcAft>
              <a:defRPr/>
            </a:pPr>
            <a:r>
              <a:rPr lang="en-US" sz="2800" dirty="0" smtClean="0"/>
              <a:t>Tools for parents</a:t>
            </a:r>
            <a:endParaRPr lang="en-US" sz="2800" dirty="0"/>
          </a:p>
          <a:p>
            <a:pPr lvl="1" eaLnBrk="1" fontAlgn="auto" hangingPunct="1">
              <a:lnSpc>
                <a:spcPct val="80000"/>
              </a:lnSpc>
              <a:spcAft>
                <a:spcPts val="0"/>
              </a:spcAft>
              <a:defRPr/>
            </a:pPr>
            <a:r>
              <a:rPr lang="en-US" dirty="0" smtClean="0"/>
              <a:t>GPS </a:t>
            </a:r>
            <a:r>
              <a:rPr lang="en-US" dirty="0"/>
              <a:t>tracking via cell phones or RFID</a:t>
            </a:r>
          </a:p>
        </p:txBody>
      </p:sp>
      <p:pic>
        <p:nvPicPr>
          <p:cNvPr id="66564"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The right to have material removed.</a:t>
            </a:r>
          </a:p>
          <a:p>
            <a:pPr lvl="1" eaLnBrk="1" fontAlgn="auto" hangingPunct="1">
              <a:spcAft>
                <a:spcPts val="0"/>
              </a:spcAft>
              <a:defRPr/>
            </a:pPr>
            <a:r>
              <a:rPr lang="en-US" dirty="0" smtClean="0"/>
              <a:t>negative right (a liberty)</a:t>
            </a:r>
          </a:p>
          <a:p>
            <a:pPr lvl="1" eaLnBrk="1" fontAlgn="auto" hangingPunct="1">
              <a:spcAft>
                <a:spcPts val="0"/>
              </a:spcAft>
              <a:defRPr/>
            </a:pPr>
            <a:r>
              <a:rPr lang="en-US" dirty="0" smtClean="0"/>
              <a:t>positive right (a claim right)</a:t>
            </a: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a:t>Databases:</a:t>
            </a:r>
          </a:p>
          <a:p>
            <a:pPr eaLnBrk="1" fontAlgn="auto" hangingPunct="1">
              <a:lnSpc>
                <a:spcPct val="90000"/>
              </a:lnSpc>
              <a:spcAft>
                <a:spcPts val="0"/>
              </a:spcAft>
              <a:defRPr/>
            </a:pPr>
            <a:r>
              <a:rPr lang="en-US" dirty="0"/>
              <a:t>Government Accountability Office (GAO) - monitors government's privacy policies</a:t>
            </a:r>
          </a:p>
          <a:p>
            <a:pPr eaLnBrk="1" fontAlgn="auto" hangingPunct="1">
              <a:lnSpc>
                <a:spcPct val="90000"/>
              </a:lnSpc>
              <a:spcAft>
                <a:spcPts val="0"/>
              </a:spcAft>
              <a:defRPr/>
            </a:pPr>
            <a:r>
              <a:rPr lang="en-US" dirty="0"/>
              <a:t>Burden of proof and "fishing expeditions"</a:t>
            </a:r>
          </a:p>
          <a:p>
            <a:pPr eaLnBrk="1" fontAlgn="auto" hangingPunct="1">
              <a:lnSpc>
                <a:spcPct val="90000"/>
              </a:lnSpc>
              <a:spcAft>
                <a:spcPts val="0"/>
              </a:spcAft>
              <a:defRPr/>
            </a:pPr>
            <a:r>
              <a:rPr lang="en-US" dirty="0"/>
              <a:t>Data mining and computer matching to fight terrorism</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idx="1"/>
          </p:nvPr>
        </p:nvSpPr>
        <p:spPr>
          <a:xfrm>
            <a:off x="1219200" y="1371600"/>
            <a:ext cx="7772400" cy="4876800"/>
          </a:xfrm>
        </p:spPr>
        <p:txBody>
          <a:bodyPr rtlCol="0">
            <a:normAutofit/>
          </a:bodyPr>
          <a:lstStyle/>
          <a:p>
            <a:pPr eaLnBrk="1" fontAlgn="auto" hangingPunct="1">
              <a:lnSpc>
                <a:spcPct val="90000"/>
              </a:lnSpc>
              <a:spcAft>
                <a:spcPts val="0"/>
              </a:spcAft>
              <a:buFontTx/>
              <a:buNone/>
              <a:defRPr/>
            </a:pPr>
            <a:r>
              <a:rPr lang="en-US" dirty="0"/>
              <a:t>Public Records: Access vs. Privacy:</a:t>
            </a:r>
          </a:p>
          <a:p>
            <a:pPr eaLnBrk="1" fontAlgn="auto" hangingPunct="1">
              <a:lnSpc>
                <a:spcPct val="90000"/>
              </a:lnSpc>
              <a:spcAft>
                <a:spcPts val="0"/>
              </a:spcAft>
              <a:defRPr/>
            </a:pPr>
            <a:r>
              <a:rPr lang="en-US" sz="2800" dirty="0"/>
              <a:t>Public Records </a:t>
            </a:r>
            <a:r>
              <a:rPr lang="en-US" sz="2800" dirty="0" smtClean="0"/>
              <a:t>– records </a:t>
            </a:r>
            <a:r>
              <a:rPr lang="en-US" sz="2800" dirty="0"/>
              <a:t>available to general public (bankruptcy, property, and arrest records, salaries of government employees, etc.)</a:t>
            </a:r>
          </a:p>
          <a:p>
            <a:pPr eaLnBrk="1" fontAlgn="auto" hangingPunct="1">
              <a:lnSpc>
                <a:spcPct val="90000"/>
              </a:lnSpc>
              <a:spcAft>
                <a:spcPts val="0"/>
              </a:spcAft>
              <a:defRPr/>
            </a:pPr>
            <a:r>
              <a:rPr lang="en-US" sz="2800" dirty="0"/>
              <a:t>Identity theft can arise when public records are accessed</a:t>
            </a:r>
          </a:p>
          <a:p>
            <a:pPr eaLnBrk="1" fontAlgn="auto" hangingPunct="1">
              <a:lnSpc>
                <a:spcPct val="90000"/>
              </a:lnSpc>
              <a:spcAft>
                <a:spcPts val="0"/>
              </a:spcAft>
              <a:defRPr/>
            </a:pPr>
            <a:r>
              <a:rPr lang="en-US" sz="2800" dirty="0"/>
              <a:t>How should we control access to sensitive public records?</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smtClean="0"/>
              <a:t>Discussion Questions:</a:t>
            </a:r>
            <a:endParaRPr lang="en-US" dirty="0"/>
          </a:p>
          <a:p>
            <a:pPr eaLnBrk="1" fontAlgn="auto" hangingPunct="1">
              <a:spcAft>
                <a:spcPts val="0"/>
              </a:spcAft>
              <a:defRPr/>
            </a:pPr>
            <a:r>
              <a:rPr lang="en-US" i="1" dirty="0"/>
              <a:t>What data does the government have about you?  </a:t>
            </a:r>
          </a:p>
          <a:p>
            <a:pPr eaLnBrk="1" fontAlgn="auto" hangingPunct="1">
              <a:spcAft>
                <a:spcPts val="0"/>
              </a:spcAft>
              <a:defRPr/>
            </a:pPr>
            <a:r>
              <a:rPr lang="en-US" i="1" dirty="0"/>
              <a:t>Who has access to the data? </a:t>
            </a:r>
          </a:p>
          <a:p>
            <a:pPr eaLnBrk="1" fontAlgn="auto" hangingPunct="1">
              <a:spcAft>
                <a:spcPts val="0"/>
              </a:spcAft>
              <a:defRPr/>
            </a:pPr>
            <a:r>
              <a:rPr lang="en-US" i="1" dirty="0"/>
              <a:t>How is your data protected?</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Social </a:t>
            </a:r>
            <a:r>
              <a:rPr lang="en-US" dirty="0"/>
              <a:t>Security Numbers</a:t>
            </a:r>
          </a:p>
          <a:p>
            <a:pPr lvl="1" eaLnBrk="1" fontAlgn="auto" hangingPunct="1">
              <a:spcAft>
                <a:spcPts val="0"/>
              </a:spcAft>
              <a:defRPr/>
            </a:pPr>
            <a:r>
              <a:rPr lang="en-US" dirty="0"/>
              <a:t>Too widely used</a:t>
            </a:r>
          </a:p>
          <a:p>
            <a:pPr lvl="1" eaLnBrk="1" fontAlgn="auto" hangingPunct="1">
              <a:spcAft>
                <a:spcPts val="0"/>
              </a:spcAft>
              <a:defRPr/>
            </a:pPr>
            <a:r>
              <a:rPr lang="en-US" dirty="0"/>
              <a:t>Easy to falsify</a:t>
            </a:r>
          </a:p>
          <a:p>
            <a:pPr eaLnBrk="1" fontAlgn="auto" hangingPunct="1">
              <a:spcAft>
                <a:spcPts val="0"/>
              </a:spcAft>
              <a:defRPr/>
            </a:pPr>
            <a:r>
              <a:rPr lang="en-US" dirty="0" smtClean="0"/>
              <a:t>Various new proposals would require citizenship, employment, health, tax, financial, or other data, as well as biometric information. In many proposals, the cards would also access a variety of databases for additional information.</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rtlCol="0">
            <a:normAutofit/>
          </a:bodyPr>
          <a:lstStyle/>
          <a:p>
            <a:pPr eaLnBrk="1" fontAlgn="auto" hangingPunct="1">
              <a:lnSpc>
                <a:spcPct val="90000"/>
              </a:lnSpc>
              <a:spcAft>
                <a:spcPts val="0"/>
              </a:spcAft>
              <a:defRPr/>
            </a:pPr>
            <a:r>
              <a:rPr lang="en-US" dirty="0" smtClean="0"/>
              <a:t>A </a:t>
            </a:r>
            <a:r>
              <a:rPr lang="en-US" dirty="0"/>
              <a:t>new national ID system - Pros</a:t>
            </a:r>
          </a:p>
          <a:p>
            <a:pPr lvl="1" eaLnBrk="1" fontAlgn="auto" hangingPunct="1">
              <a:lnSpc>
                <a:spcPct val="90000"/>
              </a:lnSpc>
              <a:spcAft>
                <a:spcPts val="0"/>
              </a:spcAft>
              <a:defRPr/>
            </a:pPr>
            <a:r>
              <a:rPr lang="en-US" dirty="0"/>
              <a:t>would require the card</a:t>
            </a:r>
          </a:p>
          <a:p>
            <a:pPr lvl="1" eaLnBrk="1" fontAlgn="auto" hangingPunct="1">
              <a:lnSpc>
                <a:spcPct val="90000"/>
              </a:lnSpc>
              <a:spcAft>
                <a:spcPts val="0"/>
              </a:spcAft>
              <a:defRPr/>
            </a:pPr>
            <a:r>
              <a:rPr lang="en-US" dirty="0"/>
              <a:t>harder to forge</a:t>
            </a:r>
          </a:p>
          <a:p>
            <a:pPr lvl="1" eaLnBrk="1" fontAlgn="auto" hangingPunct="1">
              <a:lnSpc>
                <a:spcPct val="90000"/>
              </a:lnSpc>
              <a:spcAft>
                <a:spcPts val="0"/>
              </a:spcAft>
              <a:defRPr/>
            </a:pPr>
            <a:r>
              <a:rPr lang="en-US" dirty="0"/>
              <a:t>have to carry only one card</a:t>
            </a:r>
          </a:p>
          <a:p>
            <a:pPr eaLnBrk="1" fontAlgn="auto" hangingPunct="1">
              <a:lnSpc>
                <a:spcPct val="90000"/>
              </a:lnSpc>
              <a:spcAft>
                <a:spcPts val="0"/>
              </a:spcAft>
              <a:defRPr/>
            </a:pPr>
            <a:r>
              <a:rPr lang="en-US" dirty="0"/>
              <a:t>A new national ID system - Cons</a:t>
            </a:r>
          </a:p>
          <a:p>
            <a:pPr lvl="1" eaLnBrk="1" fontAlgn="auto" hangingPunct="1">
              <a:lnSpc>
                <a:spcPct val="90000"/>
              </a:lnSpc>
              <a:spcAft>
                <a:spcPts val="0"/>
              </a:spcAft>
              <a:defRPr/>
            </a:pPr>
            <a:r>
              <a:rPr lang="en-US" dirty="0"/>
              <a:t>Threat to freedom and privacy</a:t>
            </a:r>
          </a:p>
          <a:p>
            <a:pPr lvl="1" eaLnBrk="1" fontAlgn="auto" hangingPunct="1">
              <a:lnSpc>
                <a:spcPct val="90000"/>
              </a:lnSpc>
              <a:spcAft>
                <a:spcPts val="0"/>
              </a:spcAft>
              <a:defRPr/>
            </a:pPr>
            <a:r>
              <a:rPr lang="en-US" dirty="0"/>
              <a:t>Increased potential for abuse</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smtClean="0"/>
              <a:t>Privacy threats come in several categories:</a:t>
            </a:r>
            <a:endParaRPr lang="en-US" dirty="0"/>
          </a:p>
          <a:p>
            <a:pPr eaLnBrk="1" fontAlgn="auto" hangingPunct="1">
              <a:spcAft>
                <a:spcPts val="0"/>
              </a:spcAft>
              <a:defRPr/>
            </a:pPr>
            <a:r>
              <a:rPr lang="en-US" dirty="0" smtClean="0"/>
              <a:t>Intentional, institutional uses of personal information</a:t>
            </a:r>
          </a:p>
          <a:p>
            <a:pPr eaLnBrk="1" fontAlgn="auto" hangingPunct="1">
              <a:spcAft>
                <a:spcPts val="0"/>
              </a:spcAft>
              <a:defRPr/>
            </a:pPr>
            <a:r>
              <a:rPr lang="en-US" dirty="0" smtClean="0"/>
              <a:t>Unauthorized use or release by “insiders”</a:t>
            </a:r>
          </a:p>
          <a:p>
            <a:pPr eaLnBrk="1" fontAlgn="auto" hangingPunct="1">
              <a:spcAft>
                <a:spcPts val="0"/>
              </a:spcAft>
              <a:defRPr/>
            </a:pPr>
            <a:r>
              <a:rPr lang="en-US" dirty="0" smtClean="0"/>
              <a:t>Theft of information</a:t>
            </a:r>
          </a:p>
          <a:p>
            <a:pPr eaLnBrk="1" fontAlgn="auto" hangingPunct="1">
              <a:spcAft>
                <a:spcPts val="0"/>
              </a:spcAft>
              <a:defRPr/>
            </a:pPr>
            <a:r>
              <a:rPr lang="en-US" dirty="0" smtClean="0"/>
              <a:t>Inadvertent leakage of information</a:t>
            </a:r>
          </a:p>
          <a:p>
            <a:pPr eaLnBrk="1" fontAlgn="auto" hangingPunct="1">
              <a:spcAft>
                <a:spcPts val="0"/>
              </a:spcAft>
              <a:defRPr/>
            </a:pPr>
            <a:r>
              <a:rPr lang="en-US" dirty="0" smtClean="0"/>
              <a:t>Our own actions</a:t>
            </a:r>
            <a:endParaRPr lang="en-US" dirty="0"/>
          </a:p>
          <a:p>
            <a:pPr eaLnBrk="1" fontAlgn="auto" hangingPunct="1">
              <a:spcAft>
                <a:spcPts val="0"/>
              </a:spcAft>
              <a:defRPr/>
            </a:pPr>
            <a:endParaRPr lang="en-US" dirty="0"/>
          </a:p>
        </p:txBody>
      </p:sp>
      <p:pic>
        <p:nvPicPr>
          <p:cNvPr id="3993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Technology and Markets:</a:t>
            </a:r>
          </a:p>
          <a:p>
            <a:pPr eaLnBrk="1" fontAlgn="auto" hangingPunct="1">
              <a:lnSpc>
                <a:spcPct val="90000"/>
              </a:lnSpc>
              <a:spcAft>
                <a:spcPts val="0"/>
              </a:spcAft>
              <a:defRPr/>
            </a:pPr>
            <a:r>
              <a:rPr lang="en-US" dirty="0"/>
              <a:t>Privacy enhancing-technologies for consumers</a:t>
            </a:r>
          </a:p>
          <a:p>
            <a:pPr eaLnBrk="1" fontAlgn="auto" hangingPunct="1">
              <a:lnSpc>
                <a:spcPct val="90000"/>
              </a:lnSpc>
              <a:spcAft>
                <a:spcPts val="0"/>
              </a:spcAft>
              <a:defRPr/>
            </a:pPr>
            <a:r>
              <a:rPr lang="en-US" dirty="0"/>
              <a:t>Encryption</a:t>
            </a:r>
          </a:p>
          <a:p>
            <a:pPr lvl="1" eaLnBrk="1" fontAlgn="auto" hangingPunct="1">
              <a:lnSpc>
                <a:spcPct val="90000"/>
              </a:lnSpc>
              <a:spcAft>
                <a:spcPts val="0"/>
              </a:spcAft>
              <a:defRPr/>
            </a:pPr>
            <a:r>
              <a:rPr lang="en-US" dirty="0"/>
              <a:t>Public-key </a:t>
            </a:r>
            <a:r>
              <a:rPr lang="en-US" dirty="0" smtClean="0"/>
              <a:t>cryptography</a:t>
            </a:r>
            <a:endParaRPr lang="en-US" dirty="0"/>
          </a:p>
          <a:p>
            <a:pPr eaLnBrk="1" fontAlgn="auto" hangingPunct="1">
              <a:lnSpc>
                <a:spcPct val="90000"/>
              </a:lnSpc>
              <a:spcAft>
                <a:spcPts val="0"/>
              </a:spcAft>
              <a:defRPr/>
            </a:pPr>
            <a:r>
              <a:rPr lang="en-US" dirty="0"/>
              <a:t>Business tools and policies for protecting data</a:t>
            </a:r>
          </a:p>
        </p:txBody>
      </p:sp>
      <p:pic>
        <p:nvPicPr>
          <p:cNvPr id="3686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Government </a:t>
            </a:r>
            <a:r>
              <a:rPr lang="en-US" dirty="0"/>
              <a:t>ban on export of strong encryption software in the 1990s </a:t>
            </a:r>
            <a:r>
              <a:rPr lang="en-US" dirty="0" smtClean="0"/>
              <a:t/>
            </a:r>
            <a:br>
              <a:rPr lang="en-US" dirty="0" smtClean="0"/>
            </a:br>
            <a:r>
              <a:rPr lang="en-US" dirty="0" smtClean="0"/>
              <a:t>(</a:t>
            </a:r>
            <a:r>
              <a:rPr lang="en-US" dirty="0"/>
              <a:t>removed in 2000)</a:t>
            </a:r>
          </a:p>
          <a:p>
            <a:pPr eaLnBrk="1" fontAlgn="auto" hangingPunct="1">
              <a:spcAft>
                <a:spcPts val="0"/>
              </a:spcAft>
              <a:defRPr/>
            </a:pPr>
            <a:endParaRPr lang="en-US" dirty="0"/>
          </a:p>
        </p:txBody>
      </p:sp>
      <p:pic>
        <p:nvPicPr>
          <p:cNvPr id="78850"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sz="2800" dirty="0" smtClean="0"/>
              <a:t>Warren and Brandeis: The inviolate personality</a:t>
            </a:r>
          </a:p>
          <a:p>
            <a:pPr eaLnBrk="1" fontAlgn="auto" hangingPunct="1">
              <a:spcAft>
                <a:spcPts val="0"/>
              </a:spcAft>
              <a:defRPr/>
            </a:pPr>
            <a:r>
              <a:rPr lang="en-US" sz="2800" dirty="0" smtClean="0"/>
              <a:t>Judith Jarvis Thomson: Is there a right to privacy?</a:t>
            </a:r>
          </a:p>
          <a:p>
            <a:pPr eaLnBrk="1" fontAlgn="auto" hangingPunct="1">
              <a:spcAft>
                <a:spcPts val="0"/>
              </a:spcAft>
              <a:defRPr/>
            </a:pPr>
            <a:endParaRPr lang="en-US" dirty="0"/>
          </a:p>
          <a:p>
            <a:pPr marL="0" indent="0" eaLnBrk="1" fontAlgn="auto" hangingPunct="1">
              <a:spcAft>
                <a:spcPts val="0"/>
              </a:spcAft>
              <a:buFont typeface="Wingdings" pitchFamily="2" charset="2"/>
              <a:buNone/>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sz="2800" dirty="0" smtClean="0"/>
              <a:t>Transactions</a:t>
            </a:r>
          </a:p>
          <a:p>
            <a:pPr eaLnBrk="1" fontAlgn="auto" hangingPunct="1">
              <a:spcAft>
                <a:spcPts val="0"/>
              </a:spcAft>
              <a:defRPr/>
            </a:pPr>
            <a:r>
              <a:rPr lang="en-US" sz="2800" dirty="0" smtClean="0"/>
              <a:t>Ownership of personal data</a:t>
            </a:r>
          </a:p>
          <a:p>
            <a:pPr eaLnBrk="1" fontAlgn="auto" hangingPunct="1">
              <a:spcAft>
                <a:spcPts val="0"/>
              </a:spcAft>
              <a:defRPr/>
            </a:pPr>
            <a:r>
              <a:rPr lang="en-US" sz="2800" dirty="0" smtClean="0"/>
              <a:t>A basic legal framework: Enforcement of agreements and contracts</a:t>
            </a:r>
          </a:p>
          <a:p>
            <a:pPr eaLnBrk="1" fontAlgn="auto" hangingPunct="1">
              <a:spcAft>
                <a:spcPts val="0"/>
              </a:spcAft>
              <a:defRPr/>
            </a:pPr>
            <a:r>
              <a:rPr lang="en-US" sz="2800" dirty="0" smtClean="0"/>
              <a:t>Regulation</a:t>
            </a:r>
            <a:endParaRPr lang="en-US" sz="2600" dirty="0" smtClean="0"/>
          </a:p>
          <a:p>
            <a:pPr eaLnBrk="1" fontAlgn="auto" hangingPunct="1">
              <a:spcAft>
                <a:spcPts val="0"/>
              </a:spcAft>
              <a:defRPr/>
            </a:pPr>
            <a:endParaRPr lang="en-US" dirty="0"/>
          </a:p>
          <a:p>
            <a:pPr marL="0" indent="0" eaLnBrk="1" fontAlgn="auto" hangingPunct="1">
              <a:spcAft>
                <a:spcPts val="0"/>
              </a:spcAft>
              <a:buFont typeface="Wingdings" pitchFamily="2" charset="2"/>
              <a:buNone/>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lnSpc>
                <a:spcPct val="90000"/>
              </a:lnSpc>
              <a:spcAft>
                <a:spcPts val="0"/>
              </a:spcAft>
              <a:defRPr/>
            </a:pPr>
            <a:r>
              <a:rPr lang="en-US" sz="2800" dirty="0" smtClean="0"/>
              <a:t>Free </a:t>
            </a:r>
            <a:r>
              <a:rPr lang="en-US" sz="2800" dirty="0"/>
              <a:t>Market View</a:t>
            </a:r>
          </a:p>
          <a:p>
            <a:pPr lvl="1" eaLnBrk="1" fontAlgn="auto" hangingPunct="1">
              <a:lnSpc>
                <a:spcPct val="90000"/>
              </a:lnSpc>
              <a:spcAft>
                <a:spcPts val="0"/>
              </a:spcAft>
              <a:defRPr/>
            </a:pPr>
            <a:r>
              <a:rPr lang="en-US" dirty="0"/>
              <a:t>Freedom of consumers to make voluntary agreements</a:t>
            </a:r>
          </a:p>
          <a:p>
            <a:pPr lvl="1" eaLnBrk="1" fontAlgn="auto" hangingPunct="1">
              <a:lnSpc>
                <a:spcPct val="90000"/>
              </a:lnSpc>
              <a:spcAft>
                <a:spcPts val="0"/>
              </a:spcAft>
              <a:defRPr/>
            </a:pPr>
            <a:r>
              <a:rPr lang="en-US" dirty="0"/>
              <a:t>Diversity of individual tastes and values</a:t>
            </a:r>
          </a:p>
          <a:p>
            <a:pPr lvl="1" eaLnBrk="1" fontAlgn="auto" hangingPunct="1">
              <a:lnSpc>
                <a:spcPct val="90000"/>
              </a:lnSpc>
              <a:spcAft>
                <a:spcPts val="0"/>
              </a:spcAft>
              <a:defRPr/>
            </a:pPr>
            <a:r>
              <a:rPr lang="en-US" dirty="0"/>
              <a:t>Response of the market to consumer preferences</a:t>
            </a:r>
          </a:p>
          <a:p>
            <a:pPr lvl="1" eaLnBrk="1" fontAlgn="auto" hangingPunct="1">
              <a:lnSpc>
                <a:spcPct val="90000"/>
              </a:lnSpc>
              <a:spcAft>
                <a:spcPts val="0"/>
              </a:spcAft>
              <a:defRPr/>
            </a:pPr>
            <a:r>
              <a:rPr lang="en-US" dirty="0"/>
              <a:t>Usefulness of contracts</a:t>
            </a:r>
          </a:p>
          <a:p>
            <a:pPr lvl="1" eaLnBrk="1" fontAlgn="auto" hangingPunct="1">
              <a:lnSpc>
                <a:spcPct val="90000"/>
              </a:lnSpc>
              <a:spcAft>
                <a:spcPts val="0"/>
              </a:spcAft>
              <a:defRPr/>
            </a:pPr>
            <a:r>
              <a:rPr lang="en-US" dirty="0"/>
              <a:t>Flaws of regulatory solutions</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800" dirty="0" smtClean="0"/>
              <a:t>Consumer </a:t>
            </a:r>
            <a:r>
              <a:rPr lang="en-US" sz="2800" dirty="0"/>
              <a:t>Protection View</a:t>
            </a:r>
          </a:p>
          <a:p>
            <a:pPr lvl="1" eaLnBrk="1" fontAlgn="auto" hangingPunct="1">
              <a:lnSpc>
                <a:spcPct val="90000"/>
              </a:lnSpc>
              <a:spcAft>
                <a:spcPts val="0"/>
              </a:spcAft>
              <a:defRPr/>
            </a:pPr>
            <a:r>
              <a:rPr lang="en-US" dirty="0"/>
              <a:t>Uses of personal information</a:t>
            </a:r>
          </a:p>
          <a:p>
            <a:pPr lvl="1" eaLnBrk="1" fontAlgn="auto" hangingPunct="1">
              <a:lnSpc>
                <a:spcPct val="90000"/>
              </a:lnSpc>
              <a:spcAft>
                <a:spcPts val="0"/>
              </a:spcAft>
              <a:defRPr/>
            </a:pPr>
            <a:r>
              <a:rPr lang="en-US" dirty="0"/>
              <a:t>Costly and disruptive results of errors in databases</a:t>
            </a:r>
          </a:p>
          <a:p>
            <a:pPr lvl="1" eaLnBrk="1" fontAlgn="auto" hangingPunct="1">
              <a:lnSpc>
                <a:spcPct val="90000"/>
              </a:lnSpc>
              <a:spcAft>
                <a:spcPts val="0"/>
              </a:spcAft>
              <a:defRPr/>
            </a:pPr>
            <a:r>
              <a:rPr lang="en-US" dirty="0"/>
              <a:t>Ease with which personal information leaks out</a:t>
            </a:r>
          </a:p>
          <a:p>
            <a:pPr lvl="1" eaLnBrk="1" fontAlgn="auto" hangingPunct="1">
              <a:lnSpc>
                <a:spcPct val="90000"/>
              </a:lnSpc>
              <a:spcAft>
                <a:spcPts val="0"/>
              </a:spcAft>
              <a:defRPr/>
            </a:pPr>
            <a:r>
              <a:rPr lang="en-US" dirty="0"/>
              <a:t>Consumers need protection from their own lack of knowledge, judgment, or interest</a:t>
            </a:r>
          </a:p>
        </p:txBody>
      </p:sp>
      <p:pic>
        <p:nvPicPr>
          <p:cNvPr id="7"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How </a:t>
            </a:r>
            <a:r>
              <a:rPr lang="en-US" i="1" dirty="0"/>
              <a:t>would the </a:t>
            </a:r>
            <a:r>
              <a:rPr lang="en-US" i="1" dirty="0" smtClean="0"/>
              <a:t>free market </a:t>
            </a:r>
            <a:r>
              <a:rPr lang="en-US" i="1" dirty="0"/>
              <a:t>view and the consumer protection view differ on errors in Credit Bureau databases?</a:t>
            </a:r>
          </a:p>
          <a:p>
            <a:pPr eaLnBrk="1" fontAlgn="auto" hangingPunct="1">
              <a:spcAft>
                <a:spcPts val="0"/>
              </a:spcAft>
              <a:defRPr/>
            </a:pPr>
            <a:r>
              <a:rPr lang="en-US" i="1" dirty="0"/>
              <a:t>Who is the consumer in this situation? </a:t>
            </a:r>
          </a:p>
        </p:txBody>
      </p:sp>
      <p:pic>
        <p:nvPicPr>
          <p:cNvPr id="74754"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dirty="0" smtClean="0"/>
              <a:t>EU’s rules are more strict than U.S. regulations</a:t>
            </a:r>
          </a:p>
          <a:p>
            <a:pPr eaLnBrk="1" fontAlgn="auto" hangingPunct="1">
              <a:spcAft>
                <a:spcPts val="0"/>
              </a:spcAft>
              <a:defRPr/>
            </a:pPr>
            <a:r>
              <a:rPr lang="en-US" dirty="0" smtClean="0"/>
              <a:t>EU Data Privacy Directive</a:t>
            </a:r>
          </a:p>
          <a:p>
            <a:pPr lvl="1" eaLnBrk="1" fontAlgn="auto" hangingPunct="1">
              <a:spcAft>
                <a:spcPts val="0"/>
              </a:spcAft>
              <a:defRPr/>
            </a:pPr>
            <a:r>
              <a:rPr lang="en-US" dirty="0" smtClean="0"/>
              <a:t>Prohibits transfer of personal information to countries outside the EU that do not have an adequate system of privacy protection.</a:t>
            </a:r>
            <a:endParaRPr lang="en-US" dirty="0"/>
          </a:p>
          <a:p>
            <a:pPr lvl="1" eaLnBrk="1" fontAlgn="auto" hangingPunct="1">
              <a:spcAft>
                <a:spcPts val="0"/>
              </a:spcAft>
              <a:defRPr/>
            </a:pPr>
            <a:r>
              <a:rPr lang="en-US" dirty="0" smtClean="0"/>
              <a:t>“Safe Harbor” plan</a:t>
            </a:r>
          </a:p>
          <a:p>
            <a:pPr lvl="1" eaLnBrk="1" fontAlgn="auto" hangingPunct="1">
              <a:spcAft>
                <a:spcPts val="0"/>
              </a:spcAft>
              <a:defRPr/>
            </a:pPr>
            <a:r>
              <a:rPr lang="en-US" dirty="0" smtClean="0"/>
              <a:t>Abuses </a:t>
            </a:r>
            <a:r>
              <a:rPr lang="en-US" dirty="0"/>
              <a:t>still occur</a:t>
            </a:r>
          </a:p>
          <a:p>
            <a:pPr lvl="1" eaLnBrk="1" fontAlgn="auto" hangingPunct="1">
              <a:spcAft>
                <a:spcPts val="0"/>
              </a:spcAft>
              <a:defRPr/>
            </a:pPr>
            <a:r>
              <a:rPr lang="en-US" dirty="0"/>
              <a:t>Puts requirements on businesses outside the EU</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400" dirty="0"/>
              <a:t>Wiretapping and </a:t>
            </a:r>
            <a:r>
              <a:rPr lang="en-US" sz="2400" dirty="0" smtClean="0"/>
              <a:t>Email </a:t>
            </a:r>
            <a:r>
              <a:rPr lang="en-US" sz="2400" dirty="0"/>
              <a:t>Protection:</a:t>
            </a:r>
          </a:p>
          <a:p>
            <a:pPr eaLnBrk="1" fontAlgn="auto" hangingPunct="1">
              <a:lnSpc>
                <a:spcPct val="80000"/>
              </a:lnSpc>
              <a:spcAft>
                <a:spcPts val="0"/>
              </a:spcAft>
              <a:defRPr/>
            </a:pPr>
            <a:r>
              <a:rPr lang="en-US" sz="2400" dirty="0"/>
              <a:t>Telephone</a:t>
            </a:r>
          </a:p>
          <a:p>
            <a:pPr lvl="1" eaLnBrk="1" fontAlgn="auto" hangingPunct="1">
              <a:lnSpc>
                <a:spcPct val="80000"/>
              </a:lnSpc>
              <a:spcAft>
                <a:spcPts val="0"/>
              </a:spcAft>
              <a:defRPr/>
            </a:pPr>
            <a:r>
              <a:rPr lang="en-US" sz="2400" dirty="0"/>
              <a:t>1934 Communications Act prohibited interception of messages</a:t>
            </a:r>
          </a:p>
          <a:p>
            <a:pPr lvl="1" eaLnBrk="1" fontAlgn="auto" hangingPunct="1">
              <a:lnSpc>
                <a:spcPct val="80000"/>
              </a:lnSpc>
              <a:spcAft>
                <a:spcPts val="0"/>
              </a:spcAft>
              <a:defRPr/>
            </a:pPr>
            <a:r>
              <a:rPr lang="en-US" sz="2400" dirty="0"/>
              <a:t>1968 Omnibus Crime Control and Safe Streets Act allowed wiretapping and electronic surveillance by law-enforcement (with court order)</a:t>
            </a:r>
          </a:p>
          <a:p>
            <a:pPr eaLnBrk="1" fontAlgn="auto" hangingPunct="1">
              <a:lnSpc>
                <a:spcPct val="80000"/>
              </a:lnSpc>
              <a:spcAft>
                <a:spcPts val="0"/>
              </a:spcAft>
              <a:defRPr/>
            </a:pPr>
            <a:r>
              <a:rPr lang="en-US" sz="2400" dirty="0" smtClean="0"/>
              <a:t>Email </a:t>
            </a:r>
            <a:r>
              <a:rPr lang="en-US" sz="2400" dirty="0"/>
              <a:t>and other new communications</a:t>
            </a:r>
          </a:p>
          <a:p>
            <a:pPr lvl="1" eaLnBrk="1" fontAlgn="auto" hangingPunct="1">
              <a:lnSpc>
                <a:spcPct val="80000"/>
              </a:lnSpc>
              <a:spcAft>
                <a:spcPts val="0"/>
              </a:spcAft>
              <a:defRPr/>
            </a:pPr>
            <a:r>
              <a:rPr lang="en-US" sz="2400" dirty="0"/>
              <a:t>Electronic Communications Privacy Act of 1986 (ECPA) extended the 1968 wiretapping laws to include electronic communications, restricts government access to </a:t>
            </a:r>
            <a:r>
              <a:rPr lang="en-US" sz="2400" dirty="0" smtClean="0"/>
              <a:t>email</a:t>
            </a:r>
            <a:endParaRPr lang="en-US" sz="2400" dirty="0"/>
          </a:p>
        </p:txBody>
      </p:sp>
      <p:pic>
        <p:nvPicPr>
          <p:cNvPr id="7578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800" dirty="0" smtClean="0"/>
              <a:t>The Communications Assistance for Law Enforcement Act (CALEA)</a:t>
            </a:r>
          </a:p>
          <a:p>
            <a:pPr lvl="1" eaLnBrk="1" fontAlgn="auto" hangingPunct="1">
              <a:spcAft>
                <a:spcPts val="0"/>
              </a:spcAft>
              <a:defRPr/>
            </a:pPr>
            <a:r>
              <a:rPr lang="en-US" dirty="0" smtClean="0"/>
              <a:t>Passed in 1994</a:t>
            </a:r>
          </a:p>
          <a:p>
            <a:pPr lvl="1" eaLnBrk="1" fontAlgn="auto" hangingPunct="1">
              <a:spcAft>
                <a:spcPts val="0"/>
              </a:spcAft>
              <a:defRPr/>
            </a:pPr>
            <a:r>
              <a:rPr lang="en-US" dirty="0" smtClean="0"/>
              <a:t>Requires telecommunications equipment be designed to ensure that the government can intercept telephone calls (with a court order or other authorization). </a:t>
            </a:r>
          </a:p>
          <a:p>
            <a:pPr lvl="1" eaLnBrk="1" fontAlgn="auto" hangingPunct="1">
              <a:spcAft>
                <a:spcPts val="0"/>
              </a:spcAft>
              <a:defRPr/>
            </a:pPr>
            <a:r>
              <a:rPr lang="en-US" dirty="0"/>
              <a:t>Rules and requirements written by Federal Communications Commission (FCC)</a:t>
            </a:r>
          </a:p>
          <a:p>
            <a:pPr marL="457200" lvl="1" indent="0" eaLnBrk="1" fontAlgn="auto" hangingPunct="1">
              <a:spcAft>
                <a:spcPts val="0"/>
              </a:spcAft>
              <a:buFont typeface="Wingdings" pitchFamily="2" charset="2"/>
              <a:buNone/>
              <a:defRPr/>
            </a:pPr>
            <a:endParaRPr lang="en-US" sz="2600" dirty="0"/>
          </a:p>
        </p:txBody>
      </p:sp>
      <p:pic>
        <p:nvPicPr>
          <p:cNvPr id="5" name="Tit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a:t>New Technology, New Risks:</a:t>
            </a:r>
          </a:p>
          <a:p>
            <a:pPr eaLnBrk="1" fontAlgn="auto" hangingPunct="1">
              <a:spcAft>
                <a:spcPts val="0"/>
              </a:spcAft>
              <a:defRPr/>
            </a:pPr>
            <a:r>
              <a:rPr lang="en-US" dirty="0"/>
              <a:t>Government and private databases</a:t>
            </a:r>
          </a:p>
          <a:p>
            <a:pPr eaLnBrk="1" fontAlgn="auto" hangingPunct="1">
              <a:spcAft>
                <a:spcPts val="0"/>
              </a:spcAft>
              <a:defRPr/>
            </a:pPr>
            <a:r>
              <a:rPr lang="en-US" dirty="0"/>
              <a:t>Sophisticated tools for surveillance and data analysis</a:t>
            </a:r>
          </a:p>
          <a:p>
            <a:pPr eaLnBrk="1" fontAlgn="auto" hangingPunct="1">
              <a:spcAft>
                <a:spcPts val="0"/>
              </a:spcAft>
              <a:defRPr/>
            </a:pPr>
            <a:r>
              <a:rPr lang="en-US" dirty="0"/>
              <a:t>Vulnerability of data</a:t>
            </a:r>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The </a:t>
            </a:r>
            <a:r>
              <a:rPr lang="en-US" dirty="0"/>
              <a:t>National Security Agency (NSA)</a:t>
            </a:r>
          </a:p>
          <a:p>
            <a:pPr lvl="1" eaLnBrk="1" fontAlgn="auto" hangingPunct="1">
              <a:spcAft>
                <a:spcPts val="0"/>
              </a:spcAft>
              <a:defRPr/>
            </a:pPr>
            <a:r>
              <a:rPr lang="en-US" dirty="0"/>
              <a:t>Foreign Intelligence Surveillance Act (FISA) established oversight rules for the NSA</a:t>
            </a:r>
          </a:p>
          <a:p>
            <a:pPr eaLnBrk="1" fontAlgn="auto" hangingPunct="1">
              <a:spcAft>
                <a:spcPts val="0"/>
              </a:spcAft>
              <a:defRPr/>
            </a:pPr>
            <a:r>
              <a:rPr lang="en-US" dirty="0"/>
              <a:t>Secret access to communications records</a:t>
            </a:r>
          </a:p>
        </p:txBody>
      </p:sp>
      <p:pic>
        <p:nvPicPr>
          <p:cNvPr id="7782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81075" y="66675"/>
            <a:ext cx="7493000" cy="140176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a:t>New Technology, New </a:t>
            </a:r>
            <a:r>
              <a:rPr lang="en-US" dirty="0" smtClean="0"/>
              <a:t>Risks – Examples:  </a:t>
            </a:r>
          </a:p>
          <a:p>
            <a:pPr eaLnBrk="1" fontAlgn="auto" hangingPunct="1">
              <a:spcAft>
                <a:spcPts val="0"/>
              </a:spcAft>
              <a:buFontTx/>
              <a:buNone/>
              <a:defRPr/>
            </a:pPr>
            <a:r>
              <a:rPr lang="en-US" dirty="0" smtClean="0"/>
              <a:t>Search query data</a:t>
            </a:r>
          </a:p>
          <a:p>
            <a:pPr lvl="1" eaLnBrk="1" fontAlgn="auto" hangingPunct="1">
              <a:spcAft>
                <a:spcPts val="0"/>
              </a:spcAft>
              <a:defRPr/>
            </a:pPr>
            <a:r>
              <a:rPr lang="en-US" dirty="0" smtClean="0"/>
              <a:t>Search engines collect many terabytes of data daily</a:t>
            </a:r>
            <a:r>
              <a:rPr lang="en-US" dirty="0"/>
              <a:t>.</a:t>
            </a:r>
            <a:endParaRPr lang="en-US" dirty="0" smtClean="0"/>
          </a:p>
          <a:p>
            <a:pPr lvl="1" eaLnBrk="1" fontAlgn="auto" hangingPunct="1">
              <a:spcAft>
                <a:spcPts val="0"/>
              </a:spcAft>
              <a:defRPr/>
            </a:pPr>
            <a:r>
              <a:rPr lang="en-US" dirty="0" smtClean="0"/>
              <a:t>Data is analyzed to target advertising and develop new services.</a:t>
            </a:r>
          </a:p>
          <a:p>
            <a:pPr lvl="1" eaLnBrk="1" fontAlgn="auto" hangingPunct="1">
              <a:spcAft>
                <a:spcPts val="0"/>
              </a:spcAft>
              <a:defRPr/>
            </a:pPr>
            <a:r>
              <a:rPr lang="en-US" dirty="0" smtClean="0"/>
              <a:t>Who gets to see this data? Why should we care?</a:t>
            </a: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a:t>New Technology, New </a:t>
            </a:r>
            <a:r>
              <a:rPr lang="en-US" dirty="0" smtClean="0"/>
              <a:t>Risks – Examples:  </a:t>
            </a:r>
          </a:p>
          <a:p>
            <a:pPr eaLnBrk="1" fontAlgn="auto" hangingPunct="1">
              <a:spcAft>
                <a:spcPts val="0"/>
              </a:spcAft>
              <a:buFontTx/>
              <a:buNone/>
              <a:defRPr/>
            </a:pPr>
            <a:r>
              <a:rPr lang="en-US" dirty="0" smtClean="0"/>
              <a:t>Smartphones</a:t>
            </a:r>
          </a:p>
          <a:p>
            <a:pPr lvl="1" eaLnBrk="1" fontAlgn="auto" hangingPunct="1">
              <a:spcAft>
                <a:spcPts val="0"/>
              </a:spcAft>
              <a:defRPr/>
            </a:pPr>
            <a:r>
              <a:rPr lang="en-US" dirty="0" smtClean="0"/>
              <a:t>Location apps</a:t>
            </a:r>
          </a:p>
          <a:p>
            <a:pPr lvl="1" eaLnBrk="1" fontAlgn="auto" hangingPunct="1">
              <a:spcAft>
                <a:spcPts val="0"/>
              </a:spcAft>
              <a:defRPr/>
            </a:pPr>
            <a:r>
              <a:rPr lang="en-US" dirty="0" smtClean="0"/>
              <a:t>Data sometimes stored and sent without user’s knowledge</a:t>
            </a:r>
          </a:p>
          <a:p>
            <a:pPr lvl="1" eaLnBrk="1" fontAlgn="auto" hangingPunct="1">
              <a:spcAft>
                <a:spcPts val="0"/>
              </a:spcAft>
              <a:defRPr/>
            </a:pPr>
            <a:endParaRPr lang="en-US" dirty="0" smtClean="0"/>
          </a:p>
          <a:p>
            <a:pPr lvl="1"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924800" cy="4876800"/>
          </a:xfrm>
        </p:spPr>
        <p:txBody>
          <a:bodyPr rtlCol="0">
            <a:normAutofit/>
          </a:bodyPr>
          <a:lstStyle/>
          <a:p>
            <a:pPr eaLnBrk="1" fontAlgn="auto" hangingPunct="1">
              <a:spcAft>
                <a:spcPts val="0"/>
              </a:spcAft>
              <a:buFontTx/>
              <a:buNone/>
              <a:defRPr/>
            </a:pPr>
            <a:r>
              <a:rPr lang="en-US" dirty="0" smtClean="0"/>
              <a:t>New Technology, New Risks – Summary of Risks:</a:t>
            </a:r>
          </a:p>
          <a:p>
            <a:pPr eaLnBrk="1" fontAlgn="auto" hangingPunct="1">
              <a:spcAft>
                <a:spcPts val="0"/>
              </a:spcAft>
              <a:defRPr/>
            </a:pPr>
            <a:r>
              <a:rPr lang="en-US" dirty="0" smtClean="0"/>
              <a:t>Anything we do in cyberspace is recorded.</a:t>
            </a:r>
          </a:p>
          <a:p>
            <a:pPr eaLnBrk="1" fontAlgn="auto" hangingPunct="1">
              <a:spcAft>
                <a:spcPts val="0"/>
              </a:spcAft>
              <a:defRPr/>
            </a:pPr>
            <a:r>
              <a:rPr lang="en-US" dirty="0" smtClean="0"/>
              <a:t>Huge amounts of data are stored.</a:t>
            </a:r>
          </a:p>
          <a:p>
            <a:pPr eaLnBrk="1" fontAlgn="auto" hangingPunct="1">
              <a:spcAft>
                <a:spcPts val="0"/>
              </a:spcAft>
              <a:defRPr/>
            </a:pPr>
            <a:r>
              <a:rPr lang="en-US" dirty="0" smtClean="0"/>
              <a:t>People are not aware of collection of data.</a:t>
            </a:r>
          </a:p>
          <a:p>
            <a:pPr eaLnBrk="1" fontAlgn="auto" hangingPunct="1">
              <a:spcAft>
                <a:spcPts val="0"/>
              </a:spcAft>
              <a:defRPr/>
            </a:pPr>
            <a:r>
              <a:rPr lang="en-US" dirty="0" smtClean="0"/>
              <a:t>Software is complex. </a:t>
            </a:r>
          </a:p>
          <a:p>
            <a:pPr eaLnBrk="1" fontAlgn="auto" hangingPunct="1">
              <a:spcAft>
                <a:spcPts val="0"/>
              </a:spcAft>
              <a:defRPr/>
            </a:pPr>
            <a:r>
              <a:rPr lang="en-US" dirty="0" smtClean="0"/>
              <a:t>Leaks </a:t>
            </a:r>
            <a:r>
              <a:rPr lang="en-US" dirty="0"/>
              <a:t>happen.</a:t>
            </a:r>
          </a:p>
          <a:p>
            <a:pPr eaLnBrk="1" fontAlgn="auto" hangingPunct="1">
              <a:spcAft>
                <a:spcPts val="0"/>
              </a:spcAft>
              <a:defRPr/>
            </a:pPr>
            <a:endParaRPr lang="en-US" dirty="0" smtClean="0"/>
          </a:p>
          <a:p>
            <a:pPr lvl="1" eaLnBrk="1" fontAlgn="auto" hangingPunct="1">
              <a:spcAft>
                <a:spcPts val="0"/>
              </a:spcAft>
              <a:defRPr/>
            </a:pPr>
            <a:endParaRPr lang="en-US" dirty="0" smtClean="0"/>
          </a:p>
          <a:p>
            <a:pPr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953000"/>
          </a:xfrm>
        </p:spPr>
        <p:txBody>
          <a:bodyPr rtlCol="0">
            <a:normAutofit/>
          </a:bodyPr>
          <a:lstStyle/>
          <a:p>
            <a:pPr eaLnBrk="1" fontAlgn="auto" hangingPunct="1">
              <a:spcAft>
                <a:spcPts val="0"/>
              </a:spcAft>
              <a:buFontTx/>
              <a:buNone/>
              <a:defRPr/>
            </a:pPr>
            <a:r>
              <a:rPr lang="en-US" dirty="0" smtClean="0"/>
              <a:t>New Technology, New Risks – Summary of Risks</a:t>
            </a:r>
          </a:p>
          <a:p>
            <a:pPr eaLnBrk="1" fontAlgn="auto" hangingPunct="1">
              <a:spcAft>
                <a:spcPts val="0"/>
              </a:spcAft>
              <a:buFontTx/>
              <a:buNone/>
              <a:defRPr/>
            </a:pPr>
            <a:r>
              <a:rPr lang="en-US" dirty="0" smtClean="0"/>
              <a:t>(cont.):</a:t>
            </a:r>
          </a:p>
          <a:p>
            <a:pPr eaLnBrk="1" fontAlgn="auto" hangingPunct="1">
              <a:spcAft>
                <a:spcPts val="0"/>
              </a:spcAft>
              <a:defRPr/>
            </a:pPr>
            <a:r>
              <a:rPr lang="en-US" dirty="0" smtClean="0"/>
              <a:t>A collection of small items can provide a detailed picture.</a:t>
            </a:r>
          </a:p>
          <a:p>
            <a:pPr eaLnBrk="1" fontAlgn="auto" hangingPunct="1">
              <a:spcAft>
                <a:spcPts val="0"/>
              </a:spcAft>
              <a:defRPr/>
            </a:pPr>
            <a:r>
              <a:rPr lang="en-US" dirty="0" smtClean="0"/>
              <a:t>Re-identification has become much easier due to the quantity of information and power of data search and analysis tools.</a:t>
            </a:r>
          </a:p>
          <a:p>
            <a:pPr eaLnBrk="1" fontAlgn="auto" hangingPunct="1">
              <a:spcAft>
                <a:spcPts val="0"/>
              </a:spcAft>
              <a:defRPr/>
            </a:pPr>
            <a:r>
              <a:rPr lang="en-US" dirty="0"/>
              <a:t>If information is on a public </a:t>
            </a:r>
            <a:r>
              <a:rPr lang="en-US" dirty="0" smtClean="0"/>
              <a:t>Web site</a:t>
            </a:r>
            <a:r>
              <a:rPr lang="en-US" dirty="0"/>
              <a:t>, it is available to everyone</a:t>
            </a:r>
            <a:r>
              <a:rPr lang="en-US" dirty="0" smtClean="0"/>
              <a:t>.</a:t>
            </a:r>
          </a:p>
          <a:p>
            <a:pPr lvl="1" eaLnBrk="1" fontAlgn="auto" hangingPunct="1">
              <a:spcAft>
                <a:spcPts val="0"/>
              </a:spcAft>
              <a:defRPr/>
            </a:pPr>
            <a:endParaRPr lang="en-US" dirty="0" smtClean="0"/>
          </a:p>
          <a:p>
            <a:pPr eaLnBrk="1" fontAlgn="auto" hangingPunct="1">
              <a:spcAft>
                <a:spcPts val="0"/>
              </a:spcAft>
              <a:defRPr/>
            </a:pPr>
            <a:endParaRPr lang="en-US"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3936</Words>
  <Application>Microsoft Office PowerPoint</Application>
  <PresentationFormat>On-screen Show (4:3)</PresentationFormat>
  <Paragraphs>334</Paragraphs>
  <Slides>50</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2012-09-04T21:47:13Z</dcterms:created>
  <dcterms:modified xsi:type="dcterms:W3CDTF">2017-06-01T15:00:46Z</dcterms:modified>
</cp:coreProperties>
</file>