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51"/>
  </p:notesMasterIdLst>
  <p:handoutMasterIdLst>
    <p:handoutMasterId r:id="rId52"/>
  </p:handoutMasterIdLst>
  <p:sldIdLst>
    <p:sldId id="271" r:id="rId2"/>
    <p:sldId id="272" r:id="rId3"/>
    <p:sldId id="299" r:id="rId4"/>
    <p:sldId id="288" r:id="rId5"/>
    <p:sldId id="285" r:id="rId6"/>
    <p:sldId id="322" r:id="rId7"/>
    <p:sldId id="300" r:id="rId8"/>
    <p:sldId id="291" r:id="rId9"/>
    <p:sldId id="292" r:id="rId10"/>
    <p:sldId id="323" r:id="rId11"/>
    <p:sldId id="324" r:id="rId12"/>
    <p:sldId id="290" r:id="rId13"/>
    <p:sldId id="294" r:id="rId14"/>
    <p:sldId id="304" r:id="rId15"/>
    <p:sldId id="325" r:id="rId16"/>
    <p:sldId id="295" r:id="rId17"/>
    <p:sldId id="326" r:id="rId18"/>
    <p:sldId id="306" r:id="rId19"/>
    <p:sldId id="327" r:id="rId20"/>
    <p:sldId id="328" r:id="rId21"/>
    <p:sldId id="329" r:id="rId22"/>
    <p:sldId id="296" r:id="rId23"/>
    <p:sldId id="308" r:id="rId24"/>
    <p:sldId id="330" r:id="rId25"/>
    <p:sldId id="331" r:id="rId26"/>
    <p:sldId id="332" r:id="rId27"/>
    <p:sldId id="334" r:id="rId28"/>
    <p:sldId id="335" r:id="rId29"/>
    <p:sldId id="337" r:id="rId30"/>
    <p:sldId id="336" r:id="rId31"/>
    <p:sldId id="313" r:id="rId32"/>
    <p:sldId id="338" r:id="rId33"/>
    <p:sldId id="339" r:id="rId34"/>
    <p:sldId id="340" r:id="rId35"/>
    <p:sldId id="301" r:id="rId36"/>
    <p:sldId id="341" r:id="rId37"/>
    <p:sldId id="345" r:id="rId38"/>
    <p:sldId id="298" r:id="rId39"/>
    <p:sldId id="343" r:id="rId40"/>
    <p:sldId id="344" r:id="rId41"/>
    <p:sldId id="342" r:id="rId42"/>
    <p:sldId id="346" r:id="rId43"/>
    <p:sldId id="347" r:id="rId44"/>
    <p:sldId id="311" r:id="rId45"/>
    <p:sldId id="348" r:id="rId46"/>
    <p:sldId id="349" r:id="rId47"/>
    <p:sldId id="319" r:id="rId48"/>
    <p:sldId id="350" r:id="rId49"/>
    <p:sldId id="314"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9"/>
    <p:restoredTop sz="70037" autoAdjust="0"/>
  </p:normalViewPr>
  <p:slideViewPr>
    <p:cSldViewPr>
      <p:cViewPr varScale="1">
        <p:scale>
          <a:sx n="71" d="100"/>
          <a:sy n="71" d="100"/>
        </p:scale>
        <p:origin x="2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0AA0EF4E-4F1F-A843-9EE8-84C2253616BB}"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F43ABA9-8150-3643-B01A-AE784638E2B9}" type="slidenum">
              <a:rPr lang="en-US" altLang="x-none"/>
              <a:pPr/>
              <a:t>‹#›</a:t>
            </a:fld>
            <a:endParaRPr lang="en-US" altLang="x-none"/>
          </a:p>
        </p:txBody>
      </p:sp>
    </p:spTree>
    <p:extLst>
      <p:ext uri="{BB962C8B-B14F-4D97-AF65-F5344CB8AC3E}">
        <p14:creationId xmlns:p14="http://schemas.microsoft.com/office/powerpoint/2010/main" val="107737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1F5DE7F-DF21-444F-A98E-956CAD183020}" type="slidenum">
              <a:rPr lang="en-US" altLang="x-none"/>
              <a:pPr/>
              <a:t>‹#›</a:t>
            </a:fld>
            <a:endParaRPr lang="en-US" altLang="x-none"/>
          </a:p>
        </p:txBody>
      </p:sp>
    </p:spTree>
    <p:extLst>
      <p:ext uri="{BB962C8B-B14F-4D97-AF65-F5344CB8AC3E}">
        <p14:creationId xmlns:p14="http://schemas.microsoft.com/office/powerpoint/2010/main" val="3676803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F5DE7F-DF21-444F-A98E-956CAD183020}" type="slidenum">
              <a:rPr lang="en-US" altLang="x-none" smtClean="0"/>
              <a:pPr/>
              <a:t>2</a:t>
            </a:fld>
            <a:endParaRPr lang="en-US" altLang="x-none"/>
          </a:p>
        </p:txBody>
      </p:sp>
    </p:spTree>
    <p:extLst>
      <p:ext uri="{BB962C8B-B14F-4D97-AF65-F5344CB8AC3E}">
        <p14:creationId xmlns:p14="http://schemas.microsoft.com/office/powerpoint/2010/main" val="71987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sz="2400"/>
              <a:t>Law found to be too broad; would threaten art, news, and health sites.</a:t>
            </a:r>
          </a:p>
          <a:p>
            <a:pPr marL="0" lvl="1" eaLnBrk="1" hangingPunct="1"/>
            <a:endParaRPr lang="en-US" altLang="x-none" sz="2400"/>
          </a:p>
          <a:p>
            <a:pPr marL="0" lvl="1" eaLnBrk="1" hangingPunct="1"/>
            <a:r>
              <a:rPr lang="en-US" altLang="x-none" sz="2400"/>
              <a:t>Courts noted that because the Web is accessible everywhere, the community-standards provision would restrict the entire country to the standards of the most conservative community. </a:t>
            </a:r>
          </a:p>
          <a:p>
            <a:pPr marL="0" lvl="1" eaLnBrk="1" hangingPunct="1"/>
            <a:endParaRPr lang="en-US" altLang="x-none" sz="2400"/>
          </a:p>
          <a:p>
            <a:pPr marL="0" lvl="1" eaLnBrk="1" hangingPunct="1"/>
            <a:r>
              <a:rPr lang="en-US" altLang="x-none" sz="2400"/>
              <a:t>COPA would restrict access to a substantial amount of online speech that is lawful for adults and would have an unconstitutional chilling effect on free speech. </a:t>
            </a:r>
          </a:p>
          <a:p>
            <a:pPr marL="0" lvl="1" eaLnBrk="1" hangingPunct="1"/>
            <a:endParaRPr lang="en-US" altLang="x-none" sz="2400"/>
          </a:p>
          <a:p>
            <a:pPr marL="0" lvl="1" eaLnBrk="1" hangingPunct="1"/>
            <a:r>
              <a:rPr lang="en-US" altLang="x-none" sz="2400"/>
              <a:t>After more than 10 years of lawsuits and appeals, the Supreme Court declined to hear the last government appeal, and COPA died in 2009.</a:t>
            </a:r>
          </a:p>
          <a:p>
            <a:pPr eaLnBrk="1" hangingPunct="1"/>
            <a:endParaRPr lang="en-US"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872FCAB-6F5E-F542-9014-93742926FD35}" type="slidenum">
              <a:rPr lang="en-US" altLang="x-none"/>
              <a:pPr/>
              <a:t>13</a:t>
            </a:fld>
            <a:endParaRPr lang="en-US" altLang="x-none"/>
          </a:p>
        </p:txBody>
      </p:sp>
    </p:spTree>
    <p:extLst>
      <p:ext uri="{BB962C8B-B14F-4D97-AF65-F5344CB8AC3E}">
        <p14:creationId xmlns:p14="http://schemas.microsoft.com/office/powerpoint/2010/main" val="425039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Outside of public schools and libraries, the trend of judicial decisions is to give the Internet First Amendment protection similar to that of print media, that is, the highest degree of protection.</a:t>
            </a:r>
          </a:p>
          <a:p>
            <a:pPr eaLnBrk="1" hangingPunct="1"/>
            <a:endParaRPr lang="en-US" altLang="x-none"/>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C6BA158-2835-4D40-8D47-5EFF47BE196A}" type="slidenum">
              <a:rPr lang="en-US" altLang="x-none"/>
              <a:pPr/>
              <a:t>14</a:t>
            </a:fld>
            <a:endParaRPr lang="en-US" altLang="x-none"/>
          </a:p>
        </p:txBody>
      </p:sp>
    </p:spTree>
    <p:extLst>
      <p:ext uri="{BB962C8B-B14F-4D97-AF65-F5344CB8AC3E}">
        <p14:creationId xmlns:p14="http://schemas.microsoft.com/office/powerpoint/2010/main" val="392353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argue that the interactivity of video games has a more powerful impact on children than passively watching television or reading a violent story. Others point out that children have played at killing each other for generations. Does falling down “dead” on the grass compare to the repeated, explosive gore of a video game?</a:t>
            </a:r>
          </a:p>
          <a:p>
            <a:pPr eaLnBrk="1" hangingPunct="1"/>
            <a:endParaRPr lang="en-US" altLang="x-none"/>
          </a:p>
          <a:p>
            <a:pPr eaLnBrk="1" hangingPunct="1"/>
            <a:r>
              <a:rPr lang="en-US" altLang="x-none"/>
              <a:t>The California Supreme Court ruled that “disgust is not a valid basis for restricting expression.” The Court considered research on the impact of video games on children’s feelings of aggression and found that the impacts were small and differed little from the impact of other media.</a:t>
            </a:r>
          </a:p>
        </p:txBody>
      </p:sp>
      <p:sp>
        <p:nvSpPr>
          <p:cNvPr id="327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33FFA82-5F13-AE48-9177-85D646B899F1}" type="slidenum">
              <a:rPr lang="en-US" altLang="x-none"/>
              <a:pPr/>
              <a:t>15</a:t>
            </a:fld>
            <a:endParaRPr lang="en-US" altLang="x-none"/>
          </a:p>
        </p:txBody>
      </p:sp>
    </p:spTree>
    <p:extLst>
      <p:ext uri="{BB962C8B-B14F-4D97-AF65-F5344CB8AC3E}">
        <p14:creationId xmlns:p14="http://schemas.microsoft.com/office/powerpoint/2010/main" val="315543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358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C632BE4-20D3-EC4C-BF0E-0992FEAE11BE}" type="slidenum">
              <a:rPr lang="en-US" altLang="x-none"/>
              <a:pPr/>
              <a:t>17</a:t>
            </a:fld>
            <a:endParaRPr lang="en-US" altLang="x-none"/>
          </a:p>
        </p:txBody>
      </p:sp>
    </p:spTree>
    <p:extLst>
      <p:ext uri="{BB962C8B-B14F-4D97-AF65-F5344CB8AC3E}">
        <p14:creationId xmlns:p14="http://schemas.microsoft.com/office/powerpoint/2010/main" val="354043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Laws against creating, possessing, or distributing child pornography predate the Internet. They cover a broad range of images, many of which would not meet the definition of illegally obscene material if the person depicted were an adult.</a:t>
            </a:r>
          </a:p>
          <a:p>
            <a:pPr eaLnBrk="1" hangingPunct="1"/>
            <a:endParaRPr lang="en-US" altLang="x-none"/>
          </a:p>
          <a:p>
            <a:pPr eaLnBrk="1" hangingPunct="1"/>
            <a:r>
              <a:rPr lang="en-US" altLang="x-none"/>
              <a:t>The mere possession of child pornography does not directly abuse children, but the Supreme Court accepted the ban on possession on the argument that the buyers or users of the images encourage their production.</a:t>
            </a:r>
          </a:p>
          <a:p>
            <a:pPr eaLnBrk="1" hangingPunct="1"/>
            <a:endParaRPr lang="en-US" altLang="x-none"/>
          </a:p>
          <a:p>
            <a:pPr eaLnBrk="1" hangingPunct="1"/>
            <a:r>
              <a:rPr lang="en-US" altLang="x-none"/>
              <a:t>Law enforcement agents use surveillance, search warrants, sting operations, and undercover investigations to build their cases and make arrests.</a:t>
            </a:r>
          </a:p>
          <a:p>
            <a:pPr eaLnBrk="1" hangingPunct="1"/>
            <a:endParaRPr lang="en-US" altLang="x-none"/>
          </a:p>
        </p:txBody>
      </p:sp>
      <p:sp>
        <p:nvSpPr>
          <p:cNvPr id="389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082A29E-F37D-E64B-9B05-CAF22455DD9B}" type="slidenum">
              <a:rPr lang="en-US" altLang="x-none"/>
              <a:pPr/>
              <a:t>19</a:t>
            </a:fld>
            <a:endParaRPr lang="en-US" altLang="x-none"/>
          </a:p>
        </p:txBody>
      </p:sp>
    </p:spTree>
    <p:extLst>
      <p:ext uri="{BB962C8B-B14F-4D97-AF65-F5344CB8AC3E}">
        <p14:creationId xmlns:p14="http://schemas.microsoft.com/office/powerpoint/2010/main" val="426041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x-none"/>
              <a:t>“Virtual” child pornography includes computer-generated images that appear to be minors, as well as other images where real adults appear to be minors.</a:t>
            </a:r>
          </a:p>
          <a:p>
            <a:pPr eaLnBrk="1" hangingPunct="1"/>
            <a:endParaRPr lang="en-US" altLang="x-none"/>
          </a:p>
        </p:txBody>
      </p:sp>
      <p:sp>
        <p:nvSpPr>
          <p:cNvPr id="409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CDF6497-78BE-BE4C-954F-B7CEF073585A}" type="slidenum">
              <a:rPr lang="en-US" altLang="x-none"/>
              <a:pPr/>
              <a:t>20</a:t>
            </a:fld>
            <a:endParaRPr lang="en-US" altLang="x-none"/>
          </a:p>
        </p:txBody>
      </p:sp>
    </p:spTree>
    <p:extLst>
      <p:ext uri="{BB962C8B-B14F-4D97-AF65-F5344CB8AC3E}">
        <p14:creationId xmlns:p14="http://schemas.microsoft.com/office/powerpoint/2010/main" val="3151107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Many young people (like many adults) do not think about how quickly something intended for one person or small group spreads to a large audience, or how difficult it is to remove something from cyberspace once it is out there.</a:t>
            </a:r>
          </a:p>
          <a:p>
            <a:pPr eaLnBrk="1" hangingPunct="1"/>
            <a:endParaRPr lang="en-US" altLang="x-none"/>
          </a:p>
          <a:p>
            <a:pPr eaLnBrk="1" hangingPunct="1"/>
            <a:r>
              <a:rPr lang="en-US" altLang="x-none"/>
              <a:t>Possession of child pornography is illegal, so children who have pictures of friends under 18 on their phones that prosecutors think meet the definition of child pornography are potentially in violation. Should it be a criminal felony with severe penalties that can include being put in a sex-offender database for many years?</a:t>
            </a:r>
          </a:p>
          <a:p>
            <a:pPr eaLnBrk="1" hangingPunct="1"/>
            <a:endParaRPr lang="en-US" altLang="x-none"/>
          </a:p>
          <a:p>
            <a:pPr eaLnBrk="1" hangingPunct="1"/>
            <a:r>
              <a:rPr lang="en-US" altLang="x-none"/>
              <a:t>What other mechanisms (besides child pornography laws) can we use to discourage sexting?</a:t>
            </a:r>
          </a:p>
          <a:p>
            <a:pPr eaLnBrk="1" hangingPunct="1"/>
            <a:endParaRPr lang="en-US" altLang="x-none"/>
          </a:p>
          <a:p>
            <a:pPr eaLnBrk="1" hangingPunct="1"/>
            <a:endParaRPr lang="en-US" altLang="x-none"/>
          </a:p>
          <a:p>
            <a:pPr eaLnBrk="1" hangingPunct="1"/>
            <a:r>
              <a:rPr lang="en-US" altLang="x-none"/>
              <a:t>Legislatures in a few states have revised their state’s law in a variety of ways to reduce the penalties for sexting. Some have made it a misdemeanor, rather than a felony, if a younger person sends an illegal photo to another young person of similar age. Some have reduced or eliminated penalties if photos were distributed (among minors) with the consent of the person in the picture. </a:t>
            </a:r>
          </a:p>
          <a:p>
            <a:pPr eaLnBrk="1" hangingPunct="1"/>
            <a:endParaRPr lang="en-US" altLang="x-none"/>
          </a:p>
        </p:txBody>
      </p:sp>
      <p:sp>
        <p:nvSpPr>
          <p:cNvPr id="430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FA917B5-6D12-0F4F-AA6D-25E7D3ACEA27}" type="slidenum">
              <a:rPr lang="en-US" altLang="x-none"/>
              <a:pPr/>
              <a:t>21</a:t>
            </a:fld>
            <a:endParaRPr lang="en-US" altLang="x-none"/>
          </a:p>
        </p:txBody>
      </p:sp>
    </p:spTree>
    <p:extLst>
      <p:ext uri="{BB962C8B-B14F-4D97-AF65-F5344CB8AC3E}">
        <p14:creationId xmlns:p14="http://schemas.microsoft.com/office/powerpoint/2010/main" val="366487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term </a:t>
            </a:r>
            <a:r>
              <a:rPr lang="en-US" altLang="x-none" i="1"/>
              <a:t>spam</a:t>
            </a:r>
            <a:r>
              <a:rPr lang="en-US" altLang="x-none"/>
              <a:t>, in the context of electronic communications, was adopted in the 1990s to mean unsolicited bulk email. It now applies to text messages, tweets, and phone calls as well. </a:t>
            </a:r>
          </a:p>
          <a:p>
            <a:pPr eaLnBrk="1" hangingPunct="1"/>
            <a:endParaRPr lang="en-US" altLang="x-none"/>
          </a:p>
          <a:p>
            <a:pPr eaLnBrk="1" hangingPunct="1"/>
            <a:r>
              <a:rPr lang="en-US" altLang="x-none"/>
              <a:t>Spam developed because email is extremely cheap compared to printed direct-mail advertising.</a:t>
            </a:r>
          </a:p>
        </p:txBody>
      </p:sp>
      <p:sp>
        <p:nvSpPr>
          <p:cNvPr id="450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575E802-5DC8-9346-8D4B-853253CACB62}" type="slidenum">
              <a:rPr lang="en-US" altLang="x-none"/>
              <a:pPr/>
              <a:t>22</a:t>
            </a:fld>
            <a:endParaRPr lang="en-US" altLang="x-none"/>
          </a:p>
        </p:txBody>
      </p:sp>
    </p:spTree>
    <p:extLst>
      <p:ext uri="{BB962C8B-B14F-4D97-AF65-F5344CB8AC3E}">
        <p14:creationId xmlns:p14="http://schemas.microsoft.com/office/powerpoint/2010/main" val="242443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r>
              <a:rPr lang="en-US" altLang="x-none"/>
              <a:t>The CAN-SPAM act covers labeling of advertising messages (for easier filtering), opt-out provisions, and methods of generating emailing lists. </a:t>
            </a:r>
          </a:p>
          <a:p>
            <a:pPr eaLnBrk="1" hangingPunct="1"/>
            <a:endParaRPr lang="en-US" altLang="x-none"/>
          </a:p>
          <a:p>
            <a:pPr eaLnBrk="1" hangingPunct="1"/>
            <a:r>
              <a:rPr lang="en-US" altLang="x-none"/>
              <a:t>Commercial messages must include:</a:t>
            </a:r>
          </a:p>
          <a:p>
            <a:pPr eaLnBrk="1" hangingPunct="1">
              <a:buFontTx/>
              <a:buChar char="•"/>
            </a:pPr>
            <a:r>
              <a:rPr lang="en-US" altLang="x-none"/>
              <a:t>valid mail header information (that is, not faking the “From” line to disguise the sender is prohibited)</a:t>
            </a:r>
          </a:p>
          <a:p>
            <a:pPr eaLnBrk="1" hangingPunct="1">
              <a:buFontTx/>
              <a:buChar char="•"/>
            </a:pPr>
            <a:r>
              <a:rPr lang="en-US" altLang="x-none"/>
              <a:t>valid return address</a:t>
            </a:r>
          </a:p>
          <a:p>
            <a:pPr eaLnBrk="1" hangingPunct="1">
              <a:buFontTx/>
              <a:buChar char="•"/>
            </a:pPr>
            <a:r>
              <a:rPr lang="en-US" altLang="x-none"/>
              <a:t>clear and honest subject lines</a:t>
            </a:r>
          </a:p>
        </p:txBody>
      </p:sp>
      <p:sp>
        <p:nvSpPr>
          <p:cNvPr id="471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834FB47-5D0B-3D41-9A1F-A9432913E300}" type="slidenum">
              <a:rPr lang="en-US" altLang="x-none"/>
              <a:pPr/>
              <a:t>23</a:t>
            </a:fld>
            <a:endParaRPr lang="en-US" altLang="x-none"/>
          </a:p>
        </p:txBody>
      </p:sp>
    </p:spTree>
    <p:extLst>
      <p:ext uri="{BB962C8B-B14F-4D97-AF65-F5344CB8AC3E}">
        <p14:creationId xmlns:p14="http://schemas.microsoft.com/office/powerpoint/2010/main" val="463541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Do search engine providers have a social or ethical obligation to provide complete search results to all queries, or do they have a social or ethical obligation to omit very offensive sites from search results?</a:t>
            </a:r>
          </a:p>
          <a:p>
            <a:pPr eaLnBrk="1" hangingPunct="1"/>
            <a:endParaRPr lang="en-US" altLang="x-none"/>
          </a:p>
          <a:p>
            <a:pPr eaLnBrk="1" hangingPunct="1"/>
            <a:r>
              <a:rPr lang="en-US" altLang="x-none"/>
              <a:t>People should consider potential risks of posting material. They should consider unintended readers or users and should consider ways to prevent access by unintended users.</a:t>
            </a:r>
          </a:p>
          <a:p>
            <a:pPr eaLnBrk="1" hangingPunct="1"/>
            <a:endParaRPr lang="en-US" altLang="x-none"/>
          </a:p>
        </p:txBody>
      </p:sp>
      <p:sp>
        <p:nvSpPr>
          <p:cNvPr id="501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41AEA46-2FFF-ED42-9162-CFD646090DCB}" type="slidenum">
              <a:rPr lang="en-US" altLang="x-none"/>
              <a:pPr/>
              <a:t>25</a:t>
            </a:fld>
            <a:endParaRPr lang="en-US" altLang="x-none"/>
          </a:p>
        </p:txBody>
      </p:sp>
    </p:spTree>
    <p:extLst>
      <p:ext uri="{BB962C8B-B14F-4D97-AF65-F5344CB8AC3E}">
        <p14:creationId xmlns:p14="http://schemas.microsoft.com/office/powerpoint/2010/main" val="36214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B9E3BDD-A46A-E94C-8C8E-A84BFFFF1BD3}" type="slidenum">
              <a:rPr lang="en-US" altLang="x-none"/>
              <a:pPr/>
              <a:t>3</a:t>
            </a:fld>
            <a:endParaRPr lang="en-US" altLang="x-none"/>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b="1"/>
              <a:t>Print:</a:t>
            </a:r>
          </a:p>
          <a:p>
            <a:pPr eaLnBrk="1" hangingPunct="1"/>
            <a:r>
              <a:rPr lang="en-US" altLang="x-none"/>
              <a:t>Has strongest First Amendment protection</a:t>
            </a:r>
          </a:p>
          <a:p>
            <a:pPr eaLnBrk="1" hangingPunct="1"/>
            <a:r>
              <a:rPr lang="en-US" altLang="x-none"/>
              <a:t>Trend toward fewer government restraints on printed words</a:t>
            </a:r>
          </a:p>
          <a:p>
            <a:pPr eaLnBrk="1" hangingPunct="1"/>
            <a:endParaRPr lang="en-US" altLang="x-none"/>
          </a:p>
          <a:p>
            <a:pPr eaLnBrk="1" hangingPunct="1"/>
            <a:r>
              <a:rPr lang="en-US" altLang="x-none" b="1"/>
              <a:t>Broadcast:</a:t>
            </a:r>
          </a:p>
          <a:p>
            <a:pPr eaLnBrk="1" hangingPunct="1"/>
            <a:r>
              <a:rPr lang="en-US" altLang="x-none"/>
              <a:t>Government regulates structure of industry and content of programs</a:t>
            </a:r>
          </a:p>
          <a:p>
            <a:pPr eaLnBrk="1" hangingPunct="1"/>
            <a:r>
              <a:rPr lang="en-US" altLang="x-none"/>
              <a:t>Government grants broadcast licenses</a:t>
            </a:r>
          </a:p>
          <a:p>
            <a:pPr eaLnBrk="1" hangingPunct="1"/>
            <a:r>
              <a:rPr lang="en-US" altLang="x-none"/>
              <a:t>Federal Communication Commission (FCC) is the regulating body</a:t>
            </a:r>
          </a:p>
          <a:p>
            <a:pPr eaLnBrk="1" hangingPunct="1"/>
            <a:endParaRPr lang="en-US" altLang="x-none"/>
          </a:p>
          <a:p>
            <a:pPr eaLnBrk="1" hangingPunct="1"/>
            <a:r>
              <a:rPr lang="en-US" altLang="x-none" b="1"/>
              <a:t>Common carriers:</a:t>
            </a:r>
          </a:p>
          <a:p>
            <a:pPr eaLnBrk="1" hangingPunct="1"/>
            <a:r>
              <a:rPr lang="en-US" altLang="x-none"/>
              <a:t>Provide medium of communication and make service available to everyone</a:t>
            </a:r>
          </a:p>
          <a:p>
            <a:pPr eaLnBrk="1" hangingPunct="1"/>
            <a:endParaRPr lang="en-US" altLang="x-none"/>
          </a:p>
        </p:txBody>
      </p:sp>
    </p:spTree>
    <p:extLst>
      <p:ext uri="{BB962C8B-B14F-4D97-AF65-F5344CB8AC3E}">
        <p14:creationId xmlns:p14="http://schemas.microsoft.com/office/powerpoint/2010/main" val="358558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Web is a convenient and powerful tool for whistleblowers. Some leaks serve valuable social purposes.</a:t>
            </a:r>
          </a:p>
          <a:p>
            <a:pPr eaLnBrk="1" hangingPunct="1"/>
            <a:endParaRPr lang="en-US" altLang="x-none"/>
          </a:p>
          <a:p>
            <a:pPr eaLnBrk="1" hangingPunct="1"/>
            <a:r>
              <a:rPr lang="en-US" altLang="x-none"/>
              <a:t>We should remember that leaking begins with a strong ethical case against it. Leaked documents are often obtained by hacking into someone else’s computer or by an insider who violates a confidentiality agreement. Freedom of speech and press do not legitimate stealing files and publishing them. This does not mean that leaking is always wrong. It means that the reasons for leaking the material must be strong enough to overcome the ethical arguments against it, and the publisher of the leaked material must handle it responsibly.</a:t>
            </a:r>
          </a:p>
          <a:p>
            <a:pPr eaLnBrk="1" hangingPunct="1"/>
            <a:endParaRPr lang="en-US" altLang="x-none"/>
          </a:p>
          <a:p>
            <a:pPr eaLnBrk="1" hangingPunct="1"/>
            <a:r>
              <a:rPr lang="en-US" altLang="x-none"/>
              <a:t>Documents that include significant evidence of serious wrongdoing are reasonable candidates for leaks.</a:t>
            </a:r>
          </a:p>
        </p:txBody>
      </p:sp>
      <p:sp>
        <p:nvSpPr>
          <p:cNvPr id="522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25B00B5-13E6-DB4B-8E51-41B2A88BB6ED}" type="slidenum">
              <a:rPr lang="en-US" altLang="x-none"/>
              <a:pPr/>
              <a:t>26</a:t>
            </a:fld>
            <a:endParaRPr lang="en-US" altLang="x-none"/>
          </a:p>
        </p:txBody>
      </p:sp>
    </p:spTree>
    <p:extLst>
      <p:ext uri="{BB962C8B-B14F-4D97-AF65-F5344CB8AC3E}">
        <p14:creationId xmlns:p14="http://schemas.microsoft.com/office/powerpoint/2010/main" val="3254323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WikiLeaks released U.S. military documents related to the wars in Iraq and Afghanistan, including videos of shooting incidents. When a long, costly war is controversial, does the public have a right to see the internal reports and vivid video that can inform debate? WikiLeaks released a large set of confidential U.S. diplomatic cables that included, among much else, discussions of the personalities of foreign leaders. </a:t>
            </a:r>
          </a:p>
          <a:p>
            <a:pPr eaLnBrk="1" hangingPunct="1"/>
            <a:endParaRPr lang="en-US" altLang="x-none"/>
          </a:p>
          <a:p>
            <a:pPr eaLnBrk="1" hangingPunct="1"/>
            <a:r>
              <a:rPr lang="en-US" altLang="x-none"/>
              <a:t>Climategate emails leaked in 2009 and 2011 showed that researchers at the University of East Anglia pursued a variety of methods to deny access to their temperature data by scientists who question some aspects of global warming. The emails also described efforts to stop scientific journals from publishing papers by scientists who are considered skeptics about global warming. Investigations by the British government and other groups concluded that the emails did not show scientific misconduct, but the research center had broken Britain’s Freedom of Information Act. The reports criticized various procedures the research group used but not its scientific conclusions. Some emails discussed criticisms and uncertainties related to details of the argument that human activity causes global warming. Researchers discuss such uncertainties in papers and conferences, but news reports often exclude them. Is it important for the public to know what is in the emails? What criteria argue for or against these leaks?</a:t>
            </a:r>
          </a:p>
          <a:p>
            <a:pPr eaLnBrk="1" hangingPunct="1"/>
            <a:endParaRPr lang="en-US" altLang="x-none"/>
          </a:p>
          <a:p>
            <a:pPr eaLnBrk="1" hangingPunct="1"/>
            <a:r>
              <a:rPr lang="en-US" altLang="x-none"/>
              <a:t>When evaluating the ethics of leaking documents on political or highly politicized issues, it can be difficult to make judgments that are independent of our views on the issues themselves.</a:t>
            </a:r>
          </a:p>
          <a:p>
            <a:pPr eaLnBrk="1" hangingPunct="1"/>
            <a:endParaRPr lang="en-US" altLang="x-none"/>
          </a:p>
        </p:txBody>
      </p:sp>
      <p:sp>
        <p:nvSpPr>
          <p:cNvPr id="542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8B98A4F-06EF-DE4E-B9F6-7A41C73EDDB0}" type="slidenum">
              <a:rPr lang="en-US" altLang="x-none"/>
              <a:pPr/>
              <a:t>27</a:t>
            </a:fld>
            <a:endParaRPr lang="en-US" altLang="x-none"/>
          </a:p>
        </p:txBody>
      </p:sp>
    </p:spTree>
    <p:extLst>
      <p:ext uri="{BB962C8B-B14F-4D97-AF65-F5344CB8AC3E}">
        <p14:creationId xmlns:p14="http://schemas.microsoft.com/office/powerpoint/2010/main" val="2865339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WikiLeaks released a secret U.S. government cable listing critical sites, such as telecommunications hubs, dams, pipelines, supplies of critical minerals, manufacturing complexes, and so on, where damage or disruption would cause significant harm. Some might defend publication of the list by arguing that it encourages better protection of the sites or that terrorists already know about the sites, but the risks seem to overwhelm any public value of this leak. </a:t>
            </a:r>
          </a:p>
          <a:p>
            <a:pPr eaLnBrk="1" hangingPunct="1"/>
            <a:endParaRPr lang="en-US" altLang="x-none"/>
          </a:p>
          <a:p>
            <a:pPr eaLnBrk="1" hangingPunct="1"/>
            <a:r>
              <a:rPr lang="en-US" altLang="x-none"/>
              <a:t>Some cables named whistleblowers, confidential informants, human rights activists, intelligence officers and Chinese people (in business, academia, and the Chinese government) who provided information about social and political conditions in China. The release of these documents put those people at risk.</a:t>
            </a:r>
          </a:p>
          <a:p>
            <a:pPr eaLnBrk="1" hangingPunct="1"/>
            <a:endParaRPr lang="en-US" altLang="x-none"/>
          </a:p>
          <a:p>
            <a:pPr eaLnBrk="1" hangingPunct="1"/>
            <a:r>
              <a:rPr lang="en-US" altLang="x-none"/>
              <a:t>The U.S. government documents that WikiLeaks made public included approximately 250,000 diplomatic cables and thousands of other documents. The Climategate leaks included thousands of documents. Did the leakers review and evaluate all the documents they released to be sure they met reasonable criteria to justify the leaks? Should they have?</a:t>
            </a:r>
          </a:p>
          <a:p>
            <a:pPr eaLnBrk="1" hangingPunct="1"/>
            <a:endParaRPr lang="en-US" altLang="x-none"/>
          </a:p>
          <a:p>
            <a:pPr eaLnBrk="1" hangingPunct="1"/>
            <a:r>
              <a:rPr lang="en-US" altLang="x-none"/>
              <a:t>In the spirit of the Web, leakers can now let the public search through the documents for those of special interest. This can be valuable, but it can be wrong. Recall that an important justification for leaking documents that belong to someone else is that the leaker knows they contain information that the public should see. On the other hand, selective disclosure can distort information by presenting it without context.</a:t>
            </a:r>
          </a:p>
        </p:txBody>
      </p:sp>
      <p:sp>
        <p:nvSpPr>
          <p:cNvPr id="563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F56F7DE-45B4-794C-A35D-7AFA346995E4}" type="slidenum">
              <a:rPr lang="en-US" altLang="x-none"/>
              <a:pPr/>
              <a:t>28</a:t>
            </a:fld>
            <a:endParaRPr lang="en-US" altLang="x-none"/>
          </a:p>
        </p:txBody>
      </p:sp>
    </p:spTree>
    <p:extLst>
      <p:ext uri="{BB962C8B-B14F-4D97-AF65-F5344CB8AC3E}">
        <p14:creationId xmlns:p14="http://schemas.microsoft.com/office/powerpoint/2010/main" val="777308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583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211D5B6-484A-B144-BAFF-B8C5239191CE}" type="slidenum">
              <a:rPr lang="en-US" altLang="x-none"/>
              <a:pPr/>
              <a:t>29</a:t>
            </a:fld>
            <a:endParaRPr lang="en-US" altLang="x-none"/>
          </a:p>
        </p:txBody>
      </p:sp>
    </p:spTree>
    <p:extLst>
      <p:ext uri="{BB962C8B-B14F-4D97-AF65-F5344CB8AC3E}">
        <p14:creationId xmlns:p14="http://schemas.microsoft.com/office/powerpoint/2010/main" val="3000950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 person or organization establishing a site to publish leaked documents that serve an important public purpose should consider the various points already raised, but also has responsibilities to avoid abuse of the site. The site must have sufficient security to protect whistleblowers – the people who supply the documents. There should be a well-thought-out policy about how to handle requests or demands from law enforcement agencies (of various countries) for the identity of a person supplying documents. Verification of the authenticity and validity of leaked documents, while it can be difficult, is the responsibility of the site operators. </a:t>
            </a:r>
          </a:p>
          <a:p>
            <a:pPr eaLnBrk="1" hangingPunct="1"/>
            <a:endParaRPr lang="en-US" altLang="x-none"/>
          </a:p>
          <a:p>
            <a:pPr eaLnBrk="1" hangingPunct="1"/>
            <a:r>
              <a:rPr lang="en-US" altLang="x-none"/>
              <a:t>Freedom of speech and of the press leave us with the ethical responsibility for what we say and publish.</a:t>
            </a:r>
          </a:p>
        </p:txBody>
      </p:sp>
      <p:sp>
        <p:nvSpPr>
          <p:cNvPr id="604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EC623EE-F05B-7D43-A11F-149D70CA7B5D}" type="slidenum">
              <a:rPr lang="en-US" altLang="x-none"/>
              <a:pPr/>
              <a:t>30</a:t>
            </a:fld>
            <a:endParaRPr lang="en-US" altLang="x-none"/>
          </a:p>
        </p:txBody>
      </p:sp>
    </p:spTree>
    <p:extLst>
      <p:ext uri="{BB962C8B-B14F-4D97-AF65-F5344CB8AC3E}">
        <p14:creationId xmlns:p14="http://schemas.microsoft.com/office/powerpoint/2010/main" val="1178167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Thomas Paine’s name did not appear on the first printings of </a:t>
            </a:r>
            <a:r>
              <a:rPr lang="en-US" altLang="x-none" i="1"/>
              <a:t>Common Sense</a:t>
            </a:r>
            <a:r>
              <a:rPr lang="en-US" altLang="x-none"/>
              <a:t>, the book that roused support for the American Revolution.</a:t>
            </a:r>
          </a:p>
          <a:p>
            <a:pPr eaLnBrk="1" hangingPunct="1"/>
            <a:endParaRPr lang="en-US" altLang="x-none"/>
          </a:p>
          <a:p>
            <a:pPr eaLnBrk="1" hangingPunct="1"/>
            <a:r>
              <a:rPr lang="en-US" altLang="x-none"/>
              <a:t>The Federalist Papers, published in newspapers in 1787 and 1788, argued for adoption of the U.S. Constitution. The authors, Alexander Hamilton, James Madison, and John Jay, used the pseudonym, Publius. </a:t>
            </a:r>
          </a:p>
          <a:p>
            <a:pPr eaLnBrk="1" hangingPunct="1"/>
            <a:endParaRPr lang="en-US" altLang="x-none"/>
          </a:p>
        </p:txBody>
      </p:sp>
      <p:sp>
        <p:nvSpPr>
          <p:cNvPr id="624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9B50C44-081D-9D46-A81E-81BBD8D38AF1}" type="slidenum">
              <a:rPr lang="en-US" altLang="x-none"/>
              <a:pPr/>
              <a:t>31</a:t>
            </a:fld>
            <a:endParaRPr lang="en-US" altLang="x-none"/>
          </a:p>
        </p:txBody>
      </p:sp>
    </p:spTree>
    <p:extLst>
      <p:ext uri="{BB962C8B-B14F-4D97-AF65-F5344CB8AC3E}">
        <p14:creationId xmlns:p14="http://schemas.microsoft.com/office/powerpoint/2010/main" val="770341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Anonymizers are services available to send anonymous email. Reporters, human rights activists, citizens in repressive countries, and ordinary people use anonymous email to protect themselves.</a:t>
            </a:r>
          </a:p>
          <a:p>
            <a:pPr eaLnBrk="1" hangingPunct="1"/>
            <a:endParaRPr lang="en-US" altLang="x-none"/>
          </a:p>
          <a:p>
            <a:pPr eaLnBrk="1" hangingPunct="1"/>
            <a:r>
              <a:rPr lang="en-US" altLang="x-none"/>
              <a:t>Businesses, law enforcement agencies, and government intelligence services also use anonymizers.  A business might want to keep its research and planning about new products secret from competitors. If competitors can get logs of Web sites that a company’s employees visit, they might be able to figure out what the company is planning.</a:t>
            </a:r>
          </a:p>
          <a:p>
            <a:pPr eaLnBrk="1" hangingPunct="1"/>
            <a:endParaRPr lang="en-US" altLang="x-none"/>
          </a:p>
          <a:p>
            <a:pPr eaLnBrk="1" hangingPunct="1"/>
            <a:r>
              <a:rPr lang="en-US" altLang="x-none"/>
              <a:t>Anonymous Web surfing aids law enforcement investigations. Suppose law enforcement agents suspect a site contains child pornography, terrorist information, copyright-infringing material, or anything else relevant to an investigation. If they visit the site from their department computers, they might be blocked or see a bland page with nothing illegal. (Web sites can determine the IP addresses of a visitor and can block access from specified addresses or put up alternate pages for those visitors.)</a:t>
            </a:r>
          </a:p>
        </p:txBody>
      </p:sp>
      <p:sp>
        <p:nvSpPr>
          <p:cNvPr id="645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A26C2A5-27F5-4E48-B13F-726089BAA24C}" type="slidenum">
              <a:rPr lang="en-US" altLang="x-none"/>
              <a:pPr/>
              <a:t>32</a:t>
            </a:fld>
            <a:endParaRPr lang="en-US" altLang="x-none"/>
          </a:p>
        </p:txBody>
      </p:sp>
    </p:spTree>
    <p:extLst>
      <p:ext uri="{BB962C8B-B14F-4D97-AF65-F5344CB8AC3E}">
        <p14:creationId xmlns:p14="http://schemas.microsoft.com/office/powerpoint/2010/main" val="3522281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a:t>Glowing reviews (such as those posted on eBay or Amazon.com) may actually be from the author, publisher, seller, or their friends.</a:t>
            </a:r>
          </a:p>
          <a:p>
            <a:pPr eaLnBrk="1" hangingPunct="1"/>
            <a:endParaRPr lang="en-US" altLang="x-none"/>
          </a:p>
          <a:p>
            <a:pPr eaLnBrk="1" hangingPunct="1"/>
            <a:r>
              <a:rPr lang="en-US" altLang="x-none"/>
              <a:t>U.S. and European countries are working on laws that require ISPs to maintain records of the true identity of each user and maintain records of online activity for potential use in criminal investigations.</a:t>
            </a:r>
          </a:p>
          <a:p>
            <a:pPr eaLnBrk="1" hangingPunct="1"/>
            <a:endParaRPr lang="en-US" altLang="x-none"/>
          </a:p>
        </p:txBody>
      </p:sp>
      <p:sp>
        <p:nvSpPr>
          <p:cNvPr id="665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1BE6D66-50C3-7640-83A8-4153A18F02FD}" type="slidenum">
              <a:rPr lang="en-US" altLang="x-none"/>
              <a:pPr/>
              <a:t>33</a:t>
            </a:fld>
            <a:endParaRPr lang="en-US" altLang="x-none"/>
          </a:p>
        </p:txBody>
      </p:sp>
    </p:spTree>
    <p:extLst>
      <p:ext uri="{BB962C8B-B14F-4D97-AF65-F5344CB8AC3E}">
        <p14:creationId xmlns:p14="http://schemas.microsoft.com/office/powerpoint/2010/main" val="220035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x-none" sz="2600"/>
              <a:t>Should ISPs be required to notify a member when the ISP receives a subpoena for the member’s identity, so the person has an opportunity to fight a subpoena in court?</a:t>
            </a:r>
          </a:p>
          <a:p>
            <a:pPr marL="0" lvl="1" eaLnBrk="1" hangingPunct="1"/>
            <a:endParaRPr lang="en-US" altLang="x-none" sz="2600"/>
          </a:p>
          <a:p>
            <a:pPr marL="0" lvl="1" eaLnBrk="1" hangingPunct="1"/>
            <a:r>
              <a:rPr lang="en-US" altLang="x-none" sz="2600"/>
              <a:t>Should it be the responsibility of law enforcement to develop tools to find criminals who hide behind anonymity, or should the task be made easier by requiring that we identify ourselves? </a:t>
            </a:r>
          </a:p>
          <a:p>
            <a:pPr marL="0" lvl="1" eaLnBrk="1" hangingPunct="1"/>
            <a:endParaRPr lang="en-US" altLang="x-none" sz="2600"/>
          </a:p>
          <a:p>
            <a:pPr marL="0" lvl="1" eaLnBrk="1" hangingPunct="1"/>
            <a:r>
              <a:rPr lang="en-US" altLang="x-none" sz="2600"/>
              <a:t>Does the potential for harm by criminals who use anonymity to hide from law enforcement outweigh the loss of privacy and restraint on freedom of speech for honest people who use anonymity responsibly?</a:t>
            </a:r>
          </a:p>
          <a:p>
            <a:pPr marL="0" lvl="1" eaLnBrk="1" hangingPunct="1"/>
            <a:endParaRPr lang="en-US" altLang="x-none" sz="2600"/>
          </a:p>
          <a:p>
            <a:pPr eaLnBrk="1" hangingPunct="1"/>
            <a:endParaRPr lang="en-US" altLang="x-none"/>
          </a:p>
        </p:txBody>
      </p:sp>
      <p:sp>
        <p:nvSpPr>
          <p:cNvPr id="686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1293D09-0D3F-A748-B68C-5D9D46C3F077}" type="slidenum">
              <a:rPr lang="en-US" altLang="x-none"/>
              <a:pPr/>
              <a:t>34</a:t>
            </a:fld>
            <a:endParaRPr lang="en-US" altLang="x-none"/>
          </a:p>
        </p:txBody>
      </p:sp>
    </p:spTree>
    <p:extLst>
      <p:ext uri="{BB962C8B-B14F-4D97-AF65-F5344CB8AC3E}">
        <p14:creationId xmlns:p14="http://schemas.microsoft.com/office/powerpoint/2010/main" val="10091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706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88A893F-A97E-024B-ABCF-A321CACFF064}" type="slidenum">
              <a:rPr lang="en-US" altLang="x-none"/>
              <a:pPr/>
              <a:t>35</a:t>
            </a:fld>
            <a:endParaRPr lang="en-US" altLang="x-none"/>
          </a:p>
        </p:txBody>
      </p:sp>
    </p:spTree>
    <p:extLst>
      <p:ext uri="{BB962C8B-B14F-4D97-AF65-F5344CB8AC3E}">
        <p14:creationId xmlns:p14="http://schemas.microsoft.com/office/powerpoint/2010/main" val="172994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Telecommunications Act significantly clarified the question of the liability of Internet Service Providers (ISPs) and other online service providers for content posted by third parties such as members and subscribers.</a:t>
            </a:r>
          </a:p>
          <a:p>
            <a:pPr eaLnBrk="1" hangingPunct="1"/>
            <a:endParaRPr lang="en-US" altLang="x-none"/>
          </a:p>
          <a:p>
            <a:pPr eaLnBrk="1" hangingPunct="1"/>
            <a:r>
              <a:rPr lang="en-US" altLang="x-none"/>
              <a:t>Service providers remain at risk in many countries. For example, the head of eBay in India was arrested because someone sold pornographic videos on eBay’s Indian site even though the video itself did not appear on the site and the seller violated company policy by selling them.</a:t>
            </a:r>
          </a:p>
        </p:txBody>
      </p:sp>
      <p:sp>
        <p:nvSpPr>
          <p:cNvPr id="1229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2B39817-76DD-A145-A70A-94F7B4211A9D}" type="slidenum">
              <a:rPr lang="en-US" altLang="x-none"/>
              <a:pPr/>
              <a:t>4</a:t>
            </a:fld>
            <a:endParaRPr lang="en-US" altLang="x-none"/>
          </a:p>
        </p:txBody>
      </p:sp>
    </p:spTree>
    <p:extLst>
      <p:ext uri="{BB962C8B-B14F-4D97-AF65-F5344CB8AC3E}">
        <p14:creationId xmlns:p14="http://schemas.microsoft.com/office/powerpoint/2010/main" val="159739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Email and fax machines played a significant role during the collapse of the Soviet Union and the democracy demonstrations in China’s Tiananmen Square. Facebook and cellphones were key tools in organizing the 2011 Arab Spring. </a:t>
            </a:r>
          </a:p>
          <a:p>
            <a:pPr eaLnBrk="1" hangingPunct="1"/>
            <a:endParaRPr lang="en-US" altLang="x-none"/>
          </a:p>
          <a:p>
            <a:pPr eaLnBrk="1" hangingPunct="1"/>
            <a:r>
              <a:rPr lang="en-US" altLang="x-none"/>
              <a:t>Dissidents in Iran, Vietnam, various Middle Eastern countries, and elsewhere use Skype to communicate because of its strong encryption. Some countries ban Skype. Others subvert it. Before the revolution in Egypt in 2011, the Egyptian government, for example, used spyware to intercept Skype communications. They did not break Skype’s encryption scheme. Instead, it appears they planted spyware on people’s computers that intercepted a communication before it was encrypted on the sender’s computer or after it was decrypted on the recipient’s computer. During the revolution, the government temporarily shut down the Internet and cellphone service entirely.</a:t>
            </a:r>
          </a:p>
          <a:p>
            <a:pPr eaLnBrk="1" hangingPunct="1"/>
            <a:endParaRPr lang="en-US" altLang="x-none"/>
          </a:p>
          <a:p>
            <a:pPr eaLnBrk="1" hangingPunct="1"/>
            <a:r>
              <a:rPr lang="en-US" altLang="x-none"/>
              <a:t>In some countries, government agents, using social media, pretend to be dissidents and distribute information about planned protests; the police arrest anyone who comes.</a:t>
            </a:r>
          </a:p>
        </p:txBody>
      </p:sp>
      <p:sp>
        <p:nvSpPr>
          <p:cNvPr id="727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BD5E2FD-E0E9-844B-8363-9519D7217ABC}" type="slidenum">
              <a:rPr lang="en-US" altLang="x-none"/>
              <a:pPr/>
              <a:t>36</a:t>
            </a:fld>
            <a:endParaRPr lang="en-US" altLang="x-none"/>
          </a:p>
        </p:txBody>
      </p:sp>
    </p:spTree>
    <p:extLst>
      <p:ext uri="{BB962C8B-B14F-4D97-AF65-F5344CB8AC3E}">
        <p14:creationId xmlns:p14="http://schemas.microsoft.com/office/powerpoint/2010/main" val="3849592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The government of Iran, at various times, blocked the sites of amazon.com, Wikipedia, the </a:t>
            </a:r>
            <a:r>
              <a:rPr lang="en-US" altLang="x-none" i="1"/>
              <a:t>New York Times</a:t>
            </a:r>
            <a:r>
              <a:rPr lang="en-US" altLang="x-none"/>
              <a:t>, and YouTube. It also blocked a site advocating the end of the practice of stoning women. Generally, the government says it blocks sites to keep out decadent Western culture.</a:t>
            </a:r>
          </a:p>
          <a:p>
            <a:pPr eaLnBrk="1" hangingPunct="1">
              <a:lnSpc>
                <a:spcPct val="90000"/>
              </a:lnSpc>
            </a:pPr>
            <a:endParaRPr lang="en-US" altLang="x-none"/>
          </a:p>
        </p:txBody>
      </p:sp>
      <p:sp>
        <p:nvSpPr>
          <p:cNvPr id="747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A05B001-8D1A-5F4D-B346-E386A44C4AD3}" type="slidenum">
              <a:rPr lang="en-US" altLang="x-none"/>
              <a:pPr/>
              <a:t>37</a:t>
            </a:fld>
            <a:endParaRPr lang="en-US" altLang="x-none"/>
          </a:p>
        </p:txBody>
      </p:sp>
    </p:spTree>
    <p:extLst>
      <p:ext uri="{BB962C8B-B14F-4D97-AF65-F5344CB8AC3E}">
        <p14:creationId xmlns:p14="http://schemas.microsoft.com/office/powerpoint/2010/main" val="542157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7680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2DFE55E-A366-4743-8701-E86363A36B21}" type="slidenum">
              <a:rPr lang="en-US" altLang="x-none"/>
              <a:pPr/>
              <a:t>38</a:t>
            </a:fld>
            <a:endParaRPr lang="en-US" altLang="x-none"/>
          </a:p>
        </p:txBody>
      </p:sp>
    </p:spTree>
    <p:extLst>
      <p:ext uri="{BB962C8B-B14F-4D97-AF65-F5344CB8AC3E}">
        <p14:creationId xmlns:p14="http://schemas.microsoft.com/office/powerpoint/2010/main" val="380440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7885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389E475-B19D-D54B-BD8B-0A437C786113}" type="slidenum">
              <a:rPr lang="en-US" altLang="x-none"/>
              <a:pPr/>
              <a:t>39</a:t>
            </a:fld>
            <a:endParaRPr lang="en-US" altLang="x-none"/>
          </a:p>
        </p:txBody>
      </p:sp>
    </p:spTree>
    <p:extLst>
      <p:ext uri="{BB962C8B-B14F-4D97-AF65-F5344CB8AC3E}">
        <p14:creationId xmlns:p14="http://schemas.microsoft.com/office/powerpoint/2010/main" val="819556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p>
        </p:txBody>
      </p:sp>
      <p:sp>
        <p:nvSpPr>
          <p:cNvPr id="808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4D0A9DB-8BB3-C040-9CCF-D1B2EC1C34C0}" type="slidenum">
              <a:rPr lang="en-US" altLang="x-none"/>
              <a:pPr/>
              <a:t>40</a:t>
            </a:fld>
            <a:endParaRPr lang="en-US" altLang="x-none"/>
          </a:p>
        </p:txBody>
      </p:sp>
    </p:spTree>
    <p:extLst>
      <p:ext uri="{BB962C8B-B14F-4D97-AF65-F5344CB8AC3E}">
        <p14:creationId xmlns:p14="http://schemas.microsoft.com/office/powerpoint/2010/main" val="306146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To operate in China, the Chinese government requires Skype work in a joint venture with a Chinese communications company (TOM), use a modified version of the Skype software, and filter out sensitive topics from text chat. According to a study by a Canadian university, the modified software allowed widespread surveillance, and TOM stored information from millions of messages.</a:t>
            </a:r>
          </a:p>
        </p:txBody>
      </p:sp>
      <p:sp>
        <p:nvSpPr>
          <p:cNvPr id="8294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980CCB4-A5A8-3446-B312-CD013C0873F8}" type="slidenum">
              <a:rPr lang="en-US" altLang="x-none"/>
              <a:pPr/>
              <a:t>41</a:t>
            </a:fld>
            <a:endParaRPr lang="en-US" altLang="x-none"/>
          </a:p>
        </p:txBody>
      </p:sp>
    </p:spTree>
    <p:extLst>
      <p:ext uri="{BB962C8B-B14F-4D97-AF65-F5344CB8AC3E}">
        <p14:creationId xmlns:p14="http://schemas.microsoft.com/office/powerpoint/2010/main" val="1583727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In 2006, Google disappointed many free speech and human rights advocates by introducing a Chinese version in China, google.cn, that would comply with Chinese law. Its search results did not show sites with banned content. </a:t>
            </a:r>
          </a:p>
          <a:p>
            <a:pPr eaLnBrk="1" hangingPunct="1">
              <a:lnSpc>
                <a:spcPct val="90000"/>
              </a:lnSpc>
            </a:pPr>
            <a:endParaRPr lang="en-US" altLang="x-none"/>
          </a:p>
          <a:p>
            <a:pPr eaLnBrk="1" hangingPunct="1">
              <a:lnSpc>
                <a:spcPct val="90000"/>
              </a:lnSpc>
            </a:pPr>
            <a:r>
              <a:rPr lang="en-US" altLang="x-none"/>
              <a:t>Google co-founder Sergey Brin, who was born in the Soviet Union and experienced totalitarian government, was uneasy with the 2006 censoring decision. Google stopped operating the censored search engine in 2010. The company withdrew most operations from China but offered its search service through Hong Kong, which, though part of China, has different laws. The main impetus for the change was the highly sophisticated hack attack originating in China on Google and about 30 other companies. A primary goal of the attack appeared to be access to Gmail accounts of Chinese human rights activists.</a:t>
            </a:r>
          </a:p>
        </p:txBody>
      </p:sp>
      <p:sp>
        <p:nvSpPr>
          <p:cNvPr id="849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783EAEC-4493-ED43-BE69-3E882688ED43}" type="slidenum">
              <a:rPr lang="en-US" altLang="x-none"/>
              <a:pPr/>
              <a:t>42</a:t>
            </a:fld>
            <a:endParaRPr lang="en-US" altLang="x-none"/>
          </a:p>
        </p:txBody>
      </p:sp>
    </p:spTree>
    <p:extLst>
      <p:ext uri="{BB962C8B-B14F-4D97-AF65-F5344CB8AC3E}">
        <p14:creationId xmlns:p14="http://schemas.microsoft.com/office/powerpoint/2010/main" val="366396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lnSpc>
                <a:spcPct val="90000"/>
              </a:lnSpc>
            </a:pPr>
            <a:endParaRPr lang="x-none" altLang="x-none"/>
          </a:p>
        </p:txBody>
      </p:sp>
      <p:sp>
        <p:nvSpPr>
          <p:cNvPr id="8704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FBDBC00-5305-4946-8699-337C49E0C538}" type="slidenum">
              <a:rPr lang="en-US" altLang="x-none"/>
              <a:pPr/>
              <a:t>43</a:t>
            </a:fld>
            <a:endParaRPr lang="en-US" altLang="x-none"/>
          </a:p>
        </p:txBody>
      </p:sp>
    </p:spTree>
    <p:extLst>
      <p:ext uri="{BB962C8B-B14F-4D97-AF65-F5344CB8AC3E}">
        <p14:creationId xmlns:p14="http://schemas.microsoft.com/office/powerpoint/2010/main" val="3903072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The companies say the tools are for criminal investigations.</a:t>
            </a:r>
          </a:p>
        </p:txBody>
      </p:sp>
      <p:sp>
        <p:nvSpPr>
          <p:cNvPr id="901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9050B78-80E7-BE41-A1BD-8F236A1C9BCF}" type="slidenum">
              <a:rPr lang="en-US" altLang="x-none"/>
              <a:pPr/>
              <a:t>45</a:t>
            </a:fld>
            <a:endParaRPr lang="en-US" altLang="x-none"/>
          </a:p>
        </p:txBody>
      </p:sp>
    </p:spTree>
    <p:extLst>
      <p:ext uri="{BB962C8B-B14F-4D97-AF65-F5344CB8AC3E}">
        <p14:creationId xmlns:p14="http://schemas.microsoft.com/office/powerpoint/2010/main" val="169011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x-none"/>
              <a:t>Does shutting down communication services in free countries give excuses to dictators in unfree countries? </a:t>
            </a:r>
          </a:p>
          <a:p>
            <a:pPr eaLnBrk="1" hangingPunct="1">
              <a:lnSpc>
                <a:spcPct val="90000"/>
              </a:lnSpc>
            </a:pPr>
            <a:endParaRPr lang="en-US" altLang="x-none"/>
          </a:p>
          <a:p>
            <a:pPr eaLnBrk="1" hangingPunct="1">
              <a:lnSpc>
                <a:spcPct val="90000"/>
              </a:lnSpc>
            </a:pPr>
            <a:r>
              <a:rPr lang="en-US" altLang="x-none"/>
              <a:t>Mobs used cellphones to coordinate attacks in Britain. People in the government (and others) argued that Research in Motion should shut down BlackBerry Messenger. It did not. </a:t>
            </a:r>
          </a:p>
          <a:p>
            <a:pPr eaLnBrk="1" hangingPunct="1">
              <a:lnSpc>
                <a:spcPct val="90000"/>
              </a:lnSpc>
            </a:pPr>
            <a:endParaRPr lang="en-US" altLang="x-none"/>
          </a:p>
          <a:p>
            <a:pPr eaLnBrk="1" hangingPunct="1">
              <a:lnSpc>
                <a:spcPct val="90000"/>
              </a:lnSpc>
            </a:pPr>
            <a:r>
              <a:rPr lang="en-US" altLang="x-none"/>
              <a:t>Shortly after the violence in England, the Bay Area Rapid Transit system (BART) in the San Francisco Bay Area shut off wireless service at some of its subway stations after learning of a plan to “use mobile devices to coordinate…disruptive activities and communicate about the location and number of BART Police.” BART is a government agency. It owns the communications equipment and said its contracts with cell service companies allow it to shut off the service when it thinks necessary. Did it threaten freedom of speech, or was it a legitimate safety decision.</a:t>
            </a:r>
          </a:p>
        </p:txBody>
      </p:sp>
      <p:sp>
        <p:nvSpPr>
          <p:cNvPr id="921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55C1F68-4E09-6541-BF4A-62AACE5BF6D5}" type="slidenum">
              <a:rPr lang="en-US" altLang="x-none"/>
              <a:pPr/>
              <a:t>46</a:t>
            </a:fld>
            <a:endParaRPr lang="en-US" altLang="x-none"/>
          </a:p>
        </p:txBody>
      </p:sp>
    </p:spTree>
    <p:extLst>
      <p:ext uri="{BB962C8B-B14F-4D97-AF65-F5344CB8AC3E}">
        <p14:creationId xmlns:p14="http://schemas.microsoft.com/office/powerpoint/2010/main" val="248970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Publishers do not have to publish material they consider offensive, poorly written, or unlikely to appeal to their customers for any reason. Rejection or editing by a publisher is not a violation of the writer’s First Amendment rights. Web sites, search engine companies, and magazines may decline specific advertisements if they so choose. That does not violate the advertiser’s freedom of speech.</a:t>
            </a:r>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A7FA77B-9BCF-874E-8249-19F6725F3FA0}" type="slidenum">
              <a:rPr lang="en-US" altLang="x-none"/>
              <a:pPr/>
              <a:t>6</a:t>
            </a:fld>
            <a:endParaRPr lang="en-US" altLang="x-none"/>
          </a:p>
        </p:txBody>
      </p:sp>
    </p:spTree>
    <p:extLst>
      <p:ext uri="{BB962C8B-B14F-4D97-AF65-F5344CB8AC3E}">
        <p14:creationId xmlns:p14="http://schemas.microsoft.com/office/powerpoint/2010/main" val="2178604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There are two different but related issues: (1) whether the companies that provide the communications networks should be permitted to exclude or give different treatment to content based on the content itself, on the category of content, or on the company or organization that provides it, and (2) whether the companies that provide the communications networks should be permitted to offer content providers and individual subscribers different levels of speed and priority at different price levels. The latter is sometimes called “tiered” service.</a:t>
            </a:r>
          </a:p>
        </p:txBody>
      </p:sp>
      <p:sp>
        <p:nvSpPr>
          <p:cNvPr id="942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D35B3B2-279C-8842-9D7C-E5CA7E047CB3}" type="slidenum">
              <a:rPr lang="en-US" altLang="x-none"/>
              <a:pPr/>
              <a:t>47</a:t>
            </a:fld>
            <a:endParaRPr lang="en-US" altLang="x-none"/>
          </a:p>
        </p:txBody>
      </p:sp>
    </p:spTree>
    <p:extLst>
      <p:ext uri="{BB962C8B-B14F-4D97-AF65-F5344CB8AC3E}">
        <p14:creationId xmlns:p14="http://schemas.microsoft.com/office/powerpoint/2010/main" val="1464806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r>
              <a:rPr lang="en-US" altLang="x-none"/>
              <a:t>Net Neutrality</a:t>
            </a:r>
          </a:p>
          <a:p>
            <a:pPr eaLnBrk="1" hangingPunct="1">
              <a:buFontTx/>
              <a:buChar char="•"/>
            </a:pPr>
            <a:r>
              <a:rPr lang="en-US" altLang="x-none"/>
              <a:t>Equal treatment includes charging all customers the same rate for sending information over the Internet and not giving priority to any particular content or customer.</a:t>
            </a:r>
          </a:p>
          <a:p>
            <a:pPr eaLnBrk="1" hangingPunct="1">
              <a:buFontTx/>
              <a:buChar char="•"/>
            </a:pPr>
            <a:r>
              <a:rPr lang="en-US" altLang="x-none"/>
              <a:t>Would restore part of the concept of common carrier (as described in Section 3.1), based partly on the view that telephone companies (now telephone and cable) have a monopoly on transmission of information and that companies that control transmission should not be permitted to control access to content as well. </a:t>
            </a:r>
          </a:p>
          <a:p>
            <a:pPr eaLnBrk="1" hangingPunct="1">
              <a:buFontTx/>
              <a:buChar char="•"/>
            </a:pPr>
            <a:r>
              <a:rPr lang="en-US" altLang="x-none"/>
              <a:t>Many Internet content providers and large companies such as eBay, Microsoft, Amazon, Netflix, and Google, argue for net-neutrality rules. Without the rules, some argue, they will have to pay higher rates and communications companies will give special treatment to their own content providers. Some groups argue that allowing communications companies to set varying rates would be devastating for the Internet as it would squeeze out independent voices. Only big companies and organizations will be able to afford the prices necessary to ensure that their content moves fast enough to be relevant.</a:t>
            </a:r>
          </a:p>
          <a:p>
            <a:pPr eaLnBrk="1" hangingPunct="1">
              <a:buFontTx/>
              <a:buChar char="•"/>
            </a:pPr>
            <a:endParaRPr lang="en-US" altLang="x-none"/>
          </a:p>
          <a:p>
            <a:pPr eaLnBrk="1" hangingPunct="1"/>
            <a:r>
              <a:rPr lang="en-US" altLang="x-none"/>
              <a:t>Market</a:t>
            </a:r>
          </a:p>
          <a:p>
            <a:pPr eaLnBrk="1" hangingPunct="1">
              <a:buFontTx/>
              <a:buChar char="•"/>
            </a:pPr>
            <a:r>
              <a:rPr lang="en-US" altLang="x-none"/>
              <a:t>Charging different rates for products and services is not unusual and makes economic sense in many areas.</a:t>
            </a:r>
          </a:p>
          <a:p>
            <a:pPr eaLnBrk="1" hangingPunct="1">
              <a:buFontTx/>
              <a:buChar char="•"/>
            </a:pPr>
            <a:r>
              <a:rPr lang="en-US" altLang="x-none"/>
              <a:t>Before the FCC relaxed older regulations (in 2003-2005), telecommunications companies had little incentive to invest in broadband capacity. In the few years afterward, they invested hundreds of billions of dollars. Speeds increased, prices fell, and the added capacity was essential for new phenomena such as streaming video.</a:t>
            </a:r>
          </a:p>
          <a:p>
            <a:pPr eaLnBrk="1" hangingPunct="1">
              <a:buFontTx/>
              <a:buChar char="•"/>
            </a:pPr>
            <a:r>
              <a:rPr lang="en-US" altLang="x-none"/>
              <a:t>Opponents of additional regulations say there should be no major new regulation without evidence of harm in the current system.</a:t>
            </a:r>
          </a:p>
          <a:p>
            <a:pPr eaLnBrk="1" hangingPunct="1">
              <a:buFontTx/>
              <a:buChar char="•"/>
            </a:pPr>
            <a:endParaRPr lang="en-US" altLang="x-none"/>
          </a:p>
        </p:txBody>
      </p:sp>
      <p:sp>
        <p:nvSpPr>
          <p:cNvPr id="962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8CACF1C-FA63-1B4B-B6F6-67CBC2E4DE95}" type="slidenum">
              <a:rPr lang="en-US" altLang="x-none"/>
              <a:pPr/>
              <a:t>48</a:t>
            </a:fld>
            <a:endParaRPr lang="en-US" altLang="x-none"/>
          </a:p>
        </p:txBody>
      </p:sp>
    </p:spTree>
    <p:extLst>
      <p:ext uri="{BB962C8B-B14F-4D97-AF65-F5344CB8AC3E}">
        <p14:creationId xmlns:p14="http://schemas.microsoft.com/office/powerpoint/2010/main" val="3389988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huge surge of traffic due to smartphones and tablets heightened issues of net neutrality. In 2010, video made up more than 75% of mobile data traffic. Does it make sense to treat such traffic differently? Should it have high priority (like voice calls) because delays are annoying to the customer? Should it have lower priority because it uses so much bandwidth? Should service providers make such decisions, or should Congress and the FCC make them?</a:t>
            </a:r>
          </a:p>
          <a:p>
            <a:pPr eaLnBrk="1" hangingPunct="1"/>
            <a:endParaRPr lang="en-US" altLang="x-none"/>
          </a:p>
          <a:p>
            <a:pPr eaLnBrk="1" hangingPunct="1"/>
            <a:r>
              <a:rPr lang="en-US" altLang="x-none"/>
              <a:t>When people watch a video on a smartphone, they often do not watch the whole thing. A company developed techniques to send a video to the user in segments as he or she watches (without increasing delays), rather than sending the entire video as fast as possible. The company said this approach could cut data transfer in half. Can regulators write net neutrality rules that allow and encourage such technological solutions for reducing traffic, or will rigid rules stifle or discourage them?</a:t>
            </a:r>
          </a:p>
          <a:p>
            <a:pPr eaLnBrk="1" hangingPunct="1"/>
            <a:endParaRPr lang="en-US" altLang="x-none"/>
          </a:p>
        </p:txBody>
      </p:sp>
      <p:sp>
        <p:nvSpPr>
          <p:cNvPr id="983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60F3028-0690-D643-A177-29F861499C27}" type="slidenum">
              <a:rPr lang="en-US" altLang="x-none"/>
              <a:pPr/>
              <a:t>49</a:t>
            </a:fld>
            <a:endParaRPr lang="en-US" altLang="x-none"/>
          </a:p>
        </p:txBody>
      </p:sp>
    </p:spTree>
    <p:extLst>
      <p:ext uri="{BB962C8B-B14F-4D97-AF65-F5344CB8AC3E}">
        <p14:creationId xmlns:p14="http://schemas.microsoft.com/office/powerpoint/2010/main" val="301452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Cases in recent years have gone against the trend of treating advertising as “second class” speech. Courts have begun to rule that restrictions on truthful advertising do indeed violate the First Amendment.</a:t>
            </a:r>
          </a:p>
          <a:p>
            <a:pPr eaLnBrk="1" hangingPunct="1"/>
            <a:endParaRPr lang="en-US" altLang="x-none"/>
          </a:p>
          <a:p>
            <a:pPr eaLnBrk="1" hangingPunct="1"/>
            <a:r>
              <a:rPr lang="en-US" altLang="x-none"/>
              <a:t>Similarly, since the 1970s, the government has severely regulated political campaign speech, but recent Supreme Court decisions have restored some First Amendment protection for it.</a:t>
            </a:r>
          </a:p>
          <a:p>
            <a:pPr eaLnBrk="1" hangingPunct="1"/>
            <a:endParaRPr lang="en-US" altLang="x-none"/>
          </a:p>
          <a:p>
            <a:pPr eaLnBrk="1" hangingPunct="1"/>
            <a:r>
              <a:rPr lang="en-US" altLang="x-none"/>
              <a:t>There have been serious attempts to limit or prohibit anonymity on the Internet.</a:t>
            </a: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753D119-8E45-574A-92A9-FF0FCA638687}" type="slidenum">
              <a:rPr lang="en-US" altLang="x-none"/>
              <a:pPr/>
              <a:t>7</a:t>
            </a:fld>
            <a:endParaRPr lang="en-US" altLang="x-none"/>
          </a:p>
        </p:txBody>
      </p:sp>
    </p:spTree>
    <p:extLst>
      <p:ext uri="{BB962C8B-B14F-4D97-AF65-F5344CB8AC3E}">
        <p14:creationId xmlns:p14="http://schemas.microsoft.com/office/powerpoint/2010/main" val="245778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state of Georgia tried to ban pictures of marijuana from the Internet. A doctor argued for regulating medical discussion on the Net so that people would not get bad advice. The Chinese government restricts reporting of emergencies (such as major accidents or disasters) and how the government handles them. The French government approved a law banning anyone except professional journalists from recording or distributing video of acts of violence.</a:t>
            </a:r>
          </a:p>
          <a:p>
            <a:pPr eaLnBrk="1" hangingPunct="1"/>
            <a:endParaRPr lang="en-US" altLang="x-none"/>
          </a:p>
          <a:p>
            <a:pPr eaLnBrk="1" hangingPunct="1"/>
            <a:r>
              <a:rPr lang="en-US" altLang="x-none"/>
              <a:t>The distinctions between categories such as erotica, art, and pornography are not always clear, and different people have very different personal standards.</a:t>
            </a:r>
          </a:p>
        </p:txBody>
      </p:sp>
      <p:sp>
        <p:nvSpPr>
          <p:cNvPr id="1945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663065D-8D44-ED40-AD06-0B2AC50C82DE}" type="slidenum">
              <a:rPr lang="en-US" altLang="x-none"/>
              <a:pPr/>
              <a:t>8</a:t>
            </a:fld>
            <a:endParaRPr lang="en-US" altLang="x-none"/>
          </a:p>
        </p:txBody>
      </p:sp>
    </p:spTree>
    <p:extLst>
      <p:ext uri="{BB962C8B-B14F-4D97-AF65-F5344CB8AC3E}">
        <p14:creationId xmlns:p14="http://schemas.microsoft.com/office/powerpoint/2010/main" val="422941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First Amendment does not protect obscenity, but how does one determine something is obscene? The 1973 Supreme Court </a:t>
            </a:r>
            <a:r>
              <a:rPr lang="en-US" altLang="x-none" i="1"/>
              <a:t>Miller v. California</a:t>
            </a:r>
            <a:r>
              <a:rPr lang="en-US" altLang="x-none"/>
              <a:t>  decision established a three-part guideline for determining whether material is obscene under law. The second point – the application of community standards – was a compromise intended to avoid the problem of setting a national standard of obscenity in so large and diverse a country. Thus, small conservative or religious towns could restrict pornography to a greater extent than cosmopolitan urban areas.</a:t>
            </a:r>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8F4841F-ED50-674C-818F-DE41B7645947}" type="slidenum">
              <a:rPr lang="en-US" altLang="x-none"/>
              <a:pPr/>
              <a:t>9</a:t>
            </a:fld>
            <a:endParaRPr lang="en-US" altLang="x-none"/>
          </a:p>
        </p:txBody>
      </p:sp>
    </p:spTree>
    <p:extLst>
      <p:ext uri="{BB962C8B-B14F-4D97-AF65-F5344CB8AC3E}">
        <p14:creationId xmlns:p14="http://schemas.microsoft.com/office/powerpoint/2010/main" val="76563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 couple in California opened a computer bulletin board system (BBS) called Amateur Action that made sexually explicit images available to members.  Most legal observers agreed the BBS operators would not have been guilty of a crime in California. A postal inspector in Memphis, Tennessee, working with a U.S. attorney there, became a member of the BBS and downloaded sexually explicit images in Memphis. The couple, who lived and worked in California, were prosecuted in Tennessee and found guilty of distributing obscenity under local community standards. </a:t>
            </a:r>
          </a:p>
          <a:p>
            <a:pPr eaLnBrk="1" hangingPunct="1"/>
            <a:endParaRPr lang="en-US" altLang="x-none"/>
          </a:p>
          <a:p>
            <a:pPr eaLnBrk="1" hangingPunct="1"/>
            <a:r>
              <a:rPr lang="en-US" altLang="x-none"/>
              <a:t>Did the BBS operators send obscene files to Tennessee? BBSs were accessed through the telephone system. The postal inspector in Tennessee initiated the telephone call to the BBS and initiated the transfer of the files. Critics of the prosecution of the BBS operators argued that it is as if the postal inspector went to California, bought pornographic pictures and brought them home to Memphis – then had the seller prosecuted under Memphis community standards.</a:t>
            </a:r>
          </a:p>
        </p:txBody>
      </p:sp>
      <p:sp>
        <p:nvSpPr>
          <p:cNvPr id="2355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C34FDD2-D54B-594F-AF16-95C7EF278725}" type="slidenum">
              <a:rPr lang="en-US" altLang="x-none"/>
              <a:pPr/>
              <a:t>10</a:t>
            </a:fld>
            <a:endParaRPr lang="en-US" altLang="x-none"/>
          </a:p>
        </p:txBody>
      </p:sp>
    </p:spTree>
    <p:extLst>
      <p:ext uri="{BB962C8B-B14F-4D97-AF65-F5344CB8AC3E}">
        <p14:creationId xmlns:p14="http://schemas.microsoft.com/office/powerpoint/2010/main" val="78992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The CDA was found unconstitutional in </a:t>
            </a:r>
            <a:r>
              <a:rPr lang="en-US" altLang="x-none" i="1"/>
              <a:t>American Civil Liberties Union et al. v. Janet Reno. </a:t>
            </a:r>
            <a:r>
              <a:rPr lang="en-US" altLang="x-none"/>
              <a:t>That decision established that “the Internet deserves the highest protection from government intrusion.” </a:t>
            </a:r>
          </a:p>
          <a:p>
            <a:pPr eaLnBrk="1" hangingPunct="1"/>
            <a:endParaRPr lang="en-US" altLang="x-none"/>
          </a:p>
          <a:p>
            <a:pPr eaLnBrk="1" hangingPunct="1"/>
            <a:r>
              <a:rPr lang="en-US" altLang="x-none" sz="2800">
                <a:solidFill>
                  <a:srgbClr val="FF0000"/>
                </a:solidFill>
              </a:rPr>
              <a:t>The courts found that the then newly developing filtering software was less restrictive and more desirable than censorship.</a:t>
            </a:r>
          </a:p>
          <a:p>
            <a:pPr eaLnBrk="1" hangingPunct="1"/>
            <a:endParaRPr lang="en-US" altLang="x-none"/>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DF7D45B-A65E-EC44-BAD6-36176AECFCD0}" type="slidenum">
              <a:rPr lang="en-US" altLang="x-none"/>
              <a:pPr/>
              <a:t>12</a:t>
            </a:fld>
            <a:endParaRPr lang="en-US" altLang="x-none"/>
          </a:p>
        </p:txBody>
      </p:sp>
    </p:spTree>
    <p:extLst>
      <p:ext uri="{BB962C8B-B14F-4D97-AF65-F5344CB8AC3E}">
        <p14:creationId xmlns:p14="http://schemas.microsoft.com/office/powerpoint/2010/main" val="1215538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a:xfrm>
            <a:off x="5791200" y="6584950"/>
            <a:ext cx="3352800" cy="273050"/>
          </a:xfrm>
        </p:spPr>
        <p:txBody>
          <a:bodyPr/>
          <a:lstStyle>
            <a:lvl1pPr>
              <a:defRPr sz="700">
                <a:latin typeface="Arial" panose="020B0604020202020204" pitchFamily="34" charset="0"/>
                <a:cs typeface="Arial" panose="020B0604020202020204" pitchFamily="34" charset="0"/>
              </a:defRPr>
            </a:lvl1pPr>
          </a:lstStyle>
          <a:p>
            <a:r>
              <a:rPr lang="en-US" smtClean="0"/>
              <a:t>Copyright © 2018, 2013, 2008 Pearson Education, Inc. All Rights Reserved </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6398722"/>
            <a:ext cx="609600" cy="433137"/>
          </a:xfrm>
          <a:prstGeom prst="rect">
            <a:avLst/>
          </a:prstGeom>
        </p:spPr>
      </p:pic>
    </p:spTree>
    <p:extLst>
      <p:ext uri="{BB962C8B-B14F-4D97-AF65-F5344CB8AC3E}">
        <p14:creationId xmlns:p14="http://schemas.microsoft.com/office/powerpoint/2010/main" val="29058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lvl1pPr>
              <a:defRPr sz="700">
                <a:latin typeface="Arial" panose="020B0604020202020204" pitchFamily="34" charset="0"/>
                <a:cs typeface="Arial" panose="020B0604020202020204" pitchFamily="34" charset="0"/>
              </a:defRPr>
            </a:lvl1pPr>
          </a:lstStyle>
          <a:p>
            <a:r>
              <a:rPr lang="en-US" dirty="0" smtClean="0"/>
              <a:t>Copyright © 2018, 2013, 2008 Pearson Education, Inc. All Rights Reserved </a:t>
            </a:r>
            <a:endParaRPr lang="en-US" dirty="0"/>
          </a:p>
        </p:txBody>
      </p:sp>
    </p:spTree>
    <p:extLst>
      <p:ext uri="{BB962C8B-B14F-4D97-AF65-F5344CB8AC3E}">
        <p14:creationId xmlns:p14="http://schemas.microsoft.com/office/powerpoint/2010/main" val="52601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Footer Placeholder 1"/>
          <p:cNvSpPr>
            <a:spLocks noGrp="1"/>
          </p:cNvSpPr>
          <p:nvPr>
            <p:ph type="ftr" sz="quarter" idx="10"/>
          </p:nvPr>
        </p:nvSpPr>
        <p:spPr/>
        <p:txBody>
          <a:bodyPr/>
          <a:lstStyle/>
          <a:p>
            <a:r>
              <a:rPr lang="en-US" smtClean="0"/>
              <a:t>Copyright © 2018, 2013, 2008 Pearson Education, Inc. All Rights Reserved </a:t>
            </a:r>
            <a:endParaRPr lang="en-US"/>
          </a:p>
        </p:txBody>
      </p:sp>
    </p:spTree>
    <p:extLst>
      <p:ext uri="{BB962C8B-B14F-4D97-AF65-F5344CB8AC3E}">
        <p14:creationId xmlns:p14="http://schemas.microsoft.com/office/powerpoint/2010/main" val="166625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 </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C6E2B4D-4D78-C247-B1B6-108822286EF2}" type="slidenum">
              <a:rPr lang="en-US" altLang="x-none"/>
              <a:pPr/>
              <a:t>‹#›</a:t>
            </a:fld>
            <a:endParaRPr lang="en-US" altLang="x-none"/>
          </a:p>
        </p:txBody>
      </p:sp>
    </p:spTree>
    <p:extLst>
      <p:ext uri="{BB962C8B-B14F-4D97-AF65-F5344CB8AC3E}">
        <p14:creationId xmlns:p14="http://schemas.microsoft.com/office/powerpoint/2010/main" val="154201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821017" y="6477000"/>
            <a:ext cx="3322983" cy="3742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z="700" dirty="0" smtClean="0">
                <a:solidFill>
                  <a:srgbClr val="2F2B20">
                    <a:tint val="75000"/>
                  </a:srgbClr>
                </a:solidFill>
                <a:latin typeface="Arial" charset="0"/>
              </a:rPr>
              <a:t>Copyright © 2018, 2013, 2008 Pearson Education, Inc. All Rights Reserved</a:t>
            </a:r>
          </a:p>
          <a:p>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0722" y="6324600"/>
            <a:ext cx="671320" cy="476991"/>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ikileak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srcRect t="-6" b="2694"/>
          <a:stretch/>
        </p:blipFill>
        <p:spPr>
          <a:xfrm>
            <a:off x="25400" y="0"/>
            <a:ext cx="5390394" cy="6858000"/>
          </a:xfrm>
          <a:prstGeom prst="rect">
            <a:avLst/>
          </a:prstGeom>
        </p:spPr>
      </p:pic>
      <p:sp>
        <p:nvSpPr>
          <p:cNvPr id="8" name="Rectangle 5"/>
          <p:cNvSpPr txBox="1">
            <a:spLocks noChangeArrowheads="1"/>
          </p:cNvSpPr>
          <p:nvPr/>
        </p:nvSpPr>
        <p:spPr bwMode="auto">
          <a:xfrm>
            <a:off x="3962400" y="2667000"/>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Wingdings" charset="2"/>
              <a:buNone/>
              <a:defRPr sz="30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SzPct val="50000"/>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SzPct val="75000"/>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buFont typeface="Wingdings" pitchFamily="2" charset="2"/>
              <a:buNone/>
              <a:defRPr/>
            </a:pPr>
            <a:r>
              <a:rPr lang="en-US" sz="4000" dirty="0" smtClean="0"/>
              <a:t>Chapter 3:</a:t>
            </a:r>
            <a:br>
              <a:rPr lang="en-US" sz="4000" dirty="0" smtClean="0"/>
            </a:br>
            <a:r>
              <a:rPr lang="en-US" sz="4000" dirty="0" smtClean="0"/>
              <a:t>Freedom of Speech</a:t>
            </a:r>
            <a:endParaRPr lang="en-US" sz="4000" dirty="0"/>
          </a:p>
        </p:txBody>
      </p:sp>
      <p:sp>
        <p:nvSpPr>
          <p:cNvPr id="9" name="TextBox 5"/>
          <p:cNvSpPr txBox="1">
            <a:spLocks noChangeArrowheads="1"/>
          </p:cNvSpPr>
          <p:nvPr/>
        </p:nvSpPr>
        <p:spPr bwMode="auto">
          <a:xfrm>
            <a:off x="6063129" y="5956498"/>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5" name="Footer Placeholder 4"/>
          <p:cNvSpPr>
            <a:spLocks noGrp="1"/>
          </p:cNvSpPr>
          <p:nvPr>
            <p:ph type="ftr" sz="quarter" idx="10"/>
          </p:nvPr>
        </p:nvSpPr>
        <p:spPr/>
        <p:txBody>
          <a:bodyPr/>
          <a:lstStyle/>
          <a:p>
            <a:r>
              <a:rPr lang="en-US" smtClean="0"/>
              <a:t>Copyright © 2018, 2013, 2008 Pearson Education, Inc. All Rights Reserved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smtClean="0"/>
              <a:t>Straining old legal standards</a:t>
            </a:r>
            <a:endParaRPr lang="en-US" sz="2800" dirty="0"/>
          </a:p>
          <a:p>
            <a:pPr eaLnBrk="1" fontAlgn="auto" hangingPunct="1">
              <a:lnSpc>
                <a:spcPct val="90000"/>
              </a:lnSpc>
              <a:spcAft>
                <a:spcPts val="0"/>
              </a:spcAft>
              <a:defRPr/>
            </a:pPr>
            <a:r>
              <a:rPr lang="en-US" sz="2800" dirty="0" smtClean="0"/>
              <a:t>The definition of “community”</a:t>
            </a:r>
          </a:p>
          <a:p>
            <a:pPr eaLnBrk="1" fontAlgn="auto" hangingPunct="1">
              <a:lnSpc>
                <a:spcPct val="90000"/>
              </a:lnSpc>
              <a:spcAft>
                <a:spcPts val="0"/>
              </a:spcAft>
              <a:defRPr/>
            </a:pPr>
            <a:r>
              <a:rPr lang="en-US" sz="2800" dirty="0" smtClean="0"/>
              <a:t>The definition of “distribution”</a:t>
            </a:r>
            <a:endParaRPr lang="en-US" sz="2800" dirty="0"/>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Freedom of speech guidelines</a:t>
            </a:r>
          </a:p>
          <a:p>
            <a:pPr eaLnBrk="1" fontAlgn="auto" hangingPunct="1">
              <a:spcAft>
                <a:spcPts val="0"/>
              </a:spcAft>
              <a:defRPr/>
            </a:pPr>
            <a:r>
              <a:rPr lang="en-US" sz="2600" dirty="0" smtClean="0"/>
              <a:t>Distinguish speech from action. Advocating illegal acts is (usually) legal.</a:t>
            </a:r>
          </a:p>
          <a:p>
            <a:pPr eaLnBrk="1" fontAlgn="auto" hangingPunct="1">
              <a:spcAft>
                <a:spcPts val="0"/>
              </a:spcAft>
              <a:defRPr/>
            </a:pPr>
            <a:r>
              <a:rPr lang="en-US" sz="2600" dirty="0" smtClean="0"/>
              <a:t>Laws must not chill expression of legal speech.</a:t>
            </a:r>
          </a:p>
          <a:p>
            <a:pPr eaLnBrk="1" fontAlgn="auto" hangingPunct="1">
              <a:spcAft>
                <a:spcPts val="0"/>
              </a:spcAft>
              <a:defRPr/>
            </a:pPr>
            <a:r>
              <a:rPr lang="en-US" sz="2600" dirty="0" smtClean="0"/>
              <a:t>Do not reduce adults to reading only what is fit for children.</a:t>
            </a:r>
          </a:p>
          <a:p>
            <a:pPr eaLnBrk="1" fontAlgn="auto" hangingPunct="1">
              <a:spcAft>
                <a:spcPts val="0"/>
              </a:spcAft>
              <a:defRPr/>
            </a:pPr>
            <a:r>
              <a:rPr lang="en-US" sz="2600" dirty="0" smtClean="0"/>
              <a:t>Solve speech problems by least restrictive means.</a:t>
            </a:r>
          </a:p>
          <a:p>
            <a:pPr lvl="1" eaLnBrk="1" fontAlgn="auto" hangingPunct="1">
              <a:spcAft>
                <a:spcPts val="0"/>
              </a:spcAft>
              <a:defRPr/>
            </a:pPr>
            <a:endParaRPr lang="en-US" dirty="0"/>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3" name="Rectangle 11"/>
          <p:cNvSpPr>
            <a:spLocks noGrp="1" noChangeArrowheads="1"/>
          </p:cNvSpPr>
          <p:nvPr>
            <p:ph idx="1"/>
          </p:nvPr>
        </p:nvSpPr>
        <p:spPr>
          <a:xfrm>
            <a:off x="1219200" y="1371600"/>
            <a:ext cx="7696200" cy="4876800"/>
          </a:xfrm>
        </p:spPr>
        <p:txBody>
          <a:bodyPr rtlCol="0">
            <a:normAutofit fontScale="92500" lnSpcReduction="10000"/>
          </a:bodyPr>
          <a:lstStyle/>
          <a:p>
            <a:pPr eaLnBrk="1" fontAlgn="auto" hangingPunct="1">
              <a:lnSpc>
                <a:spcPct val="90000"/>
              </a:lnSpc>
              <a:spcAft>
                <a:spcPts val="0"/>
              </a:spcAft>
              <a:buFontTx/>
              <a:buNone/>
              <a:defRPr/>
            </a:pPr>
            <a:r>
              <a:rPr lang="en-US" sz="3200" dirty="0"/>
              <a:t>Internet Censorship Laws &amp; Alternatives</a:t>
            </a:r>
          </a:p>
          <a:p>
            <a:pPr eaLnBrk="1" fontAlgn="auto" hangingPunct="1">
              <a:lnSpc>
                <a:spcPct val="90000"/>
              </a:lnSpc>
              <a:spcAft>
                <a:spcPts val="0"/>
              </a:spcAft>
              <a:defRPr/>
            </a:pPr>
            <a:r>
              <a:rPr lang="en-US" dirty="0" smtClean="0"/>
              <a:t>Communications </a:t>
            </a:r>
            <a:r>
              <a:rPr lang="en-US" dirty="0"/>
              <a:t>Decency Act </a:t>
            </a:r>
            <a:r>
              <a:rPr lang="en-US" dirty="0" smtClean="0"/>
              <a:t>of 1996 (</a:t>
            </a:r>
            <a:r>
              <a:rPr lang="en-US" dirty="0"/>
              <a:t>CDA) </a:t>
            </a:r>
          </a:p>
          <a:p>
            <a:pPr lvl="1" eaLnBrk="1" fontAlgn="auto" hangingPunct="1">
              <a:lnSpc>
                <a:spcPct val="90000"/>
              </a:lnSpc>
              <a:spcAft>
                <a:spcPts val="0"/>
              </a:spcAft>
              <a:defRPr/>
            </a:pPr>
            <a:r>
              <a:rPr lang="en-US" sz="2600" dirty="0" smtClean="0"/>
              <a:t>Attempted </a:t>
            </a:r>
            <a:r>
              <a:rPr lang="en-US" sz="2600" dirty="0"/>
              <a:t>to avoid conflict with </a:t>
            </a:r>
            <a:r>
              <a:rPr lang="en-US" sz="2600" dirty="0" smtClean="0"/>
              <a:t>First Amendment </a:t>
            </a:r>
            <a:r>
              <a:rPr lang="en-US" sz="2600" dirty="0"/>
              <a:t>by focusing on </a:t>
            </a:r>
            <a:r>
              <a:rPr lang="en-US" sz="2600" dirty="0" smtClean="0"/>
              <a:t>children</a:t>
            </a:r>
          </a:p>
          <a:p>
            <a:pPr lvl="1" eaLnBrk="1" fontAlgn="auto" hangingPunct="1">
              <a:lnSpc>
                <a:spcPct val="90000"/>
              </a:lnSpc>
              <a:spcAft>
                <a:spcPts val="0"/>
              </a:spcAft>
              <a:defRPr/>
            </a:pPr>
            <a:r>
              <a:rPr lang="en-US" sz="2600" dirty="0" smtClean="0"/>
              <a:t>Made it a crime to make available to anyone under 18 any obscene or indecent communication</a:t>
            </a:r>
          </a:p>
          <a:p>
            <a:pPr eaLnBrk="1" fontAlgn="auto" hangingPunct="1">
              <a:spcAft>
                <a:spcPts val="0"/>
              </a:spcAft>
              <a:defRPr/>
            </a:pPr>
            <a:r>
              <a:rPr lang="en-US" dirty="0"/>
              <a:t>Found to be unconstitutional</a:t>
            </a:r>
          </a:p>
          <a:p>
            <a:pPr lvl="1" eaLnBrk="1" fontAlgn="auto" hangingPunct="1">
              <a:spcAft>
                <a:spcPts val="0"/>
              </a:spcAft>
              <a:defRPr/>
            </a:pPr>
            <a:r>
              <a:rPr lang="en-US" sz="2600" dirty="0"/>
              <a:t>The worst material threatening children was already illegal</a:t>
            </a:r>
          </a:p>
          <a:p>
            <a:pPr lvl="1" eaLnBrk="1" fontAlgn="auto" hangingPunct="1">
              <a:spcAft>
                <a:spcPts val="0"/>
              </a:spcAft>
              <a:defRPr/>
            </a:pPr>
            <a:r>
              <a:rPr lang="en-US" sz="2600" dirty="0"/>
              <a:t>It was too vague and broad</a:t>
            </a:r>
          </a:p>
          <a:p>
            <a:pPr lvl="1" eaLnBrk="1" fontAlgn="auto" hangingPunct="1">
              <a:spcAft>
                <a:spcPts val="0"/>
              </a:spcAft>
              <a:defRPr/>
            </a:pPr>
            <a:r>
              <a:rPr lang="en-US" sz="2600" dirty="0"/>
              <a:t>It did not use the least restrictive means of accomplishing the goal of protecting children</a:t>
            </a:r>
          </a:p>
          <a:p>
            <a:pPr lvl="1" eaLnBrk="1" fontAlgn="auto" hangingPunct="1">
              <a:lnSpc>
                <a:spcPct val="90000"/>
              </a:lnSpc>
              <a:spcAft>
                <a:spcPts val="0"/>
              </a:spcAft>
              <a:defRPr/>
            </a:pPr>
            <a:endParaRPr lang="en-US" sz="2400" dirty="0"/>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noChangeArrowheads="1"/>
          </p:cNvSpPr>
          <p:nvPr>
            <p:ph idx="1"/>
          </p:nvPr>
        </p:nvSpPr>
        <p:spPr>
          <a:xfrm>
            <a:off x="1219200" y="1295400"/>
            <a:ext cx="7620000" cy="4876800"/>
          </a:xfrm>
        </p:spPr>
        <p:txBody>
          <a:bodyPr rtlCol="0">
            <a:normAutofit/>
          </a:bodyPr>
          <a:lstStyle/>
          <a:p>
            <a:pPr eaLnBrk="1" fontAlgn="auto" hangingPunct="1">
              <a:lnSpc>
                <a:spcPct val="90000"/>
              </a:lnSpc>
              <a:spcAft>
                <a:spcPts val="0"/>
              </a:spcAft>
              <a:buFontTx/>
              <a:buNone/>
              <a:defRPr/>
            </a:pPr>
            <a:r>
              <a:rPr lang="en-US" dirty="0"/>
              <a:t>Internet Censorship Laws &amp; Alternatives </a:t>
            </a:r>
          </a:p>
          <a:p>
            <a:pPr eaLnBrk="1" fontAlgn="auto" hangingPunct="1">
              <a:lnSpc>
                <a:spcPct val="90000"/>
              </a:lnSpc>
              <a:spcAft>
                <a:spcPts val="0"/>
              </a:spcAft>
              <a:defRPr/>
            </a:pPr>
            <a:r>
              <a:rPr lang="en-US" sz="2800" dirty="0"/>
              <a:t>Child Online Protection Act of 1998 (COPA</a:t>
            </a:r>
            <a:r>
              <a:rPr lang="en-US" sz="2800" dirty="0" smtClean="0"/>
              <a:t>)</a:t>
            </a:r>
            <a:endParaRPr lang="en-US" sz="2800" dirty="0"/>
          </a:p>
          <a:p>
            <a:pPr lvl="1" eaLnBrk="1" fontAlgn="auto" hangingPunct="1">
              <a:lnSpc>
                <a:spcPct val="90000"/>
              </a:lnSpc>
              <a:spcAft>
                <a:spcPts val="0"/>
              </a:spcAft>
              <a:defRPr/>
            </a:pPr>
            <a:r>
              <a:rPr lang="en-US" sz="2400" dirty="0"/>
              <a:t>M</a:t>
            </a:r>
            <a:r>
              <a:rPr lang="en-US" sz="2400" dirty="0" smtClean="0"/>
              <a:t>ore limited than CDA</a:t>
            </a:r>
          </a:p>
          <a:p>
            <a:pPr lvl="1" eaLnBrk="1" fontAlgn="auto" hangingPunct="1">
              <a:lnSpc>
                <a:spcPct val="90000"/>
              </a:lnSpc>
              <a:spcAft>
                <a:spcPts val="0"/>
              </a:spcAft>
              <a:defRPr/>
            </a:pPr>
            <a:r>
              <a:rPr lang="en-US" sz="2400" dirty="0" smtClean="0"/>
              <a:t>Federal </a:t>
            </a:r>
            <a:r>
              <a:rPr lang="en-US" sz="2400" dirty="0"/>
              <a:t>crime for commercial </a:t>
            </a:r>
            <a:r>
              <a:rPr lang="en-US" sz="2400" dirty="0" smtClean="0"/>
              <a:t>Web </a:t>
            </a:r>
            <a:r>
              <a:rPr lang="en-US" sz="2400" dirty="0"/>
              <a:t>sites to make available to minors </a:t>
            </a:r>
            <a:r>
              <a:rPr lang="en-US" sz="2400" dirty="0" smtClean="0"/>
              <a:t>material “harmful to minors” as judged by community standards</a:t>
            </a:r>
            <a:endParaRPr lang="en-US" sz="2400" dirty="0"/>
          </a:p>
          <a:p>
            <a:pPr eaLnBrk="1" fontAlgn="auto" hangingPunct="1">
              <a:lnSpc>
                <a:spcPct val="90000"/>
              </a:lnSpc>
              <a:spcAft>
                <a:spcPts val="0"/>
              </a:spcAft>
              <a:defRPr/>
            </a:pPr>
            <a:r>
              <a:rPr lang="en-US" sz="2800" dirty="0"/>
              <a:t>Found to be </a:t>
            </a:r>
            <a:r>
              <a:rPr lang="en-US" sz="2800" dirty="0" smtClean="0"/>
              <a:t>unconstitutional</a:t>
            </a:r>
            <a:endParaRPr lang="en-US" sz="2800" dirty="0"/>
          </a:p>
          <a:p>
            <a:pPr lvl="1" eaLnBrk="1" fontAlgn="auto" hangingPunct="1">
              <a:lnSpc>
                <a:spcPct val="90000"/>
              </a:lnSpc>
              <a:spcAft>
                <a:spcPts val="0"/>
              </a:spcAft>
              <a:defRPr/>
            </a:pPr>
            <a:r>
              <a:rPr lang="en-US" sz="2400" dirty="0" smtClean="0"/>
              <a:t>It was too broad </a:t>
            </a:r>
          </a:p>
          <a:p>
            <a:pPr lvl="1" eaLnBrk="1" fontAlgn="auto" hangingPunct="1">
              <a:lnSpc>
                <a:spcPct val="90000"/>
              </a:lnSpc>
              <a:spcAft>
                <a:spcPts val="0"/>
              </a:spcAft>
              <a:defRPr/>
            </a:pPr>
            <a:r>
              <a:rPr lang="en-US" sz="2400" dirty="0" smtClean="0"/>
              <a:t>It would restrict the entire country to the standards of the most conservative community</a:t>
            </a:r>
          </a:p>
          <a:p>
            <a:pPr lvl="1" eaLnBrk="1" fontAlgn="auto" hangingPunct="1">
              <a:lnSpc>
                <a:spcPct val="90000"/>
              </a:lnSpc>
              <a:spcAft>
                <a:spcPts val="0"/>
              </a:spcAft>
              <a:defRPr/>
            </a:pPr>
            <a:r>
              <a:rPr lang="en-US" sz="2400" dirty="0" smtClean="0"/>
              <a:t>It would have a chilling effect</a:t>
            </a:r>
          </a:p>
          <a:p>
            <a:pPr eaLnBrk="1" fontAlgn="auto" hangingPunct="1">
              <a:lnSpc>
                <a:spcPct val="90000"/>
              </a:lnSpc>
              <a:spcAft>
                <a:spcPts val="0"/>
              </a:spcAft>
              <a:defRPr/>
            </a:pPr>
            <a:endParaRPr lang="en-US" sz="2400" dirty="0"/>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Internet Censorship Laws &amp; </a:t>
            </a:r>
            <a:r>
              <a:rPr lang="en-US" dirty="0" smtClean="0"/>
              <a:t>Alternatives</a:t>
            </a:r>
            <a:endParaRPr lang="en-US" dirty="0"/>
          </a:p>
          <a:p>
            <a:pPr eaLnBrk="1" fontAlgn="auto" hangingPunct="1">
              <a:lnSpc>
                <a:spcPct val="90000"/>
              </a:lnSpc>
              <a:spcAft>
                <a:spcPts val="0"/>
              </a:spcAft>
              <a:defRPr/>
            </a:pPr>
            <a:r>
              <a:rPr lang="en-US" sz="2800" dirty="0"/>
              <a:t>Children's Internet Protection Act of 2000 (CIPA</a:t>
            </a:r>
            <a:r>
              <a:rPr lang="en-US" sz="2800" dirty="0" smtClean="0"/>
              <a:t>)</a:t>
            </a:r>
            <a:endParaRPr lang="en-US" sz="2800" dirty="0"/>
          </a:p>
          <a:p>
            <a:pPr lvl="1" eaLnBrk="1" fontAlgn="auto" hangingPunct="1">
              <a:lnSpc>
                <a:spcPct val="90000"/>
              </a:lnSpc>
              <a:spcAft>
                <a:spcPts val="0"/>
              </a:spcAft>
              <a:defRPr/>
            </a:pPr>
            <a:r>
              <a:rPr lang="en-US" sz="2400" dirty="0"/>
              <a:t>Requires schools and libraries that participate in certain federal programs to install filtering software</a:t>
            </a:r>
          </a:p>
          <a:p>
            <a:pPr eaLnBrk="1" fontAlgn="auto" hangingPunct="1">
              <a:lnSpc>
                <a:spcPct val="90000"/>
              </a:lnSpc>
              <a:spcAft>
                <a:spcPts val="0"/>
              </a:spcAft>
              <a:defRPr/>
            </a:pPr>
            <a:r>
              <a:rPr lang="en-US" sz="2800" dirty="0"/>
              <a:t>Upheld in </a:t>
            </a:r>
            <a:r>
              <a:rPr lang="en-US" sz="2800" dirty="0" smtClean="0"/>
              <a:t>court</a:t>
            </a:r>
            <a:endParaRPr lang="en-US" sz="2800" dirty="0"/>
          </a:p>
          <a:p>
            <a:pPr lvl="1" eaLnBrk="1" fontAlgn="auto" hangingPunct="1">
              <a:lnSpc>
                <a:spcPct val="90000"/>
              </a:lnSpc>
              <a:spcAft>
                <a:spcPts val="0"/>
              </a:spcAft>
              <a:defRPr/>
            </a:pPr>
            <a:r>
              <a:rPr lang="en-US" sz="2400" dirty="0"/>
              <a:t>Does not violate First Amendment since it does not require the use of filters, impose jail or fines</a:t>
            </a:r>
          </a:p>
          <a:p>
            <a:pPr lvl="1" eaLnBrk="1" fontAlgn="auto" hangingPunct="1">
              <a:lnSpc>
                <a:spcPct val="90000"/>
              </a:lnSpc>
              <a:spcAft>
                <a:spcPts val="0"/>
              </a:spcAft>
              <a:defRPr/>
            </a:pPr>
            <a:r>
              <a:rPr lang="en-US" sz="2400" dirty="0"/>
              <a:t>It sets a condition for receipt of certain federal funds</a:t>
            </a:r>
          </a:p>
          <a:p>
            <a:pPr eaLnBrk="1" fontAlgn="auto" hangingPunct="1">
              <a:lnSpc>
                <a:spcPct val="90000"/>
              </a:lnSpc>
              <a:spcAft>
                <a:spcPts val="0"/>
              </a:spcAft>
              <a:defRPr/>
            </a:pPr>
            <a:endParaRPr lang="en-US" sz="2400" dirty="0"/>
          </a:p>
        </p:txBody>
      </p:sp>
      <p:pic>
        <p:nvPicPr>
          <p:cNvPr id="1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Video Games</a:t>
            </a:r>
          </a:p>
          <a:p>
            <a:pPr eaLnBrk="1" fontAlgn="auto" hangingPunct="1">
              <a:spcAft>
                <a:spcPts val="0"/>
              </a:spcAft>
              <a:defRPr/>
            </a:pPr>
            <a:r>
              <a:rPr lang="en-US" dirty="0" smtClean="0"/>
              <a:t>A California law banned sale or rental of violent video games to minors. </a:t>
            </a:r>
          </a:p>
          <a:p>
            <a:pPr eaLnBrk="1" fontAlgn="auto" hangingPunct="1">
              <a:spcAft>
                <a:spcPts val="0"/>
              </a:spcAft>
              <a:defRPr/>
            </a:pPr>
            <a:r>
              <a:rPr lang="en-US" dirty="0" smtClean="0"/>
              <a:t>In 2011, the Supreme Court of California ruled it violated the First Amendment.</a:t>
            </a:r>
          </a:p>
        </p:txBody>
      </p:sp>
      <p:pic>
        <p:nvPicPr>
          <p:cNvPr id="5"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Alternatives to censorship</a:t>
            </a:r>
          </a:p>
          <a:p>
            <a:pPr eaLnBrk="1" fontAlgn="auto" hangingPunct="1">
              <a:lnSpc>
                <a:spcPct val="80000"/>
              </a:lnSpc>
              <a:spcAft>
                <a:spcPts val="0"/>
              </a:spcAft>
              <a:defRPr/>
            </a:pPr>
            <a:r>
              <a:rPr lang="en-US" sz="2800" dirty="0" smtClean="0"/>
              <a:t>Filters</a:t>
            </a:r>
            <a:endParaRPr lang="en-US" sz="2800" dirty="0"/>
          </a:p>
          <a:p>
            <a:pPr lvl="1" eaLnBrk="1" fontAlgn="auto" hangingPunct="1">
              <a:lnSpc>
                <a:spcPct val="80000"/>
              </a:lnSpc>
              <a:spcAft>
                <a:spcPts val="0"/>
              </a:spcAft>
              <a:defRPr/>
            </a:pPr>
            <a:r>
              <a:rPr lang="en-US" sz="2400" dirty="0"/>
              <a:t>Blocks sites with specific words, phrases or images</a:t>
            </a:r>
          </a:p>
          <a:p>
            <a:pPr lvl="1" eaLnBrk="1" fontAlgn="auto" hangingPunct="1">
              <a:lnSpc>
                <a:spcPct val="80000"/>
              </a:lnSpc>
              <a:spcAft>
                <a:spcPts val="0"/>
              </a:spcAft>
              <a:defRPr/>
            </a:pPr>
            <a:r>
              <a:rPr lang="en-US" sz="2400" dirty="0"/>
              <a:t>Parental control for sex and violence</a:t>
            </a:r>
          </a:p>
          <a:p>
            <a:pPr lvl="1" eaLnBrk="1" fontAlgn="auto" hangingPunct="1">
              <a:lnSpc>
                <a:spcPct val="80000"/>
              </a:lnSpc>
              <a:spcAft>
                <a:spcPts val="0"/>
              </a:spcAft>
              <a:defRPr/>
            </a:pPr>
            <a:r>
              <a:rPr lang="en-US" sz="2400" dirty="0"/>
              <a:t>Updated frequently but may still screen out too much or too little</a:t>
            </a:r>
          </a:p>
          <a:p>
            <a:pPr lvl="1" eaLnBrk="1" fontAlgn="auto" hangingPunct="1">
              <a:lnSpc>
                <a:spcPct val="80000"/>
              </a:lnSpc>
              <a:spcAft>
                <a:spcPts val="0"/>
              </a:spcAft>
              <a:defRPr/>
            </a:pPr>
            <a:r>
              <a:rPr lang="en-US" sz="2400" dirty="0"/>
              <a:t>Not possible to eliminate all errors</a:t>
            </a:r>
          </a:p>
          <a:p>
            <a:pPr lvl="1" eaLnBrk="1" fontAlgn="auto" hangingPunct="1">
              <a:lnSpc>
                <a:spcPct val="80000"/>
              </a:lnSpc>
              <a:spcAft>
                <a:spcPts val="0"/>
              </a:spcAft>
              <a:defRPr/>
            </a:pPr>
            <a:r>
              <a:rPr lang="en-US" sz="2400" dirty="0" smtClean="0"/>
              <a:t>What </a:t>
            </a:r>
            <a:r>
              <a:rPr lang="en-US" sz="2400" dirty="0"/>
              <a:t>should be blocked</a:t>
            </a:r>
            <a:r>
              <a:rPr lang="en-US" sz="2400" dirty="0" smtClean="0"/>
              <a:t>?</a:t>
            </a:r>
          </a:p>
        </p:txBody>
      </p:sp>
      <p:pic>
        <p:nvPicPr>
          <p:cNvPr id="9"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Alternatives to censorship</a:t>
            </a:r>
          </a:p>
          <a:p>
            <a:pPr eaLnBrk="1" fontAlgn="auto" hangingPunct="1">
              <a:lnSpc>
                <a:spcPct val="80000"/>
              </a:lnSpc>
              <a:spcAft>
                <a:spcPts val="0"/>
              </a:spcAft>
              <a:defRPr/>
            </a:pPr>
            <a:r>
              <a:rPr lang="en-US" sz="2800" dirty="0" smtClean="0"/>
              <a:t>Policies</a:t>
            </a:r>
          </a:p>
          <a:p>
            <a:pPr lvl="1" eaLnBrk="1" fontAlgn="auto" hangingPunct="1">
              <a:lnSpc>
                <a:spcPct val="80000"/>
              </a:lnSpc>
              <a:spcAft>
                <a:spcPts val="0"/>
              </a:spcAft>
              <a:defRPr/>
            </a:pPr>
            <a:r>
              <a:rPr lang="en-US" sz="2400" dirty="0" smtClean="0"/>
              <a:t>Commercial services, online communities, and social networking sites develop policies to protect members.</a:t>
            </a:r>
          </a:p>
          <a:p>
            <a:pPr lvl="1" eaLnBrk="1" fontAlgn="auto" hangingPunct="1">
              <a:lnSpc>
                <a:spcPct val="80000"/>
              </a:lnSpc>
              <a:spcAft>
                <a:spcPts val="0"/>
              </a:spcAft>
              <a:defRPr/>
            </a:pPr>
            <a:r>
              <a:rPr lang="en-US" sz="2400" dirty="0" smtClean="0"/>
              <a:t>Video game industry developed rating system that provides an indication for parents about the amount of sex, profanity, and violence in a game.</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i="1" dirty="0" smtClean="0"/>
              <a:t>Why </a:t>
            </a:r>
            <a:r>
              <a:rPr lang="en-US" i="1" dirty="0"/>
              <a:t>is ‘least restrictive means’ important?</a:t>
            </a:r>
          </a:p>
          <a:p>
            <a:pPr eaLnBrk="1" fontAlgn="auto" hangingPunct="1">
              <a:spcAft>
                <a:spcPts val="0"/>
              </a:spcAft>
              <a:defRPr/>
            </a:pPr>
            <a:r>
              <a:rPr lang="en-US" i="1" dirty="0"/>
              <a:t>Do you consider the Internet an appropriate tool for young children?  Why or why not?</a:t>
            </a:r>
          </a:p>
        </p:txBody>
      </p:sp>
      <p:pic>
        <p:nvPicPr>
          <p:cNvPr id="9"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Child Pornography </a:t>
            </a:r>
          </a:p>
          <a:p>
            <a:pPr eaLnBrk="1" fontAlgn="auto" hangingPunct="1">
              <a:lnSpc>
                <a:spcPct val="80000"/>
              </a:lnSpc>
              <a:spcAft>
                <a:spcPts val="0"/>
              </a:spcAft>
              <a:defRPr/>
            </a:pPr>
            <a:r>
              <a:rPr lang="en-US" sz="2800" dirty="0" smtClean="0"/>
              <a:t>Includes pictures or videos of actual minors (children under 18) engaged in sexually explicit conduct.</a:t>
            </a:r>
          </a:p>
          <a:p>
            <a:pPr eaLnBrk="1" fontAlgn="auto" hangingPunct="1">
              <a:lnSpc>
                <a:spcPct val="80000"/>
              </a:lnSpc>
              <a:spcAft>
                <a:spcPts val="0"/>
              </a:spcAft>
              <a:defRPr/>
            </a:pPr>
            <a:r>
              <a:rPr lang="en-US" sz="2800" dirty="0" smtClean="0"/>
              <a:t>Production is illegal primarily because of abuse of the actual children, not because of the impact of the content on a viewer.</a:t>
            </a:r>
          </a:p>
          <a:p>
            <a:pPr marL="0" indent="0" eaLnBrk="1" fontAlgn="auto" hangingPunct="1">
              <a:lnSpc>
                <a:spcPct val="80000"/>
              </a:lnSpc>
              <a:spcAft>
                <a:spcPts val="0"/>
              </a:spcAft>
              <a:buFont typeface="Wingdings" pitchFamily="2" charset="2"/>
              <a:buNone/>
              <a:defRPr/>
            </a:pPr>
            <a:endParaRPr lang="en-US" sz="24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Grp="1" noChangeArrowheads="1"/>
          </p:cNvSpPr>
          <p:nvPr>
            <p:ph idx="1"/>
          </p:nvPr>
        </p:nvSpPr>
        <p:spPr>
          <a:xfrm>
            <a:off x="1219200" y="1371600"/>
            <a:ext cx="7772400" cy="4876800"/>
          </a:xfrm>
        </p:spPr>
        <p:txBody>
          <a:bodyPr rtlCol="0">
            <a:normAutofit/>
          </a:bodyPr>
          <a:lstStyle/>
          <a:p>
            <a:pPr eaLnBrk="1" fontAlgn="auto" hangingPunct="1">
              <a:lnSpc>
                <a:spcPct val="90000"/>
              </a:lnSpc>
              <a:spcAft>
                <a:spcPts val="0"/>
              </a:spcAft>
              <a:defRPr/>
            </a:pPr>
            <a:r>
              <a:rPr lang="en-US" dirty="0" smtClean="0"/>
              <a:t>Communication </a:t>
            </a:r>
            <a:r>
              <a:rPr lang="en-US" dirty="0"/>
              <a:t>Paradigms</a:t>
            </a:r>
          </a:p>
          <a:p>
            <a:pPr eaLnBrk="1" fontAlgn="auto" hangingPunct="1">
              <a:lnSpc>
                <a:spcPct val="90000"/>
              </a:lnSpc>
              <a:spcAft>
                <a:spcPts val="0"/>
              </a:spcAft>
              <a:defRPr/>
            </a:pPr>
            <a:r>
              <a:rPr lang="en-US" dirty="0"/>
              <a:t>Controlling </a:t>
            </a:r>
            <a:r>
              <a:rPr lang="en-US" dirty="0" smtClean="0"/>
              <a:t> Speech</a:t>
            </a:r>
            <a:endParaRPr lang="en-US" dirty="0"/>
          </a:p>
          <a:p>
            <a:pPr eaLnBrk="1" fontAlgn="auto" hangingPunct="1">
              <a:lnSpc>
                <a:spcPct val="90000"/>
              </a:lnSpc>
              <a:spcAft>
                <a:spcPts val="0"/>
              </a:spcAft>
              <a:defRPr/>
            </a:pPr>
            <a:r>
              <a:rPr lang="en-US" dirty="0" smtClean="0"/>
              <a:t>Posting, Selling, and Leaking Sensitive Material</a:t>
            </a:r>
            <a:endParaRPr lang="en-US" dirty="0"/>
          </a:p>
          <a:p>
            <a:pPr eaLnBrk="1" fontAlgn="auto" hangingPunct="1">
              <a:lnSpc>
                <a:spcPct val="90000"/>
              </a:lnSpc>
              <a:spcAft>
                <a:spcPts val="0"/>
              </a:spcAft>
              <a:defRPr/>
            </a:pPr>
            <a:r>
              <a:rPr lang="en-US" dirty="0" smtClean="0"/>
              <a:t>Anonymity</a:t>
            </a:r>
            <a:endParaRPr lang="en-US" dirty="0"/>
          </a:p>
          <a:p>
            <a:pPr eaLnBrk="1" fontAlgn="auto" hangingPunct="1">
              <a:lnSpc>
                <a:spcPct val="90000"/>
              </a:lnSpc>
              <a:spcAft>
                <a:spcPts val="0"/>
              </a:spcAft>
              <a:defRPr/>
            </a:pPr>
            <a:r>
              <a:rPr lang="en-US" dirty="0" smtClean="0"/>
              <a:t>The Global Net: Censorship and Political Freedom</a:t>
            </a:r>
          </a:p>
          <a:p>
            <a:pPr eaLnBrk="1" fontAlgn="auto" hangingPunct="1">
              <a:lnSpc>
                <a:spcPct val="90000"/>
              </a:lnSpc>
              <a:spcAft>
                <a:spcPts val="0"/>
              </a:spcAft>
              <a:defRPr/>
            </a:pPr>
            <a:r>
              <a:rPr lang="en-US" dirty="0" smtClean="0"/>
              <a:t>Net </a:t>
            </a:r>
            <a:r>
              <a:rPr lang="en-US" dirty="0"/>
              <a:t>Neutrality </a:t>
            </a:r>
            <a:r>
              <a:rPr lang="en-US" dirty="0" smtClean="0"/>
              <a:t>Regulations or the Market?</a:t>
            </a:r>
            <a:endParaRPr lang="en-US" dirty="0"/>
          </a:p>
        </p:txBody>
      </p:sp>
      <p:pic>
        <p:nvPicPr>
          <p:cNvPr id="25608" name="Rectangle 8"/>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z="700" dirty="0" smtClean="0">
                <a:latin typeface="Arial" panose="020B0604020202020204" pitchFamily="34" charset="0"/>
                <a:cs typeface="Arial" panose="020B0604020202020204" pitchFamily="34" charset="0"/>
              </a:rPr>
              <a:t>Copyright © 2018, 2013, 2008 Pearson Education, Inc. All Rights Reserved </a:t>
            </a:r>
            <a:endParaRPr lang="en-US" sz="7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Child Pornography </a:t>
            </a:r>
          </a:p>
          <a:p>
            <a:pPr eaLnBrk="1" fontAlgn="auto" hangingPunct="1">
              <a:lnSpc>
                <a:spcPct val="80000"/>
              </a:lnSpc>
              <a:spcAft>
                <a:spcPts val="0"/>
              </a:spcAft>
              <a:defRPr/>
            </a:pPr>
            <a:r>
              <a:rPr lang="en-US" sz="2800" dirty="0" smtClean="0"/>
              <a:t>Congress extended the law against child pornography to include “virtual” child pornography. </a:t>
            </a:r>
          </a:p>
          <a:p>
            <a:pPr eaLnBrk="1" fontAlgn="auto" hangingPunct="1">
              <a:lnSpc>
                <a:spcPct val="80000"/>
              </a:lnSpc>
              <a:spcAft>
                <a:spcPts val="0"/>
              </a:spcAft>
              <a:defRPr/>
            </a:pPr>
            <a:r>
              <a:rPr lang="en-US" sz="2800" dirty="0" smtClean="0"/>
              <a:t>The Supreme Court ruled the law violated the First Amendment.</a:t>
            </a:r>
          </a:p>
          <a:p>
            <a:pPr eaLnBrk="1" fontAlgn="auto" hangingPunct="1">
              <a:lnSpc>
                <a:spcPct val="80000"/>
              </a:lnSpc>
              <a:spcAft>
                <a:spcPts val="0"/>
              </a:spcAft>
              <a:defRPr/>
            </a:pPr>
            <a:r>
              <a:rPr lang="en-US" sz="2800" dirty="0" smtClean="0"/>
              <a:t>The Court accepted a later law providing harsh penalties for certain categories of computer-generated and cartoon-type images.</a:t>
            </a:r>
          </a:p>
          <a:p>
            <a:pPr marL="0" indent="0" eaLnBrk="1" fontAlgn="auto" hangingPunct="1">
              <a:lnSpc>
                <a:spcPct val="80000"/>
              </a:lnSpc>
              <a:spcAft>
                <a:spcPts val="0"/>
              </a:spcAft>
              <a:buFont typeface="Wingdings" pitchFamily="2" charset="2"/>
              <a:buNone/>
              <a:defRPr/>
            </a:pPr>
            <a:endParaRPr lang="en-US" sz="24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Sexting</a:t>
            </a:r>
          </a:p>
          <a:p>
            <a:pPr eaLnBrk="1" fontAlgn="auto" hangingPunct="1">
              <a:lnSpc>
                <a:spcPct val="80000"/>
              </a:lnSpc>
              <a:spcAft>
                <a:spcPts val="0"/>
              </a:spcAft>
              <a:defRPr/>
            </a:pPr>
            <a:r>
              <a:rPr lang="en-US" sz="2800" dirty="0" smtClean="0"/>
              <a:t>Sending sexually suggestive or explicit text or photos, usually by cellphone or social media</a:t>
            </a:r>
          </a:p>
          <a:p>
            <a:pPr eaLnBrk="1" fontAlgn="auto" hangingPunct="1">
              <a:lnSpc>
                <a:spcPct val="80000"/>
              </a:lnSpc>
              <a:spcAft>
                <a:spcPts val="0"/>
              </a:spcAft>
              <a:defRPr/>
            </a:pPr>
            <a:r>
              <a:rPr lang="en-US" sz="2800" dirty="0" smtClean="0"/>
              <a:t>Can meet the definition of child pornography if subject is under 18</a:t>
            </a:r>
          </a:p>
          <a:p>
            <a:pPr marL="0" indent="0" eaLnBrk="1" fontAlgn="auto" hangingPunct="1">
              <a:lnSpc>
                <a:spcPct val="80000"/>
              </a:lnSpc>
              <a:spcAft>
                <a:spcPts val="0"/>
              </a:spcAft>
              <a:buFont typeface="Wingdings" pitchFamily="2" charset="2"/>
              <a:buNone/>
              <a:defRPr/>
            </a:pPr>
            <a:endParaRPr lang="en-US" sz="24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idx="1"/>
          </p:nvPr>
        </p:nvSpPr>
        <p:spPr>
          <a:xfrm>
            <a:off x="1219200" y="1371600"/>
            <a:ext cx="7924800" cy="4876800"/>
          </a:xfrm>
        </p:spPr>
        <p:txBody>
          <a:bodyPr rtlCol="0">
            <a:normAutofit/>
          </a:bodyPr>
          <a:lstStyle/>
          <a:p>
            <a:pPr eaLnBrk="1" fontAlgn="auto" hangingPunct="1">
              <a:lnSpc>
                <a:spcPct val="80000"/>
              </a:lnSpc>
              <a:spcAft>
                <a:spcPts val="0"/>
              </a:spcAft>
              <a:buFontTx/>
              <a:buNone/>
              <a:defRPr/>
            </a:pPr>
            <a:r>
              <a:rPr lang="en-US" dirty="0" smtClean="0"/>
              <a:t>Spam</a:t>
            </a:r>
            <a:endParaRPr lang="en-US" dirty="0"/>
          </a:p>
          <a:p>
            <a:pPr eaLnBrk="1" fontAlgn="auto" hangingPunct="1">
              <a:lnSpc>
                <a:spcPct val="80000"/>
              </a:lnSpc>
              <a:spcAft>
                <a:spcPts val="0"/>
              </a:spcAft>
              <a:defRPr/>
            </a:pPr>
            <a:r>
              <a:rPr lang="en-US" sz="2800" dirty="0"/>
              <a:t>What’s the problem?</a:t>
            </a:r>
          </a:p>
          <a:p>
            <a:pPr lvl="1" eaLnBrk="1" fontAlgn="auto" hangingPunct="1">
              <a:lnSpc>
                <a:spcPct val="80000"/>
              </a:lnSpc>
              <a:spcAft>
                <a:spcPts val="0"/>
              </a:spcAft>
              <a:defRPr/>
            </a:pPr>
            <a:r>
              <a:rPr lang="en-US" sz="2400" dirty="0"/>
              <a:t>Loosely described as unsolicited bulk email</a:t>
            </a:r>
          </a:p>
          <a:p>
            <a:pPr lvl="1" eaLnBrk="1" fontAlgn="auto" hangingPunct="1">
              <a:lnSpc>
                <a:spcPct val="80000"/>
              </a:lnSpc>
              <a:spcAft>
                <a:spcPts val="0"/>
              </a:spcAft>
              <a:defRPr/>
            </a:pPr>
            <a:r>
              <a:rPr lang="en-US" sz="2400" dirty="0"/>
              <a:t>Mostly commercial advertisement</a:t>
            </a:r>
          </a:p>
          <a:p>
            <a:pPr lvl="1" eaLnBrk="1" fontAlgn="auto" hangingPunct="1">
              <a:lnSpc>
                <a:spcPct val="80000"/>
              </a:lnSpc>
              <a:spcAft>
                <a:spcPts val="0"/>
              </a:spcAft>
              <a:defRPr/>
            </a:pPr>
            <a:r>
              <a:rPr lang="en-US" sz="2400" dirty="0"/>
              <a:t>Angers people </a:t>
            </a:r>
            <a:r>
              <a:rPr lang="en-US" sz="2400" dirty="0" smtClean="0"/>
              <a:t>because of </a:t>
            </a:r>
            <a:r>
              <a:rPr lang="en-US" sz="2400" dirty="0"/>
              <a:t>content and the way it’s sent</a:t>
            </a:r>
          </a:p>
          <a:p>
            <a:pPr eaLnBrk="1" fontAlgn="auto" hangingPunct="1">
              <a:lnSpc>
                <a:spcPct val="80000"/>
              </a:lnSpc>
              <a:spcAft>
                <a:spcPts val="0"/>
              </a:spcAft>
              <a:defRPr/>
            </a:pPr>
            <a:r>
              <a:rPr lang="en-US" sz="2800" dirty="0"/>
              <a:t>Free speech issues</a:t>
            </a:r>
          </a:p>
          <a:p>
            <a:pPr lvl="1" eaLnBrk="1" fontAlgn="auto" hangingPunct="1">
              <a:lnSpc>
                <a:spcPct val="80000"/>
              </a:lnSpc>
              <a:spcAft>
                <a:spcPts val="0"/>
              </a:spcAft>
              <a:defRPr/>
            </a:pPr>
            <a:r>
              <a:rPr lang="en-US" sz="2400" dirty="0"/>
              <a:t>Spam imposes a cost on </a:t>
            </a:r>
            <a:r>
              <a:rPr lang="en-US" sz="2400" dirty="0" smtClean="0"/>
              <a:t>recipients</a:t>
            </a:r>
            <a:endParaRPr lang="en-US" sz="2400" dirty="0"/>
          </a:p>
          <a:p>
            <a:pPr lvl="1" eaLnBrk="1" fontAlgn="auto" hangingPunct="1">
              <a:lnSpc>
                <a:spcPct val="80000"/>
              </a:lnSpc>
              <a:spcAft>
                <a:spcPts val="0"/>
              </a:spcAft>
              <a:defRPr/>
            </a:pPr>
            <a:r>
              <a:rPr lang="en-US" sz="2400" dirty="0"/>
              <a:t>Spam filters do not violate free speech (free speech does not require anyone to listen)</a:t>
            </a:r>
          </a:p>
        </p:txBody>
      </p:sp>
      <p:pic>
        <p:nvPicPr>
          <p:cNvPr id="1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Spam</a:t>
            </a:r>
            <a:endParaRPr lang="en-US" dirty="0"/>
          </a:p>
          <a:p>
            <a:pPr eaLnBrk="1" fontAlgn="auto" hangingPunct="1">
              <a:lnSpc>
                <a:spcPct val="90000"/>
              </a:lnSpc>
              <a:spcAft>
                <a:spcPts val="0"/>
              </a:spcAft>
              <a:defRPr/>
            </a:pPr>
            <a:r>
              <a:rPr lang="en-US" sz="2800" dirty="0"/>
              <a:t>Anti-spam Laws</a:t>
            </a:r>
          </a:p>
          <a:p>
            <a:pPr lvl="1" eaLnBrk="1" fontAlgn="auto" hangingPunct="1">
              <a:lnSpc>
                <a:spcPct val="90000"/>
              </a:lnSpc>
              <a:spcAft>
                <a:spcPts val="0"/>
              </a:spcAft>
              <a:defRPr/>
            </a:pPr>
            <a:r>
              <a:rPr lang="en-US" sz="2400" dirty="0"/>
              <a:t>Controlling the Assault of Non-Solicited Pornography and Marketing Act (CAN-SPAM Act)</a:t>
            </a:r>
          </a:p>
          <a:p>
            <a:pPr lvl="1" eaLnBrk="1" fontAlgn="auto" hangingPunct="1">
              <a:lnSpc>
                <a:spcPct val="90000"/>
              </a:lnSpc>
              <a:spcAft>
                <a:spcPts val="0"/>
              </a:spcAft>
              <a:defRPr/>
            </a:pPr>
            <a:r>
              <a:rPr lang="en-US" sz="2400" dirty="0"/>
              <a:t>Targets commercial spam</a:t>
            </a:r>
          </a:p>
          <a:p>
            <a:pPr lvl="1" eaLnBrk="1" fontAlgn="auto" hangingPunct="1">
              <a:lnSpc>
                <a:spcPct val="90000"/>
              </a:lnSpc>
              <a:spcAft>
                <a:spcPts val="0"/>
              </a:spcAft>
              <a:defRPr/>
            </a:pPr>
            <a:r>
              <a:rPr lang="en-US" sz="2400" dirty="0"/>
              <a:t>Criticized for not banning all spam, legitimized commercial spam </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371600"/>
            <a:ext cx="5410200" cy="4876800"/>
          </a:xfrm>
        </p:spPr>
        <p:txBody>
          <a:bodyPr>
            <a:normAutofit/>
          </a:bodyPr>
          <a:lstStyle/>
          <a:p>
            <a:pPr marL="0" indent="0" eaLnBrk="1" hangingPunct="1">
              <a:buClr>
                <a:srgbClr val="A6A6A6"/>
              </a:buClr>
              <a:buFont typeface="Wingdings" charset="2"/>
              <a:buNone/>
            </a:pPr>
            <a:endParaRPr lang="en-US" altLang="x-none" sz="2400" i="1">
              <a:latin typeface="Times New Roman" charset="0"/>
              <a:ea typeface="Times New Roman" charset="0"/>
              <a:cs typeface="Times New Roman" charset="0"/>
            </a:endParaRPr>
          </a:p>
          <a:p>
            <a:pPr marL="0" indent="0" eaLnBrk="1" hangingPunct="1">
              <a:buClr>
                <a:srgbClr val="A6A6A6"/>
              </a:buClr>
              <a:buFont typeface="Wingdings" charset="2"/>
              <a:buNone/>
            </a:pPr>
            <a:r>
              <a:rPr lang="en-US" altLang="x-none" sz="2400" i="1">
                <a:latin typeface="Times New Roman" charset="0"/>
                <a:ea typeface="Times New Roman" charset="0"/>
                <a:cs typeface="Times New Roman" charset="0"/>
              </a:rPr>
              <a:t>“Free speech is enhanced by civility.”</a:t>
            </a:r>
          </a:p>
          <a:p>
            <a:pPr marL="0" indent="0" algn="r" eaLnBrk="1" hangingPunct="1">
              <a:buClr>
                <a:srgbClr val="A6A6A6"/>
              </a:buClr>
              <a:buFont typeface="Wingdings" charset="2"/>
              <a:buNone/>
            </a:pPr>
            <a:r>
              <a:rPr lang="en-US" altLang="x-none" sz="2000"/>
              <a:t>-Tim O’Reilly</a:t>
            </a:r>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5" name="Footer Placeholder 4"/>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Policies of large companies</a:t>
            </a:r>
            <a:endParaRPr lang="en-US" dirty="0"/>
          </a:p>
          <a:p>
            <a:pPr eaLnBrk="1" fontAlgn="auto" hangingPunct="1">
              <a:spcAft>
                <a:spcPts val="0"/>
              </a:spcAft>
              <a:defRPr/>
            </a:pPr>
            <a:r>
              <a:rPr lang="en-US" dirty="0" smtClean="0"/>
              <a:t>A Web site with risks</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Leaks</a:t>
            </a:r>
            <a:endParaRPr lang="en-US" dirty="0" smtClean="0"/>
          </a:p>
          <a:p>
            <a:pPr lvl="1" eaLnBrk="1" fontAlgn="auto" hangingPunct="1">
              <a:spcAft>
                <a:spcPts val="0"/>
              </a:spcAft>
              <a:defRPr/>
            </a:pPr>
            <a:r>
              <a:rPr lang="en-US" sz="2400" dirty="0" smtClean="0"/>
              <a:t>Type of material</a:t>
            </a:r>
          </a:p>
          <a:p>
            <a:pPr lvl="1" eaLnBrk="1" fontAlgn="auto" hangingPunct="1">
              <a:spcAft>
                <a:spcPts val="0"/>
              </a:spcAft>
              <a:defRPr/>
            </a:pPr>
            <a:r>
              <a:rPr lang="en-US" sz="2400" dirty="0" smtClean="0"/>
              <a:t>Value to society</a:t>
            </a:r>
          </a:p>
          <a:p>
            <a:pPr lvl="1" eaLnBrk="1" fontAlgn="auto" hangingPunct="1">
              <a:spcAft>
                <a:spcPts val="0"/>
              </a:spcAft>
              <a:defRPr/>
            </a:pPr>
            <a:r>
              <a:rPr lang="en-US" sz="2400" dirty="0" smtClean="0"/>
              <a:t>Risks to society and individuals</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Leaks</a:t>
            </a:r>
            <a:endParaRPr lang="en-US" dirty="0" smtClean="0"/>
          </a:p>
          <a:p>
            <a:pPr lvl="1" eaLnBrk="1" fontAlgn="auto" hangingPunct="1">
              <a:spcAft>
                <a:spcPts val="0"/>
              </a:spcAft>
              <a:defRPr/>
            </a:pPr>
            <a:r>
              <a:rPr lang="en-US" sz="2600" dirty="0" smtClean="0"/>
              <a:t>Examples</a:t>
            </a:r>
            <a:endParaRPr lang="en-US" sz="2600" dirty="0"/>
          </a:p>
          <a:p>
            <a:pPr lvl="2" eaLnBrk="1" fontAlgn="auto" hangingPunct="1">
              <a:spcAft>
                <a:spcPts val="0"/>
              </a:spcAft>
              <a:defRPr/>
            </a:pPr>
            <a:r>
              <a:rPr lang="en-US" dirty="0" err="1" smtClean="0">
                <a:hlinkClick r:id="rId3"/>
              </a:rPr>
              <a:t>WikiLeaks</a:t>
            </a:r>
            <a:r>
              <a:rPr lang="en-US" dirty="0" smtClean="0">
                <a:hlinkClick r:id="rId3"/>
              </a:rPr>
              <a:t> </a:t>
            </a:r>
            <a:endParaRPr lang="en-US" dirty="0"/>
          </a:p>
          <a:p>
            <a:pPr lvl="2" eaLnBrk="1" fontAlgn="auto" hangingPunct="1">
              <a:spcAft>
                <a:spcPts val="0"/>
              </a:spcAft>
              <a:defRPr/>
            </a:pPr>
            <a:r>
              <a:rPr lang="en-US" dirty="0" err="1" smtClean="0"/>
              <a:t>Climategate</a:t>
            </a:r>
            <a:endParaRPr lang="en-US" dirty="0"/>
          </a:p>
        </p:txBody>
      </p:sp>
      <p:pic>
        <p:nvPicPr>
          <p:cNvPr id="5" name="Title 2"/>
          <p:cNvPicPr>
            <a:picLocks noGrp="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Leaks</a:t>
            </a:r>
            <a:endParaRPr lang="en-US" dirty="0" smtClean="0"/>
          </a:p>
          <a:p>
            <a:pPr lvl="1" eaLnBrk="1" fontAlgn="auto" hangingPunct="1">
              <a:spcAft>
                <a:spcPts val="0"/>
              </a:spcAft>
              <a:defRPr/>
            </a:pPr>
            <a:r>
              <a:rPr lang="en-US" sz="2600" dirty="0" smtClean="0"/>
              <a:t>Potentially dangerous leaks</a:t>
            </a:r>
          </a:p>
          <a:p>
            <a:pPr lvl="1" eaLnBrk="1" fontAlgn="auto" hangingPunct="1">
              <a:spcAft>
                <a:spcPts val="0"/>
              </a:spcAft>
              <a:defRPr/>
            </a:pPr>
            <a:r>
              <a:rPr lang="en-US" sz="2600" dirty="0" smtClean="0"/>
              <a:t>Releasing a huge mass of documents</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Does </a:t>
            </a:r>
            <a:r>
              <a:rPr lang="en-US" sz="2800" i="1" dirty="0"/>
              <a:t>the value of informing the public </a:t>
            </a:r>
            <a:r>
              <a:rPr lang="en-US" sz="2800" i="1" dirty="0" smtClean="0"/>
              <a:t>of controversial and sensitive information outweigh </a:t>
            </a:r>
            <a:r>
              <a:rPr lang="en-US" sz="2800" i="1" dirty="0"/>
              <a:t>the </a:t>
            </a:r>
            <a:r>
              <a:rPr lang="en-US" sz="2800" i="1" dirty="0" smtClean="0"/>
              <a:t>dangers and risks?</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Regulating </a:t>
            </a:r>
            <a:r>
              <a:rPr lang="en-US" dirty="0" smtClean="0"/>
              <a:t>communications media</a:t>
            </a:r>
            <a:endParaRPr lang="en-US" dirty="0"/>
          </a:p>
          <a:p>
            <a:pPr eaLnBrk="1" fontAlgn="auto" hangingPunct="1">
              <a:lnSpc>
                <a:spcPct val="90000"/>
              </a:lnSpc>
              <a:spcAft>
                <a:spcPts val="0"/>
              </a:spcAft>
              <a:defRPr/>
            </a:pPr>
            <a:r>
              <a:rPr lang="en-US" dirty="0"/>
              <a:t>First Amendment protection and government regulation</a:t>
            </a:r>
          </a:p>
          <a:p>
            <a:pPr lvl="1" eaLnBrk="1" fontAlgn="auto" hangingPunct="1">
              <a:lnSpc>
                <a:spcPct val="90000"/>
              </a:lnSpc>
              <a:spcAft>
                <a:spcPts val="0"/>
              </a:spcAft>
              <a:defRPr/>
            </a:pPr>
            <a:r>
              <a:rPr lang="en-US" dirty="0"/>
              <a:t>Print media (newspapers, magazines, books)</a:t>
            </a:r>
          </a:p>
          <a:p>
            <a:pPr lvl="1" eaLnBrk="1" fontAlgn="auto" hangingPunct="1">
              <a:lnSpc>
                <a:spcPct val="90000"/>
              </a:lnSpc>
              <a:spcAft>
                <a:spcPts val="0"/>
              </a:spcAft>
              <a:defRPr/>
            </a:pPr>
            <a:r>
              <a:rPr lang="en-US" dirty="0"/>
              <a:t>Broadcast (television, radio)</a:t>
            </a:r>
          </a:p>
          <a:p>
            <a:pPr lvl="1" eaLnBrk="1" fontAlgn="auto" hangingPunct="1">
              <a:lnSpc>
                <a:spcPct val="90000"/>
              </a:lnSpc>
              <a:spcAft>
                <a:spcPts val="0"/>
              </a:spcAft>
              <a:defRPr/>
            </a:pPr>
            <a:r>
              <a:rPr lang="en-US" dirty="0"/>
              <a:t>Common carries (telephones, postal system)</a:t>
            </a:r>
          </a:p>
        </p:txBody>
      </p:sp>
      <p:pic>
        <p:nvPicPr>
          <p:cNvPr id="5325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96200" cy="4876800"/>
          </a:xfrm>
        </p:spPr>
        <p:txBody>
          <a:bodyPr rtlCol="0">
            <a:normAutofit/>
          </a:bodyPr>
          <a:lstStyle/>
          <a:p>
            <a:pPr eaLnBrk="1" fontAlgn="auto" hangingPunct="1">
              <a:spcAft>
                <a:spcPts val="0"/>
              </a:spcAft>
              <a:defRPr/>
            </a:pPr>
            <a:r>
              <a:rPr lang="en-US" sz="2800" dirty="0" smtClean="0"/>
              <a:t>Leaks</a:t>
            </a:r>
            <a:endParaRPr lang="en-US" dirty="0" smtClean="0"/>
          </a:p>
          <a:p>
            <a:pPr lvl="1" eaLnBrk="1" fontAlgn="auto" hangingPunct="1">
              <a:spcAft>
                <a:spcPts val="0"/>
              </a:spcAft>
              <a:defRPr/>
            </a:pPr>
            <a:r>
              <a:rPr lang="en-US" sz="2600" dirty="0" smtClean="0"/>
              <a:t>Responsibilities of operators of Web sites for leaks</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i="1" dirty="0" smtClean="0"/>
              <a:t>Common Sense</a:t>
            </a:r>
            <a:r>
              <a:rPr lang="en-US" sz="2800" dirty="0" smtClean="0"/>
              <a:t> and Federalist Papers</a:t>
            </a:r>
            <a:endParaRPr lang="en-US" sz="2600" dirty="0" smtClean="0"/>
          </a:p>
          <a:p>
            <a:pPr lvl="1" eaLnBrk="1" fontAlgn="auto" hangingPunct="1">
              <a:spcAft>
                <a:spcPts val="0"/>
              </a:spcAft>
              <a:defRPr/>
            </a:pPr>
            <a:endParaRPr lang="en-US" sz="2600"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dirty="0" smtClean="0"/>
              <a:t>Positive uses of anonymity</a:t>
            </a:r>
          </a:p>
          <a:p>
            <a:pPr lvl="1" eaLnBrk="1" fontAlgn="auto" hangingPunct="1">
              <a:spcAft>
                <a:spcPts val="0"/>
              </a:spcAft>
              <a:defRPr/>
            </a:pPr>
            <a:r>
              <a:rPr lang="en-US" dirty="0" smtClean="0"/>
              <a:t>Protect political speech</a:t>
            </a:r>
          </a:p>
          <a:p>
            <a:pPr lvl="1" eaLnBrk="1" fontAlgn="auto" hangingPunct="1">
              <a:spcAft>
                <a:spcPts val="0"/>
              </a:spcAft>
              <a:defRPr/>
            </a:pPr>
            <a:r>
              <a:rPr lang="en-US" dirty="0" smtClean="0"/>
              <a:t>Protect against retaliation and embarrassment</a:t>
            </a:r>
          </a:p>
          <a:p>
            <a:pPr eaLnBrk="1" fontAlgn="auto" hangingPunct="1">
              <a:spcAft>
                <a:spcPts val="0"/>
              </a:spcAft>
              <a:defRPr/>
            </a:pPr>
            <a:r>
              <a:rPr lang="en-US" sz="2800" dirty="0" err="1" smtClean="0"/>
              <a:t>Anonymizing</a:t>
            </a:r>
            <a:r>
              <a:rPr lang="en-US" sz="2800" dirty="0" smtClean="0"/>
              <a:t> services</a:t>
            </a:r>
          </a:p>
          <a:p>
            <a:pPr lvl="1" eaLnBrk="1" fontAlgn="auto" hangingPunct="1">
              <a:spcAft>
                <a:spcPts val="0"/>
              </a:spcAft>
              <a:defRPr/>
            </a:pPr>
            <a:r>
              <a:rPr lang="en-US" dirty="0" smtClean="0"/>
              <a:t>used </a:t>
            </a:r>
            <a:r>
              <a:rPr lang="en-US" dirty="0"/>
              <a:t>by individuals, businesses, law enforcement agencies, and government intelligence </a:t>
            </a:r>
            <a:r>
              <a:rPr lang="en-US" dirty="0" smtClean="0"/>
              <a:t>services</a:t>
            </a:r>
            <a:endParaRPr lang="en-US" dirty="0"/>
          </a:p>
          <a:p>
            <a:pPr eaLnBrk="1" fontAlgn="auto" hangingPunct="1">
              <a:spcAft>
                <a:spcPts val="0"/>
              </a:spcAft>
              <a:defRPr/>
            </a:pPr>
            <a:endParaRPr lang="en-US" dirty="0"/>
          </a:p>
          <a:p>
            <a:pPr eaLnBrk="1" fontAlgn="auto" hangingPunct="1">
              <a:spcAft>
                <a:spcPts val="0"/>
              </a:spcAft>
              <a:defRPr/>
            </a:pPr>
            <a:endParaRPr lang="en-US"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dirty="0" smtClean="0"/>
              <a:t>Negative uses of anonymity</a:t>
            </a:r>
          </a:p>
          <a:p>
            <a:pPr lvl="1" eaLnBrk="1" fontAlgn="auto" hangingPunct="1">
              <a:spcAft>
                <a:spcPts val="0"/>
              </a:spcAft>
              <a:defRPr/>
            </a:pPr>
            <a:r>
              <a:rPr lang="en-US" dirty="0" smtClean="0"/>
              <a:t>protects criminal and antisocial activities</a:t>
            </a:r>
          </a:p>
          <a:p>
            <a:pPr lvl="1" eaLnBrk="1" fontAlgn="auto" hangingPunct="1">
              <a:spcAft>
                <a:spcPts val="0"/>
              </a:spcAft>
              <a:defRPr/>
            </a:pPr>
            <a:r>
              <a:rPr lang="en-US" dirty="0" smtClean="0"/>
              <a:t>aids fraud, harassment, extortion, distribution of child pornography, theft, and copyright infringement</a:t>
            </a:r>
          </a:p>
          <a:p>
            <a:pPr lvl="1" eaLnBrk="1" fontAlgn="auto" hangingPunct="1">
              <a:spcAft>
                <a:spcPts val="0"/>
              </a:spcAft>
              <a:defRPr/>
            </a:pPr>
            <a:r>
              <a:rPr lang="en-US" dirty="0" smtClean="0"/>
              <a:t>masks illegal surveillance by government agencies</a:t>
            </a:r>
            <a:endParaRPr lang="en-US" dirty="0"/>
          </a:p>
          <a:p>
            <a:pPr eaLnBrk="1" fontAlgn="auto" hangingPunct="1">
              <a:spcAft>
                <a:spcPts val="0"/>
              </a:spcAft>
              <a:defRPr/>
            </a:pPr>
            <a:endParaRPr lang="en-US"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spcAft>
                <a:spcPts val="0"/>
              </a:spcAft>
              <a:defRPr/>
            </a:pPr>
            <a:r>
              <a:rPr lang="en-US" sz="2800" dirty="0" smtClean="0"/>
              <a:t>Is anonymity protected?</a:t>
            </a:r>
          </a:p>
          <a:p>
            <a:pPr lvl="1" eaLnBrk="1" fontAlgn="auto" hangingPunct="1">
              <a:spcAft>
                <a:spcPts val="0"/>
              </a:spcAft>
              <a:defRPr/>
            </a:pPr>
            <a:r>
              <a:rPr lang="en-US" sz="2600" dirty="0" smtClean="0"/>
              <a:t>Many legal issues about anonymity are similar to those discussed in Chapter 2. </a:t>
            </a:r>
            <a:endParaRPr lang="en-US" dirty="0" smtClean="0"/>
          </a:p>
        </p:txBody>
      </p:sp>
      <p:pic>
        <p:nvPicPr>
          <p:cNvPr id="706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Where </a:t>
            </a:r>
            <a:r>
              <a:rPr lang="en-US" i="1" dirty="0"/>
              <a:t>(if anywhere) is anonymity appropriate on the Internet?</a:t>
            </a:r>
          </a:p>
          <a:p>
            <a:pPr eaLnBrk="1" fontAlgn="auto" hangingPunct="1">
              <a:spcAft>
                <a:spcPts val="0"/>
              </a:spcAft>
              <a:defRPr/>
            </a:pPr>
            <a:r>
              <a:rPr lang="en-US" i="1" dirty="0"/>
              <a:t>What are some kinds of Web sites that should prohibit anonymity?</a:t>
            </a:r>
          </a:p>
          <a:p>
            <a:pPr eaLnBrk="1" fontAlgn="auto" hangingPunct="1">
              <a:spcAft>
                <a:spcPts val="0"/>
              </a:spcAft>
              <a:defRPr/>
            </a:pPr>
            <a:r>
              <a:rPr lang="en-US" i="1" dirty="0"/>
              <a:t>Where (if anywhere) should laws prohibit anonymity on the Internet?</a:t>
            </a:r>
          </a:p>
        </p:txBody>
      </p:sp>
      <p:pic>
        <p:nvPicPr>
          <p:cNvPr id="573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sz="2600" dirty="0" smtClean="0"/>
              <a:t>Tools for communication, tools for oppression</a:t>
            </a:r>
          </a:p>
          <a:p>
            <a:pPr eaLnBrk="1" fontAlgn="auto" hangingPunct="1">
              <a:spcAft>
                <a:spcPts val="0"/>
              </a:spcAft>
              <a:defRPr/>
            </a:pPr>
            <a:r>
              <a:rPr lang="en-US" sz="2400" dirty="0" smtClean="0"/>
              <a:t>Authoritarian governments have impeded flow of information and opinion throughout history.</a:t>
            </a:r>
          </a:p>
          <a:p>
            <a:pPr eaLnBrk="1" fontAlgn="auto" hangingPunct="1">
              <a:spcAft>
                <a:spcPts val="0"/>
              </a:spcAft>
              <a:defRPr/>
            </a:pPr>
            <a:r>
              <a:rPr lang="en-US" sz="2400" dirty="0" smtClean="0"/>
              <a:t>The vibrant communication of the Internet threatens governments in countries that lack political and cultural freedom.</a:t>
            </a:r>
          </a:p>
          <a:p>
            <a:pPr eaLnBrk="1" fontAlgn="auto" hangingPunct="1">
              <a:spcAft>
                <a:spcPts val="0"/>
              </a:spcAft>
              <a:defRPr/>
            </a:pPr>
            <a:endParaRPr lang="en-US" sz="2800" dirty="0" smtClean="0"/>
          </a:p>
          <a:p>
            <a:pPr eaLnBrk="1" fontAlgn="auto" hangingPunct="1">
              <a:spcAft>
                <a:spcPts val="0"/>
              </a:spcAft>
              <a:defRPr/>
            </a:pP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5" name="Footer Placeholder 4"/>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600" dirty="0"/>
              <a:t>Tools for communication, tools for </a:t>
            </a:r>
            <a:r>
              <a:rPr lang="en-US" sz="2600" dirty="0" smtClean="0"/>
              <a:t>oppression</a:t>
            </a:r>
            <a:endParaRPr lang="en-US" sz="2600" dirty="0"/>
          </a:p>
          <a:p>
            <a:pPr eaLnBrk="1" fontAlgn="auto" hangingPunct="1">
              <a:lnSpc>
                <a:spcPct val="90000"/>
              </a:lnSpc>
              <a:spcAft>
                <a:spcPts val="0"/>
              </a:spcAft>
              <a:defRPr/>
            </a:pPr>
            <a:r>
              <a:rPr lang="en-US" sz="2400" dirty="0" smtClean="0"/>
              <a:t>Attempts </a:t>
            </a:r>
            <a:r>
              <a:rPr lang="en-US" sz="2400" dirty="0"/>
              <a:t>to limit the flow of information on the Internet similar to earlier attempts to place limits on other communications media</a:t>
            </a:r>
          </a:p>
          <a:p>
            <a:pPr eaLnBrk="1" fontAlgn="auto" hangingPunct="1">
              <a:lnSpc>
                <a:spcPct val="90000"/>
              </a:lnSpc>
              <a:spcAft>
                <a:spcPts val="0"/>
              </a:spcAft>
              <a:defRPr/>
            </a:pPr>
            <a:r>
              <a:rPr lang="en-US" sz="2400" dirty="0"/>
              <a:t>Some countries own the Internet backbone within their </a:t>
            </a:r>
            <a:r>
              <a:rPr lang="en-US" sz="2400" dirty="0" smtClean="0"/>
              <a:t>countries and block specific sites and content </a:t>
            </a:r>
            <a:r>
              <a:rPr lang="en-US" sz="2400" dirty="0"/>
              <a:t>at the border </a:t>
            </a:r>
            <a:endParaRPr lang="en-US" sz="2400" dirty="0" smtClean="0"/>
          </a:p>
          <a:p>
            <a:pPr eaLnBrk="1" fontAlgn="auto" hangingPunct="1">
              <a:lnSpc>
                <a:spcPct val="90000"/>
              </a:lnSpc>
              <a:spcAft>
                <a:spcPts val="0"/>
              </a:spcAft>
              <a:defRPr/>
            </a:pPr>
            <a:r>
              <a:rPr lang="en-US" sz="2400" dirty="0" smtClean="0"/>
              <a:t>Some </a:t>
            </a:r>
            <a:r>
              <a:rPr lang="en-US" sz="2400" dirty="0"/>
              <a:t>countries ban all or certain types of access to the Internet</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sz="2600" dirty="0"/>
              <a:t>Tools for communication, tools for </a:t>
            </a:r>
            <a:r>
              <a:rPr lang="en-US" sz="2600" dirty="0" smtClean="0"/>
              <a:t>oppression</a:t>
            </a:r>
            <a:endParaRPr lang="en-US" sz="2600" dirty="0"/>
          </a:p>
          <a:p>
            <a:pPr eaLnBrk="1" fontAlgn="auto" hangingPunct="1">
              <a:spcAft>
                <a:spcPts val="0"/>
              </a:spcAft>
              <a:defRPr/>
            </a:pPr>
            <a:r>
              <a:rPr lang="en-US" altLang="en-US" sz="2400" dirty="0"/>
              <a:t>Avoiding censorship: the global nature of the Net allows restrictions (or barriers) in one country to be circumvented by using networks in other, less restrictive countries.</a:t>
            </a:r>
          </a:p>
          <a:p>
            <a:pPr eaLnBrk="1" fontAlgn="auto" hangingPunct="1">
              <a:spcAft>
                <a:spcPts val="0"/>
              </a:spcAft>
              <a:defRPr/>
            </a:pPr>
            <a:r>
              <a:rPr lang="en-US" altLang="en-US" sz="2400" dirty="0"/>
              <a:t>Creating censorship: the global nature of the Net makes it easier for one nation to impose restrictive standards on others.</a:t>
            </a:r>
          </a:p>
          <a:p>
            <a:pPr marL="0" indent="0" eaLnBrk="1" fontAlgn="auto" hangingPunct="1">
              <a:lnSpc>
                <a:spcPct val="90000"/>
              </a:lnSpc>
              <a:spcAft>
                <a:spcPts val="0"/>
              </a:spcAft>
              <a:buFont typeface="Wingdings" pitchFamily="2" charset="2"/>
              <a:buNone/>
              <a:defRPr/>
            </a:pPr>
            <a:endParaRPr lang="en-US" sz="2400" dirty="0" smtClean="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pPr marL="0" indent="0" eaLnBrk="1" hangingPunct="1">
              <a:buClr>
                <a:srgbClr val="A6A6A6"/>
              </a:buClr>
              <a:buFont typeface="Wingdings" charset="2"/>
              <a:buNone/>
            </a:pPr>
            <a:r>
              <a:rPr lang="en-US" altLang="x-none" sz="2400" i="1">
                <a:latin typeface="Times New Roman" charset="0"/>
                <a:ea typeface="Times New Roman" charset="0"/>
                <a:cs typeface="Times New Roman" charset="0"/>
              </a:rPr>
              <a:t>“The office of communications is ordered to find ways to ensure that the use of the Internet becomes impossible.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The Ministry for the Promotion of Virtue and Prevention of Vice is obliged to monitor the order and punish violators.”</a:t>
            </a:r>
          </a:p>
          <a:p>
            <a:pPr marL="0" indent="0" algn="r" eaLnBrk="1" hangingPunct="1">
              <a:buClr>
                <a:srgbClr val="A6A6A6"/>
              </a:buClr>
              <a:buFont typeface="Wingdings" charset="2"/>
              <a:buNone/>
            </a:pPr>
            <a:r>
              <a:rPr lang="en-US" altLang="x-none" sz="2000"/>
              <a:t>- Excerpt from Taliban edict banning Internet use in Afghanistan (2001)</a:t>
            </a:r>
          </a:p>
          <a:p>
            <a:pPr marL="0" indent="0" eaLnBrk="1" hangingPunct="1">
              <a:buClr>
                <a:srgbClr val="A6A6A6"/>
              </a:buClr>
              <a:buFont typeface="Wingdings" charset="2"/>
              <a:buNone/>
            </a:pPr>
            <a:endParaRPr lang="en-US" altLang="x-none" sz="2800" i="1"/>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7"/>
          <p:cNvSpPr>
            <a:spLocks noGrp="1" noChangeArrowheads="1"/>
          </p:cNvSpPr>
          <p:nvPr>
            <p:ph idx="1"/>
          </p:nvPr>
        </p:nvSpPr>
        <p:spPr/>
        <p:txBody>
          <a:bodyPr rtlCol="0">
            <a:normAutofit/>
          </a:bodyPr>
          <a:lstStyle/>
          <a:p>
            <a:pPr eaLnBrk="1" fontAlgn="auto" hangingPunct="1">
              <a:spcAft>
                <a:spcPts val="0"/>
              </a:spcAft>
              <a:buFontTx/>
              <a:buNone/>
              <a:defRPr/>
            </a:pPr>
            <a:r>
              <a:rPr lang="en-US" dirty="0"/>
              <a:t>Telecommunication Act of </a:t>
            </a:r>
            <a:r>
              <a:rPr lang="en-US" dirty="0" smtClean="0"/>
              <a:t>1996</a:t>
            </a:r>
            <a:endParaRPr lang="en-US" dirty="0"/>
          </a:p>
          <a:p>
            <a:pPr eaLnBrk="1" fontAlgn="auto" hangingPunct="1">
              <a:spcAft>
                <a:spcPts val="0"/>
              </a:spcAft>
              <a:defRPr/>
            </a:pPr>
            <a:r>
              <a:rPr lang="en-US" sz="2800" dirty="0"/>
              <a:t>Changed regulatory structure and removed artificial legal divisions of service areas and restrictions on services that telephone companies can </a:t>
            </a:r>
            <a:r>
              <a:rPr lang="en-US" sz="2800" dirty="0" smtClean="0"/>
              <a:t>provide.</a:t>
            </a:r>
            <a:endParaRPr lang="en-US" sz="2800" dirty="0"/>
          </a:p>
          <a:p>
            <a:pPr eaLnBrk="1" fontAlgn="auto" hangingPunct="1">
              <a:spcAft>
                <a:spcPts val="0"/>
              </a:spcAft>
              <a:defRPr/>
            </a:pPr>
            <a:r>
              <a:rPr lang="en-US" sz="2800" dirty="0"/>
              <a:t>No provider or user of interactive computer </a:t>
            </a:r>
            <a:r>
              <a:rPr lang="en-US" sz="2800" dirty="0" smtClean="0"/>
              <a:t>services </a:t>
            </a:r>
            <a:r>
              <a:rPr lang="en-US" sz="2800" dirty="0"/>
              <a:t>shall be treated as a publisher of any information  provided by another information- content </a:t>
            </a:r>
            <a:r>
              <a:rPr lang="en-US" sz="2800" dirty="0" smtClean="0"/>
              <a:t>provider.</a:t>
            </a:r>
            <a:endParaRPr lang="en-US" sz="2800" dirty="0"/>
          </a:p>
          <a:p>
            <a:pPr eaLnBrk="1" fontAlgn="auto" hangingPunct="1">
              <a:spcAft>
                <a:spcPts val="0"/>
              </a:spcAft>
              <a:defRPr/>
            </a:pPr>
            <a:endParaRPr lang="en-US" sz="2800" dirty="0"/>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543800" cy="4876800"/>
          </a:xfrm>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800" i="1" dirty="0" smtClean="0"/>
              <a:t>Will the Internet and related communication technologies be tools for increasing political freedom, or will they give more power to governments to spy on, control, and restrict their people?</a:t>
            </a:r>
            <a:endParaRPr lang="en-US" sz="2800" i="1"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Aiding foreign </a:t>
            </a:r>
            <a:r>
              <a:rPr lang="en-US" sz="2800" dirty="0"/>
              <a:t>c</a:t>
            </a:r>
            <a:r>
              <a:rPr lang="en-US" sz="2800" dirty="0" smtClean="0"/>
              <a:t>ensors and repressive regimes </a:t>
            </a:r>
          </a:p>
          <a:p>
            <a:pPr eaLnBrk="1" fontAlgn="auto" hangingPunct="1">
              <a:lnSpc>
                <a:spcPct val="90000"/>
              </a:lnSpc>
              <a:spcAft>
                <a:spcPts val="0"/>
              </a:spcAft>
              <a:defRPr/>
            </a:pPr>
            <a:r>
              <a:rPr lang="en-US" sz="2800" dirty="0" smtClean="0"/>
              <a:t>Yahoo </a:t>
            </a:r>
            <a:r>
              <a:rPr lang="en-US" sz="2800" dirty="0"/>
              <a:t>and French censorship</a:t>
            </a:r>
          </a:p>
          <a:p>
            <a:pPr lvl="1" eaLnBrk="1" fontAlgn="auto" hangingPunct="1">
              <a:lnSpc>
                <a:spcPct val="90000"/>
              </a:lnSpc>
              <a:spcAft>
                <a:spcPts val="0"/>
              </a:spcAft>
              <a:defRPr/>
            </a:pPr>
            <a:r>
              <a:rPr lang="en-US" dirty="0"/>
              <a:t>Yahoo, eBay and others make decisions to comply with foreign laws for business </a:t>
            </a:r>
            <a:r>
              <a:rPr lang="en-US" dirty="0" smtClean="0"/>
              <a:t>reasons</a:t>
            </a:r>
          </a:p>
          <a:p>
            <a:pPr eaLnBrk="1" fontAlgn="auto" hangingPunct="1">
              <a:lnSpc>
                <a:spcPct val="90000"/>
              </a:lnSpc>
              <a:spcAft>
                <a:spcPts val="0"/>
              </a:spcAft>
              <a:defRPr/>
            </a:pPr>
            <a:r>
              <a:rPr lang="en-US" dirty="0" smtClean="0"/>
              <a:t>Skype and Chinese control</a:t>
            </a:r>
          </a:p>
          <a:p>
            <a:pPr lvl="1" eaLnBrk="1" fontAlgn="auto" hangingPunct="1">
              <a:lnSpc>
                <a:spcPct val="90000"/>
              </a:lnSpc>
              <a:spcAft>
                <a:spcPts val="0"/>
              </a:spcAft>
              <a:defRPr/>
            </a:pPr>
            <a:r>
              <a:rPr lang="en-US" dirty="0" smtClean="0"/>
              <a:t>Chinese government requires modified version of Skype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Aiding foreign </a:t>
            </a:r>
            <a:r>
              <a:rPr lang="en-US" sz="2800" dirty="0"/>
              <a:t>c</a:t>
            </a:r>
            <a:r>
              <a:rPr lang="en-US" sz="2800" dirty="0" smtClean="0"/>
              <a:t>ensors and repressive regimes</a:t>
            </a:r>
          </a:p>
          <a:p>
            <a:pPr eaLnBrk="1" fontAlgn="auto" hangingPunct="1">
              <a:spcAft>
                <a:spcPts val="0"/>
              </a:spcAft>
              <a:defRPr/>
            </a:pPr>
            <a:r>
              <a:rPr lang="en-US" sz="2800" dirty="0"/>
              <a:t>Companies who do business in countries that control Internet access must comply with the local laws</a:t>
            </a:r>
          </a:p>
          <a:p>
            <a:pPr eaLnBrk="1" fontAlgn="auto" hangingPunct="1">
              <a:spcAft>
                <a:spcPts val="0"/>
              </a:spcAft>
              <a:defRPr/>
            </a:pPr>
            <a:r>
              <a:rPr lang="en-US" sz="2800" dirty="0"/>
              <a:t>Google argued that some access is better than no access</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fontScale="92500" lnSpcReduction="10000"/>
          </a:bodyPr>
          <a:lstStyle/>
          <a:p>
            <a:pPr marL="0" indent="0" eaLnBrk="1" fontAlgn="auto" hangingPunct="1">
              <a:lnSpc>
                <a:spcPct val="90000"/>
              </a:lnSpc>
              <a:spcAft>
                <a:spcPts val="0"/>
              </a:spcAft>
              <a:buFont typeface="Wingdings" pitchFamily="2" charset="2"/>
              <a:buNone/>
              <a:defRPr/>
            </a:pPr>
            <a:r>
              <a:rPr lang="en-US" dirty="0" smtClean="0"/>
              <a:t>Discussion Questions</a:t>
            </a:r>
          </a:p>
          <a:p>
            <a:pPr eaLnBrk="1" fontAlgn="auto" hangingPunct="1">
              <a:spcAft>
                <a:spcPts val="0"/>
              </a:spcAft>
              <a:defRPr/>
            </a:pPr>
            <a:r>
              <a:rPr lang="en-US" sz="2800" i="1" dirty="0" smtClean="0"/>
              <a:t>When U.S. or other non-Chinese companies set up branches in China and comply with restrictive laws, should we view them as providing more access to information in China than would otherwise exist, albeit not as much as is technically possible</a:t>
            </a:r>
            <a:r>
              <a:rPr lang="en-US" sz="2800" i="1" dirty="0"/>
              <a:t>?</a:t>
            </a:r>
            <a:endParaRPr lang="en-US" sz="2800" i="1" dirty="0" smtClean="0"/>
          </a:p>
          <a:p>
            <a:pPr eaLnBrk="1" fontAlgn="auto" hangingPunct="1">
              <a:spcAft>
                <a:spcPts val="0"/>
              </a:spcAft>
              <a:defRPr/>
            </a:pPr>
            <a:r>
              <a:rPr lang="en-US" sz="2800" i="1" dirty="0"/>
              <a:t>Should we view them as partners in the Chinese government’s ethically unacceptable restriction on debate and access to information by its citizens?</a:t>
            </a:r>
          </a:p>
          <a:p>
            <a:pPr eaLnBrk="1" fontAlgn="auto" hangingPunct="1">
              <a:spcAft>
                <a:spcPts val="0"/>
              </a:spcAft>
              <a:defRPr/>
            </a:pPr>
            <a:r>
              <a:rPr lang="en-US" sz="2800" i="1" dirty="0" smtClean="0"/>
              <a:t>Should we view them as appropriately respecting the culture and laws of the host country?</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smtClean="0"/>
              <a:t>Discussion Questions</a:t>
            </a:r>
          </a:p>
          <a:p>
            <a:pPr eaLnBrk="1" fontAlgn="auto" hangingPunct="1">
              <a:spcAft>
                <a:spcPts val="0"/>
              </a:spcAft>
              <a:defRPr/>
            </a:pPr>
            <a:r>
              <a:rPr lang="en-US" sz="2800" i="1" dirty="0" smtClean="0"/>
              <a:t>What </a:t>
            </a:r>
            <a:r>
              <a:rPr lang="en-US" sz="2800" i="1" dirty="0"/>
              <a:t>impact does the global net have on free speech?</a:t>
            </a:r>
          </a:p>
          <a:p>
            <a:pPr eaLnBrk="1" fontAlgn="auto" hangingPunct="1">
              <a:spcAft>
                <a:spcPts val="0"/>
              </a:spcAft>
              <a:defRPr/>
            </a:pPr>
            <a:r>
              <a:rPr lang="en-US" sz="2800" i="1" dirty="0"/>
              <a:t>Does censorship in other countries have an impact on free speech in the U.S.?</a:t>
            </a:r>
          </a:p>
          <a:p>
            <a:pPr eaLnBrk="1" fontAlgn="auto" hangingPunct="1">
              <a:spcAft>
                <a:spcPts val="0"/>
              </a:spcAft>
              <a:defRPr/>
            </a:pPr>
            <a:r>
              <a:rPr lang="en-US" sz="2800" i="1" dirty="0"/>
              <a:t>How does free speech in ‘free countries’ impact more restrictive countries?</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Selling surveillance tools</a:t>
            </a:r>
          </a:p>
          <a:p>
            <a:pPr eaLnBrk="1" fontAlgn="auto" hangingPunct="1">
              <a:lnSpc>
                <a:spcPct val="90000"/>
              </a:lnSpc>
              <a:spcAft>
                <a:spcPts val="0"/>
              </a:spcAft>
              <a:defRPr/>
            </a:pPr>
            <a:r>
              <a:rPr lang="en-US" sz="2800" dirty="0" smtClean="0"/>
              <a:t>Repressive governments intercept citizens’ communications and filter Internet content.</a:t>
            </a:r>
          </a:p>
          <a:p>
            <a:pPr eaLnBrk="1" fontAlgn="auto" hangingPunct="1">
              <a:lnSpc>
                <a:spcPct val="90000"/>
              </a:lnSpc>
              <a:spcAft>
                <a:spcPts val="0"/>
              </a:spcAft>
              <a:defRPr/>
            </a:pPr>
            <a:r>
              <a:rPr lang="en-US" sz="2800" dirty="0" smtClean="0"/>
              <a:t>Companies in Western democracies sell them the sophisticated tools to do so.</a:t>
            </a:r>
          </a:p>
          <a:p>
            <a:pPr marL="0" indent="0" eaLnBrk="1" fontAlgn="auto" hangingPunct="1">
              <a:lnSpc>
                <a:spcPct val="90000"/>
              </a:lnSpc>
              <a:spcAft>
                <a:spcPts val="0"/>
              </a:spcAft>
              <a:buFont typeface="Wingdings" pitchFamily="2" charset="2"/>
              <a:buNone/>
              <a:defRPr/>
            </a:pPr>
            <a:r>
              <a:rPr lang="en-US" sz="2800" dirty="0" smtClean="0"/>
              <a:t> </a:t>
            </a:r>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Shutting down communications in free countries</a:t>
            </a:r>
          </a:p>
          <a:p>
            <a:pPr eaLnBrk="1" fontAlgn="auto" hangingPunct="1">
              <a:lnSpc>
                <a:spcPct val="90000"/>
              </a:lnSpc>
              <a:spcAft>
                <a:spcPts val="0"/>
              </a:spcAft>
              <a:defRPr/>
            </a:pPr>
            <a:r>
              <a:rPr lang="en-US" sz="2800" dirty="0" smtClean="0"/>
              <a:t>Public safety</a:t>
            </a:r>
          </a:p>
          <a:p>
            <a:pPr eaLnBrk="1" fontAlgn="auto" hangingPunct="1">
              <a:lnSpc>
                <a:spcPct val="90000"/>
              </a:lnSpc>
              <a:spcAft>
                <a:spcPts val="0"/>
              </a:spcAft>
              <a:defRPr/>
            </a:pPr>
            <a:r>
              <a:rPr lang="en-US" sz="2800" dirty="0" smtClean="0"/>
              <a:t>In the U.S., the Supreme Court would probably declare unconstitutional a law that authorized a government agency to order a private communications service to shut down.</a:t>
            </a:r>
          </a:p>
          <a:p>
            <a:pPr eaLnBrk="1" fontAlgn="auto" hangingPunct="1">
              <a:lnSpc>
                <a:spcPct val="90000"/>
              </a:lnSpc>
              <a:spcAft>
                <a:spcPts val="0"/>
              </a:spcAft>
              <a:defRPr/>
            </a:pPr>
            <a:endParaRPr lang="en-US" sz="2800" dirty="0" smtClean="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Net Neutrality</a:t>
            </a:r>
          </a:p>
          <a:p>
            <a:pPr lvl="1" eaLnBrk="1" fontAlgn="auto" hangingPunct="1">
              <a:spcAft>
                <a:spcPts val="0"/>
              </a:spcAft>
              <a:defRPr/>
            </a:pPr>
            <a:r>
              <a:rPr lang="en-US" dirty="0" smtClean="0"/>
              <a:t>Refers to a variety of proposals for restrictions on how telephone and cable companies interact with their broadband customers  and set fees for services.</a:t>
            </a:r>
          </a:p>
          <a:p>
            <a:pPr lvl="1" eaLnBrk="1" fontAlgn="auto" hangingPunct="1">
              <a:spcAft>
                <a:spcPts val="0"/>
              </a:spcAft>
              <a:defRPr/>
            </a:pPr>
            <a:endParaRPr lang="en-US" dirty="0" smtClean="0"/>
          </a:p>
        </p:txBody>
      </p:sp>
      <p:pic>
        <p:nvPicPr>
          <p:cNvPr id="778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Net </a:t>
            </a:r>
            <a:r>
              <a:rPr lang="en-US" dirty="0"/>
              <a:t>Neutrality</a:t>
            </a:r>
          </a:p>
          <a:p>
            <a:pPr lvl="1" eaLnBrk="1" fontAlgn="auto" hangingPunct="1">
              <a:spcAft>
                <a:spcPts val="0"/>
              </a:spcAft>
              <a:defRPr/>
            </a:pPr>
            <a:r>
              <a:rPr lang="en-US" dirty="0" smtClean="0"/>
              <a:t>Argue for equal treatment of all customers</a:t>
            </a:r>
          </a:p>
          <a:p>
            <a:pPr eaLnBrk="1" fontAlgn="auto" hangingPunct="1">
              <a:spcAft>
                <a:spcPts val="0"/>
              </a:spcAft>
              <a:defRPr/>
            </a:pPr>
            <a:r>
              <a:rPr lang="en-US" dirty="0" smtClean="0"/>
              <a:t>Market</a:t>
            </a:r>
          </a:p>
          <a:p>
            <a:pPr lvl="1" eaLnBrk="1" fontAlgn="auto" hangingPunct="1">
              <a:spcAft>
                <a:spcPts val="0"/>
              </a:spcAft>
              <a:defRPr/>
            </a:pPr>
            <a:r>
              <a:rPr lang="en-US" dirty="0" smtClean="0"/>
              <a:t>Flexibility and market incentives will benefit customers</a:t>
            </a:r>
            <a:endParaRPr lang="en-US" dirty="0"/>
          </a:p>
        </p:txBody>
      </p:sp>
      <p:pic>
        <p:nvPicPr>
          <p:cNvPr id="7782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Discussion Questions</a:t>
            </a:r>
          </a:p>
          <a:p>
            <a:pPr eaLnBrk="1" fontAlgn="auto" hangingPunct="1">
              <a:lnSpc>
                <a:spcPct val="90000"/>
              </a:lnSpc>
              <a:spcAft>
                <a:spcPts val="0"/>
              </a:spcAft>
              <a:defRPr/>
            </a:pPr>
            <a:r>
              <a:rPr lang="en-US" sz="2800" i="1" dirty="0" smtClean="0"/>
              <a:t>Should </a:t>
            </a:r>
            <a:r>
              <a:rPr lang="en-US" sz="2800" i="1" dirty="0"/>
              <a:t>companies be permitted to exclude or give special treatment to content transmitted based on the content itself or on the company that provides it?</a:t>
            </a:r>
          </a:p>
          <a:p>
            <a:pPr eaLnBrk="1" fontAlgn="auto" hangingPunct="1">
              <a:lnSpc>
                <a:spcPct val="90000"/>
              </a:lnSpc>
              <a:spcAft>
                <a:spcPts val="0"/>
              </a:spcAft>
              <a:defRPr/>
            </a:pPr>
            <a:r>
              <a:rPr lang="en-US" sz="2800" i="1" dirty="0"/>
              <a:t>Should companies be permitted to provide different levels of speed at different prices?</a:t>
            </a:r>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t>Communications Decency Act of 1996</a:t>
            </a:r>
          </a:p>
          <a:p>
            <a:pPr eaLnBrk="1" fontAlgn="auto" hangingPunct="1">
              <a:spcAft>
                <a:spcPts val="0"/>
              </a:spcAft>
              <a:defRPr/>
            </a:pPr>
            <a:r>
              <a:rPr lang="en-US" sz="2800" dirty="0" smtClean="0"/>
              <a:t>First major Internet censorship law</a:t>
            </a:r>
          </a:p>
          <a:p>
            <a:pPr eaLnBrk="1" fontAlgn="auto" hangingPunct="1">
              <a:spcAft>
                <a:spcPts val="0"/>
              </a:spcAft>
              <a:defRPr/>
            </a:pPr>
            <a:r>
              <a:rPr lang="en-US" sz="2800" dirty="0" smtClean="0"/>
              <a:t>Main parts ruled unconstitutional</a:t>
            </a:r>
          </a:p>
          <a:p>
            <a:pPr marL="0" indent="0" eaLnBrk="1" fontAlgn="auto" hangingPunct="1">
              <a:spcAft>
                <a:spcPts val="0"/>
              </a:spcAft>
              <a:buFont typeface="Wingdings" pitchFamily="2" charset="2"/>
              <a:buNone/>
              <a:defRPr/>
            </a:pPr>
            <a:endParaRPr lang="en-US" dirty="0"/>
          </a:p>
        </p:txBody>
      </p:sp>
      <p:pic>
        <p:nvPicPr>
          <p:cNvPr id="9"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idx="1"/>
          </p:nvPr>
        </p:nvSpPr>
        <p:spPr/>
        <p:txBody>
          <a:bodyPr rtlCol="0">
            <a:normAutofit/>
          </a:bodyPr>
          <a:lstStyle/>
          <a:p>
            <a:pPr eaLnBrk="1" fontAlgn="auto" hangingPunct="1">
              <a:spcAft>
                <a:spcPts val="0"/>
              </a:spcAft>
              <a:buFontTx/>
              <a:buNone/>
              <a:defRPr/>
            </a:pPr>
            <a:r>
              <a:rPr lang="en-US" dirty="0"/>
              <a:t>Free-speech </a:t>
            </a:r>
            <a:r>
              <a:rPr lang="en-US" dirty="0" smtClean="0"/>
              <a:t>Principles</a:t>
            </a:r>
            <a:endParaRPr lang="en-US" dirty="0"/>
          </a:p>
          <a:p>
            <a:pPr eaLnBrk="1" fontAlgn="auto" hangingPunct="1">
              <a:spcAft>
                <a:spcPts val="0"/>
              </a:spcAft>
              <a:defRPr/>
            </a:pPr>
            <a:r>
              <a:rPr lang="en-US" sz="2800" dirty="0"/>
              <a:t>Written for offensive and/or controversial speech and ideas</a:t>
            </a:r>
          </a:p>
          <a:p>
            <a:pPr eaLnBrk="1" fontAlgn="auto" hangingPunct="1">
              <a:spcAft>
                <a:spcPts val="0"/>
              </a:spcAft>
              <a:defRPr/>
            </a:pPr>
            <a:r>
              <a:rPr lang="en-US" sz="2800" dirty="0" smtClean="0"/>
              <a:t>Covers spoken and written words, pictures, art, and other forms of expression of ideas and opinions</a:t>
            </a:r>
          </a:p>
          <a:p>
            <a:pPr eaLnBrk="1" fontAlgn="auto" hangingPunct="1">
              <a:spcAft>
                <a:spcPts val="0"/>
              </a:spcAft>
              <a:defRPr/>
            </a:pPr>
            <a:r>
              <a:rPr lang="en-US" sz="2800" dirty="0" smtClean="0"/>
              <a:t>Restriction </a:t>
            </a:r>
            <a:r>
              <a:rPr lang="en-US" sz="2800" dirty="0"/>
              <a:t>on the power of government, not individuals or private businesses</a:t>
            </a:r>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a:t>Free-speech </a:t>
            </a:r>
            <a:r>
              <a:rPr lang="en-US" sz="2800" dirty="0" smtClean="0"/>
              <a:t>Principles</a:t>
            </a:r>
            <a:endParaRPr lang="en-US" sz="2800" dirty="0"/>
          </a:p>
          <a:p>
            <a:pPr eaLnBrk="1" fontAlgn="auto" hangingPunct="1">
              <a:spcAft>
                <a:spcPts val="0"/>
              </a:spcAft>
              <a:defRPr/>
            </a:pPr>
            <a:r>
              <a:rPr lang="en-US" sz="2800" dirty="0"/>
              <a:t>Supreme Court principles and guidelines</a:t>
            </a:r>
          </a:p>
          <a:p>
            <a:pPr lvl="1" eaLnBrk="1" fontAlgn="auto" hangingPunct="1">
              <a:spcAft>
                <a:spcPts val="0"/>
              </a:spcAft>
              <a:defRPr/>
            </a:pPr>
            <a:r>
              <a:rPr lang="en-US" dirty="0"/>
              <a:t>Advocating illegal acts is </a:t>
            </a:r>
            <a:r>
              <a:rPr lang="en-US" dirty="0" smtClean="0"/>
              <a:t>(usually) legal.</a:t>
            </a:r>
            <a:endParaRPr lang="en-US" dirty="0"/>
          </a:p>
          <a:p>
            <a:pPr lvl="1" eaLnBrk="1" fontAlgn="auto" hangingPunct="1">
              <a:spcAft>
                <a:spcPts val="0"/>
              </a:spcAft>
              <a:defRPr/>
            </a:pPr>
            <a:r>
              <a:rPr lang="en-US" dirty="0"/>
              <a:t>Anonymous speech is protected.</a:t>
            </a:r>
          </a:p>
          <a:p>
            <a:pPr lvl="1" eaLnBrk="1" fontAlgn="auto" hangingPunct="1">
              <a:spcAft>
                <a:spcPts val="0"/>
              </a:spcAft>
              <a:defRPr/>
            </a:pPr>
            <a:r>
              <a:rPr lang="en-US" dirty="0"/>
              <a:t>Some restrictions are allowed on advertising.</a:t>
            </a:r>
          </a:p>
          <a:p>
            <a:pPr lvl="1" eaLnBrk="1" fontAlgn="auto" hangingPunct="1">
              <a:spcAft>
                <a:spcPts val="0"/>
              </a:spcAft>
              <a:defRPr/>
            </a:pPr>
            <a:r>
              <a:rPr lang="en-US" dirty="0" smtClean="0"/>
              <a:t>Libel </a:t>
            </a:r>
            <a:r>
              <a:rPr lang="en-US" dirty="0"/>
              <a:t>and direct, specific </a:t>
            </a:r>
            <a:r>
              <a:rPr lang="en-US" dirty="0" smtClean="0"/>
              <a:t>threats are not protected.</a:t>
            </a:r>
            <a:endParaRPr lang="en-US" dirty="0"/>
          </a:p>
          <a:p>
            <a:pPr lvl="1" eaLnBrk="1" fontAlgn="auto" hangingPunct="1">
              <a:spcAft>
                <a:spcPts val="0"/>
              </a:spcAft>
              <a:defRPr/>
            </a:pPr>
            <a:r>
              <a:rPr lang="en-US" dirty="0"/>
              <a:t>Inciting violence is </a:t>
            </a:r>
            <a:r>
              <a:rPr lang="en-US" dirty="0" smtClean="0"/>
              <a:t>illegal.</a:t>
            </a:r>
            <a:endParaRPr lang="en-US" dirty="0"/>
          </a:p>
          <a:p>
            <a:pPr eaLnBrk="1" fontAlgn="auto" hangingPunct="1">
              <a:spcAft>
                <a:spcPts val="0"/>
              </a:spcAft>
              <a:buFontTx/>
              <a:buNone/>
              <a:defRPr/>
            </a:pPr>
            <a:endParaRPr lang="en-US" sz="2800" dirty="0"/>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t>Offensive speech: What </a:t>
            </a:r>
            <a:r>
              <a:rPr lang="en-US" dirty="0"/>
              <a:t>is it? What is illegal?</a:t>
            </a:r>
          </a:p>
          <a:p>
            <a:pPr eaLnBrk="1" fontAlgn="auto" hangingPunct="1">
              <a:spcAft>
                <a:spcPts val="0"/>
              </a:spcAft>
              <a:defRPr/>
            </a:pPr>
            <a:r>
              <a:rPr lang="en-US" dirty="0" smtClean="0"/>
              <a:t>Answers depend </a:t>
            </a:r>
            <a:r>
              <a:rPr lang="en-US" dirty="0"/>
              <a:t>on who you </a:t>
            </a:r>
            <a:r>
              <a:rPr lang="en-US" dirty="0" smtClean="0"/>
              <a:t>are.</a:t>
            </a:r>
            <a:endParaRPr lang="en-US" dirty="0"/>
          </a:p>
          <a:p>
            <a:pPr eaLnBrk="1" fontAlgn="auto" hangingPunct="1">
              <a:spcAft>
                <a:spcPts val="0"/>
              </a:spcAft>
              <a:defRPr/>
            </a:pPr>
            <a:r>
              <a:rPr lang="en-US" dirty="0" smtClean="0"/>
              <a:t>Most efforts </a:t>
            </a:r>
            <a:r>
              <a:rPr lang="en-US" dirty="0"/>
              <a:t>to censor the Internet </a:t>
            </a:r>
            <a:r>
              <a:rPr lang="en-US" dirty="0" smtClean="0"/>
              <a:t>focus </a:t>
            </a:r>
            <a:r>
              <a:rPr lang="en-US" dirty="0"/>
              <a:t>on </a:t>
            </a:r>
            <a:r>
              <a:rPr lang="en-US" dirty="0" smtClean="0"/>
              <a:t>pornographic and other sexually </a:t>
            </a:r>
            <a:r>
              <a:rPr lang="en-US" dirty="0"/>
              <a:t>explicit material</a:t>
            </a:r>
          </a:p>
        </p:txBody>
      </p:sp>
      <p:pic>
        <p:nvPicPr>
          <p:cNvPr id="450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What was already illegal?</a:t>
            </a:r>
          </a:p>
          <a:p>
            <a:pPr eaLnBrk="1" fontAlgn="auto" hangingPunct="1">
              <a:lnSpc>
                <a:spcPct val="90000"/>
              </a:lnSpc>
              <a:spcAft>
                <a:spcPts val="0"/>
              </a:spcAft>
              <a:defRPr/>
            </a:pPr>
            <a:r>
              <a:rPr lang="en-US" sz="2800" dirty="0"/>
              <a:t>Obscenity</a:t>
            </a:r>
          </a:p>
          <a:p>
            <a:pPr lvl="1" eaLnBrk="1" fontAlgn="auto" hangingPunct="1">
              <a:lnSpc>
                <a:spcPct val="90000"/>
              </a:lnSpc>
              <a:spcAft>
                <a:spcPts val="0"/>
              </a:spcAft>
              <a:defRPr/>
            </a:pPr>
            <a:r>
              <a:rPr lang="en-US" dirty="0"/>
              <a:t>Depicts a sexual act against state law</a:t>
            </a:r>
          </a:p>
          <a:p>
            <a:pPr lvl="1" eaLnBrk="1" fontAlgn="auto" hangingPunct="1">
              <a:lnSpc>
                <a:spcPct val="90000"/>
              </a:lnSpc>
              <a:spcAft>
                <a:spcPts val="0"/>
              </a:spcAft>
              <a:defRPr/>
            </a:pPr>
            <a:r>
              <a:rPr lang="en-US" dirty="0"/>
              <a:t>Depicts these acts in a patently offensive manner that appeals to prurient interest as judged by a reasonable person using community standards</a:t>
            </a:r>
          </a:p>
          <a:p>
            <a:pPr lvl="1" eaLnBrk="1" fontAlgn="auto" hangingPunct="1">
              <a:lnSpc>
                <a:spcPct val="90000"/>
              </a:lnSpc>
              <a:spcAft>
                <a:spcPts val="0"/>
              </a:spcAft>
              <a:defRPr/>
            </a:pPr>
            <a:r>
              <a:rPr lang="en-US" dirty="0"/>
              <a:t>Lacks literary, artistic, social, political or scientific value</a:t>
            </a:r>
          </a:p>
        </p:txBody>
      </p:sp>
      <p:pic>
        <p:nvPicPr>
          <p:cNvPr id="9"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6223</Words>
  <Application>Microsoft Office PowerPoint</Application>
  <PresentationFormat>On-screen Show (4:3)</PresentationFormat>
  <Paragraphs>417</Paragraphs>
  <Slides>49</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2012-09-10T18:53:37Z</dcterms:created>
  <dcterms:modified xsi:type="dcterms:W3CDTF">2017-06-01T15:26:03Z</dcterms:modified>
</cp:coreProperties>
</file>