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40"/>
  </p:notesMasterIdLst>
  <p:handoutMasterIdLst>
    <p:handoutMasterId r:id="rId41"/>
  </p:handoutMasterIdLst>
  <p:sldIdLst>
    <p:sldId id="271" r:id="rId2"/>
    <p:sldId id="272" r:id="rId3"/>
    <p:sldId id="273" r:id="rId4"/>
    <p:sldId id="287" r:id="rId5"/>
    <p:sldId id="286" r:id="rId6"/>
    <p:sldId id="309" r:id="rId7"/>
    <p:sldId id="288" r:id="rId8"/>
    <p:sldId id="310" r:id="rId9"/>
    <p:sldId id="311" r:id="rId10"/>
    <p:sldId id="312" r:id="rId11"/>
    <p:sldId id="313" r:id="rId12"/>
    <p:sldId id="292" r:id="rId13"/>
    <p:sldId id="293" r:id="rId14"/>
    <p:sldId id="306" r:id="rId15"/>
    <p:sldId id="289" r:id="rId16"/>
    <p:sldId id="290" r:id="rId17"/>
    <p:sldId id="291" r:id="rId18"/>
    <p:sldId id="314" r:id="rId19"/>
    <p:sldId id="315" r:id="rId20"/>
    <p:sldId id="323" r:id="rId21"/>
    <p:sldId id="322" r:id="rId22"/>
    <p:sldId id="324" r:id="rId23"/>
    <p:sldId id="277" r:id="rId24"/>
    <p:sldId id="294" r:id="rId25"/>
    <p:sldId id="296" r:id="rId26"/>
    <p:sldId id="295" r:id="rId27"/>
    <p:sldId id="297" r:id="rId28"/>
    <p:sldId id="303" r:id="rId29"/>
    <p:sldId id="316" r:id="rId30"/>
    <p:sldId id="317" r:id="rId31"/>
    <p:sldId id="304" r:id="rId32"/>
    <p:sldId id="305" r:id="rId33"/>
    <p:sldId id="318" r:id="rId34"/>
    <p:sldId id="319" r:id="rId35"/>
    <p:sldId id="308" r:id="rId36"/>
    <p:sldId id="320" r:id="rId37"/>
    <p:sldId id="321" r:id="rId38"/>
    <p:sldId id="301"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charset="0"/>
        <a:ea typeface="Arial" charset="0"/>
        <a:cs typeface="Arial" charset="0"/>
      </a:defRPr>
    </a:lvl1pPr>
    <a:lvl2pPr marL="457200" algn="l" rtl="0" eaLnBrk="0" fontAlgn="base" hangingPunct="0">
      <a:spcBef>
        <a:spcPct val="0"/>
      </a:spcBef>
      <a:spcAft>
        <a:spcPct val="0"/>
      </a:spcAft>
      <a:defRPr kern="1200">
        <a:solidFill>
          <a:schemeClr val="tx1"/>
        </a:solidFill>
        <a:latin typeface="Times New Roman" charset="0"/>
        <a:ea typeface="Arial" charset="0"/>
        <a:cs typeface="Arial" charset="0"/>
      </a:defRPr>
    </a:lvl2pPr>
    <a:lvl3pPr marL="914400" algn="l" rtl="0" eaLnBrk="0" fontAlgn="base" hangingPunct="0">
      <a:spcBef>
        <a:spcPct val="0"/>
      </a:spcBef>
      <a:spcAft>
        <a:spcPct val="0"/>
      </a:spcAft>
      <a:defRPr kern="1200">
        <a:solidFill>
          <a:schemeClr val="tx1"/>
        </a:solidFill>
        <a:latin typeface="Times New Roman" charset="0"/>
        <a:ea typeface="Arial" charset="0"/>
        <a:cs typeface="Arial" charset="0"/>
      </a:defRPr>
    </a:lvl3pPr>
    <a:lvl4pPr marL="1371600" algn="l" rtl="0" eaLnBrk="0" fontAlgn="base" hangingPunct="0">
      <a:spcBef>
        <a:spcPct val="0"/>
      </a:spcBef>
      <a:spcAft>
        <a:spcPct val="0"/>
      </a:spcAft>
      <a:defRPr kern="1200">
        <a:solidFill>
          <a:schemeClr val="tx1"/>
        </a:solidFill>
        <a:latin typeface="Times New Roman" charset="0"/>
        <a:ea typeface="Arial" charset="0"/>
        <a:cs typeface="Arial" charset="0"/>
      </a:defRPr>
    </a:lvl4pPr>
    <a:lvl5pPr marL="1828800" algn="l" rtl="0" eaLnBrk="0" fontAlgn="base" hangingPunct="0">
      <a:spcBef>
        <a:spcPct val="0"/>
      </a:spcBef>
      <a:spcAft>
        <a:spcPct val="0"/>
      </a:spcAft>
      <a:defRPr kern="1200">
        <a:solidFill>
          <a:schemeClr val="tx1"/>
        </a:solidFill>
        <a:latin typeface="Times New Roman" charset="0"/>
        <a:ea typeface="Arial" charset="0"/>
        <a:cs typeface="Arial" charset="0"/>
      </a:defRPr>
    </a:lvl5pPr>
    <a:lvl6pPr marL="2286000" algn="l" defTabSz="914400" rtl="0" eaLnBrk="1" latinLnBrk="0" hangingPunct="1">
      <a:defRPr kern="1200">
        <a:solidFill>
          <a:schemeClr val="tx1"/>
        </a:solidFill>
        <a:latin typeface="Times New Roman" charset="0"/>
        <a:ea typeface="Arial" charset="0"/>
        <a:cs typeface="Arial" charset="0"/>
      </a:defRPr>
    </a:lvl6pPr>
    <a:lvl7pPr marL="2743200" algn="l" defTabSz="914400" rtl="0" eaLnBrk="1" latinLnBrk="0" hangingPunct="1">
      <a:defRPr kern="1200">
        <a:solidFill>
          <a:schemeClr val="tx1"/>
        </a:solidFill>
        <a:latin typeface="Times New Roman" charset="0"/>
        <a:ea typeface="Arial" charset="0"/>
        <a:cs typeface="Arial" charset="0"/>
      </a:defRPr>
    </a:lvl7pPr>
    <a:lvl8pPr marL="3200400" algn="l" defTabSz="914400" rtl="0" eaLnBrk="1" latinLnBrk="0" hangingPunct="1">
      <a:defRPr kern="1200">
        <a:solidFill>
          <a:schemeClr val="tx1"/>
        </a:solidFill>
        <a:latin typeface="Times New Roman" charset="0"/>
        <a:ea typeface="Arial" charset="0"/>
        <a:cs typeface="Arial" charset="0"/>
      </a:defRPr>
    </a:lvl8pPr>
    <a:lvl9pPr marL="3657600" algn="l" defTabSz="914400" rtl="0" eaLnBrk="1" latinLnBrk="0" hangingPunct="1">
      <a:defRPr kern="1200">
        <a:solidFill>
          <a:schemeClr val="tx1"/>
        </a:solidFill>
        <a:latin typeface="Times New Roman" charset="0"/>
        <a:ea typeface="Arial" charset="0"/>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2"/>
    <p:restoredTop sz="63807" autoAdjust="0"/>
  </p:normalViewPr>
  <p:slideViewPr>
    <p:cSldViewPr>
      <p:cViewPr varScale="1">
        <p:scale>
          <a:sx n="71" d="100"/>
          <a:sy n="71" d="100"/>
        </p:scale>
        <p:origin x="24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21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E3DA3165-31EF-7644-A5A7-DDA92D538B83}" type="datetimeFigureOut">
              <a:rPr lang="en-US" altLang="x-none"/>
              <a:pPr/>
              <a:t>6/1/2017</a:t>
            </a:fld>
            <a:endParaRPr lang="en-US" altLang="x-none"/>
          </a:p>
        </p:txBody>
      </p:sp>
      <p:sp>
        <p:nvSpPr>
          <p:cNvPr id="4" name="Footer Placeholder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E3F6F772-0684-9243-9F7C-0DB2E799999E}" type="slidenum">
              <a:rPr lang="en-US" altLang="x-none"/>
              <a:pPr/>
              <a:t>‹#›</a:t>
            </a:fld>
            <a:endParaRPr lang="en-US" altLang="x-none"/>
          </a:p>
        </p:txBody>
      </p:sp>
    </p:spTree>
    <p:extLst>
      <p:ext uri="{BB962C8B-B14F-4D97-AF65-F5344CB8AC3E}">
        <p14:creationId xmlns:p14="http://schemas.microsoft.com/office/powerpoint/2010/main" val="215701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endParaRPr lang="x-none" altLang="x-none"/>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fld id="{2E8E4442-CCB2-C642-8883-BAB912CFB7BF}" type="datetimeFigureOut">
              <a:rPr lang="en-US" altLang="x-none"/>
              <a:pPr/>
              <a:t>6/1/2017</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endParaRPr lang="x-none" altLang="x-non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CF165AE-0824-3E4F-964E-6079291A8BA5}" type="slidenum">
              <a:rPr lang="en-US" altLang="x-none"/>
              <a:pPr/>
              <a:t>‹#›</a:t>
            </a:fld>
            <a:endParaRPr lang="en-US" altLang="x-none"/>
          </a:p>
        </p:txBody>
      </p:sp>
    </p:spTree>
    <p:extLst>
      <p:ext uri="{BB962C8B-B14F-4D97-AF65-F5344CB8AC3E}">
        <p14:creationId xmlns:p14="http://schemas.microsoft.com/office/powerpoint/2010/main" val="1116235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F165AE-0824-3E4F-964E-6079291A8BA5}" type="slidenum">
              <a:rPr lang="en-US" altLang="x-none" smtClean="0"/>
              <a:pPr/>
              <a:t>2</a:t>
            </a:fld>
            <a:endParaRPr lang="en-US" altLang="x-none"/>
          </a:p>
        </p:txBody>
      </p:sp>
    </p:spTree>
    <p:extLst>
      <p:ext uri="{BB962C8B-B14F-4D97-AF65-F5344CB8AC3E}">
        <p14:creationId xmlns:p14="http://schemas.microsoft.com/office/powerpoint/2010/main" val="2631439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Is violating the terms of use of a Web site a crime under CFAA’s provision about exceeding one’s authorized access for the purpose of committing fraud and obtaining something of value? The first major case involved a woman who pretended to be a 16-year-old boy on MySpace, began an online flirting relationship with a 13-year-old girl in her neighborhood (a former friend of the woman’s daughter), then broke off the relationship and sent cruel messages. The girl killed herself. The woman’s behavior was nasty and unethical. People wanted to see her punished, but it was not clear that she had broken any law. Prosecutors charged her with illegal hacking under the CFAA. A jury convicted the woman, but a judge reversed the conviction. Normally, a breach of contract is not a criminal offense.</a:t>
            </a:r>
          </a:p>
        </p:txBody>
      </p:sp>
      <p:sp>
        <p:nvSpPr>
          <p:cNvPr id="3481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CC85719-906C-2445-A23B-1C69CAFEE435}" type="slidenum">
              <a:rPr lang="en-US" altLang="x-none"/>
              <a:pPr/>
              <a:t>19</a:t>
            </a:fld>
            <a:endParaRPr lang="en-US" altLang="x-none"/>
          </a:p>
        </p:txBody>
      </p:sp>
    </p:spTree>
    <p:extLst>
      <p:ext uri="{BB962C8B-B14F-4D97-AF65-F5344CB8AC3E}">
        <p14:creationId xmlns:p14="http://schemas.microsoft.com/office/powerpoint/2010/main" val="3987448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Federal Trade Commission receives hundreds of thousands of complaints of identity theft each year. Losses from identity theft amount to billions of dollars per year in the U.S., with several million victims. A single incident can affect thousands of people.</a:t>
            </a:r>
          </a:p>
          <a:p>
            <a:pPr eaLnBrk="1" hangingPunct="1">
              <a:spcBef>
                <a:spcPct val="0"/>
              </a:spcBef>
            </a:pPr>
            <a:endParaRPr lang="en-US" altLang="x-none"/>
          </a:p>
          <a:p>
            <a:pPr eaLnBrk="1" hangingPunct="1">
              <a:spcBef>
                <a:spcPct val="0"/>
              </a:spcBef>
            </a:pPr>
            <a:r>
              <a:rPr lang="en-US" altLang="x-none"/>
              <a:t>Credit card companies and other businesses bear the direct cost of most credit card fraud, but the losses lead to higher charges to consumers. In addition, individual victims might lose a good credit rating, be prevented from borrowing money or cashing checks, be unable to get a job, or be unable to rent an apartment.</a:t>
            </a:r>
          </a:p>
        </p:txBody>
      </p:sp>
      <p:sp>
        <p:nvSpPr>
          <p:cNvPr id="3686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43FD1C2-70B1-8D42-9A42-DAAC554E5CC8}" type="slidenum">
              <a:rPr lang="en-US" altLang="x-none"/>
              <a:pPr/>
              <a:t>23</a:t>
            </a:fld>
            <a:endParaRPr lang="en-US" altLang="x-none"/>
          </a:p>
        </p:txBody>
      </p:sp>
    </p:spTree>
    <p:extLst>
      <p:ext uri="{BB962C8B-B14F-4D97-AF65-F5344CB8AC3E}">
        <p14:creationId xmlns:p14="http://schemas.microsoft.com/office/powerpoint/2010/main" val="1300938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Display and sale of Nazi memorabilia are illegal in France and Germany, with some exceptions for historical purposes. Two antiracism organizations sued Yahoo in a French court in 1999 because French people could view Nazi memorabilia offered for sale on Yahoo’s U.S.-based auction sites. The French government also brought criminal charges against Yahoo and former CEO Tim Koogle for justifying a crime against humanity. (Yahoo’s French sites, based in France, complied with the French law.)</a:t>
            </a:r>
          </a:p>
          <a:p>
            <a:pPr eaLnBrk="1" hangingPunct="1">
              <a:spcBef>
                <a:spcPct val="0"/>
              </a:spcBef>
            </a:pPr>
            <a:endParaRPr lang="en-US" altLang="x-none"/>
          </a:p>
          <a:p>
            <a:pPr eaLnBrk="1" hangingPunct="1">
              <a:spcBef>
                <a:spcPct val="0"/>
              </a:spcBef>
            </a:pPr>
            <a:r>
              <a:rPr lang="en-US" altLang="x-none"/>
              <a:t>Yahoo argued that it was not technically feasible to block access from France. In addition, French people could access Yahoo’s sites from outside France or using anonymizing services. Geolocation software was fairly new, but a French court ordered Yahoo to make a serious effort to use such tools to block access by French people to material France deemed illegal.</a:t>
            </a:r>
          </a:p>
          <a:p>
            <a:pPr eaLnBrk="1" hangingPunct="1">
              <a:spcBef>
                <a:spcPct val="0"/>
              </a:spcBef>
            </a:pPr>
            <a:endParaRPr lang="en-US" altLang="x-none"/>
          </a:p>
          <a:p>
            <a:pPr eaLnBrk="1" hangingPunct="1">
              <a:spcBef>
                <a:spcPct val="0"/>
              </a:spcBef>
            </a:pPr>
            <a:r>
              <a:rPr lang="en-US" altLang="x-none"/>
              <a:t>Koogle did not go to France to attend his trial. Yahoo and Koogle were acquitted because the court decided that permitting the auctions was not “justifying” the Nazi crimes. The decision did not resolve the issue of whether one country’s government could or should bring criminal charges against content providers based in another country for content legal in their own country.</a:t>
            </a:r>
          </a:p>
          <a:p>
            <a:pPr eaLnBrk="1" hangingPunct="1">
              <a:spcBef>
                <a:spcPct val="0"/>
              </a:spcBef>
            </a:pPr>
            <a:endParaRPr lang="en-US" altLang="x-none"/>
          </a:p>
          <a:p>
            <a:pPr eaLnBrk="1" hangingPunct="1">
              <a:spcBef>
                <a:spcPct val="0"/>
              </a:spcBef>
            </a:pPr>
            <a:endParaRPr lang="en-US" altLang="x-none"/>
          </a:p>
          <a:p>
            <a:pPr eaLnBrk="1" hangingPunct="1">
              <a:spcBef>
                <a:spcPct val="0"/>
              </a:spcBef>
            </a:pPr>
            <a:endParaRPr lang="en-US" altLang="x-none"/>
          </a:p>
          <a:p>
            <a:pPr eaLnBrk="1" hangingPunct="1">
              <a:spcBef>
                <a:spcPct val="0"/>
              </a:spcBef>
            </a:pPr>
            <a:endParaRPr lang="en-US" altLang="x-none"/>
          </a:p>
        </p:txBody>
      </p:sp>
      <p:sp>
        <p:nvSpPr>
          <p:cNvPr id="4403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E9D6773-55EF-7147-A4A0-8C72621E29A1}" type="slidenum">
              <a:rPr lang="en-US" altLang="x-none"/>
              <a:pPr/>
              <a:t>29</a:t>
            </a:fld>
            <a:endParaRPr lang="en-US" altLang="x-none"/>
          </a:p>
        </p:txBody>
      </p:sp>
    </p:spTree>
    <p:extLst>
      <p:ext uri="{BB962C8B-B14F-4D97-AF65-F5344CB8AC3E}">
        <p14:creationId xmlns:p14="http://schemas.microsoft.com/office/powerpoint/2010/main" val="4005598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program violated the Digital Millennium Copyright Act (DMCA) which prohibits distribution of software to thwart built-in copyright protection. The Russian company agreed to stop distributing the program in U.S. Thus, the case did not resolve the basic issue of whether a prosecution would be successful against a company for continuing to distribute a product that is legal in its own country.</a:t>
            </a:r>
          </a:p>
        </p:txBody>
      </p:sp>
      <p:sp>
        <p:nvSpPr>
          <p:cNvPr id="460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BE63219-F5AF-C64D-8E13-8CA5CE6B1F81}" type="slidenum">
              <a:rPr lang="en-US" altLang="x-none"/>
              <a:pPr/>
              <a:t>30</a:t>
            </a:fld>
            <a:endParaRPr lang="en-US" altLang="x-none"/>
          </a:p>
        </p:txBody>
      </p:sp>
    </p:spTree>
    <p:extLst>
      <p:ext uri="{BB962C8B-B14F-4D97-AF65-F5344CB8AC3E}">
        <p14:creationId xmlns:p14="http://schemas.microsoft.com/office/powerpoint/2010/main" val="3797684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executive, facing a possible 20-year jail sentence, pleaded guilty for a lower sentence.</a:t>
            </a:r>
          </a:p>
          <a:p>
            <a:pPr eaLnBrk="1" hangingPunct="1">
              <a:spcBef>
                <a:spcPct val="0"/>
              </a:spcBef>
            </a:pPr>
            <a:endParaRPr lang="en-US" altLang="x-none"/>
          </a:p>
          <a:p>
            <a:pPr eaLnBrk="1" hangingPunct="1">
              <a:spcBef>
                <a:spcPct val="0"/>
              </a:spcBef>
            </a:pPr>
            <a:r>
              <a:rPr lang="en-US" altLang="x-none"/>
              <a:t>Foreign online gambling companies thrive with U.S. customers if their employees stay out of the U.S., so Congress passed the Unlawful Internet Gambling Enforcement Act. It prohibits credit card and online-payment companies from processing transactions between bettors and gambling sites. Within months of passing the new law, the U.S. government arrested the founders of a British Internet payment company that processed payments for gambling sites.</a:t>
            </a:r>
          </a:p>
          <a:p>
            <a:pPr eaLnBrk="1" hangingPunct="1">
              <a:spcBef>
                <a:spcPct val="0"/>
              </a:spcBef>
            </a:pPr>
            <a:endParaRPr lang="en-US" altLang="x-none"/>
          </a:p>
        </p:txBody>
      </p:sp>
      <p:sp>
        <p:nvSpPr>
          <p:cNvPr id="4813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9C403B9-DE59-F244-86AE-5544C54C3A75}" type="slidenum">
              <a:rPr lang="en-US" altLang="x-none"/>
              <a:pPr/>
              <a:t>31</a:t>
            </a:fld>
            <a:endParaRPr lang="en-US" altLang="x-none"/>
          </a:p>
        </p:txBody>
      </p:sp>
    </p:spTree>
    <p:extLst>
      <p:ext uri="{BB962C8B-B14F-4D97-AF65-F5344CB8AC3E}">
        <p14:creationId xmlns:p14="http://schemas.microsoft.com/office/powerpoint/2010/main" val="32590383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burden of proof differs in different countries. In the U.S., the person who is suing has the burden of proving the case. Public figures must prove the published information is false </a:t>
            </a:r>
            <a:r>
              <a:rPr lang="en-US" altLang="x-none" i="1"/>
              <a:t>and </a:t>
            </a:r>
            <a:r>
              <a:rPr lang="en-US" altLang="x-none"/>
              <a:t>that the publisher knew it was false or acted recklessly. Libel law in some other countries requires that the publisher of the statement in question prove it is true or that the publisher reasonably believed it was true.</a:t>
            </a:r>
          </a:p>
          <a:p>
            <a:pPr eaLnBrk="1" hangingPunct="1">
              <a:spcBef>
                <a:spcPct val="0"/>
              </a:spcBef>
            </a:pPr>
            <a:endParaRPr lang="en-US" altLang="x-none"/>
          </a:p>
          <a:p>
            <a:pPr eaLnBrk="1" hangingPunct="1">
              <a:spcBef>
                <a:spcPct val="0"/>
              </a:spcBef>
            </a:pPr>
            <a:r>
              <a:rPr lang="en-US" altLang="x-none"/>
              <a:t>In 2006, the </a:t>
            </a:r>
            <a:r>
              <a:rPr lang="en-US" altLang="x-none" i="1"/>
              <a:t>New York Times</a:t>
            </a:r>
            <a:r>
              <a:rPr lang="en-US" altLang="x-none"/>
              <a:t>  reprogrammed its geolocation tools, normally used for targeting advertisements, to block people in England from reading a news article describing an investigation of suspects in an alleged plot to carry liquid explosives onto airplanes and blow them up. It is illegal in England to publish information damaging to defendants before trial. </a:t>
            </a:r>
          </a:p>
          <a:p>
            <a:pPr eaLnBrk="1" hangingPunct="1">
              <a:spcBef>
                <a:spcPct val="0"/>
              </a:spcBef>
            </a:pPr>
            <a:endParaRPr lang="en-US" altLang="x-none"/>
          </a:p>
          <a:p>
            <a:pPr eaLnBrk="1" hangingPunct="1">
              <a:spcBef>
                <a:spcPct val="0"/>
              </a:spcBef>
            </a:pPr>
            <a:r>
              <a:rPr lang="en-US" altLang="x-none"/>
              <a:t>What might happen to individuals who email the article to a friend in England or quote it in a blog that has readers in England? Those individuals don’t have legal staff and access to geolocation tools. They might not even know the article is illegal in another country.</a:t>
            </a:r>
          </a:p>
        </p:txBody>
      </p:sp>
      <p:sp>
        <p:nvSpPr>
          <p:cNvPr id="5017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5CA09E79-A8D7-F34C-95B3-F23746CD615C}" type="slidenum">
              <a:rPr lang="en-US" altLang="x-none"/>
              <a:pPr/>
              <a:t>32</a:t>
            </a:fld>
            <a:endParaRPr lang="en-US" altLang="x-none"/>
          </a:p>
        </p:txBody>
      </p:sp>
    </p:spTree>
    <p:extLst>
      <p:ext uri="{BB962C8B-B14F-4D97-AF65-F5344CB8AC3E}">
        <p14:creationId xmlns:p14="http://schemas.microsoft.com/office/powerpoint/2010/main" val="3430608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2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Saudi Arabia bans “anything damaging to the dignity of heads of state.” In Russia, it is a crime to slander government officials. Government officials in Singapore have long used libel laws to bankrupt political opponents who criticize them.</a:t>
            </a:r>
          </a:p>
        </p:txBody>
      </p:sp>
      <p:sp>
        <p:nvSpPr>
          <p:cNvPr id="522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698FF03-8EB4-0B40-B764-77A0F77CC905}" type="slidenum">
              <a:rPr lang="en-US" altLang="x-none"/>
              <a:pPr/>
              <a:t>33</a:t>
            </a:fld>
            <a:endParaRPr lang="en-US" altLang="x-none"/>
          </a:p>
        </p:txBody>
      </p:sp>
    </p:spTree>
    <p:extLst>
      <p:ext uri="{BB962C8B-B14F-4D97-AF65-F5344CB8AC3E}">
        <p14:creationId xmlns:p14="http://schemas.microsoft.com/office/powerpoint/2010/main" val="2230335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4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lnSpc>
                <a:spcPct val="80000"/>
              </a:lnSpc>
              <a:spcBef>
                <a:spcPct val="0"/>
              </a:spcBef>
            </a:pPr>
            <a:r>
              <a:rPr lang="en-US" altLang="x-none"/>
              <a:t>The European Union restricts advertising of medical drugs and devices directed to consumers.</a:t>
            </a:r>
          </a:p>
          <a:p>
            <a:pPr eaLnBrk="1" hangingPunct="1">
              <a:lnSpc>
                <a:spcPct val="80000"/>
              </a:lnSpc>
              <a:spcBef>
                <a:spcPct val="0"/>
              </a:spcBef>
            </a:pPr>
            <a:endParaRPr lang="en-US" altLang="x-none"/>
          </a:p>
          <a:p>
            <a:pPr eaLnBrk="1" hangingPunct="1">
              <a:lnSpc>
                <a:spcPct val="80000"/>
              </a:lnSpc>
              <a:spcBef>
                <a:spcPct val="0"/>
              </a:spcBef>
            </a:pPr>
            <a:r>
              <a:rPr lang="en-US" altLang="x-none"/>
              <a:t>Some countries prohibit or restrict direct price comparisons, product give-aways, and advertising unconditional-return policies or that a business gives a contribution to charity for each sale. The justification for these laws is that such practices and advertisements confuse or trick consumers. Germany repealed some of these laws, in force for 90 years, in part because of the influence of the Internet.</a:t>
            </a:r>
          </a:p>
          <a:p>
            <a:pPr eaLnBrk="1" hangingPunct="1">
              <a:spcBef>
                <a:spcPct val="0"/>
              </a:spcBef>
            </a:pPr>
            <a:endParaRPr lang="en-US" altLang="x-none"/>
          </a:p>
        </p:txBody>
      </p:sp>
      <p:sp>
        <p:nvSpPr>
          <p:cNvPr id="542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1887FA4C-3578-5247-B3CE-D56BA8D8975D}" type="slidenum">
              <a:rPr lang="en-US" altLang="x-none"/>
              <a:pPr/>
              <a:t>34</a:t>
            </a:fld>
            <a:endParaRPr lang="en-US" altLang="x-none"/>
          </a:p>
        </p:txBody>
      </p:sp>
    </p:spTree>
    <p:extLst>
      <p:ext uri="{BB962C8B-B14F-4D97-AF65-F5344CB8AC3E}">
        <p14:creationId xmlns:p14="http://schemas.microsoft.com/office/powerpoint/2010/main" val="3248729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563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4B1A67B1-5DD3-D84A-9709-B4B18ED190CB}" type="slidenum">
              <a:rPr lang="en-US" altLang="x-none"/>
              <a:pPr/>
              <a:t>35</a:t>
            </a:fld>
            <a:endParaRPr lang="en-US" altLang="x-none"/>
          </a:p>
        </p:txBody>
      </p:sp>
    </p:spTree>
    <p:extLst>
      <p:ext uri="{BB962C8B-B14F-4D97-AF65-F5344CB8AC3E}">
        <p14:creationId xmlns:p14="http://schemas.microsoft.com/office/powerpoint/2010/main" val="1814819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58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If publishers comply with laws of almost 200 countries, some fear the Internet might come to reflect a combination of Muslim restrictions on discussion of religion, U.S. opposition to online gambling, and Chinese censorship of political discussion.  Others argue that companies would adapt and acquire software to handle appropriate screening.</a:t>
            </a:r>
          </a:p>
          <a:p>
            <a:pPr eaLnBrk="1" hangingPunct="1">
              <a:spcBef>
                <a:spcPct val="0"/>
              </a:spcBef>
            </a:pPr>
            <a:endParaRPr lang="en-US" altLang="x-none"/>
          </a:p>
          <a:p>
            <a:pPr eaLnBrk="1" hangingPunct="1">
              <a:spcBef>
                <a:spcPct val="0"/>
              </a:spcBef>
            </a:pPr>
            <a:r>
              <a:rPr lang="en-US" altLang="x-none"/>
              <a:t>Governments often claim to be protecting national culture and values when they impose controls on their citizens to maintain their own power or to benefit special interests within their country. Laws can have ignoble sources. </a:t>
            </a:r>
          </a:p>
          <a:p>
            <a:pPr eaLnBrk="1" hangingPunct="1">
              <a:spcBef>
                <a:spcPct val="0"/>
              </a:spcBef>
            </a:pPr>
            <a:endParaRPr lang="en-US" altLang="x-none"/>
          </a:p>
          <a:p>
            <a:pPr eaLnBrk="1" hangingPunct="1">
              <a:spcBef>
                <a:spcPct val="0"/>
              </a:spcBef>
            </a:pPr>
            <a:r>
              <a:rPr lang="en-US" altLang="x-none"/>
              <a:t>The U.S. defends its ban on offshore gambling sites with the argument that is has the right to ban morally objectionable activities. But the federal and state governments allow and tax many forms of legal gambling and profit from monopolies on their state lotteries. It seems likely that anticompetitiveness – not morality – motivates the governments, casinos, and racetracks that oppose offshore online poker playing.</a:t>
            </a:r>
          </a:p>
          <a:p>
            <a:pPr eaLnBrk="1" hangingPunct="1">
              <a:spcBef>
                <a:spcPct val="0"/>
              </a:spcBef>
            </a:pPr>
            <a:endParaRPr lang="en-US" altLang="x-none"/>
          </a:p>
        </p:txBody>
      </p:sp>
      <p:sp>
        <p:nvSpPr>
          <p:cNvPr id="583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25E65BA4-00A2-7747-9E1A-7B4768FB71AC}" type="slidenum">
              <a:rPr lang="en-US" altLang="x-none"/>
              <a:pPr/>
              <a:t>36</a:t>
            </a:fld>
            <a:endParaRPr lang="en-US" altLang="x-none"/>
          </a:p>
        </p:txBody>
      </p:sp>
    </p:spTree>
    <p:extLst>
      <p:ext uri="{BB962C8B-B14F-4D97-AF65-F5344CB8AC3E}">
        <p14:creationId xmlns:p14="http://schemas.microsoft.com/office/powerpoint/2010/main" val="313211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0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spcBef>
                <a:spcPct val="0"/>
              </a:spcBef>
            </a:pPr>
            <a:endParaRPr lang="x-none" altLang="x-none"/>
          </a:p>
        </p:txBody>
      </p:sp>
      <p:sp>
        <p:nvSpPr>
          <p:cNvPr id="1024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B28B2483-194B-B54A-A77E-72F95B59245D}" type="slidenum">
              <a:rPr lang="en-US" altLang="x-none"/>
              <a:pPr/>
              <a:t>3</a:t>
            </a:fld>
            <a:endParaRPr lang="en-US" altLang="x-none"/>
          </a:p>
        </p:txBody>
      </p:sp>
    </p:spTree>
    <p:extLst>
      <p:ext uri="{BB962C8B-B14F-4D97-AF65-F5344CB8AC3E}">
        <p14:creationId xmlns:p14="http://schemas.microsoft.com/office/powerpoint/2010/main" val="1016211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53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factor to consider when evaluating hactivism is the political system under which the hacktivists live. From both an ethical and social perspective, in free countries where almost anyone can tweet or post their words and video on the Web for free, it is hard to justify hacking someone else’s site to promote a political cause. On the other hand, countries with oppressive governments control the means of communications and prohibit open political discussion, have secret police who kill dissenters, ban some religions, and jail people who express opposition views. In such countries, where openly communicating one’s views is impossible or dangerous, there might be good arguments to justify political hacking to get one’s message out to the public and, in some cases, to sabotage government activities.</a:t>
            </a:r>
          </a:p>
        </p:txBody>
      </p:sp>
      <p:sp>
        <p:nvSpPr>
          <p:cNvPr id="1536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99BDD6E9-D51D-3046-8110-844833E870FC}" type="slidenum">
              <a:rPr lang="en-US" altLang="x-none"/>
              <a:pPr/>
              <a:t>7</a:t>
            </a:fld>
            <a:endParaRPr lang="en-US" altLang="x-none"/>
          </a:p>
        </p:txBody>
      </p:sp>
    </p:spTree>
    <p:extLst>
      <p:ext uri="{BB962C8B-B14F-4D97-AF65-F5344CB8AC3E}">
        <p14:creationId xmlns:p14="http://schemas.microsoft.com/office/powerpoint/2010/main" val="293488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smtClean="0"/>
              <a:t>Ethical dilemmas:</a:t>
            </a:r>
          </a:p>
          <a:p>
            <a:pPr marL="171450" indent="-171450" eaLnBrk="1" fontAlgn="auto" hangingPunct="1">
              <a:spcBef>
                <a:spcPts val="0"/>
              </a:spcBef>
              <a:spcAft>
                <a:spcPts val="0"/>
              </a:spcAft>
              <a:buFont typeface="Arial" pitchFamily="34" charset="0"/>
              <a:buChar char="•"/>
              <a:defRPr/>
            </a:pPr>
            <a:r>
              <a:rPr lang="en-US" dirty="0" smtClean="0"/>
              <a:t>Is it ethical to break into a system without permission, even with good intentions?</a:t>
            </a:r>
          </a:p>
          <a:p>
            <a:pPr marL="171450" indent="-171450" eaLnBrk="1" fontAlgn="auto" hangingPunct="1">
              <a:spcBef>
                <a:spcPts val="0"/>
              </a:spcBef>
              <a:spcAft>
                <a:spcPts val="0"/>
              </a:spcAft>
              <a:buFont typeface="Arial" pitchFamily="34" charset="0"/>
              <a:buChar char="•"/>
              <a:defRPr/>
            </a:pPr>
            <a:r>
              <a:rPr lang="en-US" dirty="0" smtClean="0"/>
              <a:t>How can people responsibly inform potential victims of security vulnerabilities without informing malicious hackers who would exploit them?</a:t>
            </a:r>
          </a:p>
          <a:p>
            <a:pPr marL="171450" indent="-171450" eaLnBrk="1" fontAlgn="auto" hangingPunct="1">
              <a:spcBef>
                <a:spcPts val="0"/>
              </a:spcBef>
              <a:spcAft>
                <a:spcPts val="0"/>
              </a:spcAft>
              <a:buFont typeface="Arial" pitchFamily="34" charset="0"/>
              <a:buChar char="•"/>
              <a:defRPr/>
            </a:pPr>
            <a:endParaRPr lang="en-US" dirty="0" smtClean="0"/>
          </a:p>
          <a:p>
            <a:pPr eaLnBrk="1" fontAlgn="auto" hangingPunct="1">
              <a:spcBef>
                <a:spcPts val="0"/>
              </a:spcBef>
              <a:spcAft>
                <a:spcPts val="0"/>
              </a:spcAft>
              <a:buFont typeface="Arial" pitchFamily="34" charset="0"/>
              <a:buNone/>
              <a:defRPr/>
            </a:pPr>
            <a:r>
              <a:rPr lang="en-US" dirty="0" smtClean="0"/>
              <a:t>Many security researcher hackers are scornful of big software companies because of the large number of security flaws in their products and because they are slow to plug leaks even when they know of them.</a:t>
            </a:r>
          </a:p>
          <a:p>
            <a:pPr eaLnBrk="1" fontAlgn="auto" hangingPunct="1">
              <a:spcBef>
                <a:spcPts val="0"/>
              </a:spcBef>
              <a:spcAft>
                <a:spcPts val="0"/>
              </a:spcAft>
              <a:buFont typeface="Arial" pitchFamily="34" charset="0"/>
              <a:buNone/>
              <a:defRPr/>
            </a:pPr>
            <a:endParaRPr lang="en-US" dirty="0"/>
          </a:p>
        </p:txBody>
      </p:sp>
      <p:sp>
        <p:nvSpPr>
          <p:cNvPr id="1741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79D48CAB-6FA1-EC4F-9C50-56AEF3A212B8}" type="slidenum">
              <a:rPr lang="en-US" altLang="x-none"/>
              <a:pPr/>
              <a:t>8</a:t>
            </a:fld>
            <a:endParaRPr lang="en-US" altLang="x-none"/>
          </a:p>
        </p:txBody>
      </p:sp>
    </p:spTree>
    <p:extLst>
      <p:ext uri="{BB962C8B-B14F-4D97-AF65-F5344CB8AC3E}">
        <p14:creationId xmlns:p14="http://schemas.microsoft.com/office/powerpoint/2010/main" val="158740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Many cyber attacks come from China. The nature and sophistication of the attacks, as well as the type of targets, lead security researchers to believe that they are the work of government agencies, not civilian hackers.</a:t>
            </a:r>
          </a:p>
          <a:p>
            <a:pPr eaLnBrk="1" hangingPunct="1">
              <a:spcBef>
                <a:spcPct val="0"/>
              </a:spcBef>
            </a:pPr>
            <a:endParaRPr lang="en-US" altLang="x-none"/>
          </a:p>
          <a:p>
            <a:pPr eaLnBrk="1" hangingPunct="1">
              <a:spcBef>
                <a:spcPct val="0"/>
              </a:spcBef>
            </a:pPr>
            <a:r>
              <a:rPr lang="en-US" altLang="x-none"/>
              <a:t>A 2011 attack on the Gmail accounts of White House staffers, China policy experts, military officials, human rights activists, and others originated in a Chinese city where a major Chinese national security division is located. The attack used email carefully written in government jargon about State Department reports to fool the recipients into thinking the email was authentic. High-level government officials (and other people targeted) disclosed their passwords, allowing hackers to read their email for months.</a:t>
            </a:r>
          </a:p>
        </p:txBody>
      </p:sp>
      <p:sp>
        <p:nvSpPr>
          <p:cNvPr id="19459"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19E83C0-FDAA-1541-AE27-D53FE82F57E7}" type="slidenum">
              <a:rPr lang="en-US" altLang="x-none"/>
              <a:pPr/>
              <a:t>9</a:t>
            </a:fld>
            <a:endParaRPr lang="en-US" altLang="x-none"/>
          </a:p>
        </p:txBody>
      </p:sp>
    </p:spTree>
    <p:extLst>
      <p:ext uri="{BB962C8B-B14F-4D97-AF65-F5344CB8AC3E}">
        <p14:creationId xmlns:p14="http://schemas.microsoft.com/office/powerpoint/2010/main" val="1101626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The focus on Iran’s nuclear program and the sophistication of Stuxnet led to speculation that the Israeli and/or U.S. government created it. In 2012, journalist David Sanger published extensive research indicating that the two governments did indeed produce Stuxnet.</a:t>
            </a:r>
          </a:p>
          <a:p>
            <a:pPr eaLnBrk="1" hangingPunct="1">
              <a:spcBef>
                <a:spcPct val="0"/>
              </a:spcBef>
            </a:pPr>
            <a:endParaRPr lang="en-US" altLang="x-none"/>
          </a:p>
          <a:p>
            <a:pPr eaLnBrk="1" hangingPunct="1">
              <a:spcBef>
                <a:spcPct val="0"/>
              </a:spcBef>
            </a:pPr>
            <a:r>
              <a:rPr lang="en-US" altLang="x-none"/>
              <a:t>Is cyber sabotage against Iran justified? (Is it better than a military attack by Israel on Iran’s nuclear facilities?)</a:t>
            </a:r>
          </a:p>
          <a:p>
            <a:pPr eaLnBrk="1" hangingPunct="1">
              <a:spcBef>
                <a:spcPct val="0"/>
              </a:spcBef>
            </a:pPr>
            <a:r>
              <a:rPr lang="en-US" altLang="x-none"/>
              <a:t>Will China, Russia, or other governments cite Stuxnet as an excuse for their own cyber intrusions into the U.S. and other countries?</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0F79BB77-F5B3-7941-8A5A-92BC31853F6F}" type="slidenum">
              <a:rPr lang="en-US" altLang="x-none"/>
              <a:pPr/>
              <a:t>10</a:t>
            </a:fld>
            <a:endParaRPr lang="en-US" altLang="x-none"/>
          </a:p>
        </p:txBody>
      </p:sp>
    </p:spTree>
    <p:extLst>
      <p:ext uri="{BB962C8B-B14F-4D97-AF65-F5344CB8AC3E}">
        <p14:creationId xmlns:p14="http://schemas.microsoft.com/office/powerpoint/2010/main" val="238293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Most people are unaware that word processors and other programs include a lot of “invisible information” in files – in some cases, unique identifying numbers and the author’s name. Security experts use such information to trace viruses. The hidden identifying information in files worries privacy advocates – another reminder of the tension between privacy and crime fighting.</a:t>
            </a:r>
          </a:p>
          <a:p>
            <a:pPr eaLnBrk="1" hangingPunct="1">
              <a:spcBef>
                <a:spcPct val="0"/>
              </a:spcBef>
            </a:pPr>
            <a:endParaRPr lang="en-US" altLang="x-none"/>
          </a:p>
          <a:p>
            <a:pPr eaLnBrk="1" hangingPunct="1">
              <a:spcBef>
                <a:spcPct val="0"/>
              </a:spcBef>
            </a:pPr>
            <a:r>
              <a:rPr lang="en-US" altLang="x-none"/>
              <a:t>When law enforcement methods receive publicity, hackers learn what mistakes to avoid. Law enforcement and security personnel update their skills and tools as hackers change theirs.</a:t>
            </a:r>
          </a:p>
        </p:txBody>
      </p:sp>
      <p:sp>
        <p:nvSpPr>
          <p:cNvPr id="2867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DBFB209C-5A92-384A-B99F-22421C05BBEB}" type="slidenum">
              <a:rPr lang="en-US" altLang="x-none"/>
              <a:pPr/>
              <a:t>16</a:t>
            </a:fld>
            <a:endParaRPr lang="en-US" altLang="x-none"/>
          </a:p>
        </p:txBody>
      </p:sp>
    </p:spTree>
    <p:extLst>
      <p:ext uri="{BB962C8B-B14F-4D97-AF65-F5344CB8AC3E}">
        <p14:creationId xmlns:p14="http://schemas.microsoft.com/office/powerpoint/2010/main" val="1306811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In 2000, a 16-year-old was sentenced to six months in a juvenile detention facility. He was the first juvenile incarcerated for hacking. He had broken into NASA and Defense Department computers and was a member of a hacker group that vandalized government Web sites. As more young people caused more disruption, the severity of penalties increased.</a:t>
            </a:r>
          </a:p>
          <a:p>
            <a:pPr eaLnBrk="1" hangingPunct="1">
              <a:spcBef>
                <a:spcPct val="0"/>
              </a:spcBef>
            </a:pPr>
            <a:endParaRPr lang="en-US" altLang="x-none"/>
          </a:p>
        </p:txBody>
      </p:sp>
      <p:sp>
        <p:nvSpPr>
          <p:cNvPr id="3072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E8E330B2-52D5-964B-AA34-531725F04C51}" type="slidenum">
              <a:rPr lang="en-US" altLang="x-none"/>
              <a:pPr/>
              <a:t>17</a:t>
            </a:fld>
            <a:endParaRPr lang="en-US" altLang="x-none"/>
          </a:p>
        </p:txBody>
      </p:sp>
    </p:spTree>
    <p:extLst>
      <p:ext uri="{BB962C8B-B14F-4D97-AF65-F5344CB8AC3E}">
        <p14:creationId xmlns:p14="http://schemas.microsoft.com/office/powerpoint/2010/main" val="1091676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x-none"/>
              <a:t>A law against distributing virus and hacking code would raise issues similar to those discussed in Chapters 2 and 4 about restricting or banning strong encryption and technologies to circumvent copyright protections.</a:t>
            </a:r>
          </a:p>
        </p:txBody>
      </p:sp>
      <p:sp>
        <p:nvSpPr>
          <p:cNvPr id="32771"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fld id="{AA224B74-584C-D34A-AB02-110C4792533B}" type="slidenum">
              <a:rPr lang="en-US" altLang="x-none"/>
              <a:pPr/>
              <a:t>18</a:t>
            </a:fld>
            <a:endParaRPr lang="en-US" altLang="x-none"/>
          </a:p>
        </p:txBody>
      </p:sp>
    </p:spTree>
    <p:extLst>
      <p:ext uri="{BB962C8B-B14F-4D97-AF65-F5344CB8AC3E}">
        <p14:creationId xmlns:p14="http://schemas.microsoft.com/office/powerpoint/2010/main" val="2487184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819400"/>
            <a:ext cx="5715000" cy="1470025"/>
          </a:xfrm>
        </p:spPr>
        <p:txBody>
          <a:bodyPr/>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47329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SzPct val="80000"/>
              <a:buFont typeface="Wingdings" pitchFamily="2" charset="2"/>
              <a:buChar char="§"/>
              <a:defRPr/>
            </a:lvl2pPr>
            <a:lvl3pPr marL="1143000" indent="-228600">
              <a:buClr>
                <a:schemeClr val="bg1">
                  <a:lumMod val="65000"/>
                </a:schemeClr>
              </a:buClr>
              <a:buSzPct val="70000"/>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dirty="0"/>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41251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9924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858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endParaRPr lang="x-none" altLang="x-none"/>
          </a:p>
        </p:txBody>
      </p:sp>
      <p:sp>
        <p:nvSpPr>
          <p:cNvPr id="5" name="Footer Placeholder 4"/>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r>
              <a:rPr lang="en-US" altLang="x-none" smtClean="0"/>
              <a:t>Copyright © 2018, 2013, 2008 Pearson Education, Inc. All Rights Reserved</a:t>
            </a:r>
            <a:endParaRPr lang="x-none" altLang="x-none"/>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fld id="{3673C739-C291-B44F-ADA6-15310A473406}" type="slidenum">
              <a:rPr lang="en-US" altLang="x-none"/>
              <a:pPr/>
              <a:t>‹#›</a:t>
            </a:fld>
            <a:endParaRPr lang="en-US" altLang="x-none"/>
          </a:p>
        </p:txBody>
      </p:sp>
    </p:spTree>
    <p:extLst>
      <p:ext uri="{BB962C8B-B14F-4D97-AF65-F5344CB8AC3E}">
        <p14:creationId xmlns:p14="http://schemas.microsoft.com/office/powerpoint/2010/main" val="7454812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algn="ctr" eaLnBrk="1" hangingPunct="1"/>
            <a:endParaRPr lang="x-none" altLang="x-none">
              <a:solidFill>
                <a:srgbClr val="FFFFFF"/>
              </a:solidFill>
              <a:latin typeface="Calibri" charset="0"/>
            </a:endParaRPr>
          </a:p>
        </p:txBody>
      </p:sp>
      <p:sp>
        <p:nvSpPr>
          <p:cNvPr id="2" name="Title Placeholder 1"/>
          <p:cNvSpPr>
            <a:spLocks noGrp="1"/>
          </p:cNvSpPr>
          <p:nvPr>
            <p:ph type="title"/>
          </p:nvPr>
        </p:nvSpPr>
        <p:spPr bwMode="auto">
          <a:xfrm>
            <a:off x="1219200" y="228600"/>
            <a:ext cx="7162800" cy="1143000"/>
          </a:xfrm>
          <a:prstGeom prst="rect">
            <a:avLst/>
          </a:prstGeom>
          <a:noFill/>
          <a:ln>
            <a:noFill/>
          </a:ln>
          <a:effectLst>
            <a:outerShdw blurRad="63500" dist="33020" dir="3179998" algn="ctr" rotWithShape="0">
              <a:srgbClr val="000000">
                <a:alpha val="29999"/>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r>
              <a:rPr lang="en-US" smtClean="0"/>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14400" y="6307772"/>
            <a:ext cx="695004" cy="493819"/>
          </a:xfrm>
          <a:prstGeom prst="rect">
            <a:avLst/>
          </a:prstGeom>
        </p:spPr>
      </p:pic>
      <p:sp>
        <p:nvSpPr>
          <p:cNvPr id="4" name="Footer Placeholder 3"/>
          <p:cNvSpPr>
            <a:spLocks noGrp="1"/>
          </p:cNvSpPr>
          <p:nvPr>
            <p:ph type="ftr" sz="quarter" idx="3"/>
          </p:nvPr>
        </p:nvSpPr>
        <p:spPr>
          <a:xfrm>
            <a:off x="5619750" y="6500812"/>
            <a:ext cx="3524250" cy="365125"/>
          </a:xfrm>
          <a:prstGeom prst="rect">
            <a:avLst/>
          </a:prstGeom>
        </p:spPr>
        <p:txBody>
          <a:bodyPr vert="horz" lIns="91440" tIns="45720" rIns="91440" bIns="45720" rtlCol="0" anchor="ctr"/>
          <a:lstStyle>
            <a:lvl1pPr algn="ctr">
              <a:defRPr sz="700">
                <a:solidFill>
                  <a:schemeClr val="tx1">
                    <a:tint val="75000"/>
                  </a:schemeClr>
                </a:solidFill>
                <a:latin typeface="Arial" panose="020B0604020202020204" pitchFamily="34" charset="0"/>
                <a:cs typeface="Arial" panose="020B0604020202020204" pitchFamily="34" charset="0"/>
              </a:defRPr>
            </a:lvl1pPr>
          </a:lstStyle>
          <a:p>
            <a:r>
              <a:rPr lang="en-US" smtClean="0"/>
              <a:t>Copyright © 2018, 2013, 2008 Pearson Education, Inc. All Rights Reserved</a:t>
            </a:r>
            <a:endParaRPr lang="en-US" dirty="0"/>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charset="0"/>
        </a:defRPr>
      </a:lvl2pPr>
      <a:lvl3pPr algn="l" rtl="0" eaLnBrk="0" fontAlgn="base" hangingPunct="0">
        <a:spcBef>
          <a:spcPct val="0"/>
        </a:spcBef>
        <a:spcAft>
          <a:spcPct val="0"/>
        </a:spcAft>
        <a:defRPr sz="4200">
          <a:solidFill>
            <a:schemeClr val="tx1"/>
          </a:solidFill>
          <a:latin typeface="Calibri" charset="0"/>
        </a:defRPr>
      </a:lvl3pPr>
      <a:lvl4pPr algn="l" rtl="0" eaLnBrk="0" fontAlgn="base" hangingPunct="0">
        <a:spcBef>
          <a:spcPct val="0"/>
        </a:spcBef>
        <a:spcAft>
          <a:spcPct val="0"/>
        </a:spcAft>
        <a:defRPr sz="4200">
          <a:solidFill>
            <a:schemeClr val="tx1"/>
          </a:solidFill>
          <a:latin typeface="Calibri" charset="0"/>
        </a:defRPr>
      </a:lvl4pPr>
      <a:lvl5pPr algn="l" rtl="0" eaLnBrk="0" fontAlgn="base" hangingPunct="0">
        <a:spcBef>
          <a:spcPct val="0"/>
        </a:spcBef>
        <a:spcAft>
          <a:spcPct val="0"/>
        </a:spcAft>
        <a:defRPr sz="4200">
          <a:solidFill>
            <a:schemeClr val="tx1"/>
          </a:solidFill>
          <a:latin typeface="Calibri" charset="0"/>
        </a:defRPr>
      </a:lvl5pPr>
      <a:lvl6pPr marL="457200" algn="l" rtl="0" fontAlgn="base">
        <a:spcBef>
          <a:spcPct val="0"/>
        </a:spcBef>
        <a:spcAft>
          <a:spcPct val="0"/>
        </a:spcAft>
        <a:defRPr sz="4200">
          <a:solidFill>
            <a:schemeClr val="tx1"/>
          </a:solidFill>
          <a:latin typeface="Calibri" charset="0"/>
        </a:defRPr>
      </a:lvl6pPr>
      <a:lvl7pPr marL="914400" algn="l" rtl="0" fontAlgn="base">
        <a:spcBef>
          <a:spcPct val="0"/>
        </a:spcBef>
        <a:spcAft>
          <a:spcPct val="0"/>
        </a:spcAft>
        <a:defRPr sz="4200">
          <a:solidFill>
            <a:schemeClr val="tx1"/>
          </a:solidFill>
          <a:latin typeface="Calibri" charset="0"/>
        </a:defRPr>
      </a:lvl7pPr>
      <a:lvl8pPr marL="1371600" algn="l" rtl="0" fontAlgn="base">
        <a:spcBef>
          <a:spcPct val="0"/>
        </a:spcBef>
        <a:spcAft>
          <a:spcPct val="0"/>
        </a:spcAft>
        <a:defRPr sz="4200">
          <a:solidFill>
            <a:schemeClr val="tx1"/>
          </a:solidFill>
          <a:latin typeface="Calibri" charset="0"/>
        </a:defRPr>
      </a:lvl8pPr>
      <a:lvl9pPr marL="1828800" algn="l" rtl="0" fontAlgn="base">
        <a:spcBef>
          <a:spcPct val="0"/>
        </a:spcBef>
        <a:spcAft>
          <a:spcPct val="0"/>
        </a:spcAft>
        <a:defRPr sz="4200">
          <a:solidFill>
            <a:schemeClr val="tx1"/>
          </a:solidFill>
          <a:latin typeface="Calibri" charset="0"/>
        </a:defRPr>
      </a:lvl9pPr>
    </p:titleStyle>
    <p:bodyStyle>
      <a:lvl1pPr marL="342900" indent="-342900" algn="l" rtl="0" eaLnBrk="0" fontAlgn="base" hangingPunct="0">
        <a:spcBef>
          <a:spcPct val="20000"/>
        </a:spcBef>
        <a:spcAft>
          <a:spcPct val="0"/>
        </a:spcAft>
        <a:buFont typeface="Wingdings"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6" name="Rectangle 5"/>
          <p:cNvSpPr/>
          <p:nvPr/>
        </p:nvSpPr>
        <p:spPr>
          <a:xfrm>
            <a:off x="0" y="0"/>
            <a:ext cx="9220200" cy="6858000"/>
          </a:xfrm>
          <a:prstGeom prst="rect">
            <a:avLst/>
          </a:prstGeom>
          <a:solidFill>
            <a:srgbClr val="0B0C0B"/>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2"/>
          <a:srcRect t="-6" b="2694"/>
          <a:stretch/>
        </p:blipFill>
        <p:spPr>
          <a:xfrm>
            <a:off x="25400" y="0"/>
            <a:ext cx="5390394" cy="6858000"/>
          </a:xfrm>
          <a:prstGeom prst="rect">
            <a:avLst/>
          </a:prstGeom>
        </p:spPr>
      </p:pic>
      <p:sp>
        <p:nvSpPr>
          <p:cNvPr id="8" name="Rectangle 5"/>
          <p:cNvSpPr txBox="1">
            <a:spLocks noChangeArrowheads="1"/>
          </p:cNvSpPr>
          <p:nvPr/>
        </p:nvSpPr>
        <p:spPr bwMode="auto">
          <a:xfrm>
            <a:off x="3962400" y="2667000"/>
            <a:ext cx="4572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rtlCol="0" anchor="t" anchorCtr="0" compatLnSpc="1">
            <a:prstTxWarp prst="textNoShape">
              <a:avLst/>
            </a:prstTxWarp>
            <a:normAutofit/>
          </a:bodyPr>
          <a:lstStyle>
            <a:lvl1pPr marL="0" indent="0" algn="l" rtl="0" eaLnBrk="0" fontAlgn="base" hangingPunct="0">
              <a:spcBef>
                <a:spcPct val="20000"/>
              </a:spcBef>
              <a:spcAft>
                <a:spcPct val="0"/>
              </a:spcAft>
              <a:buFont typeface="Wingdings" charset="2"/>
              <a:buNone/>
              <a:defRPr sz="3000" kern="1200">
                <a:solidFill>
                  <a:schemeClr val="tx1">
                    <a:tint val="75000"/>
                  </a:schemeClr>
                </a:solidFill>
                <a:latin typeface="+mn-lt"/>
                <a:ea typeface="+mn-ea"/>
                <a:cs typeface="+mn-cs"/>
              </a:defRPr>
            </a:lvl1pPr>
            <a:lvl2pPr marL="457200" indent="0" algn="ctr" rtl="0" eaLnBrk="0" fontAlgn="base" hangingPunct="0">
              <a:spcBef>
                <a:spcPct val="20000"/>
              </a:spcBef>
              <a:spcAft>
                <a:spcPct val="0"/>
              </a:spcAft>
              <a:buSzPct val="50000"/>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SzPct val="75000"/>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eaLnBrk="1" fontAlgn="auto" hangingPunct="1">
              <a:spcAft>
                <a:spcPts val="0"/>
              </a:spcAft>
              <a:buFont typeface="Wingdings" pitchFamily="2" charset="2"/>
              <a:buNone/>
              <a:defRPr/>
            </a:pPr>
            <a:r>
              <a:rPr lang="en-US" sz="4000" dirty="0" smtClean="0"/>
              <a:t>Chapter 5:</a:t>
            </a:r>
            <a:br>
              <a:rPr lang="en-US" sz="4000" dirty="0" smtClean="0"/>
            </a:br>
            <a:r>
              <a:rPr lang="en-US" sz="4000" dirty="0" smtClean="0"/>
              <a:t>Crime and Security</a:t>
            </a:r>
            <a:endParaRPr lang="en-US" sz="4000" dirty="0"/>
          </a:p>
        </p:txBody>
      </p:sp>
      <p:sp>
        <p:nvSpPr>
          <p:cNvPr id="9" name="TextBox 5"/>
          <p:cNvSpPr txBox="1">
            <a:spLocks noChangeArrowheads="1"/>
          </p:cNvSpPr>
          <p:nvPr/>
        </p:nvSpPr>
        <p:spPr bwMode="auto">
          <a:xfrm>
            <a:off x="6057900" y="5895985"/>
            <a:ext cx="3200400" cy="764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charset="0"/>
                <a:ea typeface="Arial" charset="0"/>
                <a:cs typeface="Arial" charset="0"/>
              </a:defRPr>
            </a:lvl1pPr>
            <a:lvl2pPr marL="742950" indent="-285750">
              <a:defRPr>
                <a:solidFill>
                  <a:schemeClr val="tx1"/>
                </a:solidFill>
                <a:latin typeface="Times New Roman" charset="0"/>
                <a:ea typeface="Arial" charset="0"/>
                <a:cs typeface="Arial" charset="0"/>
              </a:defRPr>
            </a:lvl2pPr>
            <a:lvl3pPr marL="1143000" indent="-228600">
              <a:defRPr>
                <a:solidFill>
                  <a:schemeClr val="tx1"/>
                </a:solidFill>
                <a:latin typeface="Times New Roman" charset="0"/>
                <a:ea typeface="Arial" charset="0"/>
                <a:cs typeface="Arial" charset="0"/>
              </a:defRPr>
            </a:lvl3pPr>
            <a:lvl4pPr marL="1600200" indent="-228600">
              <a:defRPr>
                <a:solidFill>
                  <a:schemeClr val="tx1"/>
                </a:solidFill>
                <a:latin typeface="Times New Roman" charset="0"/>
                <a:ea typeface="Arial" charset="0"/>
                <a:cs typeface="Arial" charset="0"/>
              </a:defRPr>
            </a:lvl4pPr>
            <a:lvl5pPr marL="2057400" indent="-228600">
              <a:defRPr>
                <a:solidFill>
                  <a:schemeClr val="tx1"/>
                </a:solidFill>
                <a:latin typeface="Times New Roman" charset="0"/>
                <a:ea typeface="Arial" charset="0"/>
                <a:cs typeface="Arial" charset="0"/>
              </a:defRPr>
            </a:lvl5pPr>
            <a:lvl6pPr marL="2514600" indent="-228600" eaLnBrk="0" fontAlgn="base" hangingPunct="0">
              <a:spcBef>
                <a:spcPct val="0"/>
              </a:spcBef>
              <a:spcAft>
                <a:spcPct val="0"/>
              </a:spcAft>
              <a:defRPr>
                <a:solidFill>
                  <a:schemeClr val="tx1"/>
                </a:solidFill>
                <a:latin typeface="Times New Roman" charset="0"/>
                <a:ea typeface="Arial" charset="0"/>
                <a:cs typeface="Arial" charset="0"/>
              </a:defRPr>
            </a:lvl6pPr>
            <a:lvl7pPr marL="2971800" indent="-228600" eaLnBrk="0" fontAlgn="base" hangingPunct="0">
              <a:spcBef>
                <a:spcPct val="0"/>
              </a:spcBef>
              <a:spcAft>
                <a:spcPct val="0"/>
              </a:spcAft>
              <a:defRPr>
                <a:solidFill>
                  <a:schemeClr val="tx1"/>
                </a:solidFill>
                <a:latin typeface="Times New Roman" charset="0"/>
                <a:ea typeface="Arial" charset="0"/>
                <a:cs typeface="Arial" charset="0"/>
              </a:defRPr>
            </a:lvl7pPr>
            <a:lvl8pPr marL="3429000" indent="-228600" eaLnBrk="0" fontAlgn="base" hangingPunct="0">
              <a:spcBef>
                <a:spcPct val="0"/>
              </a:spcBef>
              <a:spcAft>
                <a:spcPct val="0"/>
              </a:spcAft>
              <a:defRPr>
                <a:solidFill>
                  <a:schemeClr val="tx1"/>
                </a:solidFill>
                <a:latin typeface="Times New Roman" charset="0"/>
                <a:ea typeface="Arial" charset="0"/>
                <a:cs typeface="Arial" charset="0"/>
              </a:defRPr>
            </a:lvl8pPr>
            <a:lvl9pPr marL="3886200" indent="-228600" eaLnBrk="0" fontAlgn="base" hangingPunct="0">
              <a:spcBef>
                <a:spcPct val="0"/>
              </a:spcBef>
              <a:spcAft>
                <a:spcPct val="0"/>
              </a:spcAft>
              <a:defRPr>
                <a:solidFill>
                  <a:schemeClr val="tx1"/>
                </a:solidFill>
                <a:latin typeface="Times New Roman" charset="0"/>
                <a:ea typeface="Arial" charset="0"/>
                <a:cs typeface="Arial" charset="0"/>
              </a:defRPr>
            </a:lvl9pPr>
          </a:lstStyle>
          <a:p>
            <a:pPr eaLnBrk="1" hangingPunct="1"/>
            <a:r>
              <a:rPr lang="en-US" altLang="x-none" sz="1400" dirty="0" smtClean="0">
                <a:solidFill>
                  <a:schemeClr val="bg1"/>
                </a:solidFill>
                <a:latin typeface="Calibri" charset="0"/>
              </a:rPr>
              <a:t>Based on slides prepared </a:t>
            </a:r>
            <a:r>
              <a:rPr lang="en-US" altLang="x-none" sz="1400" dirty="0">
                <a:solidFill>
                  <a:schemeClr val="bg1"/>
                </a:solidFill>
                <a:latin typeface="Calibri" charset="0"/>
              </a:rPr>
              <a:t>by Cyndi </a:t>
            </a:r>
            <a:r>
              <a:rPr lang="en-US" altLang="x-none" sz="1400" dirty="0" smtClean="0">
                <a:solidFill>
                  <a:schemeClr val="bg1"/>
                </a:solidFill>
                <a:latin typeface="Calibri" charset="0"/>
              </a:rPr>
              <a:t>Chie, Sarah Frye and </a:t>
            </a:r>
            <a:r>
              <a:rPr lang="en-US" altLang="x-none" sz="1400" dirty="0">
                <a:solidFill>
                  <a:schemeClr val="bg1"/>
                </a:solidFill>
                <a:latin typeface="Calibri" charset="0"/>
              </a:rPr>
              <a:t>Sharon Gray</a:t>
            </a:r>
            <a:r>
              <a:rPr lang="en-US" altLang="x-none" sz="1400" dirty="0" smtClean="0">
                <a:solidFill>
                  <a:schemeClr val="bg1"/>
                </a:solidFill>
                <a:latin typeface="Calibri" charset="0"/>
              </a:rPr>
              <a:t>. </a:t>
            </a:r>
          </a:p>
          <a:p>
            <a:pPr eaLnBrk="1" hangingPunct="1"/>
            <a:r>
              <a:rPr lang="en-US" altLang="x-none" sz="1400" dirty="0" smtClean="0">
                <a:solidFill>
                  <a:schemeClr val="bg1"/>
                </a:solidFill>
                <a:latin typeface="Calibri" charset="0"/>
              </a:rPr>
              <a:t>Fifth edition updated by Timothy Henry</a:t>
            </a:r>
            <a:endParaRPr lang="en-US" altLang="x-none" sz="1400" dirty="0">
              <a:solidFill>
                <a:schemeClr val="bg1"/>
              </a:solidFill>
              <a:latin typeface="Calibri" charset="0"/>
            </a:endParaRPr>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err="1" smtClean="0"/>
              <a:t>Stuxnet</a:t>
            </a:r>
            <a:endParaRPr lang="en-US" dirty="0" smtClean="0"/>
          </a:p>
          <a:p>
            <a:pPr eaLnBrk="1" fontAlgn="auto" hangingPunct="1">
              <a:spcAft>
                <a:spcPts val="0"/>
              </a:spcAft>
              <a:defRPr/>
            </a:pPr>
            <a:r>
              <a:rPr lang="en-US" sz="2800" dirty="0" smtClean="0"/>
              <a:t>An extremely sophisticated worm</a:t>
            </a:r>
          </a:p>
          <a:p>
            <a:pPr eaLnBrk="1" fontAlgn="auto" hangingPunct="1">
              <a:spcAft>
                <a:spcPts val="0"/>
              </a:spcAft>
              <a:defRPr/>
            </a:pPr>
            <a:r>
              <a:rPr lang="en-US" sz="2800" dirty="0" smtClean="0"/>
              <a:t>Targets a particular type of control system</a:t>
            </a:r>
          </a:p>
          <a:p>
            <a:pPr eaLnBrk="1" fontAlgn="auto" hangingPunct="1">
              <a:spcAft>
                <a:spcPts val="0"/>
              </a:spcAft>
              <a:defRPr/>
            </a:pPr>
            <a:r>
              <a:rPr lang="en-US" sz="2800" dirty="0" smtClean="0"/>
              <a:t>Beginning in 2008, damaged equipment in a </a:t>
            </a:r>
            <a:r>
              <a:rPr lang="en-US" sz="2800" dirty="0"/>
              <a:t>u</a:t>
            </a:r>
            <a:r>
              <a:rPr lang="en-US" sz="2800" dirty="0" smtClean="0"/>
              <a:t>ranium enrichment plant in Iran</a:t>
            </a:r>
          </a:p>
          <a:p>
            <a:pPr eaLnBrk="1" fontAlgn="auto" hangingPunct="1">
              <a:spcAft>
                <a:spcPts val="0"/>
              </a:spcAft>
              <a:defRPr/>
            </a:pP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Security</a:t>
            </a:r>
          </a:p>
          <a:p>
            <a:pPr eaLnBrk="1" fontAlgn="auto" hangingPunct="1">
              <a:spcAft>
                <a:spcPts val="0"/>
              </a:spcAft>
              <a:defRPr/>
            </a:pPr>
            <a:r>
              <a:rPr lang="en-US" sz="2800" dirty="0" smtClean="0"/>
              <a:t>Hacking is a problem, but so is poor security.</a:t>
            </a:r>
          </a:p>
          <a:p>
            <a:pPr eaLnBrk="1" fontAlgn="auto" hangingPunct="1">
              <a:spcAft>
                <a:spcPts val="0"/>
              </a:spcAft>
              <a:defRPr/>
            </a:pPr>
            <a:r>
              <a:rPr lang="en-US" sz="2800" dirty="0" smtClean="0"/>
              <a:t>Variety of factors contribute to security weaknesses:</a:t>
            </a:r>
          </a:p>
          <a:p>
            <a:pPr lvl="1" eaLnBrk="1" fontAlgn="auto" hangingPunct="1">
              <a:spcAft>
                <a:spcPts val="0"/>
              </a:spcAft>
              <a:defRPr/>
            </a:pPr>
            <a:r>
              <a:rPr lang="en-US" sz="2600" dirty="0" smtClean="0"/>
              <a:t>History of the Internet and the Web</a:t>
            </a:r>
          </a:p>
          <a:p>
            <a:pPr lvl="1" eaLnBrk="1" fontAlgn="auto" hangingPunct="1">
              <a:spcAft>
                <a:spcPts val="0"/>
              </a:spcAft>
              <a:defRPr/>
            </a:pPr>
            <a:r>
              <a:rPr lang="en-US" sz="2600" dirty="0" smtClean="0"/>
              <a:t>Inherent complexity of computer systems</a:t>
            </a:r>
          </a:p>
          <a:p>
            <a:pPr lvl="1" eaLnBrk="1" fontAlgn="auto" hangingPunct="1">
              <a:spcAft>
                <a:spcPts val="0"/>
              </a:spcAft>
              <a:defRPr/>
            </a:pPr>
            <a:r>
              <a:rPr lang="en-US" sz="2600" dirty="0" smtClean="0"/>
              <a:t>Speed at which new applications develop</a:t>
            </a:r>
          </a:p>
          <a:p>
            <a:pPr lvl="1" eaLnBrk="1" fontAlgn="auto" hangingPunct="1">
              <a:spcAft>
                <a:spcPts val="0"/>
              </a:spcAft>
              <a:defRPr/>
            </a:pPr>
            <a:r>
              <a:rPr lang="en-US" sz="2600" dirty="0" smtClean="0"/>
              <a:t>Economic and business factors</a:t>
            </a:r>
          </a:p>
          <a:p>
            <a:pPr lvl="1" eaLnBrk="1" fontAlgn="auto" hangingPunct="1">
              <a:spcAft>
                <a:spcPts val="0"/>
              </a:spcAft>
              <a:defRPr/>
            </a:pPr>
            <a:r>
              <a:rPr lang="en-US" sz="2600" dirty="0" smtClean="0"/>
              <a:t>Human nature</a:t>
            </a:r>
            <a:endParaRPr lang="en-US" sz="2600"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5"/>
          <p:cNvSpPr>
            <a:spLocks noGrp="1" noChangeArrowheads="1"/>
          </p:cNvSpPr>
          <p:nvPr>
            <p:ph idx="1"/>
          </p:nvPr>
        </p:nvSpPr>
        <p:spPr/>
        <p:txBody>
          <a:bodyPr rtlCol="0">
            <a:normAutofit/>
          </a:bodyPr>
          <a:lstStyle/>
          <a:p>
            <a:pPr marL="0" indent="0" eaLnBrk="1" fontAlgn="auto" hangingPunct="1">
              <a:lnSpc>
                <a:spcPct val="80000"/>
              </a:lnSpc>
              <a:spcAft>
                <a:spcPts val="0"/>
              </a:spcAft>
              <a:buFont typeface="Wingdings" pitchFamily="2" charset="2"/>
              <a:buNone/>
              <a:defRPr/>
            </a:pPr>
            <a:r>
              <a:rPr lang="en-US" dirty="0" smtClean="0"/>
              <a:t>Security</a:t>
            </a:r>
            <a:endParaRPr lang="en-US" dirty="0"/>
          </a:p>
          <a:p>
            <a:pPr eaLnBrk="1" fontAlgn="auto" hangingPunct="1">
              <a:lnSpc>
                <a:spcPct val="80000"/>
              </a:lnSpc>
              <a:spcAft>
                <a:spcPts val="0"/>
              </a:spcAft>
              <a:defRPr/>
            </a:pPr>
            <a:r>
              <a:rPr lang="en-US" sz="2800" dirty="0"/>
              <a:t>Internet started with open access as a means of sharing information for </a:t>
            </a:r>
            <a:r>
              <a:rPr lang="en-US" sz="2800" dirty="0" smtClean="0"/>
              <a:t>research.</a:t>
            </a:r>
            <a:endParaRPr lang="en-US" sz="2800" dirty="0"/>
          </a:p>
          <a:p>
            <a:pPr eaLnBrk="1" fontAlgn="auto" hangingPunct="1">
              <a:lnSpc>
                <a:spcPct val="80000"/>
              </a:lnSpc>
              <a:spcAft>
                <a:spcPts val="0"/>
              </a:spcAft>
              <a:defRPr/>
            </a:pPr>
            <a:r>
              <a:rPr lang="en-US" sz="2800" dirty="0"/>
              <a:t>Attitudes about security were slow to catch up with the </a:t>
            </a:r>
            <a:r>
              <a:rPr lang="en-US" sz="2800" dirty="0" smtClean="0"/>
              <a:t>risks.</a:t>
            </a:r>
            <a:endParaRPr lang="en-US" sz="2800" dirty="0"/>
          </a:p>
          <a:p>
            <a:pPr eaLnBrk="1" fontAlgn="auto" hangingPunct="1">
              <a:lnSpc>
                <a:spcPct val="80000"/>
              </a:lnSpc>
              <a:spcAft>
                <a:spcPts val="0"/>
              </a:spcAft>
              <a:defRPr/>
            </a:pPr>
            <a:r>
              <a:rPr lang="en-US" sz="2800" dirty="0"/>
              <a:t>Firewalls are used to monitor and filter out communication from untrusted sites or that fit a profile of suspicious </a:t>
            </a:r>
            <a:r>
              <a:rPr lang="en-US" sz="2800" dirty="0" smtClean="0"/>
              <a:t>activity.</a:t>
            </a:r>
            <a:endParaRPr lang="en-US" sz="2800" dirty="0"/>
          </a:p>
          <a:p>
            <a:pPr eaLnBrk="1" fontAlgn="auto" hangingPunct="1">
              <a:lnSpc>
                <a:spcPct val="80000"/>
              </a:lnSpc>
              <a:spcAft>
                <a:spcPts val="0"/>
              </a:spcAft>
              <a:defRPr/>
            </a:pPr>
            <a:r>
              <a:rPr lang="en-US" sz="2800" dirty="0"/>
              <a:t>Security is often playing catch-up to hackers as new vulnerabilities are discovered and </a:t>
            </a:r>
            <a:r>
              <a:rPr lang="en-US" sz="2800" dirty="0" smtClean="0"/>
              <a:t>exploited.</a:t>
            </a:r>
            <a:endParaRPr lang="en-US" sz="2800" dirty="0"/>
          </a:p>
        </p:txBody>
      </p:sp>
      <p:pic>
        <p:nvPicPr>
          <p:cNvPr id="46084"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dirty="0" smtClean="0"/>
              <a:t>Responsibility </a:t>
            </a:r>
            <a:r>
              <a:rPr lang="en-US" dirty="0"/>
              <a:t>for Security</a:t>
            </a:r>
          </a:p>
          <a:p>
            <a:pPr eaLnBrk="1" fontAlgn="auto" hangingPunct="1">
              <a:lnSpc>
                <a:spcPct val="90000"/>
              </a:lnSpc>
              <a:spcAft>
                <a:spcPts val="0"/>
              </a:spcAft>
              <a:defRPr/>
            </a:pPr>
            <a:r>
              <a:rPr lang="en-US" sz="2800" dirty="0"/>
              <a:t>Developers have a responsibility to develop with security as a </a:t>
            </a:r>
            <a:r>
              <a:rPr lang="en-US" sz="2800" dirty="0" smtClean="0"/>
              <a:t>goal.</a:t>
            </a:r>
            <a:endParaRPr lang="en-US" sz="2800" dirty="0"/>
          </a:p>
          <a:p>
            <a:pPr eaLnBrk="1" fontAlgn="auto" hangingPunct="1">
              <a:lnSpc>
                <a:spcPct val="90000"/>
              </a:lnSpc>
              <a:spcAft>
                <a:spcPts val="0"/>
              </a:spcAft>
              <a:defRPr/>
            </a:pPr>
            <a:r>
              <a:rPr lang="en-US" sz="2800" dirty="0"/>
              <a:t>Businesses have a responsibility to use security tools and monitor their systems to prevent attacks from </a:t>
            </a:r>
            <a:r>
              <a:rPr lang="en-US" sz="2800" dirty="0" smtClean="0"/>
              <a:t>succeeding.</a:t>
            </a:r>
            <a:endParaRPr lang="en-US" sz="2800" dirty="0"/>
          </a:p>
          <a:p>
            <a:pPr eaLnBrk="1" fontAlgn="auto" hangingPunct="1">
              <a:lnSpc>
                <a:spcPct val="90000"/>
              </a:lnSpc>
              <a:spcAft>
                <a:spcPts val="0"/>
              </a:spcAft>
              <a:defRPr/>
            </a:pPr>
            <a:r>
              <a:rPr lang="en-US" sz="2800" dirty="0"/>
              <a:t>Home users have a responsibility to ask questions and educate themselves on the tools to maintain security (personal firewalls, anti-virus and anti-spyware</a:t>
            </a:r>
            <a:r>
              <a:rPr lang="en-US" sz="2800" dirty="0" smtClean="0"/>
              <a:t>).</a:t>
            </a:r>
            <a:endParaRPr lang="en-US" sz="2800" dirty="0"/>
          </a:p>
        </p:txBody>
      </p:sp>
      <p:pic>
        <p:nvPicPr>
          <p:cNvPr id="47108"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sz="2800" dirty="0" smtClean="0"/>
              <a:t>Discussion Questions</a:t>
            </a:r>
          </a:p>
          <a:p>
            <a:pPr eaLnBrk="1" fontAlgn="auto" hangingPunct="1">
              <a:spcAft>
                <a:spcPts val="0"/>
              </a:spcAft>
              <a:defRPr/>
            </a:pPr>
            <a:r>
              <a:rPr lang="en-US" sz="2800" i="1" dirty="0" smtClean="0"/>
              <a:t>Is </a:t>
            </a:r>
            <a:r>
              <a:rPr lang="en-US" sz="2800" i="1" dirty="0"/>
              <a:t>hacking that does no direct damage </a:t>
            </a:r>
            <a:r>
              <a:rPr lang="en-US" sz="2800" i="1" dirty="0" smtClean="0"/>
              <a:t> </a:t>
            </a:r>
            <a:r>
              <a:rPr lang="en-US" sz="2800" i="1" dirty="0"/>
              <a:t>a victimless crime?</a:t>
            </a:r>
          </a:p>
          <a:p>
            <a:pPr eaLnBrk="1" fontAlgn="auto" hangingPunct="1">
              <a:spcAft>
                <a:spcPts val="0"/>
              </a:spcAft>
              <a:defRPr/>
            </a:pPr>
            <a:r>
              <a:rPr lang="en-US" sz="2800" i="1" dirty="0"/>
              <a:t>Do you think hiring former hackers to enhance security is a good idea or a bad idea?  Why?</a:t>
            </a:r>
          </a:p>
        </p:txBody>
      </p:sp>
      <p:pic>
        <p:nvPicPr>
          <p:cNvPr id="6"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The Law: Catching and Punishing </a:t>
            </a:r>
            <a:r>
              <a:rPr lang="en-US" dirty="0" smtClean="0"/>
              <a:t>Hackers</a:t>
            </a:r>
            <a:endParaRPr lang="en-US" dirty="0"/>
          </a:p>
          <a:p>
            <a:pPr eaLnBrk="1" fontAlgn="auto" hangingPunct="1">
              <a:lnSpc>
                <a:spcPct val="90000"/>
              </a:lnSpc>
              <a:spcAft>
                <a:spcPts val="0"/>
              </a:spcAft>
              <a:defRPr/>
            </a:pPr>
            <a:r>
              <a:rPr lang="en-US" sz="2800" dirty="0" smtClean="0"/>
              <a:t>1984 </a:t>
            </a:r>
            <a:r>
              <a:rPr lang="en-US" sz="2800" dirty="0"/>
              <a:t>Congress passed the Computer Fraud and Abuse Act (CFAA)</a:t>
            </a:r>
          </a:p>
          <a:p>
            <a:pPr lvl="1" eaLnBrk="1" fontAlgn="auto" hangingPunct="1">
              <a:lnSpc>
                <a:spcPct val="90000"/>
              </a:lnSpc>
              <a:spcAft>
                <a:spcPts val="0"/>
              </a:spcAft>
              <a:defRPr/>
            </a:pPr>
            <a:r>
              <a:rPr lang="en-US" sz="2400" dirty="0" smtClean="0"/>
              <a:t>Covers </a:t>
            </a:r>
            <a:r>
              <a:rPr lang="en-US" sz="2400" dirty="0"/>
              <a:t>government computers, financial and medical systems, and activities that involve computers in more than one state, including computers connected to the </a:t>
            </a:r>
            <a:r>
              <a:rPr lang="en-US" sz="2400" dirty="0" smtClean="0"/>
              <a:t>Internet</a:t>
            </a:r>
          </a:p>
          <a:p>
            <a:pPr lvl="1" eaLnBrk="1" fontAlgn="auto" hangingPunct="1">
              <a:lnSpc>
                <a:spcPct val="90000"/>
              </a:lnSpc>
              <a:spcAft>
                <a:spcPts val="0"/>
              </a:spcAft>
              <a:defRPr/>
            </a:pPr>
            <a:r>
              <a:rPr lang="en-US" sz="2400" dirty="0" smtClean="0"/>
              <a:t>Under CFAA, it is illegal to access a computer without authorization</a:t>
            </a:r>
            <a:endParaRPr lang="en-US" sz="2400" dirty="0"/>
          </a:p>
          <a:p>
            <a:pPr lvl="1" eaLnBrk="1" fontAlgn="auto" hangingPunct="1">
              <a:lnSpc>
                <a:spcPct val="90000"/>
              </a:lnSpc>
              <a:spcAft>
                <a:spcPts val="0"/>
              </a:spcAft>
              <a:defRPr/>
            </a:pPr>
            <a:r>
              <a:rPr lang="en-US" sz="2400" dirty="0"/>
              <a:t>The USA </a:t>
            </a:r>
            <a:r>
              <a:rPr lang="en-US" sz="2400" dirty="0" smtClean="0"/>
              <a:t>PATRIOT </a:t>
            </a:r>
            <a:r>
              <a:rPr lang="en-US" sz="2400" dirty="0"/>
              <a:t>Act expanded the definition of loss to include the cost of responding to an attack, assessing damage and restoring systems</a:t>
            </a:r>
          </a:p>
          <a:p>
            <a:pPr eaLnBrk="1" fontAlgn="auto" hangingPunct="1">
              <a:lnSpc>
                <a:spcPct val="90000"/>
              </a:lnSpc>
              <a:spcAft>
                <a:spcPts val="0"/>
              </a:spcAft>
              <a:defRPr/>
            </a:pPr>
            <a:endParaRPr lang="en-US" sz="2400" dirty="0"/>
          </a:p>
        </p:txBody>
      </p:sp>
      <p:pic>
        <p:nvPicPr>
          <p:cNvPr id="43012"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5"/>
          <p:cNvSpPr>
            <a:spLocks noGrp="1" noChangeArrowheads="1"/>
          </p:cNvSpPr>
          <p:nvPr>
            <p:ph idx="1"/>
          </p:nvPr>
        </p:nvSpPr>
        <p:spPr/>
        <p:txBody>
          <a:bodyPr rtlCol="0">
            <a:noAutofit/>
          </a:bodyPr>
          <a:lstStyle/>
          <a:p>
            <a:pPr eaLnBrk="1" fontAlgn="auto" hangingPunct="1">
              <a:lnSpc>
                <a:spcPct val="90000"/>
              </a:lnSpc>
              <a:spcAft>
                <a:spcPts val="0"/>
              </a:spcAft>
              <a:buFontTx/>
              <a:buNone/>
              <a:defRPr/>
            </a:pPr>
            <a:r>
              <a:rPr lang="en-US" dirty="0"/>
              <a:t>The Law: Catching and Punishing </a:t>
            </a:r>
            <a:r>
              <a:rPr lang="en-US" dirty="0" smtClean="0"/>
              <a:t>Hackers</a:t>
            </a:r>
            <a:endParaRPr lang="en-US" dirty="0"/>
          </a:p>
          <a:p>
            <a:pPr eaLnBrk="1" fontAlgn="auto" hangingPunct="1">
              <a:lnSpc>
                <a:spcPct val="90000"/>
              </a:lnSpc>
              <a:spcAft>
                <a:spcPts val="0"/>
              </a:spcAft>
              <a:defRPr/>
            </a:pPr>
            <a:r>
              <a:rPr lang="en-US" sz="2800" dirty="0" smtClean="0"/>
              <a:t>Catching hackers</a:t>
            </a:r>
            <a:endParaRPr lang="en-US" sz="2800" dirty="0"/>
          </a:p>
          <a:p>
            <a:pPr lvl="1" eaLnBrk="1" fontAlgn="auto" hangingPunct="1">
              <a:lnSpc>
                <a:spcPct val="90000"/>
              </a:lnSpc>
              <a:spcAft>
                <a:spcPts val="0"/>
              </a:spcAft>
              <a:defRPr/>
            </a:pPr>
            <a:r>
              <a:rPr lang="en-US" sz="2400" dirty="0"/>
              <a:t>Law enforcement agents read hacker newsletters and participate in chat rooms undercover</a:t>
            </a:r>
          </a:p>
          <a:p>
            <a:pPr lvl="1" eaLnBrk="1" fontAlgn="auto" hangingPunct="1">
              <a:lnSpc>
                <a:spcPct val="90000"/>
              </a:lnSpc>
              <a:spcAft>
                <a:spcPts val="0"/>
              </a:spcAft>
              <a:defRPr/>
            </a:pPr>
            <a:r>
              <a:rPr lang="en-US" sz="2400" dirty="0"/>
              <a:t>They can often track a handle by looking through </a:t>
            </a:r>
            <a:r>
              <a:rPr lang="en-US" sz="2400" dirty="0" smtClean="0"/>
              <a:t>newsgroup or other </a:t>
            </a:r>
            <a:r>
              <a:rPr lang="en-US" sz="2400" dirty="0"/>
              <a:t>archives</a:t>
            </a:r>
          </a:p>
          <a:p>
            <a:pPr lvl="1" eaLnBrk="1" fontAlgn="auto" hangingPunct="1">
              <a:lnSpc>
                <a:spcPct val="90000"/>
              </a:lnSpc>
              <a:spcAft>
                <a:spcPts val="0"/>
              </a:spcAft>
              <a:defRPr/>
            </a:pPr>
            <a:r>
              <a:rPr lang="en-US" sz="2400" dirty="0"/>
              <a:t>Security professionals set up ‘honey pots’ which are Web sites that attract hackers, to record and study</a:t>
            </a:r>
          </a:p>
          <a:p>
            <a:pPr lvl="1" eaLnBrk="1" fontAlgn="auto" hangingPunct="1">
              <a:lnSpc>
                <a:spcPct val="90000"/>
              </a:lnSpc>
              <a:spcAft>
                <a:spcPts val="0"/>
              </a:spcAft>
              <a:defRPr/>
            </a:pPr>
            <a:r>
              <a:rPr lang="en-US" sz="2400" dirty="0"/>
              <a:t>Computer forensics </a:t>
            </a:r>
            <a:r>
              <a:rPr lang="en-US" sz="2400" dirty="0" smtClean="0"/>
              <a:t>specialists can </a:t>
            </a:r>
            <a:r>
              <a:rPr lang="en-US" sz="2400" dirty="0"/>
              <a:t>retrieve evidence from </a:t>
            </a:r>
            <a:r>
              <a:rPr lang="en-US" sz="2400" dirty="0" smtClean="0"/>
              <a:t>computers, even if the user has deleted files and erased the disks</a:t>
            </a:r>
          </a:p>
          <a:p>
            <a:pPr lvl="1" eaLnBrk="1" fontAlgn="auto" hangingPunct="1">
              <a:lnSpc>
                <a:spcPct val="90000"/>
              </a:lnSpc>
              <a:spcAft>
                <a:spcPts val="0"/>
              </a:spcAft>
              <a:defRPr/>
            </a:pPr>
            <a:r>
              <a:rPr lang="en-US" sz="2400" dirty="0" smtClean="0"/>
              <a:t>Investigators trace viruses and hacking attacks by using ISP records and router logs</a:t>
            </a:r>
            <a:endParaRPr lang="en-US" sz="2400" dirty="0"/>
          </a:p>
        </p:txBody>
      </p:sp>
      <p:pic>
        <p:nvPicPr>
          <p:cNvPr id="44036"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Autofit/>
          </a:bodyPr>
          <a:lstStyle/>
          <a:p>
            <a:pPr eaLnBrk="1" fontAlgn="auto" hangingPunct="1">
              <a:lnSpc>
                <a:spcPct val="80000"/>
              </a:lnSpc>
              <a:spcAft>
                <a:spcPts val="0"/>
              </a:spcAft>
              <a:buFontTx/>
              <a:buNone/>
              <a:defRPr/>
            </a:pPr>
            <a:r>
              <a:rPr lang="en-US" dirty="0"/>
              <a:t>The Law: Catching and Punishing </a:t>
            </a:r>
            <a:r>
              <a:rPr lang="en-US" dirty="0" smtClean="0"/>
              <a:t>Hackers</a:t>
            </a:r>
            <a:endParaRPr lang="en-US" dirty="0"/>
          </a:p>
          <a:p>
            <a:pPr eaLnBrk="1" fontAlgn="auto" hangingPunct="1">
              <a:lnSpc>
                <a:spcPct val="80000"/>
              </a:lnSpc>
              <a:spcAft>
                <a:spcPts val="0"/>
              </a:spcAft>
              <a:defRPr/>
            </a:pPr>
            <a:r>
              <a:rPr lang="en-US" sz="2800" dirty="0"/>
              <a:t>Penalties for young hackers</a:t>
            </a:r>
          </a:p>
          <a:p>
            <a:pPr lvl="1" eaLnBrk="1" fontAlgn="auto" hangingPunct="1">
              <a:lnSpc>
                <a:spcPct val="80000"/>
              </a:lnSpc>
              <a:spcAft>
                <a:spcPts val="0"/>
              </a:spcAft>
              <a:defRPr/>
            </a:pPr>
            <a:r>
              <a:rPr lang="en-US" sz="2400" dirty="0"/>
              <a:t>Many young hackers have matured and gone on to productive and responsible careers</a:t>
            </a:r>
          </a:p>
          <a:p>
            <a:pPr lvl="1" eaLnBrk="1" fontAlgn="auto" hangingPunct="1">
              <a:lnSpc>
                <a:spcPct val="80000"/>
              </a:lnSpc>
              <a:spcAft>
                <a:spcPts val="0"/>
              </a:spcAft>
              <a:defRPr/>
            </a:pPr>
            <a:r>
              <a:rPr lang="en-US" sz="2400" dirty="0"/>
              <a:t>Temptation to over or under punish</a:t>
            </a:r>
          </a:p>
          <a:p>
            <a:pPr lvl="1" eaLnBrk="1" fontAlgn="auto" hangingPunct="1">
              <a:lnSpc>
                <a:spcPct val="80000"/>
              </a:lnSpc>
              <a:spcAft>
                <a:spcPts val="0"/>
              </a:spcAft>
              <a:defRPr/>
            </a:pPr>
            <a:r>
              <a:rPr lang="en-US" sz="2400" dirty="0"/>
              <a:t>Sentencing depends on intent and damage done</a:t>
            </a:r>
          </a:p>
          <a:p>
            <a:pPr lvl="1" eaLnBrk="1" fontAlgn="auto" hangingPunct="1">
              <a:lnSpc>
                <a:spcPct val="80000"/>
              </a:lnSpc>
              <a:spcAft>
                <a:spcPts val="0"/>
              </a:spcAft>
              <a:defRPr/>
            </a:pPr>
            <a:r>
              <a:rPr lang="en-US" sz="2400" dirty="0"/>
              <a:t>Most young hackers receive probation, community service, and/or fines</a:t>
            </a:r>
          </a:p>
          <a:p>
            <a:pPr lvl="1" eaLnBrk="1" fontAlgn="auto" hangingPunct="1">
              <a:lnSpc>
                <a:spcPct val="80000"/>
              </a:lnSpc>
              <a:spcAft>
                <a:spcPts val="0"/>
              </a:spcAft>
              <a:defRPr/>
            </a:pPr>
            <a:r>
              <a:rPr lang="en-US" sz="2400" dirty="0"/>
              <a:t>Not until 2000 did a young hacker receive time in juvenile detention</a:t>
            </a:r>
          </a:p>
        </p:txBody>
      </p:sp>
      <p:pic>
        <p:nvPicPr>
          <p:cNvPr id="4506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Autofit/>
          </a:bodyPr>
          <a:lstStyle/>
          <a:p>
            <a:pPr eaLnBrk="1" fontAlgn="auto" hangingPunct="1">
              <a:lnSpc>
                <a:spcPct val="80000"/>
              </a:lnSpc>
              <a:spcAft>
                <a:spcPts val="0"/>
              </a:spcAft>
              <a:buFontTx/>
              <a:buNone/>
              <a:defRPr/>
            </a:pPr>
            <a:r>
              <a:rPr lang="en-US" dirty="0"/>
              <a:t>The Law: Catching and Punishing </a:t>
            </a:r>
            <a:r>
              <a:rPr lang="en-US" dirty="0" smtClean="0"/>
              <a:t>Hackers</a:t>
            </a:r>
            <a:endParaRPr lang="en-US" dirty="0"/>
          </a:p>
          <a:p>
            <a:pPr eaLnBrk="1" fontAlgn="auto" hangingPunct="1">
              <a:lnSpc>
                <a:spcPct val="80000"/>
              </a:lnSpc>
              <a:spcAft>
                <a:spcPts val="0"/>
              </a:spcAft>
              <a:defRPr/>
            </a:pPr>
            <a:r>
              <a:rPr lang="en-US" sz="2800" dirty="0" smtClean="0"/>
              <a:t>Criminalize virus writing and hacker tools?</a:t>
            </a:r>
          </a:p>
          <a:p>
            <a:pPr marL="457200" lvl="1" indent="0" eaLnBrk="1" fontAlgn="auto" hangingPunct="1">
              <a:lnSpc>
                <a:spcPct val="80000"/>
              </a:lnSpc>
              <a:spcAft>
                <a:spcPts val="0"/>
              </a:spcAft>
              <a:buFont typeface="Wingdings" pitchFamily="2" charset="2"/>
              <a:buNone/>
              <a:defRPr/>
            </a:pPr>
            <a:endParaRPr lang="en-US" sz="2400" dirty="0"/>
          </a:p>
        </p:txBody>
      </p:sp>
      <p:pic>
        <p:nvPicPr>
          <p:cNvPr id="4506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Grp="1" noChangeArrowheads="1"/>
          </p:cNvSpPr>
          <p:nvPr>
            <p:ph idx="1"/>
          </p:nvPr>
        </p:nvSpPr>
        <p:spPr/>
        <p:txBody>
          <a:bodyPr rtlCol="0">
            <a:noAutofit/>
          </a:bodyPr>
          <a:lstStyle/>
          <a:p>
            <a:pPr eaLnBrk="1" fontAlgn="auto" hangingPunct="1">
              <a:lnSpc>
                <a:spcPct val="80000"/>
              </a:lnSpc>
              <a:spcAft>
                <a:spcPts val="0"/>
              </a:spcAft>
              <a:buFontTx/>
              <a:buNone/>
              <a:defRPr/>
            </a:pPr>
            <a:r>
              <a:rPr lang="en-US" dirty="0"/>
              <a:t>The Law: Catching and Punishing </a:t>
            </a:r>
            <a:r>
              <a:rPr lang="en-US" dirty="0" smtClean="0"/>
              <a:t>Hackers</a:t>
            </a:r>
            <a:endParaRPr lang="en-US" dirty="0"/>
          </a:p>
          <a:p>
            <a:pPr eaLnBrk="1" fontAlgn="auto" hangingPunct="1">
              <a:lnSpc>
                <a:spcPct val="80000"/>
              </a:lnSpc>
              <a:spcAft>
                <a:spcPts val="0"/>
              </a:spcAft>
              <a:defRPr/>
            </a:pPr>
            <a:r>
              <a:rPr lang="en-US" sz="2800" dirty="0" smtClean="0"/>
              <a:t>Expansion of the Computer Fraud and Abuse Act</a:t>
            </a:r>
          </a:p>
          <a:p>
            <a:pPr lvl="1" eaLnBrk="1" fontAlgn="auto" hangingPunct="1">
              <a:lnSpc>
                <a:spcPct val="80000"/>
              </a:lnSpc>
              <a:spcAft>
                <a:spcPts val="0"/>
              </a:spcAft>
              <a:defRPr/>
            </a:pPr>
            <a:r>
              <a:rPr lang="en-US" sz="2400" dirty="0" smtClean="0"/>
              <a:t>The CFAA predates social networks, smartphones, and sophisticated invisible information gathering.</a:t>
            </a:r>
          </a:p>
          <a:p>
            <a:pPr lvl="1" eaLnBrk="1" fontAlgn="auto" hangingPunct="1">
              <a:lnSpc>
                <a:spcPct val="80000"/>
              </a:lnSpc>
              <a:spcAft>
                <a:spcPts val="0"/>
              </a:spcAft>
              <a:defRPr/>
            </a:pPr>
            <a:r>
              <a:rPr lang="en-US" sz="2400" dirty="0" smtClean="0"/>
              <a:t>Some prosecutors use the CFAA to bring charges against people or businesses that do unauthorized data collection.</a:t>
            </a:r>
          </a:p>
          <a:p>
            <a:pPr lvl="1" eaLnBrk="1" fontAlgn="auto" hangingPunct="1">
              <a:lnSpc>
                <a:spcPct val="80000"/>
              </a:lnSpc>
              <a:spcAft>
                <a:spcPts val="0"/>
              </a:spcAft>
              <a:defRPr/>
            </a:pPr>
            <a:r>
              <a:rPr lang="en-US" sz="2400" dirty="0" smtClean="0"/>
              <a:t>Is violating terms of agreement a form of hacking?</a:t>
            </a:r>
          </a:p>
          <a:p>
            <a:pPr marL="457200" lvl="1" indent="0" eaLnBrk="1" fontAlgn="auto" hangingPunct="1">
              <a:lnSpc>
                <a:spcPct val="80000"/>
              </a:lnSpc>
              <a:spcAft>
                <a:spcPts val="0"/>
              </a:spcAft>
              <a:buFont typeface="Wingdings" pitchFamily="2" charset="2"/>
              <a:buNone/>
              <a:defRPr/>
            </a:pPr>
            <a:endParaRPr lang="en-US" sz="2400" dirty="0"/>
          </a:p>
        </p:txBody>
      </p:sp>
      <p:pic>
        <p:nvPicPr>
          <p:cNvPr id="45060"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5"/>
          <p:cNvSpPr>
            <a:spLocks noGrp="1" noChangeArrowheads="1"/>
          </p:cNvSpPr>
          <p:nvPr>
            <p:ph idx="1"/>
          </p:nvPr>
        </p:nvSpPr>
        <p:spPr/>
        <p:txBody>
          <a:bodyPr rtlCol="0">
            <a:normAutofit/>
          </a:bodyPr>
          <a:lstStyle/>
          <a:p>
            <a:pPr eaLnBrk="1" fontAlgn="auto" hangingPunct="1">
              <a:spcAft>
                <a:spcPts val="0"/>
              </a:spcAft>
              <a:defRPr/>
            </a:pPr>
            <a:r>
              <a:rPr lang="en-US" dirty="0" smtClean="0"/>
              <a:t>Hacking</a:t>
            </a:r>
            <a:endParaRPr lang="en-US" dirty="0"/>
          </a:p>
          <a:p>
            <a:pPr eaLnBrk="1" fontAlgn="auto" hangingPunct="1">
              <a:spcAft>
                <a:spcPts val="0"/>
              </a:spcAft>
              <a:defRPr/>
            </a:pPr>
            <a:r>
              <a:rPr lang="en-US" dirty="0"/>
              <a:t>Identity Theft and Credit Card Fraud</a:t>
            </a:r>
          </a:p>
          <a:p>
            <a:pPr eaLnBrk="1" fontAlgn="auto" hangingPunct="1">
              <a:spcAft>
                <a:spcPts val="0"/>
              </a:spcAft>
              <a:defRPr/>
            </a:pPr>
            <a:r>
              <a:rPr lang="en-US" dirty="0" smtClean="0"/>
              <a:t>Whose Laws Rule </a:t>
            </a:r>
            <a:r>
              <a:rPr lang="en-US" dirty="0"/>
              <a:t>the Web</a:t>
            </a:r>
          </a:p>
          <a:p>
            <a:pPr eaLnBrk="1" fontAlgn="auto" hangingPunct="1">
              <a:spcAft>
                <a:spcPts val="0"/>
              </a:spcAft>
              <a:defRPr/>
            </a:pPr>
            <a:endParaRPr lang="en-US" dirty="0"/>
          </a:p>
        </p:txBody>
      </p:sp>
      <p:pic>
        <p:nvPicPr>
          <p:cNvPr id="25604"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Have you heard of the small business Fazio Mechanical</a:t>
            </a:r>
            <a:r>
              <a:rPr lang="en-US" dirty="0" smtClean="0"/>
              <a:t>?</a:t>
            </a:r>
          </a:p>
          <a:p>
            <a:pPr lvl="1"/>
            <a:r>
              <a:rPr lang="en-US" dirty="0" smtClean="0"/>
              <a:t>Specializes </a:t>
            </a:r>
            <a:r>
              <a:rPr lang="en-US" dirty="0"/>
              <a:t>in supermarket refrigeration </a:t>
            </a:r>
            <a:r>
              <a:rPr lang="en-US" dirty="0" smtClean="0"/>
              <a:t>systems</a:t>
            </a:r>
          </a:p>
          <a:p>
            <a:pPr lvl="1"/>
            <a:r>
              <a:rPr lang="en-US" dirty="0" smtClean="0"/>
              <a:t>Small </a:t>
            </a:r>
            <a:r>
              <a:rPr lang="en-US" dirty="0"/>
              <a:t>business (less than 200) employees in southwest </a:t>
            </a:r>
            <a:r>
              <a:rPr lang="en-US" dirty="0" smtClean="0"/>
              <a:t>Pennsylvania</a:t>
            </a:r>
          </a:p>
          <a:p>
            <a:r>
              <a:rPr lang="en-US" dirty="0" smtClean="0"/>
              <a:t>Target Security </a:t>
            </a:r>
            <a:r>
              <a:rPr lang="en-US" dirty="0"/>
              <a:t>Breach (Fall 2013</a:t>
            </a:r>
            <a:r>
              <a:rPr lang="en-US" dirty="0" smtClean="0"/>
              <a:t>)</a:t>
            </a:r>
          </a:p>
          <a:p>
            <a:pPr lvl="1"/>
            <a:r>
              <a:rPr lang="en-US" dirty="0" smtClean="0"/>
              <a:t>Data </a:t>
            </a:r>
            <a:r>
              <a:rPr lang="en-US" dirty="0"/>
              <a:t>on 40 million credit cards </a:t>
            </a:r>
            <a:r>
              <a:rPr lang="en-US" dirty="0" smtClean="0"/>
              <a:t>stolen</a:t>
            </a:r>
          </a:p>
          <a:p>
            <a:pPr lvl="1"/>
            <a:r>
              <a:rPr lang="en-US" dirty="0" smtClean="0"/>
              <a:t>Over </a:t>
            </a:r>
            <a:r>
              <a:rPr lang="en-US" dirty="0"/>
              <a:t>70 million customer records </a:t>
            </a:r>
            <a:r>
              <a:rPr lang="en-US" dirty="0" smtClean="0"/>
              <a:t>stolen</a:t>
            </a:r>
          </a:p>
          <a:p>
            <a:pPr lvl="1"/>
            <a:r>
              <a:rPr lang="en-US" dirty="0" smtClean="0"/>
              <a:t>Started </a:t>
            </a:r>
            <a:r>
              <a:rPr lang="en-US" dirty="0"/>
              <a:t>with phishing email sent to Fazio Mechanical</a:t>
            </a:r>
          </a:p>
        </p:txBody>
      </p:sp>
      <p:sp>
        <p:nvSpPr>
          <p:cNvPr id="3" name="Title 2"/>
          <p:cNvSpPr>
            <a:spLocks noGrp="1"/>
          </p:cNvSpPr>
          <p:nvPr>
            <p:ph type="title"/>
          </p:nvPr>
        </p:nvSpPr>
        <p:spPr/>
        <p:txBody>
          <a:bodyPr/>
          <a:lstStyle/>
          <a:p>
            <a:r>
              <a:rPr lang="en-US" dirty="0" smtClean="0"/>
              <a:t>Small Business Insecurity</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738838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Small businesses</a:t>
            </a:r>
          </a:p>
          <a:p>
            <a:pPr lvl="2"/>
            <a:r>
              <a:rPr lang="en-US" dirty="0"/>
              <a:t>can’t afford a security staff </a:t>
            </a:r>
          </a:p>
          <a:p>
            <a:pPr lvl="2"/>
            <a:r>
              <a:rPr lang="en-US" dirty="0"/>
              <a:t>are gateways to larger systems</a:t>
            </a:r>
          </a:p>
          <a:p>
            <a:pPr lvl="2"/>
            <a:r>
              <a:rPr lang="en-US" dirty="0"/>
              <a:t>often go out of business after a </a:t>
            </a:r>
            <a:r>
              <a:rPr lang="en-US" dirty="0" smtClean="0"/>
              <a:t>breach</a:t>
            </a:r>
            <a:endParaRPr lang="en-US" dirty="0"/>
          </a:p>
        </p:txBody>
      </p:sp>
      <p:sp>
        <p:nvSpPr>
          <p:cNvPr id="3" name="Title 2"/>
          <p:cNvSpPr>
            <a:spLocks noGrp="1"/>
          </p:cNvSpPr>
          <p:nvPr>
            <p:ph type="title"/>
          </p:nvPr>
        </p:nvSpPr>
        <p:spPr/>
        <p:txBody>
          <a:bodyPr/>
          <a:lstStyle/>
          <a:p>
            <a:r>
              <a:rPr lang="en-US" dirty="0" smtClean="0"/>
              <a:t>Small Business Insecurity</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965429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Security breaches occur:</a:t>
            </a:r>
          </a:p>
          <a:p>
            <a:pPr lvl="2"/>
            <a:r>
              <a:rPr lang="en-US" dirty="0"/>
              <a:t>Poorly written software</a:t>
            </a:r>
          </a:p>
          <a:p>
            <a:pPr lvl="2"/>
            <a:r>
              <a:rPr lang="en-US" dirty="0"/>
              <a:t>Poorly configured networks and applications</a:t>
            </a:r>
          </a:p>
          <a:p>
            <a:r>
              <a:rPr lang="en-US" dirty="0" smtClean="0"/>
              <a:t>For Security Researchers and Cybersecurity Professionals</a:t>
            </a:r>
          </a:p>
          <a:p>
            <a:pPr lvl="1"/>
            <a:r>
              <a:rPr lang="en-US" dirty="0" smtClean="0"/>
              <a:t>Whistleblowing </a:t>
            </a:r>
            <a:r>
              <a:rPr lang="en-US" dirty="0"/>
              <a:t>versus Responsible </a:t>
            </a:r>
            <a:r>
              <a:rPr lang="en-US" dirty="0" smtClean="0"/>
              <a:t>Disclosure</a:t>
            </a:r>
            <a:endParaRPr lang="en-US" dirty="0"/>
          </a:p>
        </p:txBody>
      </p:sp>
      <p:sp>
        <p:nvSpPr>
          <p:cNvPr id="3" name="Title 2"/>
          <p:cNvSpPr>
            <a:spLocks noGrp="1"/>
          </p:cNvSpPr>
          <p:nvPr>
            <p:ph type="title"/>
          </p:nvPr>
        </p:nvSpPr>
        <p:spPr/>
        <p:txBody>
          <a:bodyPr/>
          <a:lstStyle/>
          <a:p>
            <a:r>
              <a:rPr lang="en-US" dirty="0" smtClean="0"/>
              <a:t>Security</a:t>
            </a:r>
            <a:endParaRPr lang="en-US" dirty="0"/>
          </a:p>
        </p:txBody>
      </p:sp>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extLst>
      <p:ext uri="{BB962C8B-B14F-4D97-AF65-F5344CB8AC3E}">
        <p14:creationId xmlns:p14="http://schemas.microsoft.com/office/powerpoint/2010/main" val="125665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Rectangle 9"/>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Stealing </a:t>
            </a:r>
            <a:r>
              <a:rPr lang="en-US" dirty="0" smtClean="0"/>
              <a:t>Identities</a:t>
            </a:r>
            <a:endParaRPr lang="en-US" dirty="0"/>
          </a:p>
          <a:p>
            <a:pPr eaLnBrk="1" fontAlgn="auto" hangingPunct="1">
              <a:lnSpc>
                <a:spcPct val="90000"/>
              </a:lnSpc>
              <a:spcAft>
                <a:spcPts val="0"/>
              </a:spcAft>
              <a:defRPr/>
            </a:pPr>
            <a:r>
              <a:rPr lang="en-US" sz="2400" dirty="0"/>
              <a:t>Identity Theft –various crimes in which </a:t>
            </a:r>
            <a:r>
              <a:rPr lang="en-US" sz="2400" dirty="0" smtClean="0"/>
              <a:t>criminals use </a:t>
            </a:r>
            <a:r>
              <a:rPr lang="en-US" sz="2400" dirty="0"/>
              <a:t>the identity of an unknowing, innocent person</a:t>
            </a:r>
          </a:p>
          <a:p>
            <a:pPr lvl="1" eaLnBrk="1" fontAlgn="auto" hangingPunct="1">
              <a:lnSpc>
                <a:spcPct val="90000"/>
              </a:lnSpc>
              <a:spcAft>
                <a:spcPts val="0"/>
              </a:spcAft>
              <a:defRPr/>
            </a:pPr>
            <a:r>
              <a:rPr lang="en-US" sz="2400" dirty="0"/>
              <a:t>Use credit/debit card numbers, personal information, and social security numbers</a:t>
            </a:r>
          </a:p>
          <a:p>
            <a:pPr lvl="1" eaLnBrk="1" fontAlgn="auto" hangingPunct="1">
              <a:lnSpc>
                <a:spcPct val="90000"/>
              </a:lnSpc>
              <a:spcAft>
                <a:spcPts val="0"/>
              </a:spcAft>
              <a:defRPr/>
            </a:pPr>
            <a:r>
              <a:rPr lang="en-US" sz="2400" dirty="0"/>
              <a:t>18-29 year-olds are the most common victims because they use the </a:t>
            </a:r>
            <a:r>
              <a:rPr lang="en-US" sz="2400" dirty="0" smtClean="0"/>
              <a:t>Web </a:t>
            </a:r>
            <a:r>
              <a:rPr lang="en-US" sz="2400" dirty="0"/>
              <a:t>most and are unaware of risks</a:t>
            </a:r>
          </a:p>
          <a:p>
            <a:pPr lvl="1" eaLnBrk="1" fontAlgn="auto" hangingPunct="1">
              <a:lnSpc>
                <a:spcPct val="90000"/>
              </a:lnSpc>
              <a:spcAft>
                <a:spcPts val="0"/>
              </a:spcAft>
              <a:defRPr/>
            </a:pPr>
            <a:r>
              <a:rPr lang="en-US" sz="2400" dirty="0"/>
              <a:t>E-commerce has made it easier to steal </a:t>
            </a:r>
            <a:r>
              <a:rPr lang="en-US" sz="2400" dirty="0" smtClean="0"/>
              <a:t>and use card </a:t>
            </a:r>
            <a:r>
              <a:rPr lang="en-US" sz="2400" dirty="0"/>
              <a:t>numbers </a:t>
            </a:r>
            <a:r>
              <a:rPr lang="en-US" sz="2400" dirty="0" smtClean="0"/>
              <a:t>without </a:t>
            </a:r>
            <a:r>
              <a:rPr lang="en-US" sz="2400" dirty="0"/>
              <a:t>having the physical card</a:t>
            </a:r>
          </a:p>
        </p:txBody>
      </p:sp>
      <p:pic>
        <p:nvPicPr>
          <p:cNvPr id="30728" name="Rectangle 8"/>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a:t>Stealing Identities </a:t>
            </a:r>
            <a:endParaRPr lang="en-US" dirty="0" smtClean="0"/>
          </a:p>
          <a:p>
            <a:pPr eaLnBrk="1" fontAlgn="auto" hangingPunct="1">
              <a:lnSpc>
                <a:spcPct val="80000"/>
              </a:lnSpc>
              <a:spcAft>
                <a:spcPts val="0"/>
              </a:spcAft>
              <a:defRPr/>
            </a:pPr>
            <a:r>
              <a:rPr lang="en-US" sz="2400" dirty="0" smtClean="0"/>
              <a:t>Techniques </a:t>
            </a:r>
            <a:r>
              <a:rPr lang="en-US" sz="2400" dirty="0"/>
              <a:t>used to steal personal and financial information</a:t>
            </a:r>
          </a:p>
          <a:p>
            <a:pPr lvl="1" eaLnBrk="1" fontAlgn="auto" hangingPunct="1">
              <a:lnSpc>
                <a:spcPct val="80000"/>
              </a:lnSpc>
              <a:spcAft>
                <a:spcPts val="0"/>
              </a:spcAft>
              <a:defRPr/>
            </a:pPr>
            <a:r>
              <a:rPr lang="en-US" sz="2400" dirty="0" smtClean="0"/>
              <a:t>Requests for personal and financial information disguised as legitimate business communication</a:t>
            </a:r>
          </a:p>
          <a:p>
            <a:pPr lvl="2" eaLnBrk="1" fontAlgn="auto" hangingPunct="1">
              <a:lnSpc>
                <a:spcPct val="80000"/>
              </a:lnSpc>
              <a:spcAft>
                <a:spcPts val="0"/>
              </a:spcAft>
              <a:defRPr/>
            </a:pPr>
            <a:r>
              <a:rPr lang="en-US" dirty="0" smtClean="0"/>
              <a:t>Phishing – e-mail </a:t>
            </a:r>
          </a:p>
          <a:p>
            <a:pPr lvl="2" eaLnBrk="1" fontAlgn="auto" hangingPunct="1">
              <a:lnSpc>
                <a:spcPct val="80000"/>
              </a:lnSpc>
              <a:spcAft>
                <a:spcPts val="0"/>
              </a:spcAft>
              <a:defRPr/>
            </a:pPr>
            <a:r>
              <a:rPr lang="en-US" dirty="0" err="1" smtClean="0"/>
              <a:t>Smishing</a:t>
            </a:r>
            <a:r>
              <a:rPr lang="en-US" dirty="0" smtClean="0"/>
              <a:t> – text messaging</a:t>
            </a:r>
          </a:p>
          <a:p>
            <a:pPr lvl="2" eaLnBrk="1" fontAlgn="auto" hangingPunct="1">
              <a:lnSpc>
                <a:spcPct val="80000"/>
              </a:lnSpc>
              <a:spcAft>
                <a:spcPts val="0"/>
              </a:spcAft>
              <a:defRPr/>
            </a:pPr>
            <a:r>
              <a:rPr lang="en-US" dirty="0" err="1" smtClean="0"/>
              <a:t>Vishing</a:t>
            </a:r>
            <a:r>
              <a:rPr lang="en-US" dirty="0" smtClean="0"/>
              <a:t> – voice phishing</a:t>
            </a:r>
          </a:p>
          <a:p>
            <a:pPr lvl="1" eaLnBrk="1" fontAlgn="auto" hangingPunct="1">
              <a:lnSpc>
                <a:spcPct val="80000"/>
              </a:lnSpc>
              <a:spcAft>
                <a:spcPts val="0"/>
              </a:spcAft>
              <a:defRPr/>
            </a:pPr>
            <a:r>
              <a:rPr lang="en-US" sz="2400" dirty="0" smtClean="0"/>
              <a:t>Pharming – false Web </a:t>
            </a:r>
            <a:r>
              <a:rPr lang="en-US" sz="2400" dirty="0"/>
              <a:t>sites that fish for personal and financial information by planting false URLs in Domain Name Servers</a:t>
            </a:r>
          </a:p>
          <a:p>
            <a:pPr lvl="1" eaLnBrk="1" fontAlgn="auto" hangingPunct="1">
              <a:lnSpc>
                <a:spcPct val="80000"/>
              </a:lnSpc>
              <a:spcAft>
                <a:spcPts val="0"/>
              </a:spcAft>
              <a:defRPr/>
            </a:pPr>
            <a:r>
              <a:rPr lang="en-US" sz="2400" dirty="0"/>
              <a:t>Online </a:t>
            </a:r>
            <a:r>
              <a:rPr lang="en-US" sz="2400" smtClean="0"/>
              <a:t>resumés</a:t>
            </a:r>
            <a:r>
              <a:rPr lang="en-US" sz="2400" dirty="0" smtClean="0"/>
              <a:t> </a:t>
            </a:r>
            <a:r>
              <a:rPr lang="en-US" sz="2400" dirty="0"/>
              <a:t>and job hunting sites may reveal SSNs, work history, birth dates and other information that can be used in identity theft</a:t>
            </a:r>
          </a:p>
        </p:txBody>
      </p:sp>
      <p:pic>
        <p:nvPicPr>
          <p:cNvPr id="6" name="Rectangle 8"/>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dirty="0"/>
              <a:t>Responses to Identity </a:t>
            </a:r>
            <a:r>
              <a:rPr lang="en-US" dirty="0" smtClean="0"/>
              <a:t>Theft</a:t>
            </a:r>
            <a:endParaRPr lang="en-US" dirty="0"/>
          </a:p>
          <a:p>
            <a:pPr eaLnBrk="1" fontAlgn="auto" hangingPunct="1">
              <a:lnSpc>
                <a:spcPct val="90000"/>
              </a:lnSpc>
              <a:spcAft>
                <a:spcPts val="0"/>
              </a:spcAft>
              <a:defRPr/>
            </a:pPr>
            <a:r>
              <a:rPr lang="en-US" sz="2400" dirty="0"/>
              <a:t>Authentication of </a:t>
            </a:r>
            <a:r>
              <a:rPr lang="en-US" sz="2400" dirty="0" smtClean="0"/>
              <a:t>email </a:t>
            </a:r>
            <a:r>
              <a:rPr lang="en-US" sz="2400" dirty="0"/>
              <a:t>and Web sites</a:t>
            </a:r>
          </a:p>
          <a:p>
            <a:pPr eaLnBrk="1" fontAlgn="auto" hangingPunct="1">
              <a:lnSpc>
                <a:spcPct val="90000"/>
              </a:lnSpc>
              <a:spcAft>
                <a:spcPts val="0"/>
              </a:spcAft>
              <a:defRPr/>
            </a:pPr>
            <a:r>
              <a:rPr lang="en-US" sz="2400" dirty="0"/>
              <a:t>Use of encryption to securely store data, so it is useless if stolen</a:t>
            </a:r>
          </a:p>
          <a:p>
            <a:pPr eaLnBrk="1" fontAlgn="auto" hangingPunct="1">
              <a:lnSpc>
                <a:spcPct val="90000"/>
              </a:lnSpc>
              <a:spcAft>
                <a:spcPts val="0"/>
              </a:spcAft>
              <a:defRPr/>
            </a:pPr>
            <a:r>
              <a:rPr lang="en-US" sz="2400" dirty="0"/>
              <a:t>Authenticating customers to prevent use of stolen numbers, may trade convenience for security</a:t>
            </a:r>
          </a:p>
          <a:p>
            <a:pPr eaLnBrk="1" fontAlgn="auto" hangingPunct="1">
              <a:lnSpc>
                <a:spcPct val="90000"/>
              </a:lnSpc>
              <a:spcAft>
                <a:spcPts val="0"/>
              </a:spcAft>
              <a:defRPr/>
            </a:pPr>
            <a:r>
              <a:rPr lang="en-US" sz="2400" dirty="0"/>
              <a:t>In the event information is stolen, a fraud alert can flag your credit report; some businesses will cover the cost of a credit report if your information has been stolen</a:t>
            </a:r>
          </a:p>
        </p:txBody>
      </p:sp>
      <p:pic>
        <p:nvPicPr>
          <p:cNvPr id="6" name="Rectangle 8"/>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Responses to Identity Theft</a:t>
            </a:r>
            <a:endParaRPr lang="en-US" dirty="0"/>
          </a:p>
          <a:p>
            <a:pPr eaLnBrk="1" fontAlgn="auto" hangingPunct="1">
              <a:lnSpc>
                <a:spcPct val="80000"/>
              </a:lnSpc>
              <a:spcAft>
                <a:spcPts val="0"/>
              </a:spcAft>
              <a:defRPr/>
            </a:pPr>
            <a:r>
              <a:rPr lang="en-US" sz="2400" dirty="0" smtClean="0"/>
              <a:t>Authenticating customers and preventing use of stolen numbers</a:t>
            </a:r>
            <a:endParaRPr lang="en-US" sz="2400" dirty="0"/>
          </a:p>
          <a:p>
            <a:pPr lvl="1" eaLnBrk="1" fontAlgn="auto" hangingPunct="1">
              <a:lnSpc>
                <a:spcPct val="80000"/>
              </a:lnSpc>
              <a:spcAft>
                <a:spcPts val="0"/>
              </a:spcAft>
              <a:defRPr/>
            </a:pPr>
            <a:r>
              <a:rPr lang="en-US" sz="2400" dirty="0"/>
              <a:t>Activation for new credit cards</a:t>
            </a:r>
          </a:p>
          <a:p>
            <a:pPr lvl="1" eaLnBrk="1" fontAlgn="auto" hangingPunct="1">
              <a:lnSpc>
                <a:spcPct val="80000"/>
              </a:lnSpc>
              <a:spcAft>
                <a:spcPts val="0"/>
              </a:spcAft>
              <a:defRPr/>
            </a:pPr>
            <a:r>
              <a:rPr lang="en-US" sz="2400" dirty="0"/>
              <a:t>Retailers do not print the full card number and expiration date on receipts</a:t>
            </a:r>
          </a:p>
          <a:p>
            <a:pPr lvl="1" eaLnBrk="1" fontAlgn="auto" hangingPunct="1">
              <a:lnSpc>
                <a:spcPct val="80000"/>
              </a:lnSpc>
              <a:spcAft>
                <a:spcPts val="0"/>
              </a:spcAft>
              <a:defRPr/>
            </a:pPr>
            <a:r>
              <a:rPr lang="en-US" sz="2400" dirty="0"/>
              <a:t>Software detects unusual spending activities and will prompt retailers to ask for identifying information</a:t>
            </a:r>
          </a:p>
          <a:p>
            <a:pPr lvl="1" eaLnBrk="1" fontAlgn="auto" hangingPunct="1">
              <a:lnSpc>
                <a:spcPct val="80000"/>
              </a:lnSpc>
              <a:spcAft>
                <a:spcPts val="0"/>
              </a:spcAft>
              <a:defRPr/>
            </a:pPr>
            <a:r>
              <a:rPr lang="en-US" sz="2400" dirty="0"/>
              <a:t>Services, like PayPal, act as third party allowing a customer to make a purchase without revealing their credit card information to a stranger</a:t>
            </a:r>
          </a:p>
        </p:txBody>
      </p:sp>
      <p:pic>
        <p:nvPicPr>
          <p:cNvPr id="6" name="Rectangle 8"/>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dirty="0" smtClean="0"/>
              <a:t>Biometrics</a:t>
            </a:r>
            <a:endParaRPr lang="en-US" dirty="0"/>
          </a:p>
          <a:p>
            <a:pPr eaLnBrk="1" fontAlgn="auto" hangingPunct="1">
              <a:lnSpc>
                <a:spcPct val="80000"/>
              </a:lnSpc>
              <a:spcAft>
                <a:spcPts val="0"/>
              </a:spcAft>
              <a:defRPr/>
            </a:pPr>
            <a:r>
              <a:rPr lang="en-US" sz="2400" dirty="0"/>
              <a:t>Biological characteristics unique to an individual</a:t>
            </a:r>
          </a:p>
          <a:p>
            <a:pPr eaLnBrk="1" fontAlgn="auto" hangingPunct="1">
              <a:lnSpc>
                <a:spcPct val="80000"/>
              </a:lnSpc>
              <a:spcAft>
                <a:spcPts val="0"/>
              </a:spcAft>
              <a:defRPr/>
            </a:pPr>
            <a:r>
              <a:rPr lang="en-US" sz="2400" dirty="0"/>
              <a:t>No external item (card, keys, etc.) to be stolen</a:t>
            </a:r>
          </a:p>
          <a:p>
            <a:pPr eaLnBrk="1" fontAlgn="auto" hangingPunct="1">
              <a:lnSpc>
                <a:spcPct val="80000"/>
              </a:lnSpc>
              <a:spcAft>
                <a:spcPts val="0"/>
              </a:spcAft>
              <a:defRPr/>
            </a:pPr>
            <a:r>
              <a:rPr lang="en-US" sz="2400" dirty="0"/>
              <a:t>Used in areas where security needs to be high, such as identifying airport personnel</a:t>
            </a:r>
          </a:p>
          <a:p>
            <a:pPr eaLnBrk="1" fontAlgn="auto" hangingPunct="1">
              <a:lnSpc>
                <a:spcPct val="80000"/>
              </a:lnSpc>
              <a:spcAft>
                <a:spcPts val="0"/>
              </a:spcAft>
              <a:defRPr/>
            </a:pPr>
            <a:r>
              <a:rPr lang="en-US" sz="2400" dirty="0"/>
              <a:t>Biometrics can be fooled, but more difficult to do so, especially as more sophisticated systems are developed</a:t>
            </a:r>
          </a:p>
          <a:p>
            <a:pPr lvl="1" eaLnBrk="1" fontAlgn="auto" hangingPunct="1">
              <a:lnSpc>
                <a:spcPct val="80000"/>
              </a:lnSpc>
              <a:spcAft>
                <a:spcPts val="0"/>
              </a:spcAft>
              <a:buFont typeface="Arial" charset="0"/>
              <a:buNone/>
              <a:defRPr/>
            </a:pPr>
            <a:endParaRPr lang="en-US" dirty="0"/>
          </a:p>
        </p:txBody>
      </p:sp>
      <p:pic>
        <p:nvPicPr>
          <p:cNvPr id="6" name="Rectangle 8"/>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49213"/>
            <a:ext cx="7540625" cy="1585913"/>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a:t>When Digital Actions Cross </a:t>
            </a:r>
            <a:r>
              <a:rPr lang="en-US" dirty="0" smtClean="0"/>
              <a:t>Borders</a:t>
            </a:r>
            <a:endParaRPr lang="en-US" dirty="0"/>
          </a:p>
          <a:p>
            <a:pPr eaLnBrk="1" fontAlgn="auto" hangingPunct="1">
              <a:spcAft>
                <a:spcPts val="0"/>
              </a:spcAft>
              <a:defRPr/>
            </a:pPr>
            <a:r>
              <a:rPr lang="en-US" sz="2800" dirty="0"/>
              <a:t>Laws vary from country to </a:t>
            </a:r>
            <a:r>
              <a:rPr lang="en-US" sz="2800" dirty="0" smtClean="0"/>
              <a:t>country.</a:t>
            </a:r>
            <a:endParaRPr lang="en-US" sz="2800" dirty="0"/>
          </a:p>
          <a:p>
            <a:pPr eaLnBrk="1" fontAlgn="auto" hangingPunct="1">
              <a:spcAft>
                <a:spcPts val="0"/>
              </a:spcAft>
              <a:defRPr/>
            </a:pPr>
            <a:r>
              <a:rPr lang="en-US" sz="2800" dirty="0"/>
              <a:t>Corporations that do business in multiple countries must comply with the laws of all the countries </a:t>
            </a:r>
            <a:r>
              <a:rPr lang="en-US" sz="2800" dirty="0" smtClean="0"/>
              <a:t>involved.</a:t>
            </a:r>
            <a:endParaRPr lang="en-US" sz="2800" dirty="0"/>
          </a:p>
          <a:p>
            <a:pPr eaLnBrk="1" fontAlgn="auto" hangingPunct="1">
              <a:spcAft>
                <a:spcPts val="0"/>
              </a:spcAft>
              <a:defRPr/>
            </a:pPr>
            <a:r>
              <a:rPr lang="en-US" sz="2800" dirty="0"/>
              <a:t>Someone whose actions are legal in their own country may face prosecution in another country where their actions are </a:t>
            </a:r>
            <a:r>
              <a:rPr lang="en-US" sz="2800" dirty="0" smtClean="0"/>
              <a:t>illegal.</a:t>
            </a:r>
            <a:endParaRPr lang="en-US" sz="2800" dirty="0"/>
          </a:p>
        </p:txBody>
      </p:sp>
      <p:pic>
        <p:nvPicPr>
          <p:cNvPr id="57346"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p:txBody>
          <a:bodyPr rtlCol="0">
            <a:normAutofit/>
          </a:bodyPr>
          <a:lstStyle/>
          <a:p>
            <a:pPr eaLnBrk="1" fontAlgn="auto" hangingPunct="1">
              <a:spcAft>
                <a:spcPts val="0"/>
              </a:spcAft>
              <a:buFontTx/>
              <a:buNone/>
              <a:defRPr/>
            </a:pPr>
            <a:r>
              <a:rPr lang="en-US" dirty="0" smtClean="0"/>
              <a:t>Yahoo and French censorship</a:t>
            </a:r>
          </a:p>
          <a:p>
            <a:pPr eaLnBrk="1" fontAlgn="auto" hangingPunct="1">
              <a:spcAft>
                <a:spcPts val="0"/>
              </a:spcAft>
              <a:defRPr/>
            </a:pPr>
            <a:r>
              <a:rPr lang="en-US" sz="2800" dirty="0" smtClean="0"/>
              <a:t>Display and sale of Nazi memorabilia illegal in France and Germany</a:t>
            </a:r>
            <a:endParaRPr lang="en-US" sz="2800" dirty="0"/>
          </a:p>
          <a:p>
            <a:pPr eaLnBrk="1" fontAlgn="auto" hangingPunct="1">
              <a:spcAft>
                <a:spcPts val="0"/>
              </a:spcAft>
              <a:defRPr/>
            </a:pPr>
            <a:r>
              <a:rPr lang="en-US" sz="2800" dirty="0" smtClean="0"/>
              <a:t>Yahoo was sued in French court because French citizens could view Nazi memorabilia offered on Yahoo’s U.S.-based auction sites</a:t>
            </a:r>
          </a:p>
          <a:p>
            <a:pPr eaLnBrk="1" fontAlgn="auto" hangingPunct="1">
              <a:spcAft>
                <a:spcPts val="0"/>
              </a:spcAft>
              <a:defRPr/>
            </a:pPr>
            <a:r>
              <a:rPr lang="en-US" sz="2800" dirty="0" smtClean="0"/>
              <a:t>Legal issue is whether the French law should apply to Yahoo auction sites on Yahoo’s computers located outside of France.</a:t>
            </a:r>
          </a:p>
          <a:p>
            <a:pPr eaLnBrk="1" fontAlgn="auto" hangingPunct="1">
              <a:spcAft>
                <a:spcPts val="0"/>
              </a:spcAft>
              <a:defRPr/>
            </a:pPr>
            <a:endParaRPr lang="en-US" sz="2800" dirty="0" smtClean="0"/>
          </a:p>
        </p:txBody>
      </p:sp>
      <p:pic>
        <p:nvPicPr>
          <p:cNvPr id="573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5"/>
          <p:cNvSpPr>
            <a:spLocks noGrp="1" noChangeArrowheads="1"/>
          </p:cNvSpPr>
          <p:nvPr>
            <p:ph idx="1"/>
          </p:nvPr>
        </p:nvSpPr>
        <p:spPr/>
        <p:txBody>
          <a:bodyPr rtlCol="0">
            <a:normAutofit/>
          </a:bodyPr>
          <a:lstStyle/>
          <a:p>
            <a:pPr eaLnBrk="1" fontAlgn="auto" hangingPunct="1">
              <a:lnSpc>
                <a:spcPct val="80000"/>
              </a:lnSpc>
              <a:spcAft>
                <a:spcPts val="0"/>
              </a:spcAft>
              <a:defRPr/>
            </a:pPr>
            <a:r>
              <a:rPr lang="en-US" sz="2800" dirty="0" smtClean="0"/>
              <a:t>Intentional, unauthorized access to computer systems</a:t>
            </a:r>
            <a:endParaRPr lang="en-US" sz="2800" dirty="0"/>
          </a:p>
          <a:p>
            <a:pPr eaLnBrk="1" fontAlgn="auto" hangingPunct="1">
              <a:lnSpc>
                <a:spcPct val="80000"/>
              </a:lnSpc>
              <a:spcAft>
                <a:spcPts val="0"/>
              </a:spcAft>
              <a:defRPr/>
            </a:pPr>
            <a:r>
              <a:rPr lang="en-US" sz="2800" dirty="0"/>
              <a:t>The term has changed over time</a:t>
            </a:r>
          </a:p>
          <a:p>
            <a:pPr eaLnBrk="1" fontAlgn="auto" hangingPunct="1">
              <a:lnSpc>
                <a:spcPct val="80000"/>
              </a:lnSpc>
              <a:spcAft>
                <a:spcPts val="0"/>
              </a:spcAft>
              <a:defRPr/>
            </a:pPr>
            <a:r>
              <a:rPr lang="en-US" sz="2800" dirty="0"/>
              <a:t>Phase 1: </a:t>
            </a:r>
            <a:r>
              <a:rPr lang="en-US" sz="2800" dirty="0" smtClean="0"/>
              <a:t>The joy of programming </a:t>
            </a:r>
          </a:p>
          <a:p>
            <a:pPr lvl="1" eaLnBrk="1" fontAlgn="auto" hangingPunct="1">
              <a:lnSpc>
                <a:spcPct val="80000"/>
              </a:lnSpc>
              <a:spcAft>
                <a:spcPts val="0"/>
              </a:spcAft>
              <a:defRPr/>
            </a:pPr>
            <a:r>
              <a:rPr lang="en-US" sz="2600" dirty="0"/>
              <a:t>E</a:t>
            </a:r>
            <a:r>
              <a:rPr lang="en-US" sz="2600" dirty="0" smtClean="0"/>
              <a:t>arly </a:t>
            </a:r>
            <a:r>
              <a:rPr lang="en-US" sz="2600" dirty="0"/>
              <a:t>1960s to 1970s </a:t>
            </a:r>
          </a:p>
          <a:p>
            <a:pPr lvl="1" eaLnBrk="1" fontAlgn="auto" hangingPunct="1">
              <a:lnSpc>
                <a:spcPct val="80000"/>
              </a:lnSpc>
              <a:spcAft>
                <a:spcPts val="0"/>
              </a:spcAft>
              <a:defRPr/>
            </a:pPr>
            <a:r>
              <a:rPr lang="en-US" sz="2600" dirty="0"/>
              <a:t>It was a positive term</a:t>
            </a:r>
          </a:p>
          <a:p>
            <a:pPr lvl="1" eaLnBrk="1" fontAlgn="auto" hangingPunct="1">
              <a:lnSpc>
                <a:spcPct val="80000"/>
              </a:lnSpc>
              <a:spcAft>
                <a:spcPts val="0"/>
              </a:spcAft>
              <a:defRPr/>
            </a:pPr>
            <a:r>
              <a:rPr lang="en-US" sz="2600" dirty="0"/>
              <a:t>A "hacker" was a creative programmer who wrote elegant or clever code</a:t>
            </a:r>
          </a:p>
          <a:p>
            <a:pPr lvl="1" eaLnBrk="1" fontAlgn="auto" hangingPunct="1">
              <a:lnSpc>
                <a:spcPct val="80000"/>
              </a:lnSpc>
              <a:spcAft>
                <a:spcPts val="0"/>
              </a:spcAft>
              <a:defRPr/>
            </a:pPr>
            <a:r>
              <a:rPr lang="en-US" sz="2600" dirty="0"/>
              <a:t>A "hack" was an especially clever piece of code</a:t>
            </a:r>
          </a:p>
        </p:txBody>
      </p:sp>
      <p:pic>
        <p:nvPicPr>
          <p:cNvPr id="26628" name="Rectangle 4"/>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1219200" y="1371600"/>
            <a:ext cx="7772400" cy="4876800"/>
          </a:xfrm>
        </p:spPr>
        <p:txBody>
          <a:bodyPr rtlCol="0">
            <a:normAutofit/>
          </a:bodyPr>
          <a:lstStyle/>
          <a:p>
            <a:pPr eaLnBrk="1" fontAlgn="auto" hangingPunct="1">
              <a:spcAft>
                <a:spcPts val="0"/>
              </a:spcAft>
              <a:buFontTx/>
              <a:buNone/>
              <a:defRPr/>
            </a:pPr>
            <a:r>
              <a:rPr lang="en-US" dirty="0" smtClean="0"/>
              <a:t>Applying U.S. copyright law to foreign companies</a:t>
            </a:r>
          </a:p>
          <a:p>
            <a:pPr eaLnBrk="1" fontAlgn="auto" hangingPunct="1">
              <a:spcAft>
                <a:spcPts val="0"/>
              </a:spcAft>
              <a:defRPr/>
            </a:pPr>
            <a:r>
              <a:rPr lang="en-US" sz="2800" dirty="0" smtClean="0"/>
              <a:t>Russian company sold a computer program that circumvents controls embedded in electronic books to prevent copyright infringement.</a:t>
            </a:r>
          </a:p>
          <a:p>
            <a:pPr eaLnBrk="1" fontAlgn="auto" hangingPunct="1">
              <a:spcAft>
                <a:spcPts val="0"/>
              </a:spcAft>
              <a:defRPr/>
            </a:pPr>
            <a:r>
              <a:rPr lang="en-US" sz="2800" dirty="0" smtClean="0"/>
              <a:t>Program was legal in Russia, but illegal in U.S.</a:t>
            </a:r>
          </a:p>
          <a:p>
            <a:pPr eaLnBrk="1" fontAlgn="auto" hangingPunct="1">
              <a:spcAft>
                <a:spcPts val="0"/>
              </a:spcAft>
              <a:defRPr/>
            </a:pPr>
            <a:r>
              <a:rPr lang="en-US" sz="2800" dirty="0" smtClean="0"/>
              <a:t>Program’s author, Dmitry </a:t>
            </a:r>
            <a:r>
              <a:rPr lang="en-US" sz="2800" dirty="0" err="1" smtClean="0"/>
              <a:t>Sklyarov</a:t>
            </a:r>
            <a:r>
              <a:rPr lang="en-US" sz="2800" dirty="0" smtClean="0"/>
              <a:t>, arrested when arrived in U.S. to present a talk on the weaknesses in control software used in </a:t>
            </a:r>
            <a:r>
              <a:rPr lang="en-US" sz="2800" dirty="0" err="1" smtClean="0"/>
              <a:t>ebooks</a:t>
            </a:r>
            <a:r>
              <a:rPr lang="en-US" sz="2800" dirty="0" smtClean="0"/>
              <a:t>. </a:t>
            </a:r>
            <a:endParaRPr lang="en-US" sz="2800" dirty="0"/>
          </a:p>
          <a:p>
            <a:pPr eaLnBrk="1" fontAlgn="auto" hangingPunct="1">
              <a:spcAft>
                <a:spcPts val="0"/>
              </a:spcAft>
              <a:defRPr/>
            </a:pPr>
            <a:r>
              <a:rPr lang="en-US" sz="2800" dirty="0" smtClean="0"/>
              <a:t>After protests in U.S. and other countries, he was allowed to return to Russia.</a:t>
            </a:r>
          </a:p>
          <a:p>
            <a:pPr marL="0" indent="0" eaLnBrk="1" fontAlgn="auto" hangingPunct="1">
              <a:spcAft>
                <a:spcPts val="0"/>
              </a:spcAft>
              <a:buFont typeface="Wingdings" pitchFamily="2" charset="2"/>
              <a:buNone/>
              <a:defRPr/>
            </a:pPr>
            <a:endParaRPr lang="en-US" sz="2800" dirty="0"/>
          </a:p>
        </p:txBody>
      </p:sp>
      <p:pic>
        <p:nvPicPr>
          <p:cNvPr id="5734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idx="1"/>
          </p:nvPr>
        </p:nvSpPr>
        <p:spPr/>
        <p:txBody>
          <a:bodyPr rtlCol="0">
            <a:normAutofit/>
          </a:bodyPr>
          <a:lstStyle/>
          <a:p>
            <a:pPr marL="0" indent="0" eaLnBrk="1" fontAlgn="auto" hangingPunct="1">
              <a:spcAft>
                <a:spcPts val="0"/>
              </a:spcAft>
              <a:buFontTx/>
              <a:buNone/>
              <a:defRPr/>
            </a:pPr>
            <a:r>
              <a:rPr lang="en-US" dirty="0"/>
              <a:t>Arresting </a:t>
            </a:r>
            <a:r>
              <a:rPr lang="en-US" dirty="0" smtClean="0"/>
              <a:t>executives of online gambling and payment companies</a:t>
            </a:r>
            <a:endParaRPr lang="en-US" dirty="0"/>
          </a:p>
          <a:p>
            <a:pPr eaLnBrk="1" fontAlgn="auto" hangingPunct="1">
              <a:spcAft>
                <a:spcPts val="0"/>
              </a:spcAft>
              <a:defRPr/>
            </a:pPr>
            <a:r>
              <a:rPr lang="en-US" sz="2800" dirty="0" smtClean="0"/>
              <a:t>An </a:t>
            </a:r>
            <a:r>
              <a:rPr lang="en-US" sz="2800" dirty="0"/>
              <a:t>executive of a British online gambling site was arrested as he transferred planes in </a:t>
            </a:r>
            <a:r>
              <a:rPr lang="en-US" sz="2800" dirty="0" smtClean="0"/>
              <a:t>Dallas. (Online </a:t>
            </a:r>
            <a:r>
              <a:rPr lang="en-US" sz="2800" dirty="0"/>
              <a:t>sports betting is not illegal in </a:t>
            </a:r>
            <a:r>
              <a:rPr lang="en-US" sz="2800" dirty="0" smtClean="0"/>
              <a:t>Britain.)</a:t>
            </a:r>
          </a:p>
          <a:p>
            <a:pPr eaLnBrk="1" fontAlgn="auto" hangingPunct="1">
              <a:spcAft>
                <a:spcPts val="0"/>
              </a:spcAft>
              <a:defRPr/>
            </a:pPr>
            <a:r>
              <a:rPr lang="en-US" sz="2800" dirty="0" smtClean="0"/>
              <a:t>Unlawful Internet Gambling Enforcement Act prohibits credit card and online-payment companies from processing transactions between bettors and gambling sites. </a:t>
            </a:r>
            <a:endParaRPr lang="en-US" sz="2800" dirty="0"/>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p:txBody>
          <a:bodyPr rtlCol="0">
            <a:normAutofit/>
          </a:bodyPr>
          <a:lstStyle/>
          <a:p>
            <a:pPr eaLnBrk="1" fontAlgn="auto" hangingPunct="1">
              <a:lnSpc>
                <a:spcPct val="80000"/>
              </a:lnSpc>
              <a:spcAft>
                <a:spcPts val="0"/>
              </a:spcAft>
              <a:buFontTx/>
              <a:buNone/>
              <a:defRPr/>
            </a:pPr>
            <a:r>
              <a:rPr lang="en-US" sz="2800" dirty="0"/>
              <a:t>Libel, Speech and Commercial </a:t>
            </a:r>
            <a:r>
              <a:rPr lang="en-US" sz="2800" dirty="0" smtClean="0"/>
              <a:t>Law</a:t>
            </a:r>
            <a:endParaRPr lang="en-US" sz="2800" dirty="0"/>
          </a:p>
          <a:p>
            <a:pPr eaLnBrk="1" fontAlgn="auto" hangingPunct="1">
              <a:lnSpc>
                <a:spcPct val="80000"/>
              </a:lnSpc>
              <a:spcAft>
                <a:spcPts val="0"/>
              </a:spcAft>
              <a:defRPr/>
            </a:pPr>
            <a:r>
              <a:rPr lang="en-US" sz="2800" dirty="0"/>
              <a:t>Even if something is illegal in both countries, the exact law and associated penalties may </a:t>
            </a:r>
            <a:r>
              <a:rPr lang="en-US" sz="2800" dirty="0" smtClean="0"/>
              <a:t>vary.</a:t>
            </a:r>
          </a:p>
          <a:p>
            <a:pPr eaLnBrk="1" fontAlgn="auto" hangingPunct="1">
              <a:lnSpc>
                <a:spcPct val="80000"/>
              </a:lnSpc>
              <a:spcAft>
                <a:spcPts val="0"/>
              </a:spcAft>
              <a:defRPr/>
            </a:pPr>
            <a:r>
              <a:rPr lang="en-US" sz="2800" dirty="0" smtClean="0"/>
              <a:t>In cases of libel, the burden of proof differs in different countries.</a:t>
            </a:r>
            <a:endParaRPr lang="en-US" sz="2800" dirty="0"/>
          </a:p>
          <a:p>
            <a:pPr eaLnBrk="1" fontAlgn="auto" hangingPunct="1">
              <a:lnSpc>
                <a:spcPct val="80000"/>
              </a:lnSpc>
              <a:spcAft>
                <a:spcPts val="0"/>
              </a:spcAft>
              <a:buFontTx/>
              <a:buNone/>
              <a:defRPr/>
            </a:pPr>
            <a:endParaRPr lang="en-US" sz="2800" dirty="0"/>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219200" y="1371600"/>
            <a:ext cx="7772400" cy="4876800"/>
          </a:xfrm>
        </p:spPr>
        <p:txBody>
          <a:bodyPr rtlCol="0">
            <a:normAutofit/>
          </a:bodyPr>
          <a:lstStyle/>
          <a:p>
            <a:pPr eaLnBrk="1" fontAlgn="auto" hangingPunct="1">
              <a:lnSpc>
                <a:spcPct val="80000"/>
              </a:lnSpc>
              <a:spcAft>
                <a:spcPts val="0"/>
              </a:spcAft>
              <a:buFontTx/>
              <a:buNone/>
              <a:defRPr/>
            </a:pPr>
            <a:r>
              <a:rPr lang="en-US" sz="2800" dirty="0"/>
              <a:t>Libel, Speech and Commercial </a:t>
            </a:r>
            <a:r>
              <a:rPr lang="en-US" sz="2800" dirty="0" smtClean="0"/>
              <a:t>Law</a:t>
            </a:r>
            <a:endParaRPr lang="en-US" sz="2800" dirty="0"/>
          </a:p>
          <a:p>
            <a:pPr eaLnBrk="1" fontAlgn="auto" hangingPunct="1">
              <a:lnSpc>
                <a:spcPct val="80000"/>
              </a:lnSpc>
              <a:spcAft>
                <a:spcPts val="0"/>
              </a:spcAft>
              <a:defRPr/>
            </a:pPr>
            <a:r>
              <a:rPr lang="en-US" sz="2400" dirty="0" smtClean="0"/>
              <a:t>Libel tourism</a:t>
            </a:r>
          </a:p>
          <a:p>
            <a:pPr lvl="1" eaLnBrk="1" fontAlgn="auto" hangingPunct="1">
              <a:lnSpc>
                <a:spcPct val="80000"/>
              </a:lnSpc>
              <a:spcAft>
                <a:spcPts val="0"/>
              </a:spcAft>
              <a:defRPr/>
            </a:pPr>
            <a:r>
              <a:rPr lang="en-US" sz="2400" dirty="0" smtClean="0"/>
              <a:t>Traveling to places with strict libel laws in order to sue</a:t>
            </a:r>
          </a:p>
          <a:p>
            <a:pPr lvl="1" eaLnBrk="1" fontAlgn="auto" hangingPunct="1">
              <a:lnSpc>
                <a:spcPct val="80000"/>
              </a:lnSpc>
              <a:spcAft>
                <a:spcPts val="0"/>
              </a:spcAft>
              <a:defRPr/>
            </a:pPr>
            <a:r>
              <a:rPr lang="en-US" sz="2400" dirty="0" smtClean="0"/>
              <a:t>SPEECH Act of 2010 makes foreign libel judgments unenforceable in the U.S. if they would violate the First Amendment.</a:t>
            </a:r>
          </a:p>
          <a:p>
            <a:pPr lvl="1" eaLnBrk="1" fontAlgn="auto" hangingPunct="1">
              <a:lnSpc>
                <a:spcPct val="80000"/>
              </a:lnSpc>
              <a:spcAft>
                <a:spcPts val="0"/>
              </a:spcAft>
              <a:defRPr/>
            </a:pPr>
            <a:r>
              <a:rPr lang="en-US" sz="2400" dirty="0" smtClean="0"/>
              <a:t>Foreign governments can still seize assets</a:t>
            </a:r>
          </a:p>
          <a:p>
            <a:pPr eaLnBrk="1" fontAlgn="auto" hangingPunct="1">
              <a:lnSpc>
                <a:spcPct val="80000"/>
              </a:lnSpc>
              <a:spcAft>
                <a:spcPts val="0"/>
              </a:spcAft>
              <a:defRPr/>
            </a:pPr>
            <a:r>
              <a:rPr lang="en-US" sz="2400" dirty="0" smtClean="0"/>
              <a:t>Where </a:t>
            </a:r>
            <a:r>
              <a:rPr lang="en-US" sz="2400" dirty="0"/>
              <a:t>a trial is held is important not just for differences in the law, but also the costs associated with travel between the countries; cases can take some time to come to trial and may require numerous </a:t>
            </a:r>
            <a:r>
              <a:rPr lang="en-US" sz="2400" dirty="0" smtClean="0"/>
              <a:t>trips.</a:t>
            </a:r>
            <a:endParaRPr lang="en-US" sz="2400" dirty="0"/>
          </a:p>
          <a:p>
            <a:pPr eaLnBrk="1" fontAlgn="auto" hangingPunct="1">
              <a:lnSpc>
                <a:spcPct val="80000"/>
              </a:lnSpc>
              <a:spcAft>
                <a:spcPts val="0"/>
              </a:spcAft>
              <a:defRPr/>
            </a:pPr>
            <a:r>
              <a:rPr lang="en-US" sz="2400" dirty="0"/>
              <a:t>Freedom of speech suffers if businesses follow laws of the most restrictive </a:t>
            </a:r>
            <a:r>
              <a:rPr lang="en-US" sz="2400" dirty="0" smtClean="0"/>
              <a:t>countries.</a:t>
            </a:r>
            <a:endParaRPr lang="en-US" sz="2400" dirty="0"/>
          </a:p>
          <a:p>
            <a:pPr eaLnBrk="1" fontAlgn="auto" hangingPunct="1">
              <a:lnSpc>
                <a:spcPct val="80000"/>
              </a:lnSpc>
              <a:spcAft>
                <a:spcPts val="0"/>
              </a:spcAft>
              <a:buFontTx/>
              <a:buNone/>
              <a:defRPr/>
            </a:pPr>
            <a:endParaRPr lang="en-US" sz="2800" dirty="0"/>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idx="1"/>
          </p:nvPr>
        </p:nvSpPr>
        <p:spPr>
          <a:xfrm>
            <a:off x="1219200" y="1371600"/>
            <a:ext cx="7772400" cy="4876800"/>
          </a:xfrm>
        </p:spPr>
        <p:txBody>
          <a:bodyPr rtlCol="0">
            <a:normAutofit/>
          </a:bodyPr>
          <a:lstStyle/>
          <a:p>
            <a:pPr eaLnBrk="1" fontAlgn="auto" hangingPunct="1">
              <a:lnSpc>
                <a:spcPct val="80000"/>
              </a:lnSpc>
              <a:spcAft>
                <a:spcPts val="0"/>
              </a:spcAft>
              <a:buFontTx/>
              <a:buNone/>
              <a:defRPr/>
            </a:pPr>
            <a:r>
              <a:rPr lang="en-US" sz="2800" dirty="0"/>
              <a:t>Libel, Speech and Commercial </a:t>
            </a:r>
            <a:r>
              <a:rPr lang="en-US" sz="2800" dirty="0" smtClean="0"/>
              <a:t>Law</a:t>
            </a:r>
            <a:endParaRPr lang="en-US" sz="2800" dirty="0"/>
          </a:p>
          <a:p>
            <a:pPr eaLnBrk="1" fontAlgn="auto" hangingPunct="1">
              <a:lnSpc>
                <a:spcPct val="80000"/>
              </a:lnSpc>
              <a:spcAft>
                <a:spcPts val="0"/>
              </a:spcAft>
              <a:defRPr/>
            </a:pPr>
            <a:r>
              <a:rPr lang="en-US" sz="2800" dirty="0" smtClean="0"/>
              <a:t>Some countries have strict regulations on commercial speech and advertising.</a:t>
            </a:r>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3"/>
          <p:cNvSpPr>
            <a:spLocks noGrp="1" noChangeArrowheads="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Discussion Questions</a:t>
            </a:r>
          </a:p>
          <a:p>
            <a:pPr eaLnBrk="1" fontAlgn="auto" hangingPunct="1">
              <a:spcAft>
                <a:spcPts val="0"/>
              </a:spcAft>
              <a:defRPr/>
            </a:pPr>
            <a:r>
              <a:rPr lang="en-US" sz="2800" i="1" dirty="0" smtClean="0"/>
              <a:t>What </a:t>
            </a:r>
            <a:r>
              <a:rPr lang="en-US" sz="2800" i="1" dirty="0"/>
              <a:t>suggestions do you have for resolving the issues created by differences in laws between different countries?</a:t>
            </a:r>
          </a:p>
          <a:p>
            <a:pPr eaLnBrk="1" fontAlgn="auto" hangingPunct="1">
              <a:spcAft>
                <a:spcPts val="0"/>
              </a:spcAft>
              <a:defRPr/>
            </a:pPr>
            <a:r>
              <a:rPr lang="en-US" sz="2800" i="1" dirty="0"/>
              <a:t>What do you think would work, and what do you think would not?</a:t>
            </a:r>
          </a:p>
        </p:txBody>
      </p:sp>
      <p:pic>
        <p:nvPicPr>
          <p:cNvPr id="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eaLnBrk="1" fontAlgn="auto" hangingPunct="1">
              <a:spcAft>
                <a:spcPts val="0"/>
              </a:spcAft>
              <a:defRPr/>
            </a:pPr>
            <a:r>
              <a:rPr lang="en-US" sz="2800" dirty="0" smtClean="0"/>
              <a:t>Respecting cultural differences is not the same as respecting laws</a:t>
            </a:r>
          </a:p>
          <a:p>
            <a:pPr eaLnBrk="1" fontAlgn="auto" hangingPunct="1">
              <a:spcAft>
                <a:spcPts val="0"/>
              </a:spcAft>
              <a:defRPr/>
            </a:pPr>
            <a:r>
              <a:rPr lang="en-US" sz="2800" dirty="0" smtClean="0"/>
              <a:t>Where a large majority of people in a country support prohibitions on certain content, is it ethically proper to abandon the basic human rights of free expression and freedom of religion for minorities?</a:t>
            </a: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idx="1"/>
          </p:nvPr>
        </p:nvSpPr>
        <p:spPr/>
        <p:txBody>
          <a:bodyPr rtlCol="0">
            <a:normAutofit/>
          </a:bodyPr>
          <a:lstStyle/>
          <a:p>
            <a:pPr eaLnBrk="1" fontAlgn="auto" hangingPunct="1">
              <a:spcAft>
                <a:spcPts val="0"/>
              </a:spcAft>
              <a:buFontTx/>
              <a:buNone/>
              <a:defRPr/>
            </a:pPr>
            <a:r>
              <a:rPr lang="en-US" sz="2800" dirty="0" smtClean="0"/>
              <a:t>International agreements</a:t>
            </a:r>
          </a:p>
          <a:p>
            <a:pPr eaLnBrk="1" fontAlgn="auto" hangingPunct="1">
              <a:spcAft>
                <a:spcPts val="0"/>
              </a:spcAft>
              <a:defRPr/>
            </a:pPr>
            <a:r>
              <a:rPr lang="en-US" sz="2800" dirty="0" smtClean="0"/>
              <a:t>Countries of the World Trade Organization (WTO) agree not to prevent their citizens from buying certain services from other countries if those services are legal in their own.</a:t>
            </a:r>
          </a:p>
          <a:p>
            <a:pPr eaLnBrk="1" fontAlgn="auto" hangingPunct="1">
              <a:spcAft>
                <a:spcPts val="0"/>
              </a:spcAft>
              <a:defRPr/>
            </a:pPr>
            <a:r>
              <a:rPr lang="en-US" sz="2800" dirty="0" smtClean="0"/>
              <a:t>The WTO agreement does not help when a product, service, or information is legal in one country and not another.</a:t>
            </a:r>
          </a:p>
        </p:txBody>
      </p:sp>
      <p:pic>
        <p:nvPicPr>
          <p:cNvPr id="55300"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5"/>
          <p:cNvSpPr>
            <a:spLocks noGrp="1" noChangeArrowheads="1"/>
          </p:cNvSpPr>
          <p:nvPr>
            <p:ph idx="1"/>
          </p:nvPr>
        </p:nvSpPr>
        <p:spPr>
          <a:xfrm>
            <a:off x="1219200" y="1371600"/>
            <a:ext cx="7772400" cy="4876800"/>
          </a:xfrm>
        </p:spPr>
        <p:txBody>
          <a:bodyPr rtlCol="0">
            <a:normAutofit/>
          </a:bodyPr>
          <a:lstStyle/>
          <a:p>
            <a:pPr eaLnBrk="1" fontAlgn="auto" hangingPunct="1">
              <a:spcAft>
                <a:spcPts val="0"/>
              </a:spcAft>
              <a:buFontTx/>
              <a:buNone/>
              <a:defRPr/>
            </a:pPr>
            <a:r>
              <a:rPr lang="en-US" sz="2800" dirty="0" smtClean="0"/>
              <a:t>Alternative principles</a:t>
            </a:r>
          </a:p>
          <a:p>
            <a:pPr eaLnBrk="1" fontAlgn="auto" hangingPunct="1">
              <a:spcAft>
                <a:spcPts val="0"/>
              </a:spcAft>
              <a:defRPr/>
            </a:pPr>
            <a:r>
              <a:rPr lang="en-US" sz="2800" dirty="0" smtClean="0"/>
              <a:t>Responsibility-to-prevent-access</a:t>
            </a:r>
          </a:p>
          <a:p>
            <a:pPr lvl="1" eaLnBrk="1" fontAlgn="auto" hangingPunct="1">
              <a:spcAft>
                <a:spcPts val="0"/>
              </a:spcAft>
              <a:defRPr/>
            </a:pPr>
            <a:r>
              <a:rPr lang="en-US" sz="2600" dirty="0" smtClean="0"/>
              <a:t>Publishers must prevent material or services from being accessed in countries where they are illegal.</a:t>
            </a:r>
          </a:p>
          <a:p>
            <a:pPr eaLnBrk="1" fontAlgn="auto" hangingPunct="1">
              <a:spcAft>
                <a:spcPts val="0"/>
              </a:spcAft>
              <a:defRPr/>
            </a:pPr>
            <a:r>
              <a:rPr lang="en-US" sz="2800" dirty="0" smtClean="0"/>
              <a:t>Authority-to-prevent entry</a:t>
            </a:r>
          </a:p>
          <a:p>
            <a:pPr lvl="1" eaLnBrk="1" fontAlgn="auto" hangingPunct="1">
              <a:spcAft>
                <a:spcPts val="0"/>
              </a:spcAft>
              <a:defRPr/>
            </a:pPr>
            <a:r>
              <a:rPr lang="en-US" sz="2600" dirty="0"/>
              <a:t>G</a:t>
            </a:r>
            <a:r>
              <a:rPr lang="en-US" sz="2600" dirty="0" smtClean="0"/>
              <a:t>overnment of Country A can act within Country A to try to block the entrance of material that is illegal there, but may not apply its laws to the people who create and publish the material, or provide a service, in Country B if it is legal there.</a:t>
            </a:r>
            <a:endParaRPr lang="en-US" sz="2600" dirty="0"/>
          </a:p>
        </p:txBody>
      </p:sp>
      <p:pic>
        <p:nvPicPr>
          <p:cNvPr id="55300" name="Rectangle 4"/>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rtlCol="0">
            <a:normAutofit/>
          </a:bodyPr>
          <a:lstStyle/>
          <a:p>
            <a:pPr marL="0" indent="0" eaLnBrk="1" fontAlgn="auto" hangingPunct="1">
              <a:lnSpc>
                <a:spcPct val="90000"/>
              </a:lnSpc>
              <a:spcAft>
                <a:spcPts val="0"/>
              </a:spcAft>
              <a:buFont typeface="Wingdings" pitchFamily="2" charset="2"/>
              <a:buNone/>
              <a:defRPr/>
            </a:pPr>
            <a:r>
              <a:rPr lang="en-US" sz="2800" dirty="0"/>
              <a:t>Phase 2: 1970s to mid 1990s </a:t>
            </a:r>
          </a:p>
          <a:p>
            <a:pPr lvl="1" eaLnBrk="1" fontAlgn="auto" hangingPunct="1">
              <a:lnSpc>
                <a:spcPct val="90000"/>
              </a:lnSpc>
              <a:spcAft>
                <a:spcPts val="0"/>
              </a:spcAft>
              <a:defRPr/>
            </a:pPr>
            <a:r>
              <a:rPr lang="en-US" sz="2600" dirty="0"/>
              <a:t>Hacking took on negative connotations</a:t>
            </a:r>
          </a:p>
          <a:p>
            <a:pPr lvl="1" eaLnBrk="1" fontAlgn="auto" hangingPunct="1">
              <a:lnSpc>
                <a:spcPct val="90000"/>
              </a:lnSpc>
              <a:spcAft>
                <a:spcPts val="0"/>
              </a:spcAft>
              <a:defRPr/>
            </a:pPr>
            <a:r>
              <a:rPr lang="en-US" sz="2600" dirty="0"/>
              <a:t>Breaking into computers for which the hacker does not have authorized access</a:t>
            </a:r>
          </a:p>
          <a:p>
            <a:pPr lvl="1" eaLnBrk="1" fontAlgn="auto" hangingPunct="1">
              <a:lnSpc>
                <a:spcPct val="90000"/>
              </a:lnSpc>
              <a:spcAft>
                <a:spcPts val="0"/>
              </a:spcAft>
              <a:defRPr/>
            </a:pPr>
            <a:r>
              <a:rPr lang="en-US" sz="2600" dirty="0"/>
              <a:t>Still primarily individuals</a:t>
            </a:r>
          </a:p>
          <a:p>
            <a:pPr lvl="1" eaLnBrk="1" fontAlgn="auto" hangingPunct="1">
              <a:lnSpc>
                <a:spcPct val="90000"/>
              </a:lnSpc>
              <a:spcAft>
                <a:spcPts val="0"/>
              </a:spcAft>
              <a:defRPr/>
            </a:pPr>
            <a:r>
              <a:rPr lang="en-US" sz="2600" dirty="0"/>
              <a:t>Includes the spreading of computer worms and viruses and ‘phone phreaking’</a:t>
            </a:r>
          </a:p>
          <a:p>
            <a:pPr lvl="1" eaLnBrk="1" fontAlgn="auto" hangingPunct="1">
              <a:lnSpc>
                <a:spcPct val="90000"/>
              </a:lnSpc>
              <a:spcAft>
                <a:spcPts val="0"/>
              </a:spcAft>
              <a:defRPr/>
            </a:pPr>
            <a:r>
              <a:rPr lang="en-US" sz="2600" dirty="0"/>
              <a:t>Companies began using hackers to analyze and improve security</a:t>
            </a:r>
          </a:p>
        </p:txBody>
      </p:sp>
      <p:pic>
        <p:nvPicPr>
          <p:cNvPr id="40962"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219200" y="1371600"/>
            <a:ext cx="7772400" cy="4876800"/>
          </a:xfrm>
        </p:spPr>
        <p:txBody>
          <a:bodyPr rtlCol="0">
            <a:normAutofit/>
          </a:bodyPr>
          <a:lstStyle/>
          <a:p>
            <a:pPr marL="0" indent="0" eaLnBrk="1" fontAlgn="auto" hangingPunct="1">
              <a:spcAft>
                <a:spcPts val="0"/>
              </a:spcAft>
              <a:buFont typeface="Wingdings" pitchFamily="2" charset="2"/>
              <a:buNone/>
              <a:defRPr/>
            </a:pPr>
            <a:r>
              <a:rPr lang="en-US" sz="2800" dirty="0"/>
              <a:t>Phase 3: </a:t>
            </a:r>
            <a:r>
              <a:rPr lang="en-US" sz="2800" dirty="0" smtClean="0"/>
              <a:t>The growth of the Web and mobile devices</a:t>
            </a:r>
          </a:p>
          <a:p>
            <a:pPr lvl="1" eaLnBrk="1" fontAlgn="auto" hangingPunct="1">
              <a:spcAft>
                <a:spcPts val="0"/>
              </a:spcAft>
              <a:defRPr/>
            </a:pPr>
            <a:r>
              <a:rPr lang="en-US" sz="2600" dirty="0"/>
              <a:t>B</a:t>
            </a:r>
            <a:r>
              <a:rPr lang="en-US" sz="2600" dirty="0" smtClean="0"/>
              <a:t>eginning in </a:t>
            </a:r>
            <a:r>
              <a:rPr lang="en-US" sz="2600" dirty="0"/>
              <a:t>mid 1990s</a:t>
            </a:r>
          </a:p>
          <a:p>
            <a:pPr lvl="1" eaLnBrk="1" fontAlgn="auto" hangingPunct="1">
              <a:spcAft>
                <a:spcPts val="0"/>
              </a:spcAft>
              <a:defRPr/>
            </a:pPr>
            <a:r>
              <a:rPr lang="en-US" sz="2600" dirty="0"/>
              <a:t>The growth of the Web changed hacking; viruses and worms could be spread rapidly</a:t>
            </a:r>
          </a:p>
          <a:p>
            <a:pPr lvl="1" eaLnBrk="1" fontAlgn="auto" hangingPunct="1">
              <a:spcAft>
                <a:spcPts val="0"/>
              </a:spcAft>
              <a:defRPr/>
            </a:pPr>
            <a:r>
              <a:rPr lang="en-US" sz="2600" dirty="0"/>
              <a:t>Political hacking (</a:t>
            </a:r>
            <a:r>
              <a:rPr lang="en-US" sz="2600" dirty="0" err="1"/>
              <a:t>Hacktivism</a:t>
            </a:r>
            <a:r>
              <a:rPr lang="en-US" sz="2600" dirty="0"/>
              <a:t>) surfaced</a:t>
            </a:r>
          </a:p>
          <a:p>
            <a:pPr lvl="1" eaLnBrk="1" fontAlgn="auto" hangingPunct="1">
              <a:spcAft>
                <a:spcPts val="0"/>
              </a:spcAft>
              <a:defRPr/>
            </a:pPr>
            <a:r>
              <a:rPr lang="en-US" sz="2600" dirty="0"/>
              <a:t>Denial-of-service (</a:t>
            </a:r>
            <a:r>
              <a:rPr lang="en-US" sz="2600" dirty="0" err="1"/>
              <a:t>DoS</a:t>
            </a:r>
            <a:r>
              <a:rPr lang="en-US" sz="2600" dirty="0"/>
              <a:t>) attacks used to shut down Web sites</a:t>
            </a:r>
          </a:p>
          <a:p>
            <a:pPr lvl="1" eaLnBrk="1" fontAlgn="auto" hangingPunct="1">
              <a:spcAft>
                <a:spcPts val="0"/>
              </a:spcAft>
              <a:defRPr/>
            </a:pPr>
            <a:r>
              <a:rPr lang="en-US" sz="2600" dirty="0"/>
              <a:t>Large scale theft of personal and financial information</a:t>
            </a:r>
          </a:p>
          <a:p>
            <a:pPr eaLnBrk="1" fontAlgn="auto" hangingPunct="1">
              <a:spcAft>
                <a:spcPts val="0"/>
              </a:spcAft>
              <a:defRPr/>
            </a:pPr>
            <a:endParaRPr lang="en-US" sz="2800" dirty="0"/>
          </a:p>
        </p:txBody>
      </p:sp>
      <p:pic>
        <p:nvPicPr>
          <p:cNvPr id="39938" name="Rectang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Is “harmless hacking” harmless?</a:t>
            </a:r>
          </a:p>
          <a:p>
            <a:pPr eaLnBrk="1" fontAlgn="auto" hangingPunct="1">
              <a:spcAft>
                <a:spcPts val="0"/>
              </a:spcAft>
              <a:defRPr/>
            </a:pPr>
            <a:r>
              <a:rPr lang="en-US" sz="2800" dirty="0" smtClean="0"/>
              <a:t>Responding to </a:t>
            </a:r>
            <a:r>
              <a:rPr lang="en-US" sz="2800" dirty="0" err="1" smtClean="0"/>
              <a:t>nonmalicious</a:t>
            </a:r>
            <a:r>
              <a:rPr lang="en-US" sz="2800" dirty="0" smtClean="0"/>
              <a:t> or prank hacking uses resources.</a:t>
            </a:r>
          </a:p>
          <a:p>
            <a:pPr eaLnBrk="1" fontAlgn="auto" hangingPunct="1">
              <a:spcAft>
                <a:spcPts val="0"/>
              </a:spcAft>
              <a:defRPr/>
            </a:pPr>
            <a:r>
              <a:rPr lang="en-US" sz="2800" dirty="0" smtClean="0"/>
              <a:t>Hackers could accidentally do significant damage.</a:t>
            </a:r>
          </a:p>
          <a:p>
            <a:pPr eaLnBrk="1" fontAlgn="auto" hangingPunct="1">
              <a:spcAft>
                <a:spcPts val="0"/>
              </a:spcAft>
              <a:defRPr/>
            </a:pPr>
            <a:r>
              <a:rPr lang="en-US" sz="2800" dirty="0" smtClean="0"/>
              <a:t>Almost all hacking is a form of trespass.</a:t>
            </a:r>
            <a:endParaRPr lang="en-US" sz="2800" dirty="0"/>
          </a:p>
        </p:txBody>
      </p:sp>
      <p:pic>
        <p:nvPicPr>
          <p:cNvPr id="3" name="Title 2"/>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rtlCol="0">
            <a:normAutofit/>
          </a:bodyPr>
          <a:lstStyle/>
          <a:p>
            <a:pPr eaLnBrk="1" fontAlgn="auto" hangingPunct="1">
              <a:lnSpc>
                <a:spcPct val="90000"/>
              </a:lnSpc>
              <a:spcAft>
                <a:spcPts val="0"/>
              </a:spcAft>
              <a:buFontTx/>
              <a:buNone/>
              <a:defRPr/>
            </a:pPr>
            <a:r>
              <a:rPr lang="en-US" sz="2800" dirty="0" err="1"/>
              <a:t>Hacktivism</a:t>
            </a:r>
            <a:r>
              <a:rPr lang="en-US" sz="2800" dirty="0"/>
              <a:t>, or Political </a:t>
            </a:r>
            <a:r>
              <a:rPr lang="en-US" sz="2800" dirty="0" smtClean="0"/>
              <a:t>Hacking</a:t>
            </a:r>
            <a:endParaRPr lang="en-US" sz="2800" dirty="0"/>
          </a:p>
          <a:p>
            <a:pPr eaLnBrk="1" fontAlgn="auto" hangingPunct="1">
              <a:lnSpc>
                <a:spcPct val="90000"/>
              </a:lnSpc>
              <a:spcAft>
                <a:spcPts val="0"/>
              </a:spcAft>
              <a:defRPr/>
            </a:pPr>
            <a:r>
              <a:rPr lang="en-US" sz="2800" dirty="0"/>
              <a:t>Use of hacking to promote a political cause</a:t>
            </a:r>
          </a:p>
          <a:p>
            <a:pPr eaLnBrk="1" fontAlgn="auto" hangingPunct="1">
              <a:lnSpc>
                <a:spcPct val="90000"/>
              </a:lnSpc>
              <a:spcAft>
                <a:spcPts val="0"/>
              </a:spcAft>
              <a:defRPr/>
            </a:pPr>
            <a:r>
              <a:rPr lang="en-US" sz="2800" dirty="0"/>
              <a:t>Disagreement about whether it is a form of civil disobedience and how (whether) it should be punished</a:t>
            </a:r>
          </a:p>
          <a:p>
            <a:pPr eaLnBrk="1" fontAlgn="auto" hangingPunct="1">
              <a:lnSpc>
                <a:spcPct val="90000"/>
              </a:lnSpc>
              <a:spcAft>
                <a:spcPts val="0"/>
              </a:spcAft>
              <a:defRPr/>
            </a:pPr>
            <a:r>
              <a:rPr lang="en-US" sz="2800" dirty="0"/>
              <a:t>Some use the appearance of </a:t>
            </a:r>
            <a:r>
              <a:rPr lang="en-US" sz="2800" dirty="0" err="1"/>
              <a:t>hacktivism</a:t>
            </a:r>
            <a:r>
              <a:rPr lang="en-US" sz="2800" dirty="0"/>
              <a:t> to hide other criminal activities</a:t>
            </a:r>
          </a:p>
          <a:p>
            <a:pPr eaLnBrk="1" fontAlgn="auto" hangingPunct="1">
              <a:lnSpc>
                <a:spcPct val="90000"/>
              </a:lnSpc>
              <a:spcAft>
                <a:spcPts val="0"/>
              </a:spcAft>
              <a:defRPr/>
            </a:pPr>
            <a:r>
              <a:rPr lang="en-US" sz="2800" dirty="0"/>
              <a:t>How do you determine whether something is </a:t>
            </a:r>
            <a:r>
              <a:rPr lang="en-US" sz="2800" dirty="0" err="1"/>
              <a:t>hacktivism</a:t>
            </a:r>
            <a:r>
              <a:rPr lang="en-US" sz="2800" dirty="0"/>
              <a:t> or simple vandalism?</a:t>
            </a:r>
          </a:p>
          <a:p>
            <a:pPr eaLnBrk="1" fontAlgn="auto" hangingPunct="1">
              <a:lnSpc>
                <a:spcPct val="90000"/>
              </a:lnSpc>
              <a:spcAft>
                <a:spcPts val="0"/>
              </a:spcAft>
              <a:defRPr/>
            </a:pPr>
            <a:endParaRPr lang="en-US" sz="2800" dirty="0"/>
          </a:p>
        </p:txBody>
      </p:sp>
      <p:pic>
        <p:nvPicPr>
          <p:cNvPr id="41986" name="Rectang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2" name="Footer Placeholder 1"/>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Hackers as Security Researchers</a:t>
            </a:r>
          </a:p>
          <a:p>
            <a:pPr eaLnBrk="1" fontAlgn="auto" hangingPunct="1">
              <a:spcAft>
                <a:spcPts val="0"/>
              </a:spcAft>
              <a:defRPr/>
            </a:pPr>
            <a:r>
              <a:rPr lang="en-US" sz="2800" dirty="0" smtClean="0"/>
              <a:t>“White hat hackers” use their skills to demonstrate system vulnerabilities and improve security</a:t>
            </a:r>
          </a:p>
          <a:p>
            <a:pPr marL="0" indent="0" eaLnBrk="1" fontAlgn="auto" hangingPunct="1">
              <a:spcAft>
                <a:spcPts val="0"/>
              </a:spcAft>
              <a:buFont typeface="Wingdings" pitchFamily="2" charset="2"/>
              <a:buNone/>
              <a:defRPr/>
            </a:pP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dirty="0" smtClean="0"/>
              <a:t>Hacking as Foreign Policy</a:t>
            </a:r>
          </a:p>
          <a:p>
            <a:pPr eaLnBrk="1" fontAlgn="auto" hangingPunct="1">
              <a:spcAft>
                <a:spcPts val="0"/>
              </a:spcAft>
              <a:defRPr/>
            </a:pPr>
            <a:r>
              <a:rPr lang="en-US" sz="2800" dirty="0" smtClean="0"/>
              <a:t>Hacking by governments has increased</a:t>
            </a:r>
          </a:p>
          <a:p>
            <a:pPr eaLnBrk="1" fontAlgn="auto" hangingPunct="1">
              <a:spcAft>
                <a:spcPts val="0"/>
              </a:spcAft>
              <a:defRPr/>
            </a:pPr>
            <a:r>
              <a:rPr lang="en-US" sz="2800" dirty="0" smtClean="0"/>
              <a:t>Pentagon has announced it would consider and treat some cyber attacks as acts of war, and the U.S. might respond with military force.</a:t>
            </a:r>
          </a:p>
          <a:p>
            <a:pPr eaLnBrk="1" fontAlgn="auto" hangingPunct="1">
              <a:spcAft>
                <a:spcPts val="0"/>
              </a:spcAft>
              <a:defRPr/>
            </a:pPr>
            <a:r>
              <a:rPr lang="en-US" sz="2800" dirty="0" smtClean="0"/>
              <a:t>How can we make critical systems safer from attacks?</a:t>
            </a:r>
            <a:endParaRPr lang="en-US" sz="2800" dirty="0"/>
          </a:p>
        </p:txBody>
      </p:sp>
      <p:pic>
        <p:nvPicPr>
          <p:cNvPr id="3" name="Title 2"/>
          <p:cNvPicPr>
            <a:picLocks noGrp="1" noChangeArrowheads="1"/>
          </p:cNvPicPr>
          <p:nvPr>
            <p:ph type="title"/>
          </p:nvPr>
        </p:nvPicPr>
        <p:blipFill>
          <a:blip r:embed="rId3">
            <a:extLst>
              <a:ext uri="{28A0092B-C50C-407E-A947-70E740481C1C}">
                <a14:useLocalDpi xmlns:a14="http://schemas.microsoft.com/office/drawing/2010/main" val="0"/>
              </a:ext>
            </a:extLst>
          </a:blip>
          <a:srcRect/>
          <a:stretch>
            <a:fillRect/>
          </a:stretch>
        </p:blipFill>
        <p:spPr>
          <a:xfrm>
            <a:off x="933450" y="182563"/>
            <a:ext cx="7540625" cy="1285875"/>
          </a:xfrm>
        </p:spPr>
      </p:pic>
      <p:sp>
        <p:nvSpPr>
          <p:cNvPr id="4" name="Footer Placeholder 3"/>
          <p:cNvSpPr>
            <a:spLocks noGrp="1"/>
          </p:cNvSpPr>
          <p:nvPr>
            <p:ph type="ftr" sz="quarter" idx="10"/>
          </p:nvPr>
        </p:nvSpPr>
        <p:spPr/>
        <p:txBody>
          <a:bodyPr/>
          <a:lstStyle/>
          <a:p>
            <a:r>
              <a:rPr lang="en-US" smtClean="0"/>
              <a:t>Copyright © 2018, 2013, 2008 Pearson Education, Inc. All Rights Reserved</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Baase</Template>
  <TotalTime>0</TotalTime>
  <Words>4212</Words>
  <Application>Microsoft Office PowerPoint</Application>
  <PresentationFormat>On-screen Show (4:3)</PresentationFormat>
  <Paragraphs>283</Paragraphs>
  <Slides>38</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Times New Roman</vt:lpstr>
      <vt:lpstr>Wingdings</vt:lpstr>
      <vt:lpstr>Baase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Small Business Insecurity</vt:lpstr>
      <vt:lpstr>Small Business Insecurity</vt:lpstr>
      <vt:lpstr>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2012-09-16T18:56:12Z</dcterms:created>
  <dcterms:modified xsi:type="dcterms:W3CDTF">2017-06-01T15:30:57Z</dcterms:modified>
</cp:coreProperties>
</file>