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30"/>
  </p:notesMasterIdLst>
  <p:handoutMasterIdLst>
    <p:handoutMasterId r:id="rId31"/>
  </p:handoutMasterIdLst>
  <p:sldIdLst>
    <p:sldId id="271" r:id="rId2"/>
    <p:sldId id="287" r:id="rId3"/>
    <p:sldId id="288" r:id="rId4"/>
    <p:sldId id="289" r:id="rId5"/>
    <p:sldId id="296" r:id="rId6"/>
    <p:sldId id="311" r:id="rId7"/>
    <p:sldId id="293" r:id="rId8"/>
    <p:sldId id="312" r:id="rId9"/>
    <p:sldId id="290" r:id="rId10"/>
    <p:sldId id="299" r:id="rId11"/>
    <p:sldId id="310" r:id="rId12"/>
    <p:sldId id="308" r:id="rId13"/>
    <p:sldId id="294" r:id="rId14"/>
    <p:sldId id="297" r:id="rId15"/>
    <p:sldId id="313" r:id="rId16"/>
    <p:sldId id="295" r:id="rId17"/>
    <p:sldId id="314" r:id="rId18"/>
    <p:sldId id="315" r:id="rId19"/>
    <p:sldId id="316" r:id="rId20"/>
    <p:sldId id="320" r:id="rId21"/>
    <p:sldId id="306" r:id="rId22"/>
    <p:sldId id="304" r:id="rId23"/>
    <p:sldId id="305" r:id="rId24"/>
    <p:sldId id="317" r:id="rId25"/>
    <p:sldId id="318" r:id="rId26"/>
    <p:sldId id="319" r:id="rId27"/>
    <p:sldId id="302" r:id="rId28"/>
    <p:sldId id="309"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8"/>
    <p:restoredTop sz="66926" autoAdjust="0"/>
  </p:normalViewPr>
  <p:slideViewPr>
    <p:cSldViewPr>
      <p:cViewPr varScale="1">
        <p:scale>
          <a:sx n="71" d="100"/>
          <a:sy n="71" d="100"/>
        </p:scale>
        <p:origin x="2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38CE7C9F-891C-6A43-B98B-9E1704E8F6B3}"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99B4F10-3A69-014B-8619-31863363C0FC}" type="slidenum">
              <a:rPr lang="en-US" altLang="x-none"/>
              <a:pPr/>
              <a:t>‹#›</a:t>
            </a:fld>
            <a:endParaRPr lang="en-US" altLang="x-none"/>
          </a:p>
        </p:txBody>
      </p:sp>
    </p:spTree>
    <p:extLst>
      <p:ext uri="{BB962C8B-B14F-4D97-AF65-F5344CB8AC3E}">
        <p14:creationId xmlns:p14="http://schemas.microsoft.com/office/powerpoint/2010/main" val="937212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476503D8-10E0-8A48-9DC1-0783D1B01583}" type="datetimeFigureOut">
              <a:rPr lang="en-US" altLang="x-none"/>
              <a:pPr/>
              <a:t>6/1/2017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DC60104-0536-1448-930F-C025CAC63496}" type="slidenum">
              <a:rPr lang="en-US" altLang="x-none"/>
              <a:pPr/>
              <a:t>‹#›</a:t>
            </a:fld>
            <a:endParaRPr lang="en-US" altLang="x-none"/>
          </a:p>
        </p:txBody>
      </p:sp>
    </p:spTree>
    <p:extLst>
      <p:ext uri="{BB962C8B-B14F-4D97-AF65-F5344CB8AC3E}">
        <p14:creationId xmlns:p14="http://schemas.microsoft.com/office/powerpoint/2010/main" val="2242531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C60104-0536-1448-930F-C025CAC63496}" type="slidenum">
              <a:rPr lang="en-US" altLang="x-none" smtClean="0"/>
              <a:pPr/>
              <a:t>2</a:t>
            </a:fld>
            <a:endParaRPr lang="en-US" altLang="x-none"/>
          </a:p>
        </p:txBody>
      </p:sp>
    </p:spTree>
    <p:extLst>
      <p:ext uri="{BB962C8B-B14F-4D97-AF65-F5344CB8AC3E}">
        <p14:creationId xmlns:p14="http://schemas.microsoft.com/office/powerpoint/2010/main" val="238962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x-none" sz="2600"/>
              <a:t>Now, monitoring can be constant, more detailed, and unseen by the worker.</a:t>
            </a:r>
            <a:endParaRPr lang="en-US" altLang="x-none"/>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0F086DE-FC89-8749-8C31-A2622ED61826}" type="slidenum">
              <a:rPr lang="en-US" altLang="x-none"/>
              <a:pPr/>
              <a:t>17</a:t>
            </a:fld>
            <a:endParaRPr lang="en-US" altLang="x-none"/>
          </a:p>
        </p:txBody>
      </p:sp>
    </p:spTree>
    <p:extLst>
      <p:ext uri="{BB962C8B-B14F-4D97-AF65-F5344CB8AC3E}">
        <p14:creationId xmlns:p14="http://schemas.microsoft.com/office/powerpoint/2010/main" val="2698605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spcBef>
                <a:spcPct val="0"/>
              </a:spcBef>
            </a:pPr>
            <a:endParaRPr lang="x-none" altLang="x-none"/>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8C6BAEA-0326-B143-9035-2F4F5D8D4EC2}" type="slidenum">
              <a:rPr lang="en-US" altLang="x-none"/>
              <a:pPr/>
              <a:t>18</a:t>
            </a:fld>
            <a:endParaRPr lang="en-US" altLang="x-none"/>
          </a:p>
        </p:txBody>
      </p:sp>
    </p:spTree>
    <p:extLst>
      <p:ext uri="{BB962C8B-B14F-4D97-AF65-F5344CB8AC3E}">
        <p14:creationId xmlns:p14="http://schemas.microsoft.com/office/powerpoint/2010/main" val="2039983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90000"/>
              </a:lnSpc>
              <a:spcBef>
                <a:spcPct val="0"/>
              </a:spcBef>
            </a:pPr>
            <a:endParaRPr lang="x-none" altLang="x-none"/>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71DDCC4-3ABE-C64A-9C3B-7BBE67922463}" type="slidenum">
              <a:rPr lang="en-US" altLang="x-none"/>
              <a:pPr/>
              <a:t>19</a:t>
            </a:fld>
            <a:endParaRPr lang="en-US" altLang="x-none"/>
          </a:p>
        </p:txBody>
      </p:sp>
    </p:spTree>
    <p:extLst>
      <p:ext uri="{BB962C8B-B14F-4D97-AF65-F5344CB8AC3E}">
        <p14:creationId xmlns:p14="http://schemas.microsoft.com/office/powerpoint/2010/main" val="336964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x-none"/>
              <a:t>Is nonwork Web use at work a serious problem for employers, or is it the modern equivalent of reading a newspaper, listening to the radio, or making a quick personal call at one’s desk? One large U.S. company found that on a typical day, employees viewed 50,000 YouTube videos and listened to 4000 hours of music. These activities caused a significant slowdown of the company’s Internet service. </a:t>
            </a:r>
          </a:p>
          <a:p>
            <a:pPr eaLnBrk="1" hangingPunct="1">
              <a:lnSpc>
                <a:spcPct val="90000"/>
              </a:lnSpc>
              <a:spcBef>
                <a:spcPct val="0"/>
              </a:spcBef>
            </a:pPr>
            <a:endParaRPr lang="en-US" altLang="x-none"/>
          </a:p>
          <a:p>
            <a:pPr eaLnBrk="1" hangingPunct="1">
              <a:lnSpc>
                <a:spcPct val="90000"/>
              </a:lnSpc>
              <a:spcBef>
                <a:spcPct val="0"/>
              </a:spcBef>
            </a:pPr>
            <a:r>
              <a:rPr lang="en-US" altLang="x-none"/>
              <a:t>Another obvious concern is that employees are not working the hours they are paid to work.</a:t>
            </a:r>
          </a:p>
          <a:p>
            <a:pPr eaLnBrk="1" hangingPunct="1">
              <a:lnSpc>
                <a:spcPct val="90000"/>
              </a:lnSpc>
              <a:spcBef>
                <a:spcPct val="0"/>
              </a:spcBef>
            </a:pPr>
            <a:endParaRPr lang="en-US" altLang="x-none"/>
          </a:p>
          <a:p>
            <a:pPr eaLnBrk="1" hangingPunct="1">
              <a:lnSpc>
                <a:spcPct val="90000"/>
              </a:lnSpc>
              <a:spcBef>
                <a:spcPct val="0"/>
              </a:spcBef>
            </a:pPr>
            <a:r>
              <a:rPr lang="en-US" altLang="x-none"/>
              <a:t>Some psychologists argue that allowing some personal online activity improves employee morale and efficiency.</a:t>
            </a:r>
          </a:p>
          <a:p>
            <a:pPr eaLnBrk="1" hangingPunct="1">
              <a:lnSpc>
                <a:spcPct val="90000"/>
              </a:lnSpc>
              <a:spcBef>
                <a:spcPct val="0"/>
              </a:spcBef>
            </a:pPr>
            <a:endParaRPr lang="en-US" altLang="x-none"/>
          </a:p>
        </p:txBody>
      </p:sp>
      <p:sp>
        <p:nvSpPr>
          <p:cNvPr id="389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CC588C7-1ED3-514B-991B-7241C6C10168}" type="slidenum">
              <a:rPr lang="en-US" altLang="x-none"/>
              <a:pPr/>
              <a:t>20</a:t>
            </a:fld>
            <a:endParaRPr lang="en-US" altLang="x-none"/>
          </a:p>
        </p:txBody>
      </p:sp>
    </p:spTree>
    <p:extLst>
      <p:ext uri="{BB962C8B-B14F-4D97-AF65-F5344CB8AC3E}">
        <p14:creationId xmlns:p14="http://schemas.microsoft.com/office/powerpoint/2010/main" val="1724647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Some privacy advocates and computer ethicists advocate a revision of the ECPA to prohibit or restrict employers from reading employee email.</a:t>
            </a: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84F1539-1B1D-9944-8FDE-CF55AC65C19A}" type="slidenum">
              <a:rPr lang="en-US" altLang="x-none"/>
              <a:pPr/>
              <a:t>22</a:t>
            </a:fld>
            <a:endParaRPr lang="en-US" altLang="x-none"/>
          </a:p>
        </p:txBody>
      </p:sp>
    </p:spTree>
    <p:extLst>
      <p:ext uri="{BB962C8B-B14F-4D97-AF65-F5344CB8AC3E}">
        <p14:creationId xmlns:p14="http://schemas.microsoft.com/office/powerpoint/2010/main" val="3942472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clear policy can reduce disputes and abuses (by employees or employers).</a:t>
            </a:r>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3B5187E-67C2-C04E-BFD8-1BFB5634AC79}" type="slidenum">
              <a:rPr lang="en-US" altLang="x-none"/>
              <a:pPr/>
              <a:t>23</a:t>
            </a:fld>
            <a:endParaRPr lang="en-US" altLang="x-none"/>
          </a:p>
        </p:txBody>
      </p:sp>
    </p:spTree>
    <p:extLst>
      <p:ext uri="{BB962C8B-B14F-4D97-AF65-F5344CB8AC3E}">
        <p14:creationId xmlns:p14="http://schemas.microsoft.com/office/powerpoint/2010/main" val="366615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x-none"/>
              <a:t>A school district fired a teacher because of a photo of her drinking in a bar.</a:t>
            </a:r>
          </a:p>
          <a:p>
            <a:pPr marL="171450" indent="-171450" eaLnBrk="1" hangingPunct="1">
              <a:spcBef>
                <a:spcPct val="0"/>
              </a:spcBef>
              <a:buFontTx/>
              <a:buChar char="•"/>
            </a:pPr>
            <a:r>
              <a:rPr lang="en-US" altLang="x-none"/>
              <a:t>A school district declined to rehire a teacher who communicated with students on a social network and included pictures of naked men in his profile.</a:t>
            </a:r>
          </a:p>
          <a:p>
            <a:pPr marL="171450" indent="-171450" eaLnBrk="1" hangingPunct="1">
              <a:spcBef>
                <a:spcPct val="0"/>
              </a:spcBef>
              <a:buFontTx/>
              <a:buChar char="•"/>
            </a:pPr>
            <a:r>
              <a:rPr lang="en-US" altLang="x-none"/>
              <a:t>An actor was fired for tweeting jokes about the horrific tsunami in Japan.</a:t>
            </a:r>
          </a:p>
          <a:p>
            <a:pPr marL="171450" indent="-171450" eaLnBrk="1" hangingPunct="1">
              <a:spcBef>
                <a:spcPct val="0"/>
              </a:spcBef>
              <a:buFontTx/>
              <a:buChar char="•"/>
            </a:pPr>
            <a:r>
              <a:rPr lang="en-US" altLang="x-none"/>
              <a:t>A restaurant fired a server for complaining on a social network about an inconsiderate, low-tipping customer; the server had included the name of the restaurant.</a:t>
            </a:r>
          </a:p>
          <a:p>
            <a:pPr marL="171450" indent="-171450" eaLnBrk="1" hangingPunct="1">
              <a:spcBef>
                <a:spcPct val="0"/>
              </a:spcBef>
              <a:buFontTx/>
              <a:buChar char="•"/>
            </a:pPr>
            <a:r>
              <a:rPr lang="en-US" altLang="x-none"/>
              <a:t>A police department demoted two officers for a cartoon video on YouTube that poked fun at the operation of a local jail.</a:t>
            </a:r>
          </a:p>
          <a:p>
            <a:pPr marL="171450" indent="-171450" eaLnBrk="1" hangingPunct="1">
              <a:spcBef>
                <a:spcPct val="0"/>
              </a:spcBef>
              <a:buFontTx/>
              <a:buChar char="•"/>
            </a:pPr>
            <a:r>
              <a:rPr lang="en-US" altLang="x-none"/>
              <a:t>A nonprofit social services organization fired five employees for discussion on Facebook criticizing their working conditions and the job performance of another employee.</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4C52CC4-18F1-014F-B527-C8F55094A7E9}" type="slidenum">
              <a:rPr lang="en-US" altLang="x-none"/>
              <a:pPr/>
              <a:t>24</a:t>
            </a:fld>
            <a:endParaRPr lang="en-US" altLang="x-none"/>
          </a:p>
        </p:txBody>
      </p:sp>
    </p:spTree>
    <p:extLst>
      <p:ext uri="{BB962C8B-B14F-4D97-AF65-F5344CB8AC3E}">
        <p14:creationId xmlns:p14="http://schemas.microsoft.com/office/powerpoint/2010/main" val="128620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E337176-8689-E244-A3A2-3EF5C6C1D649}" type="slidenum">
              <a:rPr lang="en-US" altLang="x-none"/>
              <a:pPr/>
              <a:t>25</a:t>
            </a:fld>
            <a:endParaRPr lang="en-US" altLang="x-none"/>
          </a:p>
        </p:txBody>
      </p:sp>
    </p:spTree>
    <p:extLst>
      <p:ext uri="{BB962C8B-B14F-4D97-AF65-F5344CB8AC3E}">
        <p14:creationId xmlns:p14="http://schemas.microsoft.com/office/powerpoint/2010/main" val="4025731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Is it reasonable for a nurse or city employee working out in the field to expect his or her location, while working, to be private?</a:t>
            </a:r>
          </a:p>
          <a:p>
            <a:pPr eaLnBrk="1" hangingPunct="1">
              <a:spcBef>
                <a:spcPct val="0"/>
              </a:spcBef>
            </a:pPr>
            <a:endParaRPr lang="en-US" altLang="x-none"/>
          </a:p>
          <a:p>
            <a:pPr eaLnBrk="1" hangingPunct="1">
              <a:spcBef>
                <a:spcPct val="0"/>
              </a:spcBef>
            </a:pPr>
            <a:r>
              <a:rPr lang="en-US" altLang="x-none"/>
              <a:t>Should employer policies permit employees to turn off locating devices while they are on break?</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82AC5C9-94A5-E54D-A778-639FC0166555}" type="slidenum">
              <a:rPr lang="en-US" altLang="x-none"/>
              <a:pPr/>
              <a:t>26</a:t>
            </a:fld>
            <a:endParaRPr lang="en-US" altLang="x-none"/>
          </a:p>
        </p:txBody>
      </p:sp>
    </p:spTree>
    <p:extLst>
      <p:ext uri="{BB962C8B-B14F-4D97-AF65-F5344CB8AC3E}">
        <p14:creationId xmlns:p14="http://schemas.microsoft.com/office/powerpoint/2010/main" val="4248393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buFont typeface="Arial" pitchFamily="34" charset="0"/>
              <a:buNone/>
              <a:defRPr/>
            </a:pPr>
            <a:r>
              <a:rPr lang="en-US" dirty="0" smtClean="0"/>
              <a:t>Losses</a:t>
            </a:r>
          </a:p>
          <a:p>
            <a:pPr marL="171450" indent="-171450" eaLnBrk="1" fontAlgn="auto" hangingPunct="1">
              <a:spcBef>
                <a:spcPts val="0"/>
              </a:spcBef>
              <a:spcAft>
                <a:spcPts val="0"/>
              </a:spcAft>
              <a:buFont typeface="Arial" pitchFamily="34" charset="0"/>
              <a:buChar char="•"/>
              <a:defRPr/>
            </a:pPr>
            <a:r>
              <a:rPr lang="en-US" dirty="0" smtClean="0"/>
              <a:t>As the use of ATMs grew, the number of bank tellers dropped by about 37% between 1983 and 1993. </a:t>
            </a:r>
          </a:p>
          <a:p>
            <a:pPr marL="171450" indent="-171450" eaLnBrk="1" fontAlgn="auto" hangingPunct="1">
              <a:spcBef>
                <a:spcPts val="0"/>
              </a:spcBef>
              <a:spcAft>
                <a:spcPts val="0"/>
              </a:spcAft>
              <a:buFont typeface="Arial" pitchFamily="34" charset="0"/>
              <a:buChar char="•"/>
              <a:defRPr/>
            </a:pPr>
            <a:r>
              <a:rPr lang="en-US" dirty="0" smtClean="0"/>
              <a:t>The number of telephone switchboard operators dropped from 421,000 in 1970 to 164,000 in 1996. (The number of long-distance calls increased from 9.8 billion to 94.9 billion.)</a:t>
            </a:r>
          </a:p>
          <a:p>
            <a:pPr marL="171450" indent="-171450" eaLnBrk="1" fontAlgn="auto" hangingPunct="1">
              <a:spcBef>
                <a:spcPts val="0"/>
              </a:spcBef>
              <a:spcAft>
                <a:spcPts val="0"/>
              </a:spcAft>
              <a:buFont typeface="Arial" pitchFamily="34" charset="0"/>
              <a:buChar char="•"/>
              <a:defRPr/>
            </a:pPr>
            <a:r>
              <a:rPr lang="en-US" dirty="0" smtClean="0"/>
              <a:t>Railroads computerized their dispatch operations and eliminated hundreds of employees. </a:t>
            </a:r>
          </a:p>
          <a:p>
            <a:pPr marL="171450" indent="-171450" eaLnBrk="1" fontAlgn="auto" hangingPunct="1">
              <a:spcBef>
                <a:spcPts val="0"/>
              </a:spcBef>
              <a:spcAft>
                <a:spcPts val="0"/>
              </a:spcAft>
              <a:buFont typeface="Arial" pitchFamily="34" charset="0"/>
              <a:buChar char="•"/>
              <a:defRPr/>
            </a:pPr>
            <a:r>
              <a:rPr lang="en-US" dirty="0" smtClean="0"/>
              <a:t>Travel agencies closed as consumers made airplane reservations online. </a:t>
            </a:r>
          </a:p>
          <a:p>
            <a:pPr marL="171450" indent="-171450" eaLnBrk="1" fontAlgn="auto" hangingPunct="1">
              <a:spcBef>
                <a:spcPts val="0"/>
              </a:spcBef>
              <a:spcAft>
                <a:spcPts val="0"/>
              </a:spcAft>
              <a:buFont typeface="Arial" pitchFamily="34" charset="0"/>
              <a:buChar char="•"/>
              <a:defRPr/>
            </a:pPr>
            <a:r>
              <a:rPr lang="en-US" dirty="0" smtClean="0"/>
              <a:t>Digital cameras put film processors out of work; Kodak, founded in 1880, laid off thousands of employees and filed for bankruptcy protection in 2012. </a:t>
            </a:r>
          </a:p>
          <a:p>
            <a:pPr marL="171450" indent="-171450" eaLnBrk="1" fontAlgn="auto" hangingPunct="1">
              <a:spcBef>
                <a:spcPts val="0"/>
              </a:spcBef>
              <a:spcAft>
                <a:spcPts val="0"/>
              </a:spcAft>
              <a:buFont typeface="Arial" pitchFamily="34" charset="0"/>
              <a:buChar char="•"/>
              <a:defRPr/>
            </a:pPr>
            <a:r>
              <a:rPr lang="en-US" dirty="0" smtClean="0"/>
              <a:t>As use of cellphones increased, the number of employees in the wired telecommunications industry dropped by more than 120,000.</a:t>
            </a:r>
          </a:p>
          <a:p>
            <a:pPr marL="171450" indent="-171450" eaLnBrk="1" fontAlgn="auto" hangingPunct="1">
              <a:spcBef>
                <a:spcPts val="0"/>
              </a:spcBef>
              <a:spcAft>
                <a:spcPts val="0"/>
              </a:spcAft>
              <a:buFont typeface="Arial" pitchFamily="34" charset="0"/>
              <a:buChar char="•"/>
              <a:defRPr/>
            </a:pPr>
            <a:endParaRPr lang="en-US" dirty="0" smtClean="0"/>
          </a:p>
          <a:p>
            <a:pPr eaLnBrk="1" fontAlgn="auto" hangingPunct="1">
              <a:spcBef>
                <a:spcPts val="0"/>
              </a:spcBef>
              <a:spcAft>
                <a:spcPts val="0"/>
              </a:spcAft>
              <a:buFont typeface="Arial" pitchFamily="34" charset="0"/>
              <a:buNone/>
              <a:defRPr/>
            </a:pPr>
            <a:r>
              <a:rPr lang="en-US" dirty="0" smtClean="0"/>
              <a:t>Gains</a:t>
            </a:r>
          </a:p>
          <a:p>
            <a:pPr marL="171450" indent="-171450" eaLnBrk="1" fontAlgn="auto" hangingPunct="1">
              <a:spcBef>
                <a:spcPts val="0"/>
              </a:spcBef>
              <a:spcAft>
                <a:spcPts val="0"/>
              </a:spcAft>
              <a:buFont typeface="Arial" pitchFamily="34" charset="0"/>
              <a:buChar char="•"/>
              <a:defRPr/>
            </a:pPr>
            <a:r>
              <a:rPr lang="en-US" dirty="0" smtClean="0"/>
              <a:t>Contrary to predictions in the early 1990s, the number of bank tellers climbed to new highs in 2008.</a:t>
            </a:r>
          </a:p>
          <a:p>
            <a:pPr marL="171450" indent="-171450" eaLnBrk="1" fontAlgn="auto" hangingPunct="1">
              <a:spcBef>
                <a:spcPts val="0"/>
              </a:spcBef>
              <a:spcAft>
                <a:spcPts val="0"/>
              </a:spcAft>
              <a:buFont typeface="Arial" pitchFamily="34" charset="0"/>
              <a:buChar char="•"/>
              <a:defRPr/>
            </a:pPr>
            <a:r>
              <a:rPr lang="en-US" dirty="0" smtClean="0"/>
              <a:t>By 1997, more than 109,000 people worked in the cellular communications industry in the U.S.</a:t>
            </a:r>
          </a:p>
          <a:p>
            <a:pPr marL="171450" indent="-171450" eaLnBrk="1" fontAlgn="auto" hangingPunct="1">
              <a:spcBef>
                <a:spcPts val="0"/>
              </a:spcBef>
              <a:spcAft>
                <a:spcPts val="0"/>
              </a:spcAft>
              <a:buFont typeface="Arial" pitchFamily="34" charset="0"/>
              <a:buChar char="•"/>
              <a:defRPr/>
            </a:pPr>
            <a:r>
              <a:rPr lang="en-US" dirty="0" smtClean="0"/>
              <a:t>Manufacturing productivity in the U.S. more than doubled between 1980 and 2002.</a:t>
            </a:r>
          </a:p>
          <a:p>
            <a:pPr marL="171450" indent="-171450" eaLnBrk="1" fontAlgn="auto" hangingPunct="1">
              <a:spcBef>
                <a:spcPts val="0"/>
              </a:spcBef>
              <a:spcAft>
                <a:spcPts val="0"/>
              </a:spcAft>
              <a:buFont typeface="Arial" pitchFamily="34" charset="0"/>
              <a:buChar char="•"/>
              <a:defRPr/>
            </a:pPr>
            <a:r>
              <a:rPr lang="en-US" dirty="0" smtClean="0"/>
              <a:t>By 1998, the Semiconductor Industry Association reported that chip makers employed 242,000 workers, directly, in the U.S. and 1.3 million workers indirectly. The chip industry, which did not exist before the microprocessor was invented in the 1970s, ranked fourth among U.S. industries by annual revenue.</a:t>
            </a:r>
          </a:p>
          <a:p>
            <a:pPr marL="171450" indent="-171450" eaLnBrk="1" fontAlgn="auto" hangingPunct="1">
              <a:spcBef>
                <a:spcPts val="0"/>
              </a:spcBef>
              <a:spcAft>
                <a:spcPts val="0"/>
              </a:spcAft>
              <a:buFont typeface="Arial" pitchFamily="34" charset="0"/>
              <a:buChar char="•"/>
              <a:defRPr/>
            </a:pPr>
            <a:endParaRPr lang="en-US" dirty="0"/>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FDF6472-9218-EA42-B168-F71A3FEAE941}" type="slidenum">
              <a:rPr lang="en-US" altLang="x-none"/>
              <a:pPr/>
              <a:t>4</a:t>
            </a:fld>
            <a:endParaRPr lang="en-US" altLang="x-none"/>
          </a:p>
        </p:txBody>
      </p:sp>
    </p:spTree>
    <p:extLst>
      <p:ext uri="{BB962C8B-B14F-4D97-AF65-F5344CB8AC3E}">
        <p14:creationId xmlns:p14="http://schemas.microsoft.com/office/powerpoint/2010/main" val="277651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“Job churn”, roughly 30 million jobs opening and closing in the U.S. each year, is typical of a flexible economy. In stagnant economies, people do not change jobs often.</a:t>
            </a:r>
          </a:p>
          <a:p>
            <a:pPr eaLnBrk="1" hangingPunct="1">
              <a:spcBef>
                <a:spcPct val="0"/>
              </a:spcBef>
            </a:pPr>
            <a:endParaRPr lang="en-US" altLang="x-none"/>
          </a:p>
          <a:p>
            <a:pPr eaLnBrk="1" hangingPunct="1">
              <a:spcBef>
                <a:spcPct val="0"/>
              </a:spcBef>
            </a:pPr>
            <a:r>
              <a:rPr lang="en-US" altLang="x-none"/>
              <a:t>Organization for Economic Co-operation and Development (OECD), an international organization whose members include most of western Europe, North America, Japan, Australia, and New Zealand, studied employment trends in 25 countries and concluded that unemployment stems from “policies…[that] have made economies rigid, and stalled the ability…to adapt.”</a:t>
            </a:r>
            <a:r>
              <a:rPr lang="en-US" altLang="x-none" baseline="30000"/>
              <a:t>12</a:t>
            </a:r>
            <a:r>
              <a:rPr lang="en-US" altLang="x-none"/>
              <a:t> The study suggested that “unemployment should be addressed not by seeking to slow the pace of change, but rather by restoring economies’ and societies’ capacity to adapt to it.”</a:t>
            </a:r>
          </a:p>
          <a:p>
            <a:pPr eaLnBrk="1" hangingPunct="1">
              <a:spcBef>
                <a:spcPct val="0"/>
              </a:spcBef>
            </a:pPr>
            <a:endParaRPr lang="en-US" altLang="x-none"/>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902CE43-E8C5-A641-BF87-324365AA4890}" type="slidenum">
              <a:rPr lang="en-US" altLang="x-none"/>
              <a:pPr/>
              <a:t>5</a:t>
            </a:fld>
            <a:endParaRPr lang="en-US" altLang="x-none"/>
          </a:p>
        </p:txBody>
      </p:sp>
    </p:spTree>
    <p:extLst>
      <p:ext uri="{BB962C8B-B14F-4D97-AF65-F5344CB8AC3E}">
        <p14:creationId xmlns:p14="http://schemas.microsoft.com/office/powerpoint/2010/main" val="339008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D5E5C9C-9B45-4E41-B374-3FEC1629F943}" type="slidenum">
              <a:rPr lang="en-US" altLang="x-none"/>
              <a:pPr/>
              <a:t>6</a:t>
            </a:fld>
            <a:endParaRPr lang="en-US" altLang="x-none"/>
          </a:p>
        </p:txBody>
      </p:sp>
    </p:spTree>
    <p:extLst>
      <p:ext uri="{BB962C8B-B14F-4D97-AF65-F5344CB8AC3E}">
        <p14:creationId xmlns:p14="http://schemas.microsoft.com/office/powerpoint/2010/main" val="1264876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Facebook app industry alone accounted for between 180,000 and 235,000 fulltime jobs in the U.S. in 2011.</a:t>
            </a:r>
          </a:p>
          <a:p>
            <a:pPr eaLnBrk="1" hangingPunct="1">
              <a:spcBef>
                <a:spcPct val="0"/>
              </a:spcBef>
            </a:pPr>
            <a:endParaRPr lang="en-US" altLang="x-none"/>
          </a:p>
          <a:p>
            <a:pPr eaLnBrk="1" hangingPunct="1">
              <a:spcBef>
                <a:spcPct val="0"/>
              </a:spcBef>
            </a:pPr>
            <a:r>
              <a:rPr lang="en-US" altLang="x-none"/>
              <a:t>The enormous growth of retail sales on the Web contributed to an increase in jobs in the package shipping industry.</a:t>
            </a:r>
          </a:p>
          <a:p>
            <a:pPr eaLnBrk="1" hangingPunct="1">
              <a:spcBef>
                <a:spcPct val="0"/>
              </a:spcBef>
            </a:pPr>
            <a:endParaRPr lang="en-US" altLang="x-none"/>
          </a:p>
          <a:p>
            <a:pPr eaLnBrk="1" hangingPunct="1">
              <a:spcBef>
                <a:spcPct val="0"/>
              </a:spcBef>
            </a:pPr>
            <a:r>
              <a:rPr lang="en-US" altLang="x-none"/>
              <a:t>As demand increases for new skills, people acquire them. Something went awry with this natural process in recent years. When unemployment was extraordinarily high in 2009-2011, many thousands of jobs went unfilled in engineering and other high-tech fields because there were insufficient qualified applicants. Colleges and graduate schools produced large numbers of trained people, but, for example, 62% of those earning doctorates in electrical engineering were foreign students, and most had to return to their countries because of immigration restrictions.</a:t>
            </a: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820E05F-86C4-6C41-9008-B2CF41C5B2D0}" type="slidenum">
              <a:rPr lang="en-US" altLang="x-none"/>
              <a:pPr/>
              <a:t>7</a:t>
            </a:fld>
            <a:endParaRPr lang="en-US" altLang="x-none"/>
          </a:p>
        </p:txBody>
      </p:sp>
    </p:spTree>
    <p:extLst>
      <p:ext uri="{BB962C8B-B14F-4D97-AF65-F5344CB8AC3E}">
        <p14:creationId xmlns:p14="http://schemas.microsoft.com/office/powerpoint/2010/main" val="946770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Bureau of Labor Statistics expects many jobs to be available that require little, if any, computer skill. Areas in which the BLS expects the most new jobs created through 2018 include nursing, home health aid, retail and office clerks, and food preparation and service.</a:t>
            </a:r>
          </a:p>
          <a:p>
            <a:pPr eaLnBrk="1" hangingPunct="1">
              <a:spcBef>
                <a:spcPct val="0"/>
              </a:spcBef>
            </a:pPr>
            <a:endParaRPr lang="en-US" altLang="x-none"/>
          </a:p>
          <a:p>
            <a:pPr eaLnBrk="1" hangingPunct="1">
              <a:spcBef>
                <a:spcPct val="0"/>
              </a:spcBef>
            </a:pPr>
            <a:r>
              <a:rPr lang="en-US" altLang="x-none"/>
              <a:t>Software makes decisions that used to require trained, thinking human beings. Computer programs analyze loan applications and decide which to approve. Some programs are better than people at predicting which applicants are likely to default on their loans.</a:t>
            </a:r>
          </a:p>
          <a:p>
            <a:pPr eaLnBrk="1" hangingPunct="1">
              <a:spcBef>
                <a:spcPct val="0"/>
              </a:spcBef>
            </a:pPr>
            <a:endParaRPr lang="en-US" altLang="x-none"/>
          </a:p>
          <a:p>
            <a:pPr eaLnBrk="1" hangingPunct="1">
              <a:spcBef>
                <a:spcPct val="0"/>
              </a:spcBef>
            </a:pPr>
            <a:r>
              <a:rPr lang="en-US" altLang="x-none"/>
              <a:t>Some computer programs write computer programs, reducing the need for training programmers.</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4D4B99C-F623-E64B-AB62-9C10F46E5FBA}" type="slidenum">
              <a:rPr lang="en-US" altLang="x-none"/>
              <a:pPr/>
              <a:t>8</a:t>
            </a:fld>
            <a:endParaRPr lang="en-US" altLang="x-none"/>
          </a:p>
        </p:txBody>
      </p:sp>
    </p:spTree>
    <p:extLst>
      <p:ext uri="{BB962C8B-B14F-4D97-AF65-F5344CB8AC3E}">
        <p14:creationId xmlns:p14="http://schemas.microsoft.com/office/powerpoint/2010/main" val="3404647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Offshoring of skilled work, sometimes called “knowledge work” has increased dramatically, raising concerns about loss of high-paying jobs among the middle class. In some fields, a significant reason for offshoring is that there are not enough trained professionals in the U.S.</a:t>
            </a:r>
          </a:p>
          <a:p>
            <a:pPr eaLnBrk="1" hangingPunct="1">
              <a:spcBef>
                <a:spcPct val="0"/>
              </a:spcBef>
            </a:pPr>
            <a:endParaRPr lang="en-US" altLang="x-none"/>
          </a:p>
          <a:p>
            <a:pPr eaLnBrk="1" hangingPunct="1">
              <a:spcBef>
                <a:spcPct val="0"/>
              </a:spcBef>
            </a:pPr>
            <a:endParaRPr lang="en-US" altLang="x-none"/>
          </a:p>
        </p:txBody>
      </p:sp>
      <p:sp>
        <p:nvSpPr>
          <p:cNvPr id="256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50F46B7-F171-5249-9C0A-08DC6990C65F}" type="slidenum">
              <a:rPr lang="en-US" altLang="x-none"/>
              <a:pPr/>
              <a:t>13</a:t>
            </a:fld>
            <a:endParaRPr lang="en-US" altLang="x-none"/>
          </a:p>
        </p:txBody>
      </p:sp>
    </p:spTree>
    <p:extLst>
      <p:ext uri="{BB962C8B-B14F-4D97-AF65-F5344CB8AC3E}">
        <p14:creationId xmlns:p14="http://schemas.microsoft.com/office/powerpoint/2010/main" val="278123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Suppose you are a manager at a software company in the U.S. and are about to begin a large software project. You will need to hire dozens of programmers. Using the Internet for communication and software delivery, you can hire programmers in another country at a lower salary than programmers in your country. Should you do this?</a:t>
            </a:r>
          </a:p>
          <a:p>
            <a:pPr eaLnBrk="1" hangingPunct="1">
              <a:spcBef>
                <a:spcPct val="0"/>
              </a:spcBef>
            </a:pPr>
            <a:endParaRPr lang="en-US" altLang="x-none"/>
          </a:p>
          <a:p>
            <a:pPr eaLnBrk="1" hangingPunct="1">
              <a:spcBef>
                <a:spcPct val="0"/>
              </a:spcBef>
            </a:pPr>
            <a:r>
              <a:rPr lang="en-US" altLang="x-none"/>
              <a:t>Are you taking advantage of the foreign programmers, perhaps exploiting them by paying them less than you would have to pay the U.S. programmers? Some believe it is unfair to both the U.S. and foreign programmers that the foreign programmers get the jobs by charging less money. It is equally logical, however, to argue that paying the higher rate for U.S. programmers is wasteful, or charity, or simply overpayment.</a:t>
            </a:r>
          </a:p>
          <a:p>
            <a:pPr eaLnBrk="1" hangingPunct="1">
              <a:spcBef>
                <a:spcPct val="0"/>
              </a:spcBef>
            </a:pPr>
            <a:endParaRPr lang="en-US" altLang="x-none"/>
          </a:p>
          <a:p>
            <a:pPr eaLnBrk="1" hangingPunct="1">
              <a:spcBef>
                <a:spcPct val="0"/>
              </a:spcBef>
            </a:pPr>
            <a:endParaRPr lang="en-US" altLang="x-none"/>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EDAA53F-DF89-8A43-AA6B-B44B2DC5C5C2}" type="slidenum">
              <a:rPr lang="en-US" altLang="x-none"/>
              <a:pPr/>
              <a:t>15</a:t>
            </a:fld>
            <a:endParaRPr lang="en-US" altLang="x-none"/>
          </a:p>
        </p:txBody>
      </p:sp>
    </p:spTree>
    <p:extLst>
      <p:ext uri="{BB962C8B-B14F-4D97-AF65-F5344CB8AC3E}">
        <p14:creationId xmlns:p14="http://schemas.microsoft.com/office/powerpoint/2010/main" val="2283511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It is extremely difficult to remove all the negative information and photos a person (or his or her friends) released to cyberspace.</a:t>
            </a:r>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4CE3632-AEC3-0C42-A431-0043D3EAF254}" type="slidenum">
              <a:rPr lang="en-US" altLang="x-none"/>
              <a:pPr/>
              <a:t>16</a:t>
            </a:fld>
            <a:endParaRPr lang="en-US" altLang="x-none"/>
          </a:p>
        </p:txBody>
      </p:sp>
    </p:spTree>
    <p:extLst>
      <p:ext uri="{BB962C8B-B14F-4D97-AF65-F5344CB8AC3E}">
        <p14:creationId xmlns:p14="http://schemas.microsoft.com/office/powerpoint/2010/main" val="1164699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88377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56165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207460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A7195EB5-9F8B-1B49-9534-53ABC54CC636}" type="slidenum">
              <a:rPr lang="en-US" altLang="x-none"/>
              <a:pPr/>
              <a:t>‹#›</a:t>
            </a:fld>
            <a:endParaRPr lang="en-US" altLang="x-none"/>
          </a:p>
        </p:txBody>
      </p:sp>
    </p:spTree>
    <p:extLst>
      <p:ext uri="{BB962C8B-B14F-4D97-AF65-F5344CB8AC3E}">
        <p14:creationId xmlns:p14="http://schemas.microsoft.com/office/powerpoint/2010/main" val="14151012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314950" y="6500812"/>
            <a:ext cx="38290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32989" y="6307772"/>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294967295"/>
          </p:nvPr>
        </p:nvSpPr>
        <p:spPr>
          <a:xfrm>
            <a:off x="990600" y="4267200"/>
            <a:ext cx="4419600" cy="1752600"/>
          </a:xfrm>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95000"/>
                </a:schemeClr>
              </a:solidFill>
            </a:endParaRPr>
          </a:p>
        </p:txBody>
      </p:sp>
      <p:pic>
        <p:nvPicPr>
          <p:cNvPr id="7" name="Picture 6"/>
          <p:cNvPicPr>
            <a:picLocks noChangeAspect="1"/>
          </p:cNvPicPr>
          <p:nvPr/>
        </p:nvPicPr>
        <p:blipFill rotWithShape="1">
          <a:blip r:embed="rId2"/>
          <a:srcRect t="-6" b="2694"/>
          <a:stretch/>
        </p:blipFill>
        <p:spPr>
          <a:xfrm>
            <a:off x="25400" y="0"/>
            <a:ext cx="5390394" cy="6858000"/>
          </a:xfrm>
          <a:prstGeom prst="rect">
            <a:avLst/>
          </a:prstGeom>
        </p:spPr>
      </p:pic>
      <p:sp>
        <p:nvSpPr>
          <p:cNvPr id="8" name="Rectangle 5"/>
          <p:cNvSpPr txBox="1">
            <a:spLocks noChangeArrowheads="1"/>
          </p:cNvSpPr>
          <p:nvPr/>
        </p:nvSpPr>
        <p:spPr>
          <a:xfrm>
            <a:off x="3962400" y="2667000"/>
            <a:ext cx="4572000" cy="1752600"/>
          </a:xfrm>
          <a:prstGeom prst="rect">
            <a:avLst/>
          </a:prstGeom>
        </p:spPr>
        <p:txBody>
          <a:bodyPr rtlCol="0">
            <a:normAutofit/>
          </a:bodyPr>
          <a:lst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Wingdings" pitchFamily="2" charset="2"/>
              <a:buNone/>
              <a:defRPr/>
            </a:pPr>
            <a:r>
              <a:rPr lang="en-US" sz="4000" dirty="0" smtClean="0">
                <a:solidFill>
                  <a:schemeClr val="bg1">
                    <a:lumMod val="95000"/>
                  </a:schemeClr>
                </a:solidFill>
              </a:rPr>
              <a:t>Chapter 6:</a:t>
            </a:r>
            <a:br>
              <a:rPr lang="en-US" sz="4000" dirty="0" smtClean="0">
                <a:solidFill>
                  <a:schemeClr val="bg1">
                    <a:lumMod val="95000"/>
                  </a:schemeClr>
                </a:solidFill>
              </a:rPr>
            </a:br>
            <a:r>
              <a:rPr lang="en-US" sz="4000" dirty="0" smtClean="0">
                <a:solidFill>
                  <a:schemeClr val="bg1">
                    <a:lumMod val="95000"/>
                  </a:schemeClr>
                </a:solidFill>
              </a:rPr>
              <a:t>Work</a:t>
            </a:r>
            <a:endParaRPr lang="en-US" sz="4000" dirty="0">
              <a:solidFill>
                <a:schemeClr val="bg1">
                  <a:lumMod val="95000"/>
                </a:schemeClr>
              </a:solidFill>
            </a:endParaRPr>
          </a:p>
        </p:txBody>
      </p:sp>
      <p:sp>
        <p:nvSpPr>
          <p:cNvPr id="9" name="TextBox 5"/>
          <p:cNvSpPr txBox="1">
            <a:spLocks noChangeArrowheads="1"/>
          </p:cNvSpPr>
          <p:nvPr/>
        </p:nvSpPr>
        <p:spPr bwMode="auto">
          <a:xfrm>
            <a:off x="6027271" y="5877818"/>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Telecommuting</a:t>
            </a:r>
          </a:p>
          <a:p>
            <a:pPr eaLnBrk="1" fontAlgn="auto" hangingPunct="1">
              <a:lnSpc>
                <a:spcPct val="80000"/>
              </a:lnSpc>
              <a:spcAft>
                <a:spcPts val="0"/>
              </a:spcAft>
              <a:defRPr/>
            </a:pPr>
            <a:r>
              <a:rPr lang="en-US" sz="2800" dirty="0" smtClean="0"/>
              <a:t>Benefits</a:t>
            </a:r>
            <a:endParaRPr lang="en-US" sz="2800" dirty="0"/>
          </a:p>
          <a:p>
            <a:pPr lvl="1" eaLnBrk="1" fontAlgn="auto" hangingPunct="1">
              <a:lnSpc>
                <a:spcPct val="80000"/>
              </a:lnSpc>
              <a:spcAft>
                <a:spcPts val="0"/>
              </a:spcAft>
              <a:defRPr/>
            </a:pPr>
            <a:r>
              <a:rPr lang="en-US" sz="2400" dirty="0"/>
              <a:t>Reduces overhead for employers</a:t>
            </a:r>
          </a:p>
          <a:p>
            <a:pPr lvl="1" eaLnBrk="1" fontAlgn="auto" hangingPunct="1">
              <a:lnSpc>
                <a:spcPct val="80000"/>
              </a:lnSpc>
              <a:spcAft>
                <a:spcPts val="0"/>
              </a:spcAft>
              <a:defRPr/>
            </a:pPr>
            <a:r>
              <a:rPr lang="en-US" sz="2400" dirty="0"/>
              <a:t>Reduces need for large offices</a:t>
            </a:r>
          </a:p>
          <a:p>
            <a:pPr lvl="1" eaLnBrk="1" fontAlgn="auto" hangingPunct="1">
              <a:lnSpc>
                <a:spcPct val="80000"/>
              </a:lnSpc>
              <a:spcAft>
                <a:spcPts val="0"/>
              </a:spcAft>
              <a:defRPr/>
            </a:pPr>
            <a:r>
              <a:rPr lang="en-US" sz="2400" dirty="0"/>
              <a:t>Employees are more productive, satisfied, and loyal</a:t>
            </a:r>
          </a:p>
          <a:p>
            <a:pPr lvl="1" eaLnBrk="1" fontAlgn="auto" hangingPunct="1">
              <a:lnSpc>
                <a:spcPct val="80000"/>
              </a:lnSpc>
              <a:spcAft>
                <a:spcPts val="0"/>
              </a:spcAft>
              <a:defRPr/>
            </a:pPr>
            <a:r>
              <a:rPr lang="en-US" sz="2400" dirty="0"/>
              <a:t>Reduces traffic congestion, pollution, gasoline use, and stress</a:t>
            </a:r>
          </a:p>
          <a:p>
            <a:pPr lvl="1" eaLnBrk="1" fontAlgn="auto" hangingPunct="1">
              <a:lnSpc>
                <a:spcPct val="80000"/>
              </a:lnSpc>
              <a:spcAft>
                <a:spcPts val="0"/>
              </a:spcAft>
              <a:defRPr/>
            </a:pPr>
            <a:r>
              <a:rPr lang="en-US" sz="2400" dirty="0"/>
              <a:t>Reduces expenses for commuting and money spent on work clothes</a:t>
            </a:r>
          </a:p>
          <a:p>
            <a:pPr lvl="1" eaLnBrk="1" fontAlgn="auto" hangingPunct="1">
              <a:lnSpc>
                <a:spcPct val="80000"/>
              </a:lnSpc>
              <a:spcAft>
                <a:spcPts val="0"/>
              </a:spcAft>
              <a:defRPr/>
            </a:pPr>
            <a:r>
              <a:rPr lang="en-US" sz="2400" dirty="0"/>
              <a:t>Allows work to continue after blizzards, hurricanes, etc.</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smtClean="0"/>
              <a:t>Telecommuting</a:t>
            </a:r>
          </a:p>
          <a:p>
            <a:pPr eaLnBrk="1" fontAlgn="auto" hangingPunct="1">
              <a:lnSpc>
                <a:spcPct val="90000"/>
              </a:lnSpc>
              <a:spcAft>
                <a:spcPts val="0"/>
              </a:spcAft>
              <a:defRPr/>
            </a:pPr>
            <a:r>
              <a:rPr lang="en-US" sz="2800" dirty="0" smtClean="0"/>
              <a:t>Problems</a:t>
            </a:r>
            <a:endParaRPr lang="en-US" sz="2800" dirty="0"/>
          </a:p>
          <a:p>
            <a:pPr lvl="1" eaLnBrk="1" fontAlgn="auto" hangingPunct="1">
              <a:lnSpc>
                <a:spcPct val="90000"/>
              </a:lnSpc>
              <a:spcAft>
                <a:spcPts val="0"/>
              </a:spcAft>
              <a:defRPr/>
            </a:pPr>
            <a:r>
              <a:rPr lang="en-US" sz="2400" dirty="0"/>
              <a:t>Employers see resentment from those who have to work at the office</a:t>
            </a:r>
          </a:p>
          <a:p>
            <a:pPr lvl="1" eaLnBrk="1" fontAlgn="auto" hangingPunct="1">
              <a:lnSpc>
                <a:spcPct val="90000"/>
              </a:lnSpc>
              <a:spcAft>
                <a:spcPts val="0"/>
              </a:spcAft>
              <a:defRPr/>
            </a:pPr>
            <a:r>
              <a:rPr lang="en-US" sz="2400" dirty="0"/>
              <a:t>For some telecommuting employees, corporation loyalty weakens</a:t>
            </a:r>
          </a:p>
          <a:p>
            <a:pPr lvl="1" eaLnBrk="1" fontAlgn="auto" hangingPunct="1">
              <a:lnSpc>
                <a:spcPct val="90000"/>
              </a:lnSpc>
              <a:spcAft>
                <a:spcPts val="0"/>
              </a:spcAft>
              <a:defRPr/>
            </a:pPr>
            <a:r>
              <a:rPr lang="en-US" sz="2400" dirty="0"/>
              <a:t>Odd work hours</a:t>
            </a:r>
          </a:p>
          <a:p>
            <a:pPr lvl="1" eaLnBrk="1" fontAlgn="auto" hangingPunct="1">
              <a:lnSpc>
                <a:spcPct val="90000"/>
              </a:lnSpc>
              <a:spcAft>
                <a:spcPts val="0"/>
              </a:spcAft>
              <a:defRPr/>
            </a:pPr>
            <a:r>
              <a:rPr lang="en-US" sz="2400" dirty="0"/>
              <a:t>Cost for office space has shifted to the employee</a:t>
            </a:r>
          </a:p>
          <a:p>
            <a:pPr lvl="1" eaLnBrk="1" fontAlgn="auto" hangingPunct="1">
              <a:lnSpc>
                <a:spcPct val="90000"/>
              </a:lnSpc>
              <a:spcAft>
                <a:spcPts val="0"/>
              </a:spcAft>
              <a:defRPr/>
            </a:pPr>
            <a:r>
              <a:rPr lang="en-US" sz="2400" dirty="0"/>
              <a:t>Security risks when work and personal activities reside on the same computer</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sz="2400" i="1" dirty="0" smtClean="0"/>
              <a:t>Would </a:t>
            </a:r>
            <a:r>
              <a:rPr lang="en-US" sz="2400" i="1" dirty="0"/>
              <a:t>you want to telecommute?  Why or why not?</a:t>
            </a:r>
          </a:p>
          <a:p>
            <a:pPr eaLnBrk="1" fontAlgn="auto" hangingPunct="1">
              <a:spcAft>
                <a:spcPts val="0"/>
              </a:spcAft>
              <a:defRPr/>
            </a:pPr>
            <a:r>
              <a:rPr lang="en-US" sz="2400" i="1" dirty="0"/>
              <a:t>How has technology made entrepreneurship easier?  Harder? </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A Global </a:t>
            </a:r>
            <a:r>
              <a:rPr lang="en-US" sz="2800" dirty="0" smtClean="0"/>
              <a:t>Workforce</a:t>
            </a:r>
            <a:endParaRPr lang="en-US" sz="2800" dirty="0"/>
          </a:p>
          <a:p>
            <a:pPr eaLnBrk="1" fontAlgn="auto" hangingPunct="1">
              <a:lnSpc>
                <a:spcPct val="80000"/>
              </a:lnSpc>
              <a:spcAft>
                <a:spcPts val="0"/>
              </a:spcAft>
              <a:defRPr/>
            </a:pPr>
            <a:r>
              <a:rPr lang="en-US" sz="2400" dirty="0"/>
              <a:t>Outsourcing - phenomenon where a company pays another company </a:t>
            </a:r>
            <a:r>
              <a:rPr lang="en-US" sz="2400" dirty="0" smtClean="0"/>
              <a:t>for services </a:t>
            </a:r>
            <a:r>
              <a:rPr lang="en-US" sz="2400" dirty="0"/>
              <a:t>instead of performing those tasks itself</a:t>
            </a:r>
          </a:p>
          <a:p>
            <a:pPr eaLnBrk="1" fontAlgn="auto" hangingPunct="1">
              <a:lnSpc>
                <a:spcPct val="80000"/>
              </a:lnSpc>
              <a:spcAft>
                <a:spcPts val="0"/>
              </a:spcAft>
              <a:defRPr/>
            </a:pPr>
            <a:r>
              <a:rPr lang="en-US" sz="2400" dirty="0"/>
              <a:t>Offshoring - the practice of moving business processes or services to another country, especially overseas, to reduce costs </a:t>
            </a:r>
          </a:p>
          <a:p>
            <a:pPr eaLnBrk="1" fontAlgn="auto" hangingPunct="1">
              <a:lnSpc>
                <a:spcPct val="80000"/>
              </a:lnSpc>
              <a:spcAft>
                <a:spcPts val="0"/>
              </a:spcAft>
              <a:defRPr/>
            </a:pPr>
            <a:r>
              <a:rPr lang="en-US" sz="2400" dirty="0" err="1"/>
              <a:t>Inshoring</a:t>
            </a:r>
            <a:r>
              <a:rPr lang="en-US" sz="2400" dirty="0"/>
              <a:t> - when another company employs thousands of people in the U.S. (e.g. offshoring for a German company means </a:t>
            </a:r>
            <a:r>
              <a:rPr lang="en-US" sz="2400" dirty="0" err="1"/>
              <a:t>inshoring</a:t>
            </a:r>
            <a:r>
              <a:rPr lang="en-US" sz="2400" dirty="0"/>
              <a:t> for U.S.)</a:t>
            </a:r>
          </a:p>
          <a:p>
            <a:pPr eaLnBrk="1" fontAlgn="auto" hangingPunct="1">
              <a:lnSpc>
                <a:spcPct val="80000"/>
              </a:lnSpc>
              <a:spcAft>
                <a:spcPts val="0"/>
              </a:spcAft>
              <a:defRPr/>
            </a:pPr>
            <a:r>
              <a:rPr lang="en-US" sz="2400" dirty="0"/>
              <a:t>Almost 5% of U.S. workers are employed by foreign companies</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A Global </a:t>
            </a:r>
            <a:r>
              <a:rPr lang="en-US" sz="2800" dirty="0" smtClean="0"/>
              <a:t>Workforce</a:t>
            </a:r>
            <a:endParaRPr lang="en-US" sz="2800" dirty="0"/>
          </a:p>
          <a:p>
            <a:pPr eaLnBrk="1" fontAlgn="auto" hangingPunct="1">
              <a:lnSpc>
                <a:spcPct val="90000"/>
              </a:lnSpc>
              <a:spcAft>
                <a:spcPts val="0"/>
              </a:spcAft>
              <a:defRPr/>
            </a:pPr>
            <a:r>
              <a:rPr lang="en-US" sz="2800" dirty="0"/>
              <a:t>Problems and side effects of </a:t>
            </a:r>
            <a:r>
              <a:rPr lang="en-US" sz="2800" dirty="0" smtClean="0"/>
              <a:t>offshoring</a:t>
            </a:r>
            <a:endParaRPr lang="en-US" sz="2800" dirty="0"/>
          </a:p>
          <a:p>
            <a:pPr lvl="1" eaLnBrk="1" fontAlgn="auto" hangingPunct="1">
              <a:lnSpc>
                <a:spcPct val="90000"/>
              </a:lnSpc>
              <a:spcAft>
                <a:spcPts val="0"/>
              </a:spcAft>
              <a:defRPr/>
            </a:pPr>
            <a:r>
              <a:rPr lang="en-US" sz="2400" dirty="0"/>
              <a:t>Consumers complain about customer service representatives, because accents are difficult to understand</a:t>
            </a:r>
          </a:p>
          <a:p>
            <a:pPr lvl="1" eaLnBrk="1" fontAlgn="auto" hangingPunct="1">
              <a:lnSpc>
                <a:spcPct val="90000"/>
              </a:lnSpc>
              <a:spcAft>
                <a:spcPts val="0"/>
              </a:spcAft>
              <a:defRPr/>
            </a:pPr>
            <a:r>
              <a:rPr lang="en-US" sz="2400" dirty="0"/>
              <a:t>Employees in U.S. companies need new job skills (e.g., managing, working with foreign colleagues)</a:t>
            </a:r>
          </a:p>
          <a:p>
            <a:pPr lvl="1" eaLnBrk="1" fontAlgn="auto" hangingPunct="1">
              <a:lnSpc>
                <a:spcPct val="90000"/>
              </a:lnSpc>
              <a:spcAft>
                <a:spcPts val="0"/>
              </a:spcAft>
              <a:defRPr/>
            </a:pPr>
            <a:r>
              <a:rPr lang="en-US" sz="2400" dirty="0"/>
              <a:t>Increased demand for high-skill workers in other countries forces salaries up</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a:t>A Global </a:t>
            </a:r>
            <a:r>
              <a:rPr lang="en-US" sz="2800" dirty="0" smtClean="0"/>
              <a:t>Workforce</a:t>
            </a:r>
            <a:endParaRPr lang="en-US" sz="2800" dirty="0"/>
          </a:p>
          <a:p>
            <a:pPr eaLnBrk="1" fontAlgn="auto" hangingPunct="1">
              <a:lnSpc>
                <a:spcPct val="90000"/>
              </a:lnSpc>
              <a:spcAft>
                <a:spcPts val="0"/>
              </a:spcAft>
              <a:defRPr/>
            </a:pPr>
            <a:r>
              <a:rPr lang="en-US" sz="2800" dirty="0" smtClean="0"/>
              <a:t>Ethics of hiring foreign workers</a:t>
            </a:r>
            <a:endParaRPr lang="en-US" sz="2800"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smtClean="0"/>
              <a:t>Learning About Job Applicants</a:t>
            </a:r>
          </a:p>
          <a:p>
            <a:pPr eaLnBrk="1" fontAlgn="auto" hangingPunct="1">
              <a:lnSpc>
                <a:spcPct val="90000"/>
              </a:lnSpc>
              <a:spcAft>
                <a:spcPts val="0"/>
              </a:spcAft>
              <a:defRPr/>
            </a:pPr>
            <a:r>
              <a:rPr lang="en-US" sz="2400" dirty="0" smtClean="0"/>
              <a:t>The Web and social media provide new means of information collection on job applicants. Employers:</a:t>
            </a:r>
          </a:p>
          <a:p>
            <a:pPr lvl="1" eaLnBrk="1" fontAlgn="auto" hangingPunct="1">
              <a:lnSpc>
                <a:spcPct val="90000"/>
              </a:lnSpc>
              <a:spcAft>
                <a:spcPts val="0"/>
              </a:spcAft>
              <a:defRPr/>
            </a:pPr>
            <a:r>
              <a:rPr lang="en-US" sz="2400" dirty="0" smtClean="0"/>
              <a:t>search </a:t>
            </a:r>
            <a:r>
              <a:rPr lang="en-US" sz="2400" dirty="0"/>
              <a:t>online newsgroups and social </a:t>
            </a:r>
            <a:r>
              <a:rPr lang="en-US" sz="2400" dirty="0" smtClean="0"/>
              <a:t>networks</a:t>
            </a:r>
            <a:endParaRPr lang="en-US" sz="2400" dirty="0"/>
          </a:p>
          <a:p>
            <a:pPr lvl="1" eaLnBrk="1" fontAlgn="auto" hangingPunct="1">
              <a:lnSpc>
                <a:spcPct val="90000"/>
              </a:lnSpc>
              <a:spcAft>
                <a:spcPts val="0"/>
              </a:spcAft>
              <a:defRPr/>
            </a:pPr>
            <a:r>
              <a:rPr lang="en-US" sz="2400" dirty="0" smtClean="0"/>
              <a:t>hire </a:t>
            </a:r>
            <a:r>
              <a:rPr lang="en-US" sz="2400" dirty="0"/>
              <a:t>data-collection </a:t>
            </a:r>
            <a:r>
              <a:rPr lang="en-US" sz="2400" dirty="0" smtClean="0"/>
              <a:t>agencies</a:t>
            </a:r>
          </a:p>
          <a:p>
            <a:pPr lvl="1" eaLnBrk="1" fontAlgn="auto" hangingPunct="1">
              <a:lnSpc>
                <a:spcPct val="90000"/>
              </a:lnSpc>
              <a:spcAft>
                <a:spcPts val="0"/>
              </a:spcAft>
              <a:defRPr/>
            </a:pPr>
            <a:r>
              <a:rPr lang="en-US" sz="2400" dirty="0"/>
              <a:t>u</a:t>
            </a:r>
            <a:r>
              <a:rPr lang="en-US" sz="2400" dirty="0" smtClean="0"/>
              <a:t>se a variety of screening methods to efficiently reduce a large pool of applicants to a reasonable number</a:t>
            </a:r>
          </a:p>
          <a:p>
            <a:pPr eaLnBrk="1" fontAlgn="auto" hangingPunct="1">
              <a:lnSpc>
                <a:spcPct val="90000"/>
              </a:lnSpc>
              <a:spcAft>
                <a:spcPts val="0"/>
              </a:spcAft>
              <a:defRPr/>
            </a:pPr>
            <a:r>
              <a:rPr lang="en-US" sz="2400" dirty="0" smtClean="0"/>
              <a:t>Some job-seekers attempt to clean up their online persona. </a:t>
            </a:r>
            <a:endParaRPr lang="en-US" sz="2400"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Risks and Rules for Work and Personal Communications</a:t>
            </a:r>
          </a:p>
          <a:p>
            <a:pPr eaLnBrk="1" fontAlgn="auto" hangingPunct="1">
              <a:lnSpc>
                <a:spcPct val="90000"/>
              </a:lnSpc>
              <a:spcAft>
                <a:spcPts val="0"/>
              </a:spcAft>
              <a:defRPr/>
            </a:pPr>
            <a:r>
              <a:rPr lang="en-US" sz="2800" dirty="0" smtClean="0"/>
              <a:t>Employee monitoring is not new</a:t>
            </a:r>
          </a:p>
          <a:p>
            <a:pPr lvl="1" eaLnBrk="1" fontAlgn="auto" hangingPunct="1">
              <a:lnSpc>
                <a:spcPct val="90000"/>
              </a:lnSpc>
              <a:spcAft>
                <a:spcPts val="0"/>
              </a:spcAft>
              <a:defRPr/>
            </a:pPr>
            <a:r>
              <a:rPr lang="en-US" sz="2400" dirty="0" smtClean="0"/>
              <a:t>Employers have always monitored their employees. </a:t>
            </a:r>
          </a:p>
          <a:p>
            <a:pPr lvl="1" eaLnBrk="1" fontAlgn="auto" hangingPunct="1">
              <a:lnSpc>
                <a:spcPct val="90000"/>
              </a:lnSpc>
              <a:spcAft>
                <a:spcPts val="0"/>
              </a:spcAft>
              <a:defRPr/>
            </a:pPr>
            <a:r>
              <a:rPr lang="en-US" sz="2400" dirty="0"/>
              <a:t>Degree of detail and frequency of monitoring has varied depending upon kind of work, economic factors, and available technology</a:t>
            </a:r>
            <a:r>
              <a:rPr lang="en-US" sz="2400" dirty="0" smtClean="0"/>
              <a:t>. (Time-clocks and logs.)</a:t>
            </a:r>
          </a:p>
          <a:p>
            <a:pPr lvl="1" eaLnBrk="1" fontAlgn="auto" hangingPunct="1">
              <a:lnSpc>
                <a:spcPct val="90000"/>
              </a:lnSpc>
              <a:spcAft>
                <a:spcPts val="0"/>
              </a:spcAft>
              <a:defRPr/>
            </a:pPr>
            <a:r>
              <a:rPr lang="en-US" sz="2400" dirty="0"/>
              <a:t>Early monitoring was mostly ‘blue-collar’ (factory) and ‘pink-collar’ (telephone and clerical) jobs</a:t>
            </a:r>
          </a:p>
          <a:p>
            <a:pPr lvl="1" eaLnBrk="1" fontAlgn="auto" hangingPunct="1">
              <a:lnSpc>
                <a:spcPct val="90000"/>
              </a:lnSpc>
              <a:spcAft>
                <a:spcPts val="0"/>
              </a:spcAft>
              <a:defRPr/>
            </a:pPr>
            <a:r>
              <a:rPr lang="en-US" sz="2400" dirty="0"/>
              <a:t>Bosses patrolled the aisles watching workers</a:t>
            </a:r>
          </a:p>
          <a:p>
            <a:pPr lvl="1" eaLnBrk="1" fontAlgn="auto" hangingPunct="1">
              <a:lnSpc>
                <a:spcPct val="90000"/>
              </a:lnSpc>
              <a:spcAft>
                <a:spcPts val="0"/>
              </a:spcAft>
              <a:defRPr/>
            </a:pPr>
            <a:r>
              <a:rPr lang="en-US" sz="2400" dirty="0" smtClean="0"/>
              <a:t>Output </a:t>
            </a:r>
            <a:r>
              <a:rPr lang="en-US" sz="2400" dirty="0"/>
              <a:t>counts at the end of the day</a:t>
            </a:r>
          </a:p>
          <a:p>
            <a:pPr lvl="1" eaLnBrk="1" fontAlgn="auto" hangingPunct="1">
              <a:lnSpc>
                <a:spcPct val="90000"/>
              </a:lnSpc>
              <a:spcAft>
                <a:spcPts val="0"/>
              </a:spcAft>
              <a:defRPr/>
            </a:pPr>
            <a:endParaRPr lang="en-US" sz="2400" dirty="0"/>
          </a:p>
          <a:p>
            <a:pPr lvl="2" eaLnBrk="1" fontAlgn="auto" hangingPunct="1">
              <a:lnSpc>
                <a:spcPct val="90000"/>
              </a:lnSpc>
              <a:spcAft>
                <a:spcPts val="0"/>
              </a:spcAft>
              <a:defRPr/>
            </a:pPr>
            <a:endParaRPr lang="en-US" sz="20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219200" y="1371600"/>
            <a:ext cx="7772400" cy="4876800"/>
          </a:xfrm>
        </p:spPr>
        <p:txBody>
          <a:bodyPr rtlCol="0">
            <a:normAutofit lnSpcReduction="10000"/>
          </a:bodyPr>
          <a:lstStyle/>
          <a:p>
            <a:pPr marL="0" indent="0" eaLnBrk="1" fontAlgn="auto" hangingPunct="1">
              <a:lnSpc>
                <a:spcPct val="90000"/>
              </a:lnSpc>
              <a:spcAft>
                <a:spcPts val="0"/>
              </a:spcAft>
              <a:buFont typeface="Wingdings" pitchFamily="2" charset="2"/>
              <a:buNone/>
              <a:defRPr/>
            </a:pPr>
            <a:r>
              <a:rPr lang="en-US" dirty="0" smtClean="0"/>
              <a:t>Risks and Rules for Work and Personal Communications</a:t>
            </a:r>
          </a:p>
          <a:p>
            <a:pPr eaLnBrk="1" fontAlgn="auto" hangingPunct="1">
              <a:lnSpc>
                <a:spcPct val="90000"/>
              </a:lnSpc>
              <a:spcAft>
                <a:spcPts val="0"/>
              </a:spcAft>
              <a:defRPr/>
            </a:pPr>
            <a:r>
              <a:rPr lang="en-US" sz="2800" dirty="0" smtClean="0"/>
              <a:t>Separating – or merging – work and personal communications</a:t>
            </a:r>
          </a:p>
          <a:p>
            <a:pPr lvl="1" eaLnBrk="1" fontAlgn="auto" hangingPunct="1">
              <a:lnSpc>
                <a:spcPct val="90000"/>
              </a:lnSpc>
              <a:spcAft>
                <a:spcPts val="0"/>
              </a:spcAft>
              <a:defRPr/>
            </a:pPr>
            <a:r>
              <a:rPr lang="en-US" sz="2400" dirty="0" smtClean="0"/>
              <a:t>Employers often prohibit employees from using their work email, computers, and other devices for personal use.</a:t>
            </a:r>
          </a:p>
          <a:p>
            <a:pPr lvl="1" eaLnBrk="1" fontAlgn="auto" hangingPunct="1">
              <a:lnSpc>
                <a:spcPct val="90000"/>
              </a:lnSpc>
              <a:spcAft>
                <a:spcPts val="0"/>
              </a:spcAft>
              <a:defRPr/>
            </a:pPr>
            <a:r>
              <a:rPr lang="en-US" sz="2400" dirty="0" smtClean="0"/>
              <a:t>What about employees using personal email accounts, social media, laptops, smartphones, and other devices for work?</a:t>
            </a:r>
          </a:p>
          <a:p>
            <a:pPr lvl="2" eaLnBrk="1" fontAlgn="auto" hangingPunct="1">
              <a:lnSpc>
                <a:spcPct val="90000"/>
              </a:lnSpc>
              <a:spcAft>
                <a:spcPts val="0"/>
              </a:spcAft>
              <a:defRPr/>
            </a:pPr>
            <a:r>
              <a:rPr lang="en-US" dirty="0" smtClean="0"/>
              <a:t>Overhead of managing and maintaining systems to work with variety of brands and operating systems</a:t>
            </a:r>
          </a:p>
          <a:p>
            <a:pPr lvl="2" eaLnBrk="1" fontAlgn="auto" hangingPunct="1">
              <a:lnSpc>
                <a:spcPct val="90000"/>
              </a:lnSpc>
              <a:spcAft>
                <a:spcPts val="0"/>
              </a:spcAft>
              <a:defRPr/>
            </a:pPr>
            <a:r>
              <a:rPr lang="en-US" dirty="0" smtClean="0"/>
              <a:t>Security of company information and operations</a:t>
            </a:r>
          </a:p>
          <a:p>
            <a:pPr lvl="2" eaLnBrk="1" fontAlgn="auto" hangingPunct="1">
              <a:lnSpc>
                <a:spcPct val="90000"/>
              </a:lnSpc>
              <a:spcAft>
                <a:spcPts val="0"/>
              </a:spcAft>
              <a:defRPr/>
            </a:pPr>
            <a:endParaRPr lang="en-US" sz="20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219200" y="1371600"/>
            <a:ext cx="7772400" cy="50292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Risks and Rules for Work and Personal Communications</a:t>
            </a:r>
          </a:p>
          <a:p>
            <a:pPr eaLnBrk="1" fontAlgn="auto" hangingPunct="1">
              <a:lnSpc>
                <a:spcPct val="90000"/>
              </a:lnSpc>
              <a:spcAft>
                <a:spcPts val="0"/>
              </a:spcAft>
              <a:defRPr/>
            </a:pPr>
            <a:r>
              <a:rPr lang="en-US" sz="2800" dirty="0" smtClean="0"/>
              <a:t>Monitoring employer systems</a:t>
            </a:r>
          </a:p>
          <a:p>
            <a:pPr lvl="1" eaLnBrk="1" fontAlgn="auto" hangingPunct="1">
              <a:lnSpc>
                <a:spcPct val="90000"/>
              </a:lnSpc>
              <a:spcAft>
                <a:spcPts val="0"/>
              </a:spcAft>
              <a:defRPr/>
            </a:pPr>
            <a:r>
              <a:rPr lang="en-US" sz="2400" dirty="0" smtClean="0"/>
              <a:t>Roughly half of major companies in U.S. sometimes monitor the email or voice mail of their employees on company systems.</a:t>
            </a:r>
          </a:p>
          <a:p>
            <a:pPr lvl="1" eaLnBrk="1" fontAlgn="auto" hangingPunct="1">
              <a:lnSpc>
                <a:spcPct val="90000"/>
              </a:lnSpc>
              <a:spcAft>
                <a:spcPts val="0"/>
              </a:spcAft>
              <a:defRPr/>
            </a:pPr>
            <a:r>
              <a:rPr lang="en-US" sz="2400" dirty="0"/>
              <a:t>Most companies monitor infrequently, some routinely intercept all </a:t>
            </a:r>
            <a:r>
              <a:rPr lang="en-US" sz="2400" dirty="0" smtClean="0"/>
              <a:t>email.</a:t>
            </a:r>
          </a:p>
          <a:p>
            <a:pPr lvl="2" eaLnBrk="1" fontAlgn="auto" hangingPunct="1">
              <a:lnSpc>
                <a:spcPct val="90000"/>
              </a:lnSpc>
              <a:spcAft>
                <a:spcPts val="0"/>
              </a:spcAft>
              <a:defRPr/>
            </a:pPr>
            <a:endParaRPr lang="en-US" sz="20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rtlCol="0">
            <a:normAutofit/>
          </a:bodyPr>
          <a:lstStyle/>
          <a:p>
            <a:pPr eaLnBrk="1" fontAlgn="auto" hangingPunct="1">
              <a:spcAft>
                <a:spcPts val="0"/>
              </a:spcAft>
              <a:defRPr/>
            </a:pPr>
            <a:r>
              <a:rPr lang="en-US" dirty="0" smtClean="0"/>
              <a:t>Changes, Fears, </a:t>
            </a:r>
            <a:r>
              <a:rPr lang="en-US" dirty="0"/>
              <a:t>and Questions</a:t>
            </a:r>
          </a:p>
          <a:p>
            <a:pPr eaLnBrk="1" fontAlgn="auto" hangingPunct="1">
              <a:spcAft>
                <a:spcPts val="0"/>
              </a:spcAft>
              <a:defRPr/>
            </a:pPr>
            <a:r>
              <a:rPr lang="en-US" dirty="0" smtClean="0"/>
              <a:t>Impacts on </a:t>
            </a:r>
            <a:r>
              <a:rPr lang="en-US" dirty="0"/>
              <a:t>Employment</a:t>
            </a:r>
          </a:p>
          <a:p>
            <a:pPr eaLnBrk="1" fontAlgn="auto" hangingPunct="1">
              <a:spcAft>
                <a:spcPts val="0"/>
              </a:spcAft>
              <a:defRPr/>
            </a:pPr>
            <a:r>
              <a:rPr lang="en-US" dirty="0" smtClean="0"/>
              <a:t>Employee Communications and Monitoring</a:t>
            </a:r>
            <a:endParaRPr lang="en-US" dirty="0"/>
          </a:p>
        </p:txBody>
      </p:sp>
      <p:pic>
        <p:nvPicPr>
          <p:cNvPr id="40962"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219200" y="1371600"/>
            <a:ext cx="7772400" cy="50292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Risks and Rules for Work and Personal Communications</a:t>
            </a:r>
          </a:p>
          <a:p>
            <a:pPr eaLnBrk="1" fontAlgn="auto" hangingPunct="1">
              <a:lnSpc>
                <a:spcPct val="90000"/>
              </a:lnSpc>
              <a:spcAft>
                <a:spcPts val="0"/>
              </a:spcAft>
              <a:defRPr/>
            </a:pPr>
            <a:r>
              <a:rPr lang="en-US" sz="2800" dirty="0" smtClean="0"/>
              <a:t>Monitoring employer systems</a:t>
            </a:r>
          </a:p>
          <a:p>
            <a:pPr lvl="1" eaLnBrk="1" fontAlgn="auto" hangingPunct="1">
              <a:lnSpc>
                <a:spcPct val="90000"/>
              </a:lnSpc>
              <a:spcAft>
                <a:spcPts val="0"/>
              </a:spcAft>
              <a:defRPr/>
            </a:pPr>
            <a:r>
              <a:rPr lang="en-US" sz="2400" dirty="0" smtClean="0"/>
              <a:t>Many major companies use software tools that provide reports on employee Web use.</a:t>
            </a:r>
          </a:p>
          <a:p>
            <a:pPr lvl="1" eaLnBrk="1" fontAlgn="auto" hangingPunct="1">
              <a:lnSpc>
                <a:spcPct val="90000"/>
              </a:lnSpc>
              <a:spcAft>
                <a:spcPts val="0"/>
              </a:spcAft>
              <a:defRPr/>
            </a:pPr>
            <a:r>
              <a:rPr lang="en-US" sz="2400" dirty="0"/>
              <a:t>Employees spend time on </a:t>
            </a:r>
            <a:r>
              <a:rPr lang="en-US" sz="2400" dirty="0" err="1"/>
              <a:t>nonwork</a:t>
            </a:r>
            <a:r>
              <a:rPr lang="en-US" sz="2400" dirty="0"/>
              <a:t> activities on the </a:t>
            </a:r>
            <a:r>
              <a:rPr lang="en-US" sz="2400" dirty="0" smtClean="0"/>
              <a:t>Web</a:t>
            </a:r>
          </a:p>
          <a:p>
            <a:pPr lvl="1" eaLnBrk="1" fontAlgn="auto" hangingPunct="1">
              <a:lnSpc>
                <a:spcPct val="90000"/>
              </a:lnSpc>
              <a:spcAft>
                <a:spcPts val="0"/>
              </a:spcAft>
              <a:defRPr/>
            </a:pPr>
            <a:r>
              <a:rPr lang="en-US" sz="2400" dirty="0"/>
              <a:t>Some companies block specific sites (e.g. adult content, sports sites, job search sites, social-network sites)</a:t>
            </a:r>
          </a:p>
          <a:p>
            <a:pPr lvl="1" eaLnBrk="1" fontAlgn="auto" hangingPunct="1">
              <a:lnSpc>
                <a:spcPct val="90000"/>
              </a:lnSpc>
              <a:spcAft>
                <a:spcPts val="0"/>
              </a:spcAft>
              <a:defRPr/>
            </a:pPr>
            <a:endParaRPr lang="en-US" sz="2400" dirty="0" smtClean="0"/>
          </a:p>
          <a:p>
            <a:pPr lvl="2" eaLnBrk="1" fontAlgn="auto" hangingPunct="1">
              <a:lnSpc>
                <a:spcPct val="90000"/>
              </a:lnSpc>
              <a:spcAft>
                <a:spcPts val="0"/>
              </a:spcAft>
              <a:defRPr/>
            </a:pPr>
            <a:endParaRPr lang="en-US" sz="20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p:txBody>
          <a:bodyPr rtlCol="0">
            <a:noAutofit/>
          </a:bodyPr>
          <a:lstStyle/>
          <a:p>
            <a:pPr marL="0" indent="0" eaLnBrk="1" fontAlgn="auto" hangingPunct="1">
              <a:lnSpc>
                <a:spcPct val="90000"/>
              </a:lnSpc>
              <a:spcAft>
                <a:spcPts val="0"/>
              </a:spcAft>
              <a:buFont typeface="Wingdings" pitchFamily="2" charset="2"/>
              <a:buNone/>
              <a:defRPr/>
            </a:pPr>
            <a:r>
              <a:rPr lang="en-US" sz="2800" dirty="0"/>
              <a:t>Risks and Rules for Work and Personal Communications</a:t>
            </a:r>
          </a:p>
          <a:p>
            <a:pPr eaLnBrk="1" fontAlgn="auto" hangingPunct="1">
              <a:lnSpc>
                <a:spcPct val="90000"/>
              </a:lnSpc>
              <a:spcAft>
                <a:spcPts val="0"/>
              </a:spcAft>
              <a:defRPr/>
            </a:pPr>
            <a:r>
              <a:rPr lang="en-US" sz="2800" dirty="0"/>
              <a:t>Monitoring employer systems</a:t>
            </a:r>
          </a:p>
          <a:p>
            <a:pPr lvl="1" eaLnBrk="1" fontAlgn="auto" hangingPunct="1">
              <a:lnSpc>
                <a:spcPct val="90000"/>
              </a:lnSpc>
              <a:spcAft>
                <a:spcPts val="0"/>
              </a:spcAft>
              <a:defRPr/>
            </a:pPr>
            <a:r>
              <a:rPr lang="en-US" sz="2400" dirty="0"/>
              <a:t>Purposes of monitoring employee communications include training, measuring or increasing productivity, checking compliance with rules for communication, and detecting behavior that threatens the employer in some way.</a:t>
            </a:r>
          </a:p>
          <a:p>
            <a:pPr lvl="1" eaLnBrk="1" fontAlgn="auto" hangingPunct="1">
              <a:lnSpc>
                <a:spcPct val="90000"/>
              </a:lnSpc>
              <a:spcAft>
                <a:spcPts val="0"/>
              </a:spcAft>
              <a:defRPr/>
            </a:pPr>
            <a:r>
              <a:rPr lang="en-US" sz="2400" dirty="0" smtClean="0"/>
              <a:t>Concerns </a:t>
            </a:r>
            <a:r>
              <a:rPr lang="en-US" sz="2400" dirty="0"/>
              <a:t>over security threats such as viruses and other malicious software</a:t>
            </a:r>
          </a:p>
          <a:p>
            <a:pPr lvl="1" eaLnBrk="1" fontAlgn="auto" hangingPunct="1">
              <a:lnSpc>
                <a:spcPct val="90000"/>
              </a:lnSpc>
              <a:spcAft>
                <a:spcPts val="0"/>
              </a:spcAft>
              <a:defRPr/>
            </a:pPr>
            <a:r>
              <a:rPr lang="en-US" sz="2400" dirty="0"/>
              <a:t>Concerns about inappropriate activities by employees (e.g., harassment, unprofessional comment)</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Law </a:t>
            </a:r>
            <a:r>
              <a:rPr lang="en-US" sz="2800" dirty="0"/>
              <a:t>and </a:t>
            </a:r>
            <a:r>
              <a:rPr lang="en-US" sz="2800" dirty="0" smtClean="0"/>
              <a:t>cases for employer systems</a:t>
            </a:r>
            <a:endParaRPr lang="en-US" sz="2800" dirty="0"/>
          </a:p>
          <a:p>
            <a:pPr eaLnBrk="1" fontAlgn="auto" hangingPunct="1">
              <a:lnSpc>
                <a:spcPct val="80000"/>
              </a:lnSpc>
              <a:spcAft>
                <a:spcPts val="0"/>
              </a:spcAft>
              <a:defRPr/>
            </a:pPr>
            <a:r>
              <a:rPr lang="en-US" sz="2400" dirty="0"/>
              <a:t>Electronic Communications Privacy Act (ECPA) prohibits interception of </a:t>
            </a:r>
            <a:r>
              <a:rPr lang="en-US" sz="2400" dirty="0" smtClean="0"/>
              <a:t>email </a:t>
            </a:r>
            <a:r>
              <a:rPr lang="en-US" sz="2400" dirty="0"/>
              <a:t>and reading stored </a:t>
            </a:r>
            <a:r>
              <a:rPr lang="en-US" sz="2400" dirty="0" smtClean="0"/>
              <a:t>email </a:t>
            </a:r>
            <a:r>
              <a:rPr lang="en-US" sz="2400" dirty="0"/>
              <a:t>without a court order, but makes an exception for business systems</a:t>
            </a:r>
          </a:p>
          <a:p>
            <a:pPr eaLnBrk="1" fontAlgn="auto" hangingPunct="1">
              <a:lnSpc>
                <a:spcPct val="80000"/>
              </a:lnSpc>
              <a:spcAft>
                <a:spcPts val="0"/>
              </a:spcAft>
              <a:defRPr/>
            </a:pPr>
            <a:r>
              <a:rPr lang="en-US" sz="2400" dirty="0"/>
              <a:t>Courts put heavy weight on the fact that computers, mail, and phone systems are owned by the employer who provides them for business purposes</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a:t>Law and cases for employer systems</a:t>
            </a:r>
          </a:p>
          <a:p>
            <a:pPr eaLnBrk="1" fontAlgn="auto" hangingPunct="1">
              <a:lnSpc>
                <a:spcPct val="80000"/>
              </a:lnSpc>
              <a:spcAft>
                <a:spcPts val="0"/>
              </a:spcAft>
              <a:defRPr/>
            </a:pPr>
            <a:r>
              <a:rPr lang="en-US" sz="2400" dirty="0" smtClean="0"/>
              <a:t>Courts </a:t>
            </a:r>
            <a:r>
              <a:rPr lang="en-US" sz="2400" dirty="0"/>
              <a:t>have ruled against monitoring done to snoop on personal and union activities or to track down whistle </a:t>
            </a:r>
            <a:r>
              <a:rPr lang="en-US" sz="2400" dirty="0" smtClean="0"/>
              <a:t>blowers.</a:t>
            </a:r>
            <a:endParaRPr lang="en-US" sz="2400" dirty="0"/>
          </a:p>
          <a:p>
            <a:pPr eaLnBrk="1" fontAlgn="auto" hangingPunct="1">
              <a:lnSpc>
                <a:spcPct val="80000"/>
              </a:lnSpc>
              <a:spcAft>
                <a:spcPts val="0"/>
              </a:spcAft>
              <a:defRPr/>
            </a:pPr>
            <a:r>
              <a:rPr lang="en-US" sz="2400" dirty="0" smtClean="0"/>
              <a:t>Court decisions sometimes depend on whether an employee had a reasonable “expectation of privacy.”</a:t>
            </a:r>
          </a:p>
          <a:p>
            <a:pPr eaLnBrk="1" fontAlgn="auto" hangingPunct="1">
              <a:lnSpc>
                <a:spcPct val="80000"/>
              </a:lnSpc>
              <a:spcAft>
                <a:spcPts val="0"/>
              </a:spcAft>
              <a:defRPr/>
            </a:pPr>
            <a:r>
              <a:rPr lang="en-US" sz="2400" dirty="0" smtClean="0"/>
              <a:t>Many </a:t>
            </a:r>
            <a:r>
              <a:rPr lang="en-US" sz="2400" dirty="0"/>
              <a:t>employers have privacy policies regarding </a:t>
            </a:r>
            <a:r>
              <a:rPr lang="en-US" sz="2400" dirty="0" smtClean="0"/>
              <a:t>email </a:t>
            </a:r>
            <a:r>
              <a:rPr lang="en-US" sz="2400" dirty="0"/>
              <a:t>and voice </a:t>
            </a:r>
            <a:r>
              <a:rPr lang="en-US" sz="2400" dirty="0" smtClean="0"/>
              <a:t>mail.</a:t>
            </a:r>
            <a:endParaRPr lang="en-US" sz="2400" dirty="0"/>
          </a:p>
          <a:p>
            <a:pPr eaLnBrk="1" fontAlgn="auto" hangingPunct="1">
              <a:lnSpc>
                <a:spcPct val="80000"/>
              </a:lnSpc>
              <a:spcAft>
                <a:spcPts val="0"/>
              </a:spcAft>
              <a:defRPr/>
            </a:pPr>
            <a:r>
              <a:rPr lang="en-US" sz="2400" dirty="0"/>
              <a:t>The National Labor Relation Board (NLRB) sets rules and decides cases about worker-employer </a:t>
            </a:r>
            <a:r>
              <a:rPr lang="en-US" sz="2400" dirty="0" smtClean="0"/>
              <a:t>relations.</a:t>
            </a:r>
            <a:endParaRPr lang="en-US" sz="2400"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Personal social media</a:t>
            </a:r>
            <a:endParaRPr lang="en-US" sz="2800" dirty="0"/>
          </a:p>
          <a:p>
            <a:pPr eaLnBrk="1" fontAlgn="auto" hangingPunct="1">
              <a:lnSpc>
                <a:spcPct val="80000"/>
              </a:lnSpc>
              <a:spcAft>
                <a:spcPts val="0"/>
              </a:spcAft>
              <a:defRPr/>
            </a:pPr>
            <a:r>
              <a:rPr lang="en-US" sz="2400" dirty="0" smtClean="0"/>
              <a:t>Basing disciplinary action on personal, </a:t>
            </a:r>
            <a:r>
              <a:rPr lang="en-US" sz="2400" dirty="0" err="1" smtClean="0"/>
              <a:t>nonwork</a:t>
            </a:r>
            <a:r>
              <a:rPr lang="en-US" sz="2400" dirty="0" smtClean="0"/>
              <a:t> social media is more controversial because it extends employer control beyond the workplace.</a:t>
            </a:r>
          </a:p>
          <a:p>
            <a:pPr eaLnBrk="1" fontAlgn="auto" hangingPunct="1">
              <a:lnSpc>
                <a:spcPct val="80000"/>
              </a:lnSpc>
              <a:spcAft>
                <a:spcPts val="0"/>
              </a:spcAft>
              <a:defRPr/>
            </a:pPr>
            <a:r>
              <a:rPr lang="en-US" sz="2400" dirty="0" smtClean="0"/>
              <a:t>Content in social media is often widely distributed; thus impact is stronger than that of a private conversation.</a:t>
            </a:r>
          </a:p>
          <a:p>
            <a:pPr eaLnBrk="1" fontAlgn="auto" hangingPunct="1">
              <a:lnSpc>
                <a:spcPct val="80000"/>
              </a:lnSpc>
              <a:spcAft>
                <a:spcPts val="0"/>
              </a:spcAft>
              <a:defRPr/>
            </a:pPr>
            <a:r>
              <a:rPr lang="en-US" sz="2400" dirty="0" smtClean="0"/>
              <a:t>Employer restrictions on </a:t>
            </a:r>
            <a:r>
              <a:rPr lang="en-US" sz="2400" dirty="0" err="1" smtClean="0"/>
              <a:t>nonwork</a:t>
            </a:r>
            <a:r>
              <a:rPr lang="en-US" sz="2400" dirty="0" smtClean="0"/>
              <a:t> social media do not violate employee’s freedom of speech (unless, in some cases, when the employer is the government).</a:t>
            </a:r>
            <a:endParaRPr lang="en-US" sz="2400"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sz="2800" dirty="0" smtClean="0"/>
              <a:t>Discussion Questions</a:t>
            </a:r>
            <a:endParaRPr lang="en-US" sz="2800" dirty="0"/>
          </a:p>
          <a:p>
            <a:pPr eaLnBrk="1" fontAlgn="auto" hangingPunct="1">
              <a:lnSpc>
                <a:spcPct val="80000"/>
              </a:lnSpc>
              <a:spcAft>
                <a:spcPts val="0"/>
              </a:spcAft>
              <a:defRPr/>
            </a:pPr>
            <a:r>
              <a:rPr lang="en-US" sz="2400" i="1" dirty="0" smtClean="0"/>
              <a:t>It is reasonable for employers to fire employees for content of their blogs, tweets, or posts on social networks?</a:t>
            </a:r>
            <a:r>
              <a:rPr lang="en-US" sz="2400" i="1" dirty="0"/>
              <a:t> </a:t>
            </a:r>
            <a:endParaRPr lang="en-US" sz="2400" i="1" dirty="0" smtClean="0"/>
          </a:p>
          <a:p>
            <a:pPr eaLnBrk="1" fontAlgn="auto" hangingPunct="1">
              <a:lnSpc>
                <a:spcPct val="80000"/>
              </a:lnSpc>
              <a:spcAft>
                <a:spcPts val="0"/>
              </a:spcAft>
              <a:defRPr/>
            </a:pPr>
            <a:r>
              <a:rPr lang="en-US" sz="2400" i="1" dirty="0" smtClean="0"/>
              <a:t>Are </a:t>
            </a:r>
            <a:r>
              <a:rPr lang="en-US" sz="2400" i="1" dirty="0"/>
              <a:t>there good reasons for employers to be concerned about what their employees post in such places?</a:t>
            </a:r>
          </a:p>
          <a:p>
            <a:pPr eaLnBrk="1" fontAlgn="auto" hangingPunct="1">
              <a:lnSpc>
                <a:spcPct val="80000"/>
              </a:lnSpc>
              <a:spcAft>
                <a:spcPts val="0"/>
              </a:spcAft>
              <a:defRPr/>
            </a:pPr>
            <a:endParaRPr lang="en-US" sz="2800" i="1"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Monitoring location and equipment usage</a:t>
            </a:r>
          </a:p>
          <a:p>
            <a:pPr eaLnBrk="1" fontAlgn="auto" hangingPunct="1">
              <a:spcAft>
                <a:spcPts val="0"/>
              </a:spcAft>
              <a:defRPr/>
            </a:pPr>
            <a:r>
              <a:rPr lang="en-US" sz="2400" dirty="0" smtClean="0"/>
              <a:t>Electronic identification badges that serve as door keys </a:t>
            </a:r>
          </a:p>
          <a:p>
            <a:pPr lvl="1" eaLnBrk="1" fontAlgn="auto" hangingPunct="1">
              <a:spcAft>
                <a:spcPts val="0"/>
              </a:spcAft>
              <a:defRPr/>
            </a:pPr>
            <a:r>
              <a:rPr lang="en-US" sz="2400" dirty="0" smtClean="0"/>
              <a:t>Provide increased security</a:t>
            </a:r>
          </a:p>
          <a:p>
            <a:pPr lvl="1" eaLnBrk="1" fontAlgn="auto" hangingPunct="1">
              <a:spcAft>
                <a:spcPts val="0"/>
              </a:spcAft>
              <a:defRPr/>
            </a:pPr>
            <a:r>
              <a:rPr lang="en-US" sz="2400" dirty="0" smtClean="0"/>
              <a:t>Allow monitoring of employee movement</a:t>
            </a:r>
          </a:p>
          <a:p>
            <a:pPr lvl="1" eaLnBrk="1" fontAlgn="auto" hangingPunct="1">
              <a:spcAft>
                <a:spcPts val="0"/>
              </a:spcAft>
              <a:defRPr/>
            </a:pPr>
            <a:endParaRPr lang="en-US" sz="22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a:t>Monitoring location and equipment usage</a:t>
            </a:r>
          </a:p>
          <a:p>
            <a:pPr eaLnBrk="1" fontAlgn="auto" hangingPunct="1">
              <a:lnSpc>
                <a:spcPct val="80000"/>
              </a:lnSpc>
              <a:spcAft>
                <a:spcPts val="0"/>
              </a:spcAft>
              <a:defRPr/>
            </a:pPr>
            <a:r>
              <a:rPr lang="en-US" sz="2400" dirty="0" smtClean="0"/>
              <a:t>GPS </a:t>
            </a:r>
            <a:r>
              <a:rPr lang="en-US" sz="2400" dirty="0"/>
              <a:t>tracks an employee's location</a:t>
            </a:r>
          </a:p>
          <a:p>
            <a:pPr lvl="1" eaLnBrk="1" fontAlgn="auto" hangingPunct="1">
              <a:lnSpc>
                <a:spcPct val="80000"/>
              </a:lnSpc>
              <a:spcAft>
                <a:spcPts val="0"/>
              </a:spcAft>
              <a:defRPr/>
            </a:pPr>
            <a:r>
              <a:rPr lang="en-US" sz="2400" dirty="0"/>
              <a:t>Used in some hospitals to track nurse locations for emergency purposes, also shows where they are at lunch or when they use the bathroom</a:t>
            </a:r>
          </a:p>
          <a:p>
            <a:pPr lvl="1" eaLnBrk="1" fontAlgn="auto" hangingPunct="1">
              <a:lnSpc>
                <a:spcPct val="80000"/>
              </a:lnSpc>
              <a:spcAft>
                <a:spcPts val="0"/>
              </a:spcAft>
              <a:defRPr/>
            </a:pPr>
            <a:r>
              <a:rPr lang="en-US" sz="2400" dirty="0"/>
              <a:t>Used to track long-haul trucks to reduce theft and optimize delivery schedules, also detects driving speeds and duration of rest breaks</a:t>
            </a:r>
          </a:p>
          <a:p>
            <a:pPr eaLnBrk="1" fontAlgn="auto" hangingPunct="1">
              <a:lnSpc>
                <a:spcPct val="80000"/>
              </a:lnSpc>
              <a:spcAft>
                <a:spcPts val="0"/>
              </a:spcAft>
              <a:defRPr/>
            </a:pPr>
            <a:r>
              <a:rPr lang="en-US" sz="2400" dirty="0"/>
              <a:t>Employees often complain of loss of privacy</a:t>
            </a:r>
          </a:p>
        </p:txBody>
      </p:sp>
      <p:pic>
        <p:nvPicPr>
          <p:cNvPr id="9"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smtClean="0"/>
              <a:t>Discussion Questions</a:t>
            </a:r>
          </a:p>
          <a:p>
            <a:pPr eaLnBrk="1" fontAlgn="auto" hangingPunct="1">
              <a:spcAft>
                <a:spcPts val="0"/>
              </a:spcAft>
              <a:defRPr/>
            </a:pPr>
            <a:r>
              <a:rPr lang="en-US" sz="2600" i="1" dirty="0" smtClean="0"/>
              <a:t>How </a:t>
            </a:r>
            <a:r>
              <a:rPr lang="en-US" sz="2600" i="1" dirty="0"/>
              <a:t>much privacy is reasonable for an employee to expect in the workplace?</a:t>
            </a:r>
          </a:p>
          <a:p>
            <a:pPr eaLnBrk="1" fontAlgn="auto" hangingPunct="1">
              <a:spcAft>
                <a:spcPts val="0"/>
              </a:spcAft>
              <a:defRPr/>
            </a:pPr>
            <a:r>
              <a:rPr lang="en-US" sz="2600" i="1" dirty="0"/>
              <a:t>Under what circumstances is it appropriate for an employer to read an employee's </a:t>
            </a:r>
            <a:r>
              <a:rPr lang="en-US" sz="2600" i="1" dirty="0" smtClean="0"/>
              <a:t>email</a:t>
            </a:r>
            <a:r>
              <a:rPr lang="en-US" sz="2600" i="1" dirty="0"/>
              <a:t>?</a:t>
            </a:r>
          </a:p>
        </p:txBody>
      </p:sp>
      <p:pic>
        <p:nvPicPr>
          <p:cNvPr id="8"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a:t>The introduction of computers in the workplace generated many fears</a:t>
            </a:r>
          </a:p>
          <a:p>
            <a:pPr lvl="1" eaLnBrk="1" fontAlgn="auto" hangingPunct="1">
              <a:lnSpc>
                <a:spcPct val="90000"/>
              </a:lnSpc>
              <a:spcAft>
                <a:spcPts val="0"/>
              </a:spcAft>
              <a:defRPr/>
            </a:pPr>
            <a:r>
              <a:rPr lang="en-US" sz="2400" dirty="0"/>
              <a:t>Mass unemployment due to increased efficiency</a:t>
            </a:r>
          </a:p>
          <a:p>
            <a:pPr lvl="1" eaLnBrk="1" fontAlgn="auto" hangingPunct="1">
              <a:lnSpc>
                <a:spcPct val="90000"/>
              </a:lnSpc>
              <a:spcAft>
                <a:spcPts val="0"/>
              </a:spcAft>
              <a:defRPr/>
            </a:pPr>
            <a:r>
              <a:rPr lang="en-US" sz="2400" dirty="0"/>
              <a:t>The need for increased skill and training widens the earning gap</a:t>
            </a:r>
          </a:p>
          <a:p>
            <a:pPr eaLnBrk="1" fontAlgn="auto" hangingPunct="1">
              <a:lnSpc>
                <a:spcPct val="90000"/>
              </a:lnSpc>
              <a:spcAft>
                <a:spcPts val="0"/>
              </a:spcAft>
              <a:defRPr/>
            </a:pPr>
            <a:r>
              <a:rPr lang="en-US" sz="2800" dirty="0"/>
              <a:t>New trends still generating fears</a:t>
            </a:r>
          </a:p>
          <a:p>
            <a:pPr lvl="1" eaLnBrk="1" fontAlgn="auto" hangingPunct="1">
              <a:lnSpc>
                <a:spcPct val="90000"/>
              </a:lnSpc>
              <a:spcAft>
                <a:spcPts val="0"/>
              </a:spcAft>
              <a:defRPr/>
            </a:pPr>
            <a:r>
              <a:rPr lang="en-US" sz="2400" dirty="0"/>
              <a:t>Offshoring of jobs will lead to mass unemployment</a:t>
            </a:r>
          </a:p>
          <a:p>
            <a:pPr lvl="1" eaLnBrk="1" fontAlgn="auto" hangingPunct="1">
              <a:lnSpc>
                <a:spcPct val="90000"/>
              </a:lnSpc>
              <a:spcAft>
                <a:spcPts val="0"/>
              </a:spcAft>
              <a:defRPr/>
            </a:pPr>
            <a:r>
              <a:rPr lang="en-US" sz="2400" dirty="0"/>
              <a:t>Employers use of technology to monitor their employees</a:t>
            </a:r>
          </a:p>
        </p:txBody>
      </p:sp>
      <p:pic>
        <p:nvPicPr>
          <p:cNvPr id="4198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Job </a:t>
            </a:r>
            <a:r>
              <a:rPr lang="en-US" sz="2800" dirty="0" smtClean="0"/>
              <a:t>creation </a:t>
            </a:r>
            <a:r>
              <a:rPr lang="en-US" sz="2800" dirty="0"/>
              <a:t>and </a:t>
            </a:r>
            <a:r>
              <a:rPr lang="en-US" sz="2800" dirty="0" smtClean="0"/>
              <a:t>destruction</a:t>
            </a:r>
            <a:endParaRPr lang="en-US" sz="2800" dirty="0"/>
          </a:p>
          <a:p>
            <a:pPr eaLnBrk="1" fontAlgn="auto" hangingPunct="1">
              <a:lnSpc>
                <a:spcPct val="80000"/>
              </a:lnSpc>
              <a:spcAft>
                <a:spcPts val="0"/>
              </a:spcAft>
              <a:defRPr/>
            </a:pPr>
            <a:r>
              <a:rPr lang="en-US" sz="2400" dirty="0"/>
              <a:t>A successful technology eliminates or reduces some jobs but creates others</a:t>
            </a:r>
          </a:p>
          <a:p>
            <a:pPr lvl="1" eaLnBrk="1" fontAlgn="auto" hangingPunct="1">
              <a:lnSpc>
                <a:spcPct val="80000"/>
              </a:lnSpc>
              <a:spcAft>
                <a:spcPts val="0"/>
              </a:spcAft>
              <a:defRPr/>
            </a:pPr>
            <a:r>
              <a:rPr lang="en-US" sz="2400" dirty="0"/>
              <a:t>Reduced the need for telephone operators, meter readers, mid-level managers</a:t>
            </a:r>
          </a:p>
          <a:p>
            <a:pPr eaLnBrk="1" fontAlgn="auto" hangingPunct="1">
              <a:lnSpc>
                <a:spcPct val="80000"/>
              </a:lnSpc>
              <a:spcAft>
                <a:spcPts val="0"/>
              </a:spcAft>
              <a:defRPr/>
            </a:pPr>
            <a:r>
              <a:rPr lang="en-US" sz="2400" dirty="0"/>
              <a:t>New industries arise</a:t>
            </a:r>
          </a:p>
          <a:p>
            <a:pPr lvl="1" eaLnBrk="1" fontAlgn="auto" hangingPunct="1">
              <a:lnSpc>
                <a:spcPct val="80000"/>
              </a:lnSpc>
              <a:spcAft>
                <a:spcPts val="0"/>
              </a:spcAft>
              <a:defRPr/>
            </a:pPr>
            <a:r>
              <a:rPr lang="en-US" sz="2400" dirty="0"/>
              <a:t>Internet</a:t>
            </a:r>
          </a:p>
          <a:p>
            <a:pPr lvl="1" eaLnBrk="1" fontAlgn="auto" hangingPunct="1">
              <a:lnSpc>
                <a:spcPct val="80000"/>
              </a:lnSpc>
              <a:spcAft>
                <a:spcPts val="0"/>
              </a:spcAft>
              <a:defRPr/>
            </a:pPr>
            <a:r>
              <a:rPr lang="en-US" sz="2400" dirty="0"/>
              <a:t>Cellular communications</a:t>
            </a:r>
          </a:p>
          <a:p>
            <a:pPr eaLnBrk="1" fontAlgn="auto" hangingPunct="1">
              <a:lnSpc>
                <a:spcPct val="80000"/>
              </a:lnSpc>
              <a:spcAft>
                <a:spcPts val="0"/>
              </a:spcAft>
              <a:defRPr/>
            </a:pPr>
            <a:r>
              <a:rPr lang="en-US" sz="2400" dirty="0"/>
              <a:t>Lower prices increase demand and create jobs</a:t>
            </a:r>
          </a:p>
          <a:p>
            <a:pPr lvl="1" eaLnBrk="1" fontAlgn="auto" hangingPunct="1">
              <a:lnSpc>
                <a:spcPct val="80000"/>
              </a:lnSpc>
              <a:spcAft>
                <a:spcPts val="0"/>
              </a:spcAft>
              <a:defRPr/>
            </a:pPr>
            <a:r>
              <a:rPr lang="en-US" sz="2400" dirty="0"/>
              <a:t>Music industry changed from serving the wealthy to serving the masses, employing more than just musicians </a:t>
            </a:r>
          </a:p>
        </p:txBody>
      </p:sp>
      <p:pic>
        <p:nvPicPr>
          <p:cNvPr id="43012"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Job Creation and </a:t>
            </a:r>
            <a:r>
              <a:rPr lang="en-US" sz="2800" dirty="0" smtClean="0"/>
              <a:t>destruction</a:t>
            </a:r>
            <a:endParaRPr lang="en-US" sz="2800" dirty="0"/>
          </a:p>
          <a:p>
            <a:pPr eaLnBrk="1" fontAlgn="auto" hangingPunct="1">
              <a:lnSpc>
                <a:spcPct val="80000"/>
              </a:lnSpc>
              <a:spcAft>
                <a:spcPts val="0"/>
              </a:spcAft>
              <a:defRPr/>
            </a:pPr>
            <a:r>
              <a:rPr lang="en-US" sz="2400" dirty="0" smtClean="0"/>
              <a:t>Unemployment rates </a:t>
            </a:r>
            <a:r>
              <a:rPr lang="en-US" sz="2400" dirty="0"/>
              <a:t>fluctuate</a:t>
            </a:r>
          </a:p>
          <a:p>
            <a:pPr lvl="1" eaLnBrk="1" fontAlgn="auto" hangingPunct="1">
              <a:lnSpc>
                <a:spcPct val="80000"/>
              </a:lnSpc>
              <a:spcAft>
                <a:spcPts val="0"/>
              </a:spcAft>
              <a:defRPr/>
            </a:pPr>
            <a:r>
              <a:rPr lang="en-US" sz="2400" dirty="0"/>
              <a:t>Growth of computers has been steady,  while unemployment has fluctuated </a:t>
            </a:r>
            <a:r>
              <a:rPr lang="en-US" sz="2400" dirty="0" smtClean="0"/>
              <a:t>widely</a:t>
            </a:r>
          </a:p>
          <a:p>
            <a:pPr eaLnBrk="1" fontAlgn="auto" hangingPunct="1">
              <a:lnSpc>
                <a:spcPct val="80000"/>
              </a:lnSpc>
              <a:spcAft>
                <a:spcPts val="0"/>
              </a:spcAft>
              <a:defRPr/>
            </a:pPr>
            <a:r>
              <a:rPr lang="en-US" sz="2400" dirty="0" smtClean="0"/>
              <a:t>Unemployment has more to do with an economy’s ability to adapt to change.</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Job Creation and </a:t>
            </a:r>
            <a:r>
              <a:rPr lang="en-US" sz="2800" dirty="0" smtClean="0"/>
              <a:t>destruction</a:t>
            </a:r>
            <a:endParaRPr lang="en-US" sz="2800" dirty="0"/>
          </a:p>
          <a:p>
            <a:pPr eaLnBrk="1" fontAlgn="auto" hangingPunct="1">
              <a:lnSpc>
                <a:spcPct val="80000"/>
              </a:lnSpc>
              <a:spcAft>
                <a:spcPts val="0"/>
              </a:spcAft>
              <a:defRPr/>
            </a:pPr>
            <a:r>
              <a:rPr lang="en-US" sz="2400" dirty="0" smtClean="0"/>
              <a:t>Are </a:t>
            </a:r>
            <a:r>
              <a:rPr lang="en-US" sz="2400" dirty="0"/>
              <a:t>we earning less?</a:t>
            </a:r>
          </a:p>
          <a:p>
            <a:pPr lvl="1" eaLnBrk="1" fontAlgn="auto" hangingPunct="1">
              <a:lnSpc>
                <a:spcPct val="80000"/>
              </a:lnSpc>
              <a:spcAft>
                <a:spcPts val="0"/>
              </a:spcAft>
              <a:defRPr/>
            </a:pPr>
            <a:r>
              <a:rPr lang="en-US" sz="2400" dirty="0"/>
              <a:t>Since the 1970s, wages decreased but fringe benefits increased</a:t>
            </a:r>
          </a:p>
          <a:p>
            <a:pPr lvl="1" eaLnBrk="1" fontAlgn="auto" hangingPunct="1">
              <a:lnSpc>
                <a:spcPct val="80000"/>
              </a:lnSpc>
              <a:spcAft>
                <a:spcPts val="0"/>
              </a:spcAft>
              <a:defRPr/>
            </a:pPr>
            <a:r>
              <a:rPr lang="en-US" sz="2400" dirty="0"/>
              <a:t>People work fewer hours since the Industrial Revolution</a:t>
            </a:r>
          </a:p>
          <a:p>
            <a:pPr lvl="1" eaLnBrk="1" fontAlgn="auto" hangingPunct="1">
              <a:lnSpc>
                <a:spcPct val="80000"/>
              </a:lnSpc>
              <a:spcAft>
                <a:spcPts val="0"/>
              </a:spcAft>
              <a:defRPr/>
            </a:pPr>
            <a:r>
              <a:rPr lang="en-US" sz="2400" dirty="0"/>
              <a:t>Decrease in take-home pay may be due to other factors (e.g. increased taxes)</a:t>
            </a:r>
          </a:p>
          <a:p>
            <a:pPr lvl="1" eaLnBrk="1" fontAlgn="auto" hangingPunct="1">
              <a:lnSpc>
                <a:spcPct val="80000"/>
              </a:lnSpc>
              <a:spcAft>
                <a:spcPts val="0"/>
              </a:spcAft>
              <a:defRPr/>
            </a:pPr>
            <a:r>
              <a:rPr lang="en-US" sz="2400" dirty="0"/>
              <a:t>Purchasing power increases as prices fall</a:t>
            </a:r>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1219200" y="1371600"/>
            <a:ext cx="7696200" cy="4876800"/>
          </a:xfrm>
        </p:spPr>
        <p:txBody>
          <a:bodyPr rtlCol="0">
            <a:normAutofit/>
          </a:bodyPr>
          <a:lstStyle/>
          <a:p>
            <a:pPr eaLnBrk="1" fontAlgn="auto" hangingPunct="1">
              <a:lnSpc>
                <a:spcPct val="80000"/>
              </a:lnSpc>
              <a:spcAft>
                <a:spcPts val="0"/>
              </a:spcAft>
              <a:buFontTx/>
              <a:buNone/>
              <a:defRPr/>
            </a:pPr>
            <a:r>
              <a:rPr lang="en-US" sz="2800" dirty="0"/>
              <a:t>Changing </a:t>
            </a:r>
            <a:r>
              <a:rPr lang="en-US" sz="2800" dirty="0" smtClean="0"/>
              <a:t>Skills and Skill Levels</a:t>
            </a:r>
            <a:endParaRPr lang="en-US" sz="2800" dirty="0"/>
          </a:p>
          <a:p>
            <a:pPr eaLnBrk="1" fontAlgn="auto" hangingPunct="1">
              <a:lnSpc>
                <a:spcPct val="80000"/>
              </a:lnSpc>
              <a:spcAft>
                <a:spcPts val="0"/>
              </a:spcAft>
              <a:defRPr/>
            </a:pPr>
            <a:r>
              <a:rPr lang="en-US" sz="2400" dirty="0" smtClean="0"/>
              <a:t>New products and services based on computer technology create jobs in design, marketing, manufacture, sales, customer service, repair, and maintenance. </a:t>
            </a:r>
          </a:p>
          <a:p>
            <a:pPr eaLnBrk="1" fontAlgn="auto" hangingPunct="1">
              <a:lnSpc>
                <a:spcPct val="80000"/>
              </a:lnSpc>
              <a:spcAft>
                <a:spcPts val="0"/>
              </a:spcAft>
              <a:defRPr/>
            </a:pPr>
            <a:r>
              <a:rPr lang="en-US" sz="2400" dirty="0" smtClean="0"/>
              <a:t>The </a:t>
            </a:r>
            <a:r>
              <a:rPr lang="en-US" sz="2400" dirty="0"/>
              <a:t>new jobs created from computers are different from the jobs </a:t>
            </a:r>
            <a:r>
              <a:rPr lang="en-US" sz="2400" dirty="0" smtClean="0"/>
              <a:t>eliminated. </a:t>
            </a:r>
            <a:endParaRPr lang="en-US" sz="2400" dirty="0"/>
          </a:p>
          <a:p>
            <a:pPr eaLnBrk="1" fontAlgn="auto" hangingPunct="1">
              <a:lnSpc>
                <a:spcPct val="80000"/>
              </a:lnSpc>
              <a:spcAft>
                <a:spcPts val="0"/>
              </a:spcAft>
              <a:defRPr/>
            </a:pPr>
            <a:r>
              <a:rPr lang="en-US" sz="2400" dirty="0"/>
              <a:t>New jobs such as computer engineer and system analyst jobs require a college degree, where jobs such as bank tellers, customer service representatives and clerks do </a:t>
            </a:r>
            <a:r>
              <a:rPr lang="en-US" sz="2400" dirty="0" smtClean="0"/>
              <a:t>not.</a:t>
            </a:r>
            <a:endParaRPr lang="en-US" sz="2400" dirty="0"/>
          </a:p>
          <a:p>
            <a:pPr eaLnBrk="1" fontAlgn="auto" hangingPunct="1">
              <a:lnSpc>
                <a:spcPct val="80000"/>
              </a:lnSpc>
              <a:spcAft>
                <a:spcPts val="0"/>
              </a:spcAft>
              <a:defRPr/>
            </a:pPr>
            <a:r>
              <a:rPr lang="en-US" sz="2400" dirty="0"/>
              <a:t>Companies are more willing to hire people without specific skills when they can train new people quickly and use automated support </a:t>
            </a:r>
            <a:r>
              <a:rPr lang="en-US" sz="2400" dirty="0" smtClean="0"/>
              <a:t>systems.</a:t>
            </a:r>
            <a:endParaRPr lang="en-US" sz="2400" dirty="0"/>
          </a:p>
        </p:txBody>
      </p:sp>
      <p:pic>
        <p:nvPicPr>
          <p:cNvPr id="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924800" cy="4876800"/>
          </a:xfrm>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sz="2600" i="1" dirty="0"/>
              <a:t>What jobs have been eliminated due to technology?</a:t>
            </a:r>
          </a:p>
          <a:p>
            <a:pPr eaLnBrk="1" fontAlgn="auto" hangingPunct="1">
              <a:spcAft>
                <a:spcPts val="0"/>
              </a:spcAft>
              <a:defRPr/>
            </a:pPr>
            <a:r>
              <a:rPr lang="en-US" sz="2600" i="1" dirty="0"/>
              <a:t>What jobs that were once considered high-skill jobs </a:t>
            </a:r>
            <a:r>
              <a:rPr lang="en-US" sz="2600" i="1" dirty="0" smtClean="0"/>
              <a:t/>
            </a:r>
            <a:br>
              <a:rPr lang="en-US" sz="2600" i="1" dirty="0" smtClean="0"/>
            </a:br>
            <a:r>
              <a:rPr lang="en-US" sz="2600" i="1" dirty="0" smtClean="0"/>
              <a:t>are </a:t>
            </a:r>
            <a:r>
              <a:rPr lang="en-US" sz="2600" i="1" dirty="0"/>
              <a:t>now low-skill due to technology?</a:t>
            </a:r>
          </a:p>
          <a:p>
            <a:pPr eaLnBrk="1" fontAlgn="auto" hangingPunct="1">
              <a:spcAft>
                <a:spcPts val="0"/>
              </a:spcAft>
              <a:defRPr/>
            </a:pPr>
            <a:r>
              <a:rPr lang="en-US" sz="2600" i="1" dirty="0"/>
              <a:t> What new jobs have been created because of technology?</a:t>
            </a:r>
          </a:p>
          <a:p>
            <a:pPr eaLnBrk="1" fontAlgn="auto" hangingPunct="1">
              <a:spcAft>
                <a:spcPts val="0"/>
              </a:spcAft>
              <a:defRPr/>
            </a:pPr>
            <a:r>
              <a:rPr lang="en-US" sz="2600" i="1" dirty="0" smtClean="0"/>
              <a:t>Do automated systems mean fewer jobs for </a:t>
            </a:r>
            <a:br>
              <a:rPr lang="en-US" sz="2600" i="1" dirty="0" smtClean="0"/>
            </a:br>
            <a:r>
              <a:rPr lang="en-US" sz="2600" i="1" dirty="0" smtClean="0"/>
              <a:t>high-skilled workers? </a:t>
            </a:r>
          </a:p>
          <a:p>
            <a:pPr eaLnBrk="1" fontAlgn="auto" hangingPunct="1">
              <a:spcAft>
                <a:spcPts val="0"/>
              </a:spcAft>
              <a:defRPr/>
            </a:pPr>
            <a:r>
              <a:rPr lang="en-US" sz="2600" i="1" dirty="0" smtClean="0"/>
              <a:t>Will human intelligence in employment be “devalued”?</a:t>
            </a:r>
            <a:endParaRPr lang="en-US" sz="2600" i="1" dirty="0"/>
          </a:p>
        </p:txBody>
      </p:sp>
      <p:pic>
        <p:nvPicPr>
          <p:cNvPr id="5"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smtClean="0"/>
              <a:t>Telecommuting</a:t>
            </a:r>
            <a:endParaRPr lang="en-US" sz="2800" dirty="0"/>
          </a:p>
          <a:p>
            <a:pPr eaLnBrk="1" fontAlgn="auto" hangingPunct="1">
              <a:spcAft>
                <a:spcPts val="0"/>
              </a:spcAft>
              <a:defRPr/>
            </a:pPr>
            <a:r>
              <a:rPr lang="en-US" sz="2400" dirty="0"/>
              <a:t>Working at home using a computer electronically linked to one's place of employment</a:t>
            </a:r>
          </a:p>
          <a:p>
            <a:pPr eaLnBrk="1" fontAlgn="auto" hangingPunct="1">
              <a:spcAft>
                <a:spcPts val="0"/>
              </a:spcAft>
              <a:defRPr/>
            </a:pPr>
            <a:r>
              <a:rPr lang="en-US" sz="2400" dirty="0"/>
              <a:t>Mobile office using a laptop, working out of your car or at customer locations</a:t>
            </a:r>
          </a:p>
          <a:p>
            <a:pPr eaLnBrk="1" fontAlgn="auto" hangingPunct="1">
              <a:spcAft>
                <a:spcPts val="0"/>
              </a:spcAft>
              <a:defRPr/>
            </a:pPr>
            <a:r>
              <a:rPr lang="en-US" sz="2400" dirty="0"/>
              <a:t>Fulltime and part-time telecommuting</a:t>
            </a:r>
          </a:p>
        </p:txBody>
      </p:sp>
      <p:pic>
        <p:nvPicPr>
          <p:cNvPr id="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50913" y="182563"/>
            <a:ext cx="7523162"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2960</Words>
  <Application>Microsoft Office PowerPoint</Application>
  <PresentationFormat>On-screen Show (4:3)</PresentationFormat>
  <Paragraphs>229</Paragraphs>
  <Slides>28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2012-09-17T17:46:52Z</dcterms:created>
  <dcterms:modified xsi:type="dcterms:W3CDTF">2017-06-01T15:33:29Z</dcterms:modified>
</cp:coreProperties>
</file>