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24"/>
  </p:notesMasterIdLst>
  <p:handoutMasterIdLst>
    <p:handoutMasterId r:id="rId25"/>
  </p:handoutMasterIdLst>
  <p:sldIdLst>
    <p:sldId id="271" r:id="rId2"/>
    <p:sldId id="272" r:id="rId3"/>
    <p:sldId id="281" r:id="rId4"/>
    <p:sldId id="286" r:id="rId5"/>
    <p:sldId id="289" r:id="rId6"/>
    <p:sldId id="287" r:id="rId7"/>
    <p:sldId id="306" r:id="rId8"/>
    <p:sldId id="291" r:id="rId9"/>
    <p:sldId id="307" r:id="rId10"/>
    <p:sldId id="294" r:id="rId11"/>
    <p:sldId id="303" r:id="rId12"/>
    <p:sldId id="295" r:id="rId13"/>
    <p:sldId id="308" r:id="rId14"/>
    <p:sldId id="309" r:id="rId15"/>
    <p:sldId id="310" r:id="rId16"/>
    <p:sldId id="311" r:id="rId17"/>
    <p:sldId id="312" r:id="rId18"/>
    <p:sldId id="297" r:id="rId19"/>
    <p:sldId id="313" r:id="rId20"/>
    <p:sldId id="299" r:id="rId21"/>
    <p:sldId id="301" r:id="rId22"/>
    <p:sldId id="314"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1"/>
    <p:restoredTop sz="58969" autoAdjust="0"/>
  </p:normalViewPr>
  <p:slideViewPr>
    <p:cSldViewPr>
      <p:cViewPr varScale="1">
        <p:scale>
          <a:sx n="71" d="100"/>
          <a:sy n="71" d="100"/>
        </p:scale>
        <p:origin x="2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6915F876-26F5-D64B-B5C6-73B34FFD3F30}"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D0A0E16-8237-8740-9822-313A79249AD0}" type="slidenum">
              <a:rPr lang="en-US" altLang="x-none"/>
              <a:pPr/>
              <a:t>‹#›</a:t>
            </a:fld>
            <a:endParaRPr lang="en-US" altLang="x-none"/>
          </a:p>
        </p:txBody>
      </p:sp>
    </p:spTree>
    <p:extLst>
      <p:ext uri="{BB962C8B-B14F-4D97-AF65-F5344CB8AC3E}">
        <p14:creationId xmlns:p14="http://schemas.microsoft.com/office/powerpoint/2010/main" val="976241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A7750930-B47A-0F44-A7EA-957147D8B7CC}" type="datetimeFigureOut">
              <a:rPr lang="en-US" altLang="x-none"/>
              <a:pPr/>
              <a:t>6/1/2017</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65FC054-84C9-0D46-9B9B-8C2444F42B07}" type="slidenum">
              <a:rPr lang="en-US" altLang="x-none"/>
              <a:pPr/>
              <a:t>‹#›</a:t>
            </a:fld>
            <a:endParaRPr lang="en-US" altLang="x-none"/>
          </a:p>
        </p:txBody>
      </p:sp>
    </p:spTree>
    <p:extLst>
      <p:ext uri="{BB962C8B-B14F-4D97-AF65-F5344CB8AC3E}">
        <p14:creationId xmlns:p14="http://schemas.microsoft.com/office/powerpoint/2010/main" val="3289550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5FC054-84C9-0D46-9B9B-8C2444F42B07}" type="slidenum">
              <a:rPr lang="en-US" altLang="x-none" smtClean="0"/>
              <a:pPr/>
              <a:t>1</a:t>
            </a:fld>
            <a:endParaRPr lang="en-US" altLang="x-none"/>
          </a:p>
        </p:txBody>
      </p:sp>
    </p:spTree>
    <p:extLst>
      <p:ext uri="{BB962C8B-B14F-4D97-AF65-F5344CB8AC3E}">
        <p14:creationId xmlns:p14="http://schemas.microsoft.com/office/powerpoint/2010/main" val="393868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Computer scientist Peter Denning says technology “shapes the space of possibilities.”</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203EF63-4C11-B349-B62A-47AE014978C2}" type="slidenum">
              <a:rPr lang="en-US" altLang="x-none"/>
              <a:pPr/>
              <a:t>19</a:t>
            </a:fld>
            <a:endParaRPr lang="en-US" altLang="x-none"/>
          </a:p>
        </p:txBody>
      </p:sp>
    </p:spTree>
    <p:extLst>
      <p:ext uri="{BB962C8B-B14F-4D97-AF65-F5344CB8AC3E}">
        <p14:creationId xmlns:p14="http://schemas.microsoft.com/office/powerpoint/2010/main" val="344184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Some critics see the web as significantly encouraging narrowness and political extremes by making it easy for people to avoid seeing alternative opinions.</a:t>
            </a:r>
          </a:p>
          <a:p>
            <a:pPr eaLnBrk="1" hangingPunct="1">
              <a:spcBef>
                <a:spcPct val="0"/>
              </a:spcBef>
            </a:pPr>
            <a:endParaRPr lang="en-US" altLang="x-none"/>
          </a:p>
          <a:p>
            <a:pPr eaLnBrk="1" hangingPunct="1">
              <a:spcBef>
                <a:spcPct val="0"/>
              </a:spcBef>
            </a:pPr>
            <a:r>
              <a:rPr lang="en-US" altLang="x-none"/>
              <a:t>Searching online “puts researchers in touch with prevailing opinions, but this may accelerate consensus and narrow the range of findings and ideas built upon.”</a:t>
            </a:r>
            <a:r>
              <a:rPr lang="en-US" altLang="x-none" baseline="30000"/>
              <a:t>8</a:t>
            </a:r>
          </a:p>
          <a:p>
            <a:pPr eaLnBrk="1" hangingPunct="1">
              <a:spcBef>
                <a:spcPct val="0"/>
              </a:spcBef>
            </a:pPr>
            <a:endParaRPr lang="en-US" altLang="x-none"/>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063EFDE-3D5D-704D-9585-9DF97E0A6F83}" type="slidenum">
              <a:rPr lang="en-US" altLang="x-none"/>
              <a:pPr/>
              <a:t>6</a:t>
            </a:fld>
            <a:endParaRPr lang="en-US" altLang="x-none"/>
          </a:p>
        </p:txBody>
      </p:sp>
    </p:spTree>
    <p:extLst>
      <p:ext uri="{BB962C8B-B14F-4D97-AF65-F5344CB8AC3E}">
        <p14:creationId xmlns:p14="http://schemas.microsoft.com/office/powerpoint/2010/main" val="189639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9D8E65F-65AA-0C45-AA41-CEFF26519691}" type="slidenum">
              <a:rPr lang="en-US" altLang="x-none"/>
              <a:pPr/>
              <a:t>7</a:t>
            </a:fld>
            <a:endParaRPr lang="en-US" altLang="x-none"/>
          </a:p>
        </p:txBody>
      </p:sp>
    </p:spTree>
    <p:extLst>
      <p:ext uri="{BB962C8B-B14F-4D97-AF65-F5344CB8AC3E}">
        <p14:creationId xmlns:p14="http://schemas.microsoft.com/office/powerpoint/2010/main" val="378051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Car crash analysis programs use a technique called the finite-element method. They superimpose a grid on the frame of a car, dividing the car into a finite number of small pieces, or elements. The grid is entered into the program, along with data describing the specifications of the materials making up each element (e.g., density, strength, and elasticity).  A real crash test can cost several thousand dollars. It includes building and testing a unique prototype for each new car design. The crash analysis programs allow engineers to consider alternatives and discover the effect without building another prototype for each alternative. But how good are the programs?</a:t>
            </a:r>
          </a:p>
          <a:p>
            <a:pPr eaLnBrk="1" hangingPunct="1">
              <a:spcBef>
                <a:spcPct val="0"/>
              </a:spcBef>
            </a:pPr>
            <a:endParaRPr lang="en-US" altLang="x-none"/>
          </a:p>
          <a:p>
            <a:pPr eaLnBrk="1" hangingPunct="1">
              <a:spcBef>
                <a:spcPct val="0"/>
              </a:spcBef>
            </a:pPr>
            <a:r>
              <a:rPr lang="en-US" altLang="x-none" i="1"/>
              <a:t>How well is the physics of car crashes understood? How accurate and complete are the data?</a:t>
            </a:r>
            <a:r>
              <a:rPr lang="en-US" altLang="x-none"/>
              <a:t>  Force and acceleration are basic principles. Engineers know the relevant properties of the materials. However, although they understand the materials when force is applied gradually, they know less about the behavior of some materials under abrupt acceleration.</a:t>
            </a:r>
          </a:p>
          <a:p>
            <a:pPr eaLnBrk="1" hangingPunct="1">
              <a:spcBef>
                <a:spcPct val="0"/>
              </a:spcBef>
            </a:pPr>
            <a:endParaRPr lang="en-US" altLang="x-none"/>
          </a:p>
          <a:p>
            <a:pPr eaLnBrk="1" hangingPunct="1">
              <a:spcBef>
                <a:spcPct val="0"/>
              </a:spcBef>
            </a:pPr>
            <a:r>
              <a:rPr lang="en-US" altLang="x-none" i="1"/>
              <a:t>What simplifications do the programs make?</a:t>
            </a:r>
            <a:r>
              <a:rPr lang="en-US" altLang="x-none"/>
              <a:t>  Obviously, the grid pattern.</a:t>
            </a:r>
          </a:p>
          <a:p>
            <a:pPr eaLnBrk="1" hangingPunct="1">
              <a:spcBef>
                <a:spcPct val="0"/>
              </a:spcBef>
            </a:pPr>
            <a:endParaRPr lang="en-US" altLang="x-none"/>
          </a:p>
          <a:p>
            <a:pPr eaLnBrk="1" hangingPunct="1">
              <a:spcBef>
                <a:spcPct val="0"/>
              </a:spcBef>
            </a:pPr>
            <a:r>
              <a:rPr lang="en-US" altLang="x-none" i="1"/>
              <a:t>How do the computed results compare to actual crash tests on real cars?</a:t>
            </a:r>
            <a:r>
              <a:rPr lang="en-US" altLang="x-none"/>
              <a:t>  Crash analysis programs do an extremely good job.</a:t>
            </a:r>
            <a:endParaRPr lang="en-US" altLang="x-none" i="1"/>
          </a:p>
          <a:p>
            <a:pPr eaLnBrk="1" hangingPunct="1">
              <a:spcBef>
                <a:spcPct val="0"/>
              </a:spcBef>
            </a:pPr>
            <a:endParaRPr lang="en-US" altLang="x-none" i="1"/>
          </a:p>
          <a:p>
            <a:pPr eaLnBrk="1" hangingPunct="1">
              <a:spcBef>
                <a:spcPct val="0"/>
              </a:spcBef>
            </a:pPr>
            <a:endParaRPr lang="en-US" altLang="x-none"/>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2BCE966-FE65-104F-8EFA-49592A09B8A0}" type="slidenum">
              <a:rPr lang="en-US" altLang="x-none"/>
              <a:pPr/>
              <a:t>8</a:t>
            </a:fld>
            <a:endParaRPr lang="en-US" altLang="x-none"/>
          </a:p>
        </p:txBody>
      </p:sp>
    </p:spTree>
    <p:extLst>
      <p:ext uri="{BB962C8B-B14F-4D97-AF65-F5344CB8AC3E}">
        <p14:creationId xmlns:p14="http://schemas.microsoft.com/office/powerpoint/2010/main" val="47271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Climate change is an example of something that is very difficult to model because of its complexity. </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6130FF9-023E-6D41-A9AB-201F5610D2F3}" type="slidenum">
              <a:rPr lang="en-US" altLang="x-none"/>
              <a:pPr/>
              <a:t>9</a:t>
            </a:fld>
            <a:endParaRPr lang="en-US" altLang="x-none"/>
          </a:p>
        </p:txBody>
      </p:sp>
    </p:spTree>
    <p:extLst>
      <p:ext uri="{BB962C8B-B14F-4D97-AF65-F5344CB8AC3E}">
        <p14:creationId xmlns:p14="http://schemas.microsoft.com/office/powerpoint/2010/main" val="386744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Some companies use the catchphrase “the next billion users” to describe the people their programs address. For the companies, these programs create good will and – if successful in improving the standard of living and economies of the target countries – a large future customer base. </a:t>
            </a:r>
          </a:p>
          <a:p>
            <a:pPr eaLnBrk="1" hangingPunct="1">
              <a:spcBef>
                <a:spcPct val="0"/>
              </a:spcBef>
            </a:pPr>
            <a:endParaRPr lang="en-US" altLang="x-none"/>
          </a:p>
          <a:p>
            <a:pPr eaLnBrk="1" hangingPunct="1">
              <a:spcBef>
                <a:spcPct val="0"/>
              </a:spcBef>
            </a:pPr>
            <a:r>
              <a:rPr lang="en-US" altLang="x-none"/>
              <a:t>One Laptop per Child is a nonprofit organization that supplies an inexpensive laptop computer specially designed for elementary school children in developing countries. The laptop works in extreme heat or cold, extremes of humidity, and dusty or rainy environments. The power requirements are very low.  The success of the program, however, depends upon the presence of supporting social and technical infrastructures, such as electricity and tech support.</a:t>
            </a:r>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D0B2293-FDE0-5345-9545-A23DA16D56D7}" type="slidenum">
              <a:rPr lang="en-US" altLang="x-none"/>
              <a:pPr/>
              <a:t>11</a:t>
            </a:fld>
            <a:endParaRPr lang="en-US" altLang="x-none"/>
          </a:p>
        </p:txBody>
      </p:sp>
    </p:spTree>
    <p:extLst>
      <p:ext uri="{BB962C8B-B14F-4D97-AF65-F5344CB8AC3E}">
        <p14:creationId xmlns:p14="http://schemas.microsoft.com/office/powerpoint/2010/main" val="14394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 common criticism of capitalism is that it survives by convincing us to buy products we do not need. Luddites argue, similarly, that technology causes production of things we do not need. Luddites believe that advertising, work pressure, or other external forces manipulate buyers. Those</a:t>
            </a:r>
            <a:r>
              <a:rPr lang="en-US" altLang="x-none" sz="1400"/>
              <a:t> </a:t>
            </a:r>
            <a:r>
              <a:rPr lang="en-US" altLang="x-none"/>
              <a:t>who emphasize the value of individual action and choices argue that needs are relative to goals.</a:t>
            </a:r>
          </a:p>
          <a:p>
            <a:pPr eaLnBrk="1" hangingPunct="1">
              <a:spcBef>
                <a:spcPct val="0"/>
              </a:spcBef>
            </a:pPr>
            <a:endParaRPr lang="en-US" altLang="x-none"/>
          </a:p>
          <a:p>
            <a:pPr eaLnBrk="1" hangingPunct="1">
              <a:spcBef>
                <a:spcPct val="0"/>
              </a:spcBef>
            </a:pPr>
            <a:r>
              <a:rPr lang="en-US" altLang="x-none"/>
              <a:t>Environmental and anti-technology groups use computers and the Web. The editor of </a:t>
            </a:r>
            <a:r>
              <a:rPr lang="en-US" altLang="x-none" i="1"/>
              <a:t>Wild Earth</a:t>
            </a:r>
            <a:r>
              <a:rPr lang="en-US" altLang="x-none"/>
              <a:t>, who considers himself a neo-Luddite, said he “inclines toward the view that technology is inherently evil,” but he “disseminates this view via email, computer, and laser printer.”</a:t>
            </a:r>
            <a:r>
              <a:rPr lang="en-US" altLang="x-none" baseline="30000"/>
              <a:t>56 </a:t>
            </a:r>
            <a:endParaRPr lang="en-US" altLang="x-none"/>
          </a:p>
          <a:p>
            <a:pPr eaLnBrk="1" hangingPunct="1">
              <a:spcBef>
                <a:spcPct val="0"/>
              </a:spcBef>
            </a:pPr>
            <a:endParaRPr lang="en-US" altLang="x-none"/>
          </a:p>
          <a:p>
            <a:pPr eaLnBrk="1" hangingPunct="1">
              <a:spcBef>
                <a:spcPct val="0"/>
              </a:spcBef>
            </a:pPr>
            <a:r>
              <a:rPr lang="en-US" altLang="x-none"/>
              <a:t>According to Kirkpatrick Sale, another neo-Luddite, the use of computers insidiously embeds into the user the values and thought processes of the society that makes the technology.</a:t>
            </a:r>
            <a:r>
              <a:rPr lang="en-US" altLang="x-none" baseline="30000"/>
              <a:t> 57 </a:t>
            </a:r>
            <a:endParaRPr lang="en-US" altLang="x-none"/>
          </a:p>
          <a:p>
            <a:pPr eaLnBrk="1" hangingPunct="1">
              <a:spcBef>
                <a:spcPct val="0"/>
              </a:spcBef>
            </a:pPr>
            <a:endParaRPr lang="en-US" altLang="x-none"/>
          </a:p>
          <a:p>
            <a:pPr eaLnBrk="1" hangingPunct="1">
              <a:spcBef>
                <a:spcPct val="0"/>
              </a:spcBef>
            </a:pPr>
            <a:endParaRPr lang="en-US" altLang="x-none"/>
          </a:p>
          <a:p>
            <a:pPr eaLnBrk="1" hangingPunct="1">
              <a:spcBef>
                <a:spcPct val="0"/>
              </a:spcBef>
            </a:pPr>
            <a:endParaRPr lang="en-US" altLang="x-none" baseline="3000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BDD8719-300A-BE48-A246-EB00412B9ED5}" type="slidenum">
              <a:rPr lang="en-US" altLang="x-none"/>
              <a:pPr/>
              <a:t>15</a:t>
            </a:fld>
            <a:endParaRPr lang="en-US" altLang="x-none"/>
          </a:p>
        </p:txBody>
      </p:sp>
    </p:spTree>
    <p:extLst>
      <p:ext uri="{BB962C8B-B14F-4D97-AF65-F5344CB8AC3E}">
        <p14:creationId xmlns:p14="http://schemas.microsoft.com/office/powerpoint/2010/main" val="234062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Kirkpatrick Sale’s list of “benefits” include speed, ease, and mass access – all of which he disdains. He says that although individuals might feel their lives are better because of computers, the perceived benefits are “industrial virtues that may not be virtues in another morality.”  He defines moral judgment as “the capacity to decide that a thing is right when it enhances the integrity, stability, and beauty of nature and is wrong when it does otherwise.”</a:t>
            </a:r>
            <a:r>
              <a:rPr lang="en-US" altLang="x-none" baseline="30000"/>
              <a:t>58</a:t>
            </a:r>
          </a:p>
          <a:p>
            <a:pPr eaLnBrk="1" hangingPunct="1">
              <a:spcBef>
                <a:spcPct val="0"/>
              </a:spcBef>
            </a:pPr>
            <a:endParaRPr lang="en-US" altLang="x-none"/>
          </a:p>
          <a:p>
            <a:pPr eaLnBrk="1" hangingPunct="1">
              <a:spcBef>
                <a:spcPct val="0"/>
              </a:spcBef>
            </a:pPr>
            <a:r>
              <a:rPr lang="en-US" altLang="x-none"/>
              <a:t>Jerry Mander, another neo-Luddite, points out that thousands of generations of humans got along without computers, suggesting that we could do just fine without them too.</a:t>
            </a:r>
          </a:p>
          <a:p>
            <a:pPr eaLnBrk="1" hangingPunct="1">
              <a:spcBef>
                <a:spcPct val="0"/>
              </a:spcBef>
            </a:pPr>
            <a:endParaRPr lang="en-US" altLang="x-none"/>
          </a:p>
          <a:p>
            <a:pPr eaLnBrk="1" hangingPunct="1">
              <a:spcBef>
                <a:spcPct val="0"/>
              </a:spcBef>
            </a:pPr>
            <a:r>
              <a:rPr lang="en-US" altLang="x-none"/>
              <a:t>Critics of modern technologies point out their weaknesses but often ignore the weaknesses of alternatives.</a:t>
            </a:r>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52541EC-76B2-074A-829B-182D8F8E1180}" type="slidenum">
              <a:rPr lang="en-US" altLang="x-none"/>
              <a:pPr/>
              <a:t>16</a:t>
            </a:fld>
            <a:endParaRPr lang="en-US" altLang="x-none"/>
          </a:p>
        </p:txBody>
      </p:sp>
    </p:spTree>
    <p:extLst>
      <p:ext uri="{BB962C8B-B14F-4D97-AF65-F5344CB8AC3E}">
        <p14:creationId xmlns:p14="http://schemas.microsoft.com/office/powerpoint/2010/main" val="42536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Technology and the Industrial Revolution have had a dramatic impact on life expectancy. A study in 1662 estimated that only 25% of people in London lived to age 26. Records from 18th-century French villages showed that the median age of death was lower than the median age of marriage. In the U.S., life expectancy at birth increased from 47.3 years in 1900 to 77.9 in 2007. Worldwide average life expectancy increased from approximately 30 in 1900 to approximately 64 in 2006.</a:t>
            </a:r>
          </a:p>
          <a:p>
            <a:pPr eaLnBrk="1" hangingPunct="1">
              <a:spcBef>
                <a:spcPct val="0"/>
              </a:spcBef>
            </a:pPr>
            <a:endParaRPr lang="en-US" altLang="x-none"/>
          </a:p>
          <a:p>
            <a:pPr eaLnBrk="1" hangingPunct="1">
              <a:spcBef>
                <a:spcPct val="0"/>
              </a:spcBef>
            </a:pPr>
            <a:r>
              <a:rPr lang="en-US" altLang="x-none"/>
              <a:t>Science and technology (along with other factors such as education) reduced or almost eliminated typhoid, smallpox, dysentery, plagues, and malaria in most of the world.</a:t>
            </a:r>
          </a:p>
          <a:p>
            <a:pPr eaLnBrk="1" hangingPunct="1">
              <a:spcBef>
                <a:spcPct val="0"/>
              </a:spcBef>
            </a:pPr>
            <a:endParaRPr lang="en-US" altLang="x-none"/>
          </a:p>
          <a:p>
            <a:pPr eaLnBrk="1" hangingPunct="1">
              <a:spcBef>
                <a:spcPct val="0"/>
              </a:spcBef>
            </a:pPr>
            <a:r>
              <a:rPr lang="en-US" altLang="x-none"/>
              <a:t>In the early 2000s, Americans spent less than 10% of family income on food, compared to 47% in 1901.  When new forms of wheat and crop management were introduced in India, yields rose from 12.3 million tons in 1965 to 73.5 million tons in 1999. In about the same timeframe, U.S. production of its 17 most important crops increased from 252 million tons to 596 million tons, but used 25 million fewer acres.</a:t>
            </a:r>
          </a:p>
        </p:txBody>
      </p:sp>
      <p:sp>
        <p:nvSpPr>
          <p:cNvPr id="317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C1D0610-FF4C-814A-BA66-FE88AE020746}" type="slidenum">
              <a:rPr lang="en-US" altLang="x-none"/>
              <a:pPr/>
              <a:t>17</a:t>
            </a:fld>
            <a:endParaRPr lang="en-US" altLang="x-none"/>
          </a:p>
        </p:txBody>
      </p:sp>
    </p:spTree>
    <p:extLst>
      <p:ext uri="{BB962C8B-B14F-4D97-AF65-F5344CB8AC3E}">
        <p14:creationId xmlns:p14="http://schemas.microsoft.com/office/powerpoint/2010/main" val="2806603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22563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98180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64713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61C0A80B-2BE5-BE4B-85F3-3B6E1E94239C}" type="slidenum">
              <a:rPr lang="en-US" altLang="x-none"/>
              <a:pPr/>
              <a:t>‹#›</a:t>
            </a:fld>
            <a:endParaRPr lang="en-US" altLang="x-none"/>
          </a:p>
        </p:txBody>
      </p:sp>
    </p:spTree>
    <p:extLst>
      <p:ext uri="{BB962C8B-B14F-4D97-AF65-F5344CB8AC3E}">
        <p14:creationId xmlns:p14="http://schemas.microsoft.com/office/powerpoint/2010/main" val="1528773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391150" y="6477000"/>
            <a:ext cx="3752850" cy="365125"/>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21026" y="6327738"/>
            <a:ext cx="695004" cy="493819"/>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4294967295"/>
          </p:nvPr>
        </p:nvSpPr>
        <p:spPr>
          <a:xfrm>
            <a:off x="990600" y="4267200"/>
            <a:ext cx="4419600" cy="1752600"/>
          </a:xfrm>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6" b="2694"/>
          <a:stretch/>
        </p:blipFill>
        <p:spPr>
          <a:xfrm>
            <a:off x="25400" y="0"/>
            <a:ext cx="5390394" cy="6858000"/>
          </a:xfrm>
          <a:prstGeom prst="rect">
            <a:avLst/>
          </a:prstGeom>
        </p:spPr>
      </p:pic>
      <p:sp>
        <p:nvSpPr>
          <p:cNvPr id="8" name="Rectangle 5"/>
          <p:cNvSpPr txBox="1">
            <a:spLocks noChangeArrowheads="1"/>
          </p:cNvSpPr>
          <p:nvPr/>
        </p:nvSpPr>
        <p:spPr>
          <a:xfrm>
            <a:off x="3733800" y="2667000"/>
            <a:ext cx="5029200" cy="1828800"/>
          </a:xfrm>
          <a:prstGeom prst="rect">
            <a:avLst/>
          </a:prstGeom>
        </p:spPr>
        <p:txBody>
          <a:bodyPr rtlCol="0">
            <a:normAutofit fontScale="92500"/>
          </a:bodyPr>
          <a:lst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Wingdings" pitchFamily="2" charset="2"/>
              <a:buNone/>
              <a:defRPr/>
            </a:pPr>
            <a:r>
              <a:rPr lang="en-US" sz="4000" dirty="0" smtClean="0">
                <a:solidFill>
                  <a:schemeClr val="bg1">
                    <a:lumMod val="95000"/>
                  </a:schemeClr>
                </a:solidFill>
              </a:rPr>
              <a:t>Chapter 7:</a:t>
            </a:r>
            <a:br>
              <a:rPr lang="en-US" sz="4000" dirty="0" smtClean="0">
                <a:solidFill>
                  <a:schemeClr val="bg1">
                    <a:lumMod val="95000"/>
                  </a:schemeClr>
                </a:solidFill>
              </a:rPr>
            </a:br>
            <a:r>
              <a:rPr lang="en-US" sz="4000" dirty="0" smtClean="0">
                <a:solidFill>
                  <a:schemeClr val="bg1">
                    <a:lumMod val="95000"/>
                  </a:schemeClr>
                </a:solidFill>
              </a:rPr>
              <a:t>Evaluating and Controlling Technology</a:t>
            </a:r>
            <a:endParaRPr lang="en-US" sz="4000" dirty="0">
              <a:solidFill>
                <a:schemeClr val="bg1">
                  <a:lumMod val="95000"/>
                </a:schemeClr>
              </a:solidFill>
            </a:endParaRPr>
          </a:p>
        </p:txBody>
      </p:sp>
      <p:sp>
        <p:nvSpPr>
          <p:cNvPr id="9" name="TextBox 5"/>
          <p:cNvSpPr txBox="1">
            <a:spLocks noChangeArrowheads="1"/>
          </p:cNvSpPr>
          <p:nvPr/>
        </p:nvSpPr>
        <p:spPr bwMode="auto">
          <a:xfrm>
            <a:off x="6057900" y="5894585"/>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Trends in Computer </a:t>
            </a:r>
            <a:r>
              <a:rPr lang="en-US" sz="2800" dirty="0" smtClean="0"/>
              <a:t>Access</a:t>
            </a:r>
            <a:endParaRPr lang="en-US" sz="2800" dirty="0"/>
          </a:p>
          <a:p>
            <a:pPr eaLnBrk="1" fontAlgn="auto" hangingPunct="1">
              <a:lnSpc>
                <a:spcPct val="80000"/>
              </a:lnSpc>
              <a:spcAft>
                <a:spcPts val="0"/>
              </a:spcAft>
              <a:defRPr/>
            </a:pPr>
            <a:r>
              <a:rPr lang="en-US" sz="2400" dirty="0"/>
              <a:t>New technologies only available to the wealthy</a:t>
            </a:r>
          </a:p>
          <a:p>
            <a:pPr eaLnBrk="1" fontAlgn="auto" hangingPunct="1">
              <a:lnSpc>
                <a:spcPct val="80000"/>
              </a:lnSpc>
              <a:spcAft>
                <a:spcPts val="0"/>
              </a:spcAft>
              <a:defRPr/>
            </a:pPr>
            <a:r>
              <a:rPr lang="en-US" sz="2400" dirty="0"/>
              <a:t>The time it takes for new technology to make its way into common use is decreasing</a:t>
            </a:r>
          </a:p>
          <a:p>
            <a:pPr eaLnBrk="1" fontAlgn="auto" hangingPunct="1">
              <a:lnSpc>
                <a:spcPct val="80000"/>
              </a:lnSpc>
              <a:spcAft>
                <a:spcPts val="0"/>
              </a:spcAft>
              <a:defRPr/>
            </a:pPr>
            <a:r>
              <a:rPr lang="en-US" sz="2400" dirty="0"/>
              <a:t>Cost is not the only factor; ease of use plays a role</a:t>
            </a:r>
          </a:p>
          <a:p>
            <a:pPr eaLnBrk="1" fontAlgn="auto" hangingPunct="1">
              <a:lnSpc>
                <a:spcPct val="80000"/>
              </a:lnSpc>
              <a:spcAft>
                <a:spcPts val="0"/>
              </a:spcAft>
              <a:defRPr/>
            </a:pPr>
            <a:r>
              <a:rPr lang="en-US" sz="2400" dirty="0"/>
              <a:t>Entrepreneurs provide low cost options for people who cannot otherwise afford something</a:t>
            </a:r>
          </a:p>
          <a:p>
            <a:pPr eaLnBrk="1" fontAlgn="auto" hangingPunct="1">
              <a:lnSpc>
                <a:spcPct val="80000"/>
              </a:lnSpc>
              <a:spcAft>
                <a:spcPts val="0"/>
              </a:spcAft>
              <a:defRPr/>
            </a:pPr>
            <a:r>
              <a:rPr lang="en-US" sz="2400" dirty="0"/>
              <a:t>Government funds technology in schools</a:t>
            </a:r>
          </a:p>
          <a:p>
            <a:pPr eaLnBrk="1" fontAlgn="auto" hangingPunct="1">
              <a:lnSpc>
                <a:spcPct val="80000"/>
              </a:lnSpc>
              <a:spcAft>
                <a:spcPts val="0"/>
              </a:spcAft>
              <a:defRPr/>
            </a:pPr>
            <a:r>
              <a:rPr lang="en-US" sz="2400" dirty="0"/>
              <a:t>As technology becomes more prevalent, the issues shift from the haves and have-nots to level of service</a:t>
            </a:r>
          </a:p>
        </p:txBody>
      </p:sp>
      <p:pic>
        <p:nvPicPr>
          <p:cNvPr id="53252"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The Global Divide and the Next Billion </a:t>
            </a:r>
            <a:r>
              <a:rPr lang="en-US" sz="2800" dirty="0" smtClean="0"/>
              <a:t>Users</a:t>
            </a:r>
            <a:endParaRPr lang="en-US" sz="2800" dirty="0"/>
          </a:p>
          <a:p>
            <a:pPr eaLnBrk="1" fontAlgn="auto" hangingPunct="1">
              <a:lnSpc>
                <a:spcPct val="80000"/>
              </a:lnSpc>
              <a:spcAft>
                <a:spcPts val="0"/>
              </a:spcAft>
              <a:defRPr/>
            </a:pPr>
            <a:r>
              <a:rPr lang="en-US" sz="2400" dirty="0"/>
              <a:t>Approximately </a:t>
            </a:r>
            <a:r>
              <a:rPr lang="en-US" sz="2400" dirty="0" smtClean="0"/>
              <a:t>two billion </a:t>
            </a:r>
            <a:r>
              <a:rPr lang="en-US" sz="2400" dirty="0"/>
              <a:t>people worldwide have access to the </a:t>
            </a:r>
            <a:r>
              <a:rPr lang="en-US" sz="2400" dirty="0" smtClean="0"/>
              <a:t>Web, a fivefold increase over roughly a decade. Approximately </a:t>
            </a:r>
            <a:r>
              <a:rPr lang="en-US" sz="2400" dirty="0"/>
              <a:t>five billion do </a:t>
            </a:r>
            <a:r>
              <a:rPr lang="en-US" sz="2400" dirty="0" smtClean="0"/>
              <a:t>not use the Internet.</a:t>
            </a:r>
            <a:endParaRPr lang="en-US" sz="2400" dirty="0"/>
          </a:p>
          <a:p>
            <a:pPr eaLnBrk="1" fontAlgn="auto" hangingPunct="1">
              <a:lnSpc>
                <a:spcPct val="80000"/>
              </a:lnSpc>
              <a:spcAft>
                <a:spcPts val="0"/>
              </a:spcAft>
              <a:defRPr/>
            </a:pPr>
            <a:r>
              <a:rPr lang="en-US" sz="2400" dirty="0"/>
              <a:t>Non-profit organizations and huge computer companies are spreading computer access to people in developing </a:t>
            </a:r>
            <a:r>
              <a:rPr lang="en-US" sz="2400" dirty="0" smtClean="0"/>
              <a:t>countries.</a:t>
            </a:r>
            <a:endParaRPr lang="en-US" sz="2400" dirty="0"/>
          </a:p>
          <a:p>
            <a:pPr eaLnBrk="1" fontAlgn="auto" hangingPunct="1">
              <a:lnSpc>
                <a:spcPct val="80000"/>
              </a:lnSpc>
              <a:spcAft>
                <a:spcPts val="0"/>
              </a:spcAft>
              <a:defRPr/>
            </a:pPr>
            <a:r>
              <a:rPr lang="en-US" sz="2400" dirty="0"/>
              <a:t>Bringing new technology to poor countries is not just a matter of money to buy equipment; PCs and laptops must work in extreme </a:t>
            </a:r>
            <a:r>
              <a:rPr lang="en-US" sz="2400" dirty="0" smtClean="0"/>
              <a:t>environments.</a:t>
            </a:r>
            <a:endParaRPr lang="en-US" sz="2400" dirty="0"/>
          </a:p>
          <a:p>
            <a:pPr eaLnBrk="1" fontAlgn="auto" hangingPunct="1">
              <a:lnSpc>
                <a:spcPct val="80000"/>
              </a:lnSpc>
              <a:spcAft>
                <a:spcPts val="0"/>
              </a:spcAft>
              <a:defRPr/>
            </a:pPr>
            <a:r>
              <a:rPr lang="en-US" sz="2400" dirty="0"/>
              <a:t>Some people actively working to shrink the digital divide emphasize the need to provide access in ways appropriate to the local </a:t>
            </a:r>
            <a:r>
              <a:rPr lang="en-US" sz="2400" dirty="0" smtClean="0"/>
              <a:t>culture.</a:t>
            </a:r>
            <a:endParaRPr lang="en-US" sz="2400" dirty="0"/>
          </a:p>
        </p:txBody>
      </p:sp>
      <p:pic>
        <p:nvPicPr>
          <p:cNvPr id="6246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1219200" y="1524000"/>
            <a:ext cx="7620000" cy="4876800"/>
          </a:xfrm>
        </p:spPr>
        <p:txBody>
          <a:bodyPr rtlCol="0">
            <a:normAutofit/>
          </a:bodyPr>
          <a:lstStyle/>
          <a:p>
            <a:pPr eaLnBrk="1" fontAlgn="auto" hangingPunct="1">
              <a:lnSpc>
                <a:spcPct val="80000"/>
              </a:lnSpc>
              <a:spcAft>
                <a:spcPts val="0"/>
              </a:spcAft>
              <a:buFontTx/>
              <a:buNone/>
              <a:defRPr/>
            </a:pPr>
            <a:r>
              <a:rPr lang="en-US" sz="2800" dirty="0" smtClean="0"/>
              <a:t>Criticisms of Computing Technologies</a:t>
            </a:r>
            <a:endParaRPr lang="en-US" sz="2800" dirty="0"/>
          </a:p>
          <a:p>
            <a:pPr eaLnBrk="1" fontAlgn="auto" hangingPunct="1">
              <a:lnSpc>
                <a:spcPct val="80000"/>
              </a:lnSpc>
              <a:spcAft>
                <a:spcPts val="0"/>
              </a:spcAft>
              <a:defRPr/>
            </a:pPr>
            <a:r>
              <a:rPr lang="en-US" sz="2400" dirty="0"/>
              <a:t>Computers cause massive </a:t>
            </a:r>
            <a:r>
              <a:rPr lang="en-US" sz="2400" dirty="0" smtClean="0"/>
              <a:t>unemployment and de-skilling of jobs.</a:t>
            </a:r>
            <a:endParaRPr lang="en-US" sz="2400" dirty="0"/>
          </a:p>
          <a:p>
            <a:pPr eaLnBrk="1" fontAlgn="auto" hangingPunct="1">
              <a:lnSpc>
                <a:spcPct val="80000"/>
              </a:lnSpc>
              <a:spcAft>
                <a:spcPts val="0"/>
              </a:spcAft>
              <a:defRPr/>
            </a:pPr>
            <a:r>
              <a:rPr lang="en-US" sz="2400" dirty="0" smtClean="0"/>
              <a:t>Computers “manufacture needs”; we use them because </a:t>
            </a:r>
            <a:r>
              <a:rPr lang="en-US" sz="2400" dirty="0"/>
              <a:t>they are there, not because they satisfy real </a:t>
            </a:r>
            <a:r>
              <a:rPr lang="en-US" sz="2400" dirty="0" smtClean="0"/>
              <a:t>needs.</a:t>
            </a:r>
            <a:endParaRPr lang="en-US" sz="2400" dirty="0"/>
          </a:p>
          <a:p>
            <a:pPr eaLnBrk="1" fontAlgn="auto" hangingPunct="1">
              <a:lnSpc>
                <a:spcPct val="80000"/>
              </a:lnSpc>
              <a:spcAft>
                <a:spcPts val="0"/>
              </a:spcAft>
              <a:defRPr/>
            </a:pPr>
            <a:r>
              <a:rPr lang="en-US" sz="2400" dirty="0"/>
              <a:t>Computers cause social inequity</a:t>
            </a:r>
          </a:p>
          <a:p>
            <a:pPr eaLnBrk="1" fontAlgn="auto" hangingPunct="1">
              <a:lnSpc>
                <a:spcPct val="80000"/>
              </a:lnSpc>
              <a:spcAft>
                <a:spcPts val="0"/>
              </a:spcAft>
              <a:defRPr/>
            </a:pPr>
            <a:r>
              <a:rPr lang="en-US" sz="2400" dirty="0" smtClean="0"/>
              <a:t>Computers cause social disintegration; they are dehumanizing. They weaken communities and lead to isolation of people from each other.</a:t>
            </a:r>
          </a:p>
        </p:txBody>
      </p:sp>
      <p:pic>
        <p:nvPicPr>
          <p:cNvPr id="54274"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1219200" y="1524000"/>
            <a:ext cx="7620000" cy="4876800"/>
          </a:xfrm>
        </p:spPr>
        <p:txBody>
          <a:bodyPr rtlCol="0">
            <a:normAutofit/>
          </a:bodyPr>
          <a:lstStyle/>
          <a:p>
            <a:pPr eaLnBrk="1" fontAlgn="auto" hangingPunct="1">
              <a:lnSpc>
                <a:spcPct val="80000"/>
              </a:lnSpc>
              <a:spcAft>
                <a:spcPts val="0"/>
              </a:spcAft>
              <a:buFontTx/>
              <a:buNone/>
              <a:defRPr/>
            </a:pPr>
            <a:r>
              <a:rPr lang="en-US" sz="2800" dirty="0" smtClean="0"/>
              <a:t>Criticisms of Computing Technologies</a:t>
            </a:r>
            <a:endParaRPr lang="en-US" sz="2800" dirty="0"/>
          </a:p>
          <a:p>
            <a:pPr eaLnBrk="1" fontAlgn="auto" hangingPunct="1">
              <a:lnSpc>
                <a:spcPct val="80000"/>
              </a:lnSpc>
              <a:spcAft>
                <a:spcPts val="0"/>
              </a:spcAft>
              <a:defRPr/>
            </a:pPr>
            <a:r>
              <a:rPr lang="en-US" sz="2400" dirty="0" smtClean="0"/>
              <a:t>Computers </a:t>
            </a:r>
            <a:r>
              <a:rPr lang="en-US" sz="2400" dirty="0"/>
              <a:t>separate humans from nature and destroy the </a:t>
            </a:r>
            <a:r>
              <a:rPr lang="en-US" sz="2400" dirty="0" smtClean="0"/>
              <a:t>environment.</a:t>
            </a:r>
            <a:endParaRPr lang="en-US" sz="2400" dirty="0"/>
          </a:p>
          <a:p>
            <a:pPr eaLnBrk="1" fontAlgn="auto" hangingPunct="1">
              <a:lnSpc>
                <a:spcPct val="80000"/>
              </a:lnSpc>
              <a:spcAft>
                <a:spcPts val="0"/>
              </a:spcAft>
              <a:defRPr/>
            </a:pPr>
            <a:r>
              <a:rPr lang="en-US" sz="2400" dirty="0" smtClean="0"/>
              <a:t>Computers benefit </a:t>
            </a:r>
            <a:r>
              <a:rPr lang="en-US" sz="2400" dirty="0"/>
              <a:t>big business and </a:t>
            </a:r>
            <a:r>
              <a:rPr lang="en-US" sz="2400" dirty="0" smtClean="0"/>
              <a:t>big government the most.</a:t>
            </a:r>
          </a:p>
          <a:p>
            <a:pPr eaLnBrk="1" fontAlgn="auto" hangingPunct="1">
              <a:lnSpc>
                <a:spcPct val="80000"/>
              </a:lnSpc>
              <a:spcAft>
                <a:spcPts val="0"/>
              </a:spcAft>
              <a:defRPr/>
            </a:pPr>
            <a:r>
              <a:rPr lang="en-US" sz="2400" dirty="0" smtClean="0"/>
              <a:t>Use of computers in schools thwarts development of social skills, human values, and intellectual skills in children. </a:t>
            </a:r>
            <a:endParaRPr lang="en-US" sz="2400" dirty="0"/>
          </a:p>
          <a:p>
            <a:pPr eaLnBrk="1" fontAlgn="auto" hangingPunct="1">
              <a:lnSpc>
                <a:spcPct val="80000"/>
              </a:lnSpc>
              <a:spcAft>
                <a:spcPts val="0"/>
              </a:spcAft>
              <a:defRPr/>
            </a:pPr>
            <a:r>
              <a:rPr lang="en-US" sz="2400" dirty="0" smtClean="0"/>
              <a:t>Computers do </a:t>
            </a:r>
            <a:r>
              <a:rPr lang="en-US" sz="2400" dirty="0"/>
              <a:t>little or nothing to solve real </a:t>
            </a:r>
            <a:r>
              <a:rPr lang="en-US" sz="2400" dirty="0" smtClean="0"/>
              <a:t>problems.</a:t>
            </a:r>
            <a:endParaRPr lang="en-US" sz="2400" dirty="0"/>
          </a:p>
        </p:txBody>
      </p:sp>
      <p:pic>
        <p:nvPicPr>
          <p:cNvPr id="54274"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1219200" y="1524000"/>
            <a:ext cx="7620000" cy="4876800"/>
          </a:xfrm>
        </p:spPr>
        <p:txBody>
          <a:bodyPr rtlCol="0">
            <a:normAutofit/>
          </a:bodyPr>
          <a:lstStyle/>
          <a:p>
            <a:pPr eaLnBrk="1" fontAlgn="auto" hangingPunct="1">
              <a:lnSpc>
                <a:spcPct val="80000"/>
              </a:lnSpc>
              <a:spcAft>
                <a:spcPts val="0"/>
              </a:spcAft>
              <a:buFontTx/>
              <a:buNone/>
              <a:defRPr/>
            </a:pPr>
            <a:r>
              <a:rPr lang="en-US" sz="2800" dirty="0" smtClean="0"/>
              <a:t>Views of Economics, Nature, and Human Needs</a:t>
            </a:r>
          </a:p>
          <a:p>
            <a:pPr eaLnBrk="1" fontAlgn="auto" hangingPunct="1">
              <a:lnSpc>
                <a:spcPct val="80000"/>
              </a:lnSpc>
              <a:spcAft>
                <a:spcPts val="0"/>
              </a:spcAft>
              <a:defRPr/>
            </a:pPr>
            <a:r>
              <a:rPr lang="en-US" sz="2400" dirty="0" smtClean="0"/>
              <a:t>Difference in perspective between Luddites and non-Luddites</a:t>
            </a:r>
          </a:p>
          <a:p>
            <a:pPr eaLnBrk="1" fontAlgn="auto" hangingPunct="1">
              <a:lnSpc>
                <a:spcPct val="80000"/>
              </a:lnSpc>
              <a:spcAft>
                <a:spcPts val="0"/>
              </a:spcAft>
              <a:defRPr/>
            </a:pPr>
            <a:r>
              <a:rPr lang="en-US" sz="2400" dirty="0" smtClean="0"/>
              <a:t>What is the purpose of technology?</a:t>
            </a:r>
          </a:p>
          <a:p>
            <a:pPr lvl="1" eaLnBrk="1" fontAlgn="auto" hangingPunct="1">
              <a:lnSpc>
                <a:spcPct val="80000"/>
              </a:lnSpc>
              <a:spcAft>
                <a:spcPts val="0"/>
              </a:spcAft>
              <a:defRPr/>
            </a:pPr>
            <a:r>
              <a:rPr lang="en-US" sz="2400" dirty="0" smtClean="0"/>
              <a:t>To Luddites, it is to eliminate jobs to reduce cost of production</a:t>
            </a:r>
          </a:p>
          <a:p>
            <a:pPr lvl="1" eaLnBrk="1" fontAlgn="auto" hangingPunct="1">
              <a:lnSpc>
                <a:spcPct val="80000"/>
              </a:lnSpc>
              <a:spcAft>
                <a:spcPts val="0"/>
              </a:spcAft>
              <a:defRPr/>
            </a:pPr>
            <a:r>
              <a:rPr lang="en-US" sz="2400" dirty="0" smtClean="0"/>
              <a:t>To non-Luddites, it is to reduce effort needed to produce goods and services.</a:t>
            </a:r>
          </a:p>
          <a:p>
            <a:pPr lvl="1" eaLnBrk="1" fontAlgn="auto" hangingPunct="1">
              <a:lnSpc>
                <a:spcPct val="80000"/>
              </a:lnSpc>
              <a:spcAft>
                <a:spcPts val="0"/>
              </a:spcAft>
              <a:defRPr/>
            </a:pPr>
            <a:r>
              <a:rPr lang="en-US" sz="2400" dirty="0" smtClean="0"/>
              <a:t>While both statements say nearly the same thing, </a:t>
            </a:r>
            <a:br>
              <a:rPr lang="en-US" sz="2400" dirty="0" smtClean="0"/>
            </a:br>
            <a:r>
              <a:rPr lang="en-US" sz="2400" dirty="0" smtClean="0"/>
              <a:t>the first suggests massive unemployment, profits for capitalists, and a poorer life for most workers. The second suggests improvements in wealth and standard of living.</a:t>
            </a:r>
          </a:p>
        </p:txBody>
      </p:sp>
      <p:pic>
        <p:nvPicPr>
          <p:cNvPr id="54274"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1219200" y="1524000"/>
            <a:ext cx="7620000" cy="4876800"/>
          </a:xfrm>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Does the technology create a need for itself?</a:t>
            </a:r>
          </a:p>
          <a:p>
            <a:pPr eaLnBrk="1" fontAlgn="auto" hangingPunct="1">
              <a:lnSpc>
                <a:spcPct val="80000"/>
              </a:lnSpc>
              <a:spcAft>
                <a:spcPts val="0"/>
              </a:spcAft>
              <a:defRPr/>
            </a:pPr>
            <a:endParaRPr lang="en-US" sz="2400" dirty="0" smtClean="0"/>
          </a:p>
          <a:p>
            <a:pPr marL="0" indent="0" eaLnBrk="1" fontAlgn="auto" hangingPunct="1">
              <a:lnSpc>
                <a:spcPct val="80000"/>
              </a:lnSpc>
              <a:spcAft>
                <a:spcPts val="0"/>
              </a:spcAft>
              <a:buFont typeface="Wingdings" pitchFamily="2" charset="2"/>
              <a:buNone/>
              <a:defRPr/>
            </a:pPr>
            <a:endParaRPr lang="en-US" sz="2800" dirty="0" smtClean="0"/>
          </a:p>
        </p:txBody>
      </p:sp>
      <p:pic>
        <p:nvPicPr>
          <p:cNvPr id="5427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1219200" y="1524000"/>
            <a:ext cx="7620000" cy="4876800"/>
          </a:xfrm>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Nature and human life styles</a:t>
            </a:r>
          </a:p>
          <a:p>
            <a:pPr eaLnBrk="1" fontAlgn="auto" hangingPunct="1">
              <a:lnSpc>
                <a:spcPct val="80000"/>
              </a:lnSpc>
              <a:spcAft>
                <a:spcPts val="0"/>
              </a:spcAft>
              <a:defRPr/>
            </a:pPr>
            <a:r>
              <a:rPr lang="en-US" sz="2400" dirty="0" smtClean="0"/>
              <a:t>Luddites argue that technology has made no important improvements in life.</a:t>
            </a:r>
          </a:p>
          <a:p>
            <a:pPr eaLnBrk="1" fontAlgn="auto" hangingPunct="1">
              <a:lnSpc>
                <a:spcPct val="80000"/>
              </a:lnSpc>
              <a:spcAft>
                <a:spcPts val="0"/>
              </a:spcAft>
              <a:defRPr/>
            </a:pPr>
            <a:r>
              <a:rPr lang="en-US" sz="2400" dirty="0" smtClean="0"/>
              <a:t>Many debates set up a humans-versus-nature dichotomy.</a:t>
            </a:r>
          </a:p>
          <a:p>
            <a:pPr eaLnBrk="1" fontAlgn="auto" hangingPunct="1">
              <a:lnSpc>
                <a:spcPct val="80000"/>
              </a:lnSpc>
              <a:spcAft>
                <a:spcPts val="0"/>
              </a:spcAft>
              <a:defRPr/>
            </a:pPr>
            <a:r>
              <a:rPr lang="en-US" sz="2400" dirty="0" smtClean="0"/>
              <a:t>Whether a computing device is “good,” by a human-centered standard, depends on whether it meets our needs, how well it does so, at what cost, and how well it compares to alternatives.</a:t>
            </a:r>
          </a:p>
          <a:p>
            <a:pPr eaLnBrk="1" fontAlgn="auto" hangingPunct="1">
              <a:lnSpc>
                <a:spcPct val="80000"/>
              </a:lnSpc>
              <a:spcAft>
                <a:spcPts val="0"/>
              </a:spcAft>
              <a:defRPr/>
            </a:pPr>
            <a:endParaRPr lang="en-US" sz="2400" dirty="0" smtClean="0"/>
          </a:p>
          <a:p>
            <a:pPr marL="0" indent="0" eaLnBrk="1" fontAlgn="auto" hangingPunct="1">
              <a:lnSpc>
                <a:spcPct val="80000"/>
              </a:lnSpc>
              <a:spcAft>
                <a:spcPts val="0"/>
              </a:spcAft>
              <a:buFont typeface="Wingdings" pitchFamily="2" charset="2"/>
              <a:buNone/>
              <a:defRPr/>
            </a:pPr>
            <a:endParaRPr lang="en-US" sz="2800" dirty="0" smtClean="0"/>
          </a:p>
        </p:txBody>
      </p:sp>
      <p:pic>
        <p:nvPicPr>
          <p:cNvPr id="5427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1219200" y="1524000"/>
            <a:ext cx="7620000" cy="4876800"/>
          </a:xfrm>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Accomplishments of technology</a:t>
            </a:r>
          </a:p>
          <a:p>
            <a:pPr eaLnBrk="1" fontAlgn="auto" hangingPunct="1">
              <a:lnSpc>
                <a:spcPct val="80000"/>
              </a:lnSpc>
              <a:spcAft>
                <a:spcPts val="0"/>
              </a:spcAft>
              <a:defRPr/>
            </a:pPr>
            <a:r>
              <a:rPr lang="en-US" sz="2800" dirty="0" smtClean="0"/>
              <a:t>Increased life expectancy</a:t>
            </a:r>
          </a:p>
          <a:p>
            <a:pPr eaLnBrk="1" fontAlgn="auto" hangingPunct="1">
              <a:lnSpc>
                <a:spcPct val="80000"/>
              </a:lnSpc>
              <a:spcAft>
                <a:spcPts val="0"/>
              </a:spcAft>
              <a:defRPr/>
            </a:pPr>
            <a:r>
              <a:rPr lang="en-US" sz="2800" dirty="0" smtClean="0"/>
              <a:t>Elimination or reduction of many diseases</a:t>
            </a:r>
          </a:p>
          <a:p>
            <a:pPr eaLnBrk="1" fontAlgn="auto" hangingPunct="1">
              <a:lnSpc>
                <a:spcPct val="80000"/>
              </a:lnSpc>
              <a:spcAft>
                <a:spcPts val="0"/>
              </a:spcAft>
              <a:defRPr/>
            </a:pPr>
            <a:r>
              <a:rPr lang="en-US" sz="2800" dirty="0" smtClean="0"/>
              <a:t>Increased standard of living</a:t>
            </a:r>
          </a:p>
          <a:p>
            <a:pPr eaLnBrk="1" fontAlgn="auto" hangingPunct="1">
              <a:lnSpc>
                <a:spcPct val="90000"/>
              </a:lnSpc>
              <a:spcAft>
                <a:spcPts val="0"/>
              </a:spcAft>
              <a:defRPr/>
            </a:pPr>
            <a:r>
              <a:rPr lang="en-US" sz="2800" dirty="0" smtClean="0"/>
              <a:t>Assistive </a:t>
            </a:r>
            <a:r>
              <a:rPr lang="en-US" sz="2800" dirty="0"/>
              <a:t>technologies </a:t>
            </a:r>
            <a:r>
              <a:rPr lang="en-US" sz="2800" dirty="0" smtClean="0"/>
              <a:t>for </a:t>
            </a:r>
            <a:r>
              <a:rPr lang="en-US" sz="2800" dirty="0"/>
              <a:t>those with disabilities</a:t>
            </a:r>
          </a:p>
          <a:p>
            <a:pPr eaLnBrk="1" fontAlgn="auto" hangingPunct="1">
              <a:lnSpc>
                <a:spcPct val="80000"/>
              </a:lnSpc>
              <a:spcAft>
                <a:spcPts val="0"/>
              </a:spcAft>
              <a:defRPr/>
            </a:pPr>
            <a:endParaRPr lang="en-US" sz="2800" dirty="0" smtClean="0"/>
          </a:p>
        </p:txBody>
      </p:sp>
      <p:pic>
        <p:nvPicPr>
          <p:cNvPr id="54274"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idx="1"/>
          </p:nvPr>
        </p:nvSpPr>
        <p:spPr>
          <a:xfrm>
            <a:off x="1219200" y="1524000"/>
            <a:ext cx="7620000" cy="4724400"/>
          </a:xfrm>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Discussion Questions</a:t>
            </a:r>
          </a:p>
          <a:p>
            <a:pPr eaLnBrk="1" fontAlgn="auto" hangingPunct="1">
              <a:lnSpc>
                <a:spcPct val="80000"/>
              </a:lnSpc>
              <a:spcAft>
                <a:spcPts val="0"/>
              </a:spcAft>
              <a:defRPr/>
            </a:pPr>
            <a:r>
              <a:rPr lang="en-US" sz="2800" i="1" dirty="0"/>
              <a:t>To what extent are Neo-Luddite criticisms </a:t>
            </a:r>
            <a:br>
              <a:rPr lang="en-US" sz="2800" i="1" dirty="0"/>
            </a:br>
            <a:r>
              <a:rPr lang="en-US" sz="2800" i="1" dirty="0"/>
              <a:t>(on slides 12 and 13) valid?</a:t>
            </a:r>
          </a:p>
          <a:p>
            <a:pPr eaLnBrk="1" fontAlgn="auto" hangingPunct="1">
              <a:lnSpc>
                <a:spcPct val="80000"/>
              </a:lnSpc>
              <a:spcAft>
                <a:spcPts val="0"/>
              </a:spcAft>
              <a:defRPr/>
            </a:pPr>
            <a:r>
              <a:rPr lang="en-US" sz="2800" i="1" dirty="0" smtClean="0"/>
              <a:t>Can a society choose to have certain specific desirable modern inventions while prohibiting undesirable ones?</a:t>
            </a:r>
          </a:p>
          <a:p>
            <a:pPr eaLnBrk="1" fontAlgn="auto" hangingPunct="1">
              <a:lnSpc>
                <a:spcPct val="80000"/>
              </a:lnSpc>
              <a:spcAft>
                <a:spcPts val="0"/>
              </a:spcAft>
              <a:defRPr/>
            </a:pPr>
            <a:endParaRPr lang="en-US" sz="2800" i="1" dirty="0" smtClean="0"/>
          </a:p>
        </p:txBody>
      </p:sp>
      <p:pic>
        <p:nvPicPr>
          <p:cNvPr id="56324"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2700"/>
            <a:ext cx="7785100" cy="1517650"/>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The Difficulty of </a:t>
            </a:r>
            <a:r>
              <a:rPr lang="en-US" sz="2800" dirty="0" smtClean="0"/>
              <a:t>Prediction</a:t>
            </a:r>
            <a:endParaRPr lang="en-US" sz="2800" dirty="0"/>
          </a:p>
          <a:p>
            <a:pPr eaLnBrk="1" fontAlgn="auto" hangingPunct="1">
              <a:lnSpc>
                <a:spcPct val="80000"/>
              </a:lnSpc>
              <a:spcAft>
                <a:spcPts val="0"/>
              </a:spcAft>
              <a:defRPr/>
            </a:pPr>
            <a:r>
              <a:rPr lang="en-US" sz="2400" dirty="0"/>
              <a:t>Each new technology finds new and unexpected uses</a:t>
            </a:r>
          </a:p>
          <a:p>
            <a:pPr eaLnBrk="1" fontAlgn="auto" hangingPunct="1">
              <a:lnSpc>
                <a:spcPct val="80000"/>
              </a:lnSpc>
              <a:spcAft>
                <a:spcPts val="0"/>
              </a:spcAft>
              <a:defRPr/>
            </a:pPr>
            <a:r>
              <a:rPr lang="en-US" sz="2400" dirty="0"/>
              <a:t>The history of technology is full of wildly wrong predictions</a:t>
            </a:r>
          </a:p>
          <a:p>
            <a:pPr eaLnBrk="1" fontAlgn="auto" hangingPunct="1">
              <a:lnSpc>
                <a:spcPct val="80000"/>
              </a:lnSpc>
              <a:spcAft>
                <a:spcPts val="0"/>
              </a:spcAft>
              <a:defRPr/>
            </a:pPr>
            <a:r>
              <a:rPr lang="en-US" sz="2400" dirty="0" err="1" smtClean="0"/>
              <a:t>Weizenbaum</a:t>
            </a:r>
            <a:r>
              <a:rPr lang="en-US" sz="2400" dirty="0"/>
              <a:t> </a:t>
            </a:r>
            <a:r>
              <a:rPr lang="en-US" sz="2400" dirty="0" smtClean="0"/>
              <a:t>argued </a:t>
            </a:r>
            <a:r>
              <a:rPr lang="en-US" sz="2400" dirty="0"/>
              <a:t>against developing speech recognition technology</a:t>
            </a:r>
          </a:p>
          <a:p>
            <a:pPr lvl="1" eaLnBrk="1" fontAlgn="auto" hangingPunct="1">
              <a:lnSpc>
                <a:spcPct val="80000"/>
              </a:lnSpc>
              <a:spcAft>
                <a:spcPts val="0"/>
              </a:spcAft>
              <a:defRPr/>
            </a:pPr>
            <a:r>
              <a:rPr lang="en-US" sz="2400" dirty="0"/>
              <a:t>Mistaken expectations of costs and benefits</a:t>
            </a:r>
          </a:p>
          <a:p>
            <a:pPr lvl="1" eaLnBrk="1" fontAlgn="auto" hangingPunct="1">
              <a:lnSpc>
                <a:spcPct val="80000"/>
              </a:lnSpc>
              <a:spcAft>
                <a:spcPts val="0"/>
              </a:spcAft>
              <a:defRPr/>
            </a:pPr>
            <a:r>
              <a:rPr lang="en-US" sz="2400" dirty="0"/>
              <a:t>Should we decline a technology because of potential abuse and ignore the benefits?</a:t>
            </a:r>
          </a:p>
          <a:p>
            <a:pPr lvl="1" eaLnBrk="1" fontAlgn="auto" hangingPunct="1">
              <a:lnSpc>
                <a:spcPct val="80000"/>
              </a:lnSpc>
              <a:spcAft>
                <a:spcPts val="0"/>
              </a:spcAft>
              <a:defRPr/>
            </a:pPr>
            <a:r>
              <a:rPr lang="en-US" sz="2400" dirty="0"/>
              <a:t>New technologies are often expensive, but costs drop as the technology advances and the demand </a:t>
            </a:r>
            <a:r>
              <a:rPr lang="en-US" sz="2400" dirty="0" smtClean="0"/>
              <a:t>increases</a:t>
            </a:r>
            <a:endParaRPr lang="en-US" sz="2400" dirty="0"/>
          </a:p>
        </p:txBody>
      </p:sp>
      <p:pic>
        <p:nvPicPr>
          <p:cNvPr id="56324"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idx="1"/>
          </p:nvPr>
        </p:nvSpPr>
        <p:spPr/>
        <p:txBody>
          <a:bodyPr rtlCol="0">
            <a:normAutofit/>
          </a:bodyPr>
          <a:lstStyle/>
          <a:p>
            <a:pPr eaLnBrk="1" fontAlgn="auto" hangingPunct="1">
              <a:spcAft>
                <a:spcPts val="0"/>
              </a:spcAft>
              <a:defRPr/>
            </a:pPr>
            <a:r>
              <a:rPr lang="en-US" dirty="0" smtClean="0"/>
              <a:t>Evaluating Information</a:t>
            </a:r>
            <a:endParaRPr lang="en-US" dirty="0"/>
          </a:p>
          <a:p>
            <a:pPr eaLnBrk="1" fontAlgn="auto" hangingPunct="1">
              <a:spcAft>
                <a:spcPts val="0"/>
              </a:spcAft>
              <a:defRPr/>
            </a:pPr>
            <a:r>
              <a:rPr lang="en-US" dirty="0"/>
              <a:t>The </a:t>
            </a:r>
            <a:r>
              <a:rPr lang="en-US" dirty="0" smtClean="0"/>
              <a:t>“Digital Divide”</a:t>
            </a:r>
            <a:endParaRPr lang="en-US" dirty="0"/>
          </a:p>
          <a:p>
            <a:pPr eaLnBrk="1" fontAlgn="auto" hangingPunct="1">
              <a:spcAft>
                <a:spcPts val="0"/>
              </a:spcAft>
              <a:defRPr/>
            </a:pPr>
            <a:r>
              <a:rPr lang="en-US" dirty="0" smtClean="0"/>
              <a:t>Neo-Luddite Views of Computers, Technology, and Quality of Life</a:t>
            </a:r>
            <a:endParaRPr lang="en-US" dirty="0"/>
          </a:p>
          <a:p>
            <a:pPr eaLnBrk="1" fontAlgn="auto" hangingPunct="1">
              <a:spcAft>
                <a:spcPts val="0"/>
              </a:spcAft>
              <a:defRPr/>
            </a:pPr>
            <a:r>
              <a:rPr lang="en-US" dirty="0"/>
              <a:t>Making Decisions About Technology</a:t>
            </a:r>
          </a:p>
          <a:p>
            <a:pPr eaLnBrk="1" fontAlgn="auto" hangingPunct="1">
              <a:spcAft>
                <a:spcPts val="0"/>
              </a:spcAft>
              <a:defRPr/>
            </a:pPr>
            <a:endParaRPr lang="en-US" dirty="0"/>
          </a:p>
        </p:txBody>
      </p:sp>
      <p:pic>
        <p:nvPicPr>
          <p:cNvPr id="25604"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Tx/>
              <a:buNone/>
              <a:defRPr/>
            </a:pPr>
            <a:r>
              <a:rPr lang="en-US" sz="2800" dirty="0"/>
              <a:t>Intelligent Machines and </a:t>
            </a:r>
            <a:r>
              <a:rPr lang="en-US" sz="2800" dirty="0" err="1" smtClean="0"/>
              <a:t>Superintelligent</a:t>
            </a:r>
            <a:r>
              <a:rPr lang="en-US" sz="2800" dirty="0" smtClean="0"/>
              <a:t> </a:t>
            </a:r>
            <a:r>
              <a:rPr lang="en-US" sz="2800" dirty="0"/>
              <a:t>Humans - Or the End of the Human Race?</a:t>
            </a:r>
          </a:p>
          <a:p>
            <a:pPr eaLnBrk="1" fontAlgn="auto" hangingPunct="1">
              <a:lnSpc>
                <a:spcPct val="80000"/>
              </a:lnSpc>
              <a:spcAft>
                <a:spcPts val="0"/>
              </a:spcAft>
              <a:defRPr/>
            </a:pPr>
            <a:r>
              <a:rPr lang="en-US" sz="2400" dirty="0"/>
              <a:t>Technological Singularity - point at which artificial intelligence or some combined human-machine intelligence advances so far that we cannot comprehend what lies on the other side</a:t>
            </a:r>
          </a:p>
          <a:p>
            <a:pPr eaLnBrk="1" fontAlgn="auto" hangingPunct="1">
              <a:lnSpc>
                <a:spcPct val="80000"/>
              </a:lnSpc>
              <a:spcAft>
                <a:spcPts val="0"/>
              </a:spcAft>
              <a:defRPr/>
            </a:pPr>
            <a:r>
              <a:rPr lang="en-US" sz="2400" dirty="0"/>
              <a:t>We cannot prepare for aftermath, but prepare for more gradual developments</a:t>
            </a:r>
          </a:p>
          <a:p>
            <a:pPr eaLnBrk="1" fontAlgn="auto" hangingPunct="1">
              <a:lnSpc>
                <a:spcPct val="80000"/>
              </a:lnSpc>
              <a:spcAft>
                <a:spcPts val="0"/>
              </a:spcAft>
              <a:defRPr/>
            </a:pPr>
            <a:r>
              <a:rPr lang="en-US" sz="2400" dirty="0"/>
              <a:t>Select a decision making process most likely to produce what people want</a:t>
            </a:r>
          </a:p>
          <a:p>
            <a:pPr lvl="1" eaLnBrk="1" fontAlgn="auto" hangingPunct="1">
              <a:lnSpc>
                <a:spcPct val="80000"/>
              </a:lnSpc>
              <a:spcAft>
                <a:spcPts val="0"/>
              </a:spcAft>
              <a:defRPr/>
            </a:pPr>
            <a:endParaRPr lang="en-US" dirty="0"/>
          </a:p>
        </p:txBody>
      </p:sp>
      <p:pic>
        <p:nvPicPr>
          <p:cNvPr id="58370"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800" dirty="0" smtClean="0"/>
              <a:t>A Few Observations</a:t>
            </a:r>
          </a:p>
          <a:p>
            <a:pPr eaLnBrk="1" fontAlgn="auto" hangingPunct="1">
              <a:spcAft>
                <a:spcPts val="0"/>
              </a:spcAft>
              <a:defRPr/>
            </a:pPr>
            <a:r>
              <a:rPr lang="en-US" sz="2400" dirty="0" smtClean="0"/>
              <a:t>Limit the scope of decisions about development of new technology</a:t>
            </a:r>
          </a:p>
          <a:p>
            <a:pPr eaLnBrk="1" fontAlgn="auto" hangingPunct="1">
              <a:spcAft>
                <a:spcPts val="0"/>
              </a:spcAft>
              <a:defRPr/>
            </a:pPr>
            <a:r>
              <a:rPr lang="en-US" sz="2400" dirty="0" smtClean="0"/>
              <a:t>Decentralize the decision-making process and make it </a:t>
            </a:r>
            <a:r>
              <a:rPr lang="en-US" sz="2400" dirty="0" err="1" smtClean="0"/>
              <a:t>noncoercive</a:t>
            </a:r>
            <a:r>
              <a:rPr lang="en-US" sz="2400" dirty="0" smtClean="0"/>
              <a:t>, to reduce the impact of mistakes, avoid manipulation by entrenched companies who fear competition, and prevent violations of liberty</a:t>
            </a:r>
            <a:endParaRPr lang="en-US" sz="2400" dirty="0"/>
          </a:p>
        </p:txBody>
      </p:sp>
      <p:pic>
        <p:nvPicPr>
          <p:cNvPr id="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idx="1"/>
          </p:nvPr>
        </p:nvSpPr>
        <p:spPr>
          <a:xfrm>
            <a:off x="1219200" y="1524000"/>
            <a:ext cx="7620000" cy="4724400"/>
          </a:xfrm>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Discussion Questions</a:t>
            </a:r>
          </a:p>
          <a:p>
            <a:pPr eaLnBrk="1" fontAlgn="auto" hangingPunct="1">
              <a:lnSpc>
                <a:spcPct val="80000"/>
              </a:lnSpc>
              <a:spcAft>
                <a:spcPts val="0"/>
              </a:spcAft>
              <a:defRPr/>
            </a:pPr>
            <a:r>
              <a:rPr lang="en-US" sz="2800" i="1" dirty="0" smtClean="0"/>
              <a:t>How well can we predict the consequences of a new technology or application?</a:t>
            </a:r>
          </a:p>
          <a:p>
            <a:pPr eaLnBrk="1" fontAlgn="auto" hangingPunct="1">
              <a:lnSpc>
                <a:spcPct val="80000"/>
              </a:lnSpc>
              <a:spcAft>
                <a:spcPts val="0"/>
              </a:spcAft>
              <a:defRPr/>
            </a:pPr>
            <a:r>
              <a:rPr lang="en-US" sz="2800" i="1" dirty="0" smtClean="0"/>
              <a:t>Who would make the decisions?</a:t>
            </a:r>
          </a:p>
        </p:txBody>
      </p:sp>
      <p:pic>
        <p:nvPicPr>
          <p:cNvPr id="56324"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7"/>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smtClean="0"/>
              <a:t>The Need for Responsible Judgment</a:t>
            </a:r>
            <a:endParaRPr lang="en-US" sz="2800" dirty="0"/>
          </a:p>
          <a:p>
            <a:pPr eaLnBrk="1" fontAlgn="auto" hangingPunct="1">
              <a:lnSpc>
                <a:spcPct val="90000"/>
              </a:lnSpc>
              <a:spcAft>
                <a:spcPts val="0"/>
              </a:spcAft>
              <a:defRPr/>
            </a:pPr>
            <a:r>
              <a:rPr lang="en-US" sz="2800" dirty="0"/>
              <a:t>Expert information or ‘wisdom of the crowd’?</a:t>
            </a:r>
          </a:p>
          <a:p>
            <a:pPr lvl="1" eaLnBrk="1" fontAlgn="auto" hangingPunct="1">
              <a:lnSpc>
                <a:spcPct val="90000"/>
              </a:lnSpc>
              <a:spcAft>
                <a:spcPts val="0"/>
              </a:spcAft>
              <a:defRPr/>
            </a:pPr>
            <a:r>
              <a:rPr lang="en-US" sz="2400" dirty="0"/>
              <a:t>Daunting amount of information on the web, much of this information is not correct</a:t>
            </a:r>
          </a:p>
          <a:p>
            <a:pPr lvl="1" eaLnBrk="1" fontAlgn="auto" hangingPunct="1">
              <a:lnSpc>
                <a:spcPct val="90000"/>
              </a:lnSpc>
              <a:spcAft>
                <a:spcPts val="0"/>
              </a:spcAft>
              <a:defRPr/>
            </a:pPr>
            <a:r>
              <a:rPr lang="en-US" sz="2400" dirty="0"/>
              <a:t>Search engines are replacing librarians, but Web sites are ranked by popularity, not by expert evaluation</a:t>
            </a:r>
          </a:p>
          <a:p>
            <a:pPr lvl="1" eaLnBrk="1" fontAlgn="auto" hangingPunct="1">
              <a:lnSpc>
                <a:spcPct val="90000"/>
              </a:lnSpc>
              <a:spcAft>
                <a:spcPts val="0"/>
              </a:spcAft>
              <a:defRPr/>
            </a:pPr>
            <a:r>
              <a:rPr lang="en-US" sz="2400" dirty="0"/>
              <a:t>Wisdom of the crowd - ratings by public of </a:t>
            </a:r>
            <a:r>
              <a:rPr lang="en-US" sz="2400" dirty="0" smtClean="0"/>
              <a:t>Web site</a:t>
            </a:r>
            <a:endParaRPr lang="en-US" sz="2400" dirty="0"/>
          </a:p>
          <a:p>
            <a:pPr lvl="1" eaLnBrk="1" fontAlgn="auto" hangingPunct="1">
              <a:lnSpc>
                <a:spcPct val="90000"/>
              </a:lnSpc>
              <a:spcAft>
                <a:spcPts val="0"/>
              </a:spcAft>
              <a:defRPr/>
            </a:pPr>
            <a:r>
              <a:rPr lang="en-US" sz="2400" dirty="0"/>
              <a:t>If millions participate, the results will be useful</a:t>
            </a:r>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The Need for Responsible Judgment</a:t>
            </a:r>
          </a:p>
          <a:p>
            <a:pPr eaLnBrk="1" fontAlgn="auto" hangingPunct="1">
              <a:spcAft>
                <a:spcPts val="0"/>
              </a:spcAft>
              <a:defRPr/>
            </a:pPr>
            <a:r>
              <a:rPr lang="en-US" sz="2800" dirty="0" smtClean="0"/>
              <a:t>Wikipedia</a:t>
            </a:r>
            <a:endParaRPr lang="en-US" sz="2800" dirty="0"/>
          </a:p>
          <a:p>
            <a:pPr lvl="1" eaLnBrk="1" fontAlgn="auto" hangingPunct="1">
              <a:spcAft>
                <a:spcPts val="0"/>
              </a:spcAft>
              <a:defRPr/>
            </a:pPr>
            <a:r>
              <a:rPr lang="en-US" sz="2400" dirty="0"/>
              <a:t>Written by volunteers, some posts are biased and not accurate</a:t>
            </a:r>
          </a:p>
          <a:p>
            <a:pPr lvl="1" eaLnBrk="1" fontAlgn="auto" hangingPunct="1">
              <a:spcAft>
                <a:spcPts val="0"/>
              </a:spcAft>
              <a:defRPr/>
            </a:pPr>
            <a:r>
              <a:rPr lang="en-US" sz="2400" dirty="0"/>
              <a:t>Although anyone can write, most people do not</a:t>
            </a:r>
          </a:p>
          <a:p>
            <a:pPr lvl="1" eaLnBrk="1" fontAlgn="auto" hangingPunct="1">
              <a:spcAft>
                <a:spcPts val="0"/>
              </a:spcAft>
              <a:defRPr/>
            </a:pPr>
            <a:r>
              <a:rPr lang="en-US" sz="2400" dirty="0"/>
              <a:t>Those that do typically are educated and experts</a:t>
            </a:r>
          </a:p>
        </p:txBody>
      </p:sp>
      <p:pic>
        <p:nvPicPr>
          <p:cNvPr id="8"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The Need for Responsible Judgment</a:t>
            </a:r>
          </a:p>
          <a:p>
            <a:pPr eaLnBrk="1" fontAlgn="auto" hangingPunct="1">
              <a:lnSpc>
                <a:spcPct val="80000"/>
              </a:lnSpc>
              <a:spcAft>
                <a:spcPts val="0"/>
              </a:spcAft>
              <a:defRPr/>
            </a:pPr>
            <a:r>
              <a:rPr lang="en-US" sz="2800" dirty="0" smtClean="0"/>
              <a:t>Wisdom </a:t>
            </a:r>
            <a:r>
              <a:rPr lang="en-US" sz="2800" dirty="0"/>
              <a:t>of the crowd</a:t>
            </a:r>
          </a:p>
          <a:p>
            <a:pPr lvl="1" eaLnBrk="1" fontAlgn="auto" hangingPunct="1">
              <a:lnSpc>
                <a:spcPct val="80000"/>
              </a:lnSpc>
              <a:spcAft>
                <a:spcPts val="0"/>
              </a:spcAft>
              <a:defRPr/>
            </a:pPr>
            <a:r>
              <a:rPr lang="en-US" sz="2400" dirty="0"/>
              <a:t>Problems of unreliable information are not new</a:t>
            </a:r>
          </a:p>
          <a:p>
            <a:pPr lvl="1" eaLnBrk="1" fontAlgn="auto" hangingPunct="1">
              <a:lnSpc>
                <a:spcPct val="80000"/>
              </a:lnSpc>
              <a:spcAft>
                <a:spcPts val="0"/>
              </a:spcAft>
              <a:defRPr/>
            </a:pPr>
            <a:r>
              <a:rPr lang="en-US" sz="2400" dirty="0"/>
              <a:t>The Web magnifies the problems</a:t>
            </a:r>
          </a:p>
          <a:p>
            <a:pPr lvl="1" eaLnBrk="1" fontAlgn="auto" hangingPunct="1">
              <a:lnSpc>
                <a:spcPct val="80000"/>
              </a:lnSpc>
              <a:spcAft>
                <a:spcPts val="0"/>
              </a:spcAft>
              <a:defRPr/>
            </a:pPr>
            <a:r>
              <a:rPr lang="en-US" sz="2400" dirty="0"/>
              <a:t>Rating systems are easy to manipulate</a:t>
            </a:r>
          </a:p>
          <a:p>
            <a:pPr eaLnBrk="1" fontAlgn="auto" hangingPunct="1">
              <a:lnSpc>
                <a:spcPct val="80000"/>
              </a:lnSpc>
              <a:spcAft>
                <a:spcPts val="0"/>
              </a:spcAft>
              <a:defRPr/>
            </a:pPr>
            <a:r>
              <a:rPr lang="en-US" sz="2800" dirty="0"/>
              <a:t>Vulnerable viewers</a:t>
            </a:r>
          </a:p>
          <a:p>
            <a:pPr lvl="1" eaLnBrk="1" fontAlgn="auto" hangingPunct="1">
              <a:lnSpc>
                <a:spcPct val="80000"/>
              </a:lnSpc>
              <a:spcAft>
                <a:spcPts val="0"/>
              </a:spcAft>
              <a:defRPr/>
            </a:pPr>
            <a:r>
              <a:rPr lang="en-US" sz="2400" dirty="0"/>
              <a:t>Less educated individuals</a:t>
            </a:r>
          </a:p>
          <a:p>
            <a:pPr lvl="1" eaLnBrk="1" fontAlgn="auto" hangingPunct="1">
              <a:lnSpc>
                <a:spcPct val="80000"/>
              </a:lnSpc>
              <a:spcAft>
                <a:spcPts val="0"/>
              </a:spcAft>
              <a:defRPr/>
            </a:pPr>
            <a:r>
              <a:rPr lang="en-US" sz="2400" dirty="0" smtClean="0"/>
              <a:t>Children</a:t>
            </a:r>
            <a:endParaRPr lang="en-US" sz="2400" dirty="0"/>
          </a:p>
        </p:txBody>
      </p:sp>
      <p:pic>
        <p:nvPicPr>
          <p:cNvPr id="8"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The Need for Responsible Judgment</a:t>
            </a:r>
          </a:p>
          <a:p>
            <a:pPr eaLnBrk="1" fontAlgn="auto" hangingPunct="1">
              <a:spcAft>
                <a:spcPts val="0"/>
              </a:spcAft>
              <a:defRPr/>
            </a:pPr>
            <a:r>
              <a:rPr lang="en-US" sz="2800" dirty="0" smtClean="0"/>
              <a:t>Narrowing the information stream</a:t>
            </a:r>
          </a:p>
          <a:p>
            <a:pPr marL="457200" lvl="1" indent="0" eaLnBrk="1" fontAlgn="auto" hangingPunct="1">
              <a:lnSpc>
                <a:spcPct val="80000"/>
              </a:lnSpc>
              <a:spcAft>
                <a:spcPts val="0"/>
              </a:spcAft>
              <a:buFont typeface="Wingdings" pitchFamily="2" charset="2"/>
              <a:buNone/>
              <a:defRPr/>
            </a:pPr>
            <a:endParaRPr lang="en-US" sz="2400" dirty="0" smtClean="0"/>
          </a:p>
        </p:txBody>
      </p:sp>
      <p:pic>
        <p:nvPicPr>
          <p:cNvPr id="9"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The Need for Responsible Judgment</a:t>
            </a:r>
          </a:p>
          <a:p>
            <a:pPr eaLnBrk="1" fontAlgn="auto" hangingPunct="1">
              <a:spcAft>
                <a:spcPts val="0"/>
              </a:spcAft>
              <a:defRPr/>
            </a:pPr>
            <a:r>
              <a:rPr lang="en-US" sz="2800" dirty="0" smtClean="0"/>
              <a:t>Abdicating responsibility</a:t>
            </a:r>
          </a:p>
          <a:p>
            <a:pPr lvl="1" eaLnBrk="1" fontAlgn="auto" hangingPunct="1">
              <a:lnSpc>
                <a:spcPct val="90000"/>
              </a:lnSpc>
              <a:spcAft>
                <a:spcPts val="0"/>
              </a:spcAft>
              <a:defRPr/>
            </a:pPr>
            <a:r>
              <a:rPr lang="en-US" sz="2400" dirty="0"/>
              <a:t>People willing to let computers do their thinking</a:t>
            </a:r>
          </a:p>
          <a:p>
            <a:pPr lvl="1" eaLnBrk="1" fontAlgn="auto" hangingPunct="1">
              <a:lnSpc>
                <a:spcPct val="90000"/>
              </a:lnSpc>
              <a:spcAft>
                <a:spcPts val="0"/>
              </a:spcAft>
              <a:defRPr/>
            </a:pPr>
            <a:r>
              <a:rPr lang="en-US" sz="2400" dirty="0"/>
              <a:t>Reliance on computer systems over human judgment may become institutionalized</a:t>
            </a:r>
          </a:p>
          <a:p>
            <a:pPr lvl="1" eaLnBrk="1" fontAlgn="auto" hangingPunct="1">
              <a:lnSpc>
                <a:spcPct val="90000"/>
              </a:lnSpc>
              <a:spcAft>
                <a:spcPts val="0"/>
              </a:spcAft>
              <a:defRPr/>
            </a:pPr>
            <a:r>
              <a:rPr lang="en-US" sz="2400" dirty="0"/>
              <a:t>Fear of having to defend your own judgment if something goes wrong</a:t>
            </a:r>
          </a:p>
          <a:p>
            <a:pPr lvl="1" eaLnBrk="1" fontAlgn="auto" hangingPunct="1">
              <a:spcAft>
                <a:spcPts val="0"/>
              </a:spcAft>
              <a:defRPr/>
            </a:pPr>
            <a:endParaRPr lang="en-US" sz="2600" dirty="0" smtClean="0"/>
          </a:p>
        </p:txBody>
      </p:sp>
      <p:pic>
        <p:nvPicPr>
          <p:cNvPr id="9"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Computer </a:t>
            </a:r>
            <a:r>
              <a:rPr lang="en-US" sz="2800" dirty="0" smtClean="0"/>
              <a:t>Models</a:t>
            </a:r>
            <a:endParaRPr lang="en-US" sz="2800" dirty="0"/>
          </a:p>
          <a:p>
            <a:pPr eaLnBrk="1" fontAlgn="auto" hangingPunct="1">
              <a:lnSpc>
                <a:spcPct val="90000"/>
              </a:lnSpc>
              <a:spcAft>
                <a:spcPts val="0"/>
              </a:spcAft>
              <a:defRPr/>
            </a:pPr>
            <a:r>
              <a:rPr lang="en-US" sz="2800" dirty="0"/>
              <a:t>Evaluating Models</a:t>
            </a:r>
          </a:p>
          <a:p>
            <a:pPr lvl="1" eaLnBrk="1" fontAlgn="auto" hangingPunct="1">
              <a:lnSpc>
                <a:spcPct val="90000"/>
              </a:lnSpc>
              <a:spcAft>
                <a:spcPts val="0"/>
              </a:spcAft>
              <a:defRPr/>
            </a:pPr>
            <a:r>
              <a:rPr lang="en-US" sz="2400" dirty="0"/>
              <a:t>How well do the modelers understand the underlying science or theory?</a:t>
            </a:r>
          </a:p>
          <a:p>
            <a:pPr lvl="1" eaLnBrk="1" fontAlgn="auto" hangingPunct="1">
              <a:lnSpc>
                <a:spcPct val="90000"/>
              </a:lnSpc>
              <a:spcAft>
                <a:spcPts val="0"/>
              </a:spcAft>
              <a:defRPr/>
            </a:pPr>
            <a:r>
              <a:rPr lang="en-US" sz="2400" dirty="0"/>
              <a:t>Models necessarily involve assumptions and simplifications of </a:t>
            </a:r>
            <a:r>
              <a:rPr lang="en-US" sz="2400" dirty="0" smtClean="0"/>
              <a:t>reality.</a:t>
            </a:r>
            <a:endParaRPr lang="en-US" sz="2400" dirty="0"/>
          </a:p>
          <a:p>
            <a:pPr lvl="1" eaLnBrk="1" fontAlgn="auto" hangingPunct="1">
              <a:lnSpc>
                <a:spcPct val="90000"/>
              </a:lnSpc>
              <a:spcAft>
                <a:spcPts val="0"/>
              </a:spcAft>
              <a:defRPr/>
            </a:pPr>
            <a:r>
              <a:rPr lang="en-US" sz="2400" dirty="0"/>
              <a:t>How closely do the results or predictions correspond with the results from physical experiments or real experience?</a:t>
            </a:r>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Computer </a:t>
            </a:r>
            <a:r>
              <a:rPr lang="en-US" sz="2800" dirty="0" smtClean="0"/>
              <a:t>Models</a:t>
            </a:r>
            <a:endParaRPr lang="en-US" sz="2800" dirty="0"/>
          </a:p>
          <a:p>
            <a:pPr eaLnBrk="1" fontAlgn="auto" hangingPunct="1">
              <a:lnSpc>
                <a:spcPct val="90000"/>
              </a:lnSpc>
              <a:spcAft>
                <a:spcPts val="0"/>
              </a:spcAft>
              <a:defRPr/>
            </a:pPr>
            <a:r>
              <a:rPr lang="en-US" sz="2800" dirty="0" smtClean="0"/>
              <a:t>Why </a:t>
            </a:r>
            <a:r>
              <a:rPr lang="en-US" sz="2800" dirty="0"/>
              <a:t>models may not be accurate</a:t>
            </a:r>
          </a:p>
          <a:p>
            <a:pPr lvl="1" eaLnBrk="1" fontAlgn="auto" hangingPunct="1">
              <a:lnSpc>
                <a:spcPct val="90000"/>
              </a:lnSpc>
              <a:spcAft>
                <a:spcPts val="0"/>
              </a:spcAft>
              <a:defRPr/>
            </a:pPr>
            <a:r>
              <a:rPr lang="en-US" sz="2400" dirty="0"/>
              <a:t>We might not have complete knowledge of the system we are </a:t>
            </a:r>
            <a:r>
              <a:rPr lang="en-US" sz="2400" dirty="0" smtClean="0"/>
              <a:t>modeling.</a:t>
            </a:r>
            <a:endParaRPr lang="en-US" sz="2400" dirty="0"/>
          </a:p>
          <a:p>
            <a:pPr lvl="1" eaLnBrk="1" fontAlgn="auto" hangingPunct="1">
              <a:lnSpc>
                <a:spcPct val="90000"/>
              </a:lnSpc>
              <a:spcAft>
                <a:spcPts val="0"/>
              </a:spcAft>
              <a:defRPr/>
            </a:pPr>
            <a:r>
              <a:rPr lang="en-US" sz="2400" dirty="0"/>
              <a:t>The data describing current conditions or characteristics may be incomplete </a:t>
            </a:r>
            <a:r>
              <a:rPr lang="en-US" sz="2400" dirty="0" smtClean="0"/>
              <a:t>or inaccurate.</a:t>
            </a:r>
            <a:endParaRPr lang="en-US" sz="2400" dirty="0"/>
          </a:p>
          <a:p>
            <a:pPr lvl="1" eaLnBrk="1" fontAlgn="auto" hangingPunct="1">
              <a:lnSpc>
                <a:spcPct val="90000"/>
              </a:lnSpc>
              <a:spcAft>
                <a:spcPts val="0"/>
              </a:spcAft>
              <a:defRPr/>
            </a:pPr>
            <a:r>
              <a:rPr lang="en-US" sz="2400" dirty="0"/>
              <a:t>Computing power may be inadequate for the complexity of the </a:t>
            </a:r>
            <a:r>
              <a:rPr lang="en-US" sz="2400" dirty="0" smtClean="0"/>
              <a:t>model.</a:t>
            </a:r>
            <a:endParaRPr lang="en-US" sz="2400" dirty="0"/>
          </a:p>
          <a:p>
            <a:pPr lvl="1" eaLnBrk="1" fontAlgn="auto" hangingPunct="1">
              <a:lnSpc>
                <a:spcPct val="90000"/>
              </a:lnSpc>
              <a:spcAft>
                <a:spcPts val="0"/>
              </a:spcAft>
              <a:defRPr/>
            </a:pPr>
            <a:r>
              <a:rPr lang="en-US" sz="2400" dirty="0"/>
              <a:t>It is difficult, if not impossible, to numerically quantify variables that represent human values and </a:t>
            </a:r>
            <a:r>
              <a:rPr lang="en-US" sz="2400" dirty="0" smtClean="0"/>
              <a:t>choices.</a:t>
            </a:r>
            <a:endParaRPr lang="en-US" sz="2400" dirty="0"/>
          </a:p>
          <a:p>
            <a:pPr eaLnBrk="1" fontAlgn="auto" hangingPunct="1">
              <a:lnSpc>
                <a:spcPct val="90000"/>
              </a:lnSpc>
              <a:spcAft>
                <a:spcPts val="0"/>
              </a:spcAft>
              <a:defRPr/>
            </a:pPr>
            <a:endParaRPr lang="en-US" sz="2800" dirty="0"/>
          </a:p>
        </p:txBody>
      </p:sp>
      <p:pic>
        <p:nvPicPr>
          <p:cNvPr id="8"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2236</Words>
  <Application>Microsoft Office PowerPoint</Application>
  <PresentationFormat>On-screen Show (4:3)</PresentationFormat>
  <Paragraphs>165</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2012-09-18T21:32:24Z</dcterms:created>
  <dcterms:modified xsi:type="dcterms:W3CDTF">2017-06-01T15:35:18Z</dcterms:modified>
</cp:coreProperties>
</file>