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1" r:id="rId1"/>
  </p:sldMasterIdLst>
  <p:notesMasterIdLst>
    <p:notesMasterId r:id="rId36"/>
  </p:notesMasterIdLst>
  <p:handoutMasterIdLst>
    <p:handoutMasterId r:id="rId37"/>
  </p:handoutMasterIdLst>
  <p:sldIdLst>
    <p:sldId id="271" r:id="rId2"/>
    <p:sldId id="286" r:id="rId3"/>
    <p:sldId id="287" r:id="rId4"/>
    <p:sldId id="291" r:id="rId5"/>
    <p:sldId id="305" r:id="rId6"/>
    <p:sldId id="292" r:id="rId7"/>
    <p:sldId id="293" r:id="rId8"/>
    <p:sldId id="308" r:id="rId9"/>
    <p:sldId id="307" r:id="rId10"/>
    <p:sldId id="304" r:id="rId11"/>
    <p:sldId id="309" r:id="rId12"/>
    <p:sldId id="310" r:id="rId13"/>
    <p:sldId id="311" r:id="rId14"/>
    <p:sldId id="312" r:id="rId15"/>
    <p:sldId id="313" r:id="rId16"/>
    <p:sldId id="314" r:id="rId17"/>
    <p:sldId id="288" r:id="rId18"/>
    <p:sldId id="295" r:id="rId19"/>
    <p:sldId id="296" r:id="rId20"/>
    <p:sldId id="315" r:id="rId21"/>
    <p:sldId id="298" r:id="rId22"/>
    <p:sldId id="302" r:id="rId23"/>
    <p:sldId id="316" r:id="rId24"/>
    <p:sldId id="317" r:id="rId25"/>
    <p:sldId id="319" r:id="rId26"/>
    <p:sldId id="318" r:id="rId27"/>
    <p:sldId id="320" r:id="rId28"/>
    <p:sldId id="323" r:id="rId29"/>
    <p:sldId id="321" r:id="rId30"/>
    <p:sldId id="322" r:id="rId31"/>
    <p:sldId id="324" r:id="rId32"/>
    <p:sldId id="300" r:id="rId33"/>
    <p:sldId id="290" r:id="rId34"/>
    <p:sldId id="303" r:id="rId3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imes New Roman" charset="0"/>
        <a:ea typeface="Arial" charset="0"/>
        <a:cs typeface="Arial" charset="0"/>
      </a:defRPr>
    </a:lvl1pPr>
    <a:lvl2pPr marL="457200" algn="l" rtl="0" eaLnBrk="0" fontAlgn="base" hangingPunct="0">
      <a:spcBef>
        <a:spcPct val="0"/>
      </a:spcBef>
      <a:spcAft>
        <a:spcPct val="0"/>
      </a:spcAft>
      <a:defRPr kern="1200">
        <a:solidFill>
          <a:schemeClr val="tx1"/>
        </a:solidFill>
        <a:latin typeface="Times New Roman" charset="0"/>
        <a:ea typeface="Arial" charset="0"/>
        <a:cs typeface="Arial" charset="0"/>
      </a:defRPr>
    </a:lvl2pPr>
    <a:lvl3pPr marL="914400" algn="l" rtl="0" eaLnBrk="0" fontAlgn="base" hangingPunct="0">
      <a:spcBef>
        <a:spcPct val="0"/>
      </a:spcBef>
      <a:spcAft>
        <a:spcPct val="0"/>
      </a:spcAft>
      <a:defRPr kern="1200">
        <a:solidFill>
          <a:schemeClr val="tx1"/>
        </a:solidFill>
        <a:latin typeface="Times New Roman" charset="0"/>
        <a:ea typeface="Arial" charset="0"/>
        <a:cs typeface="Arial" charset="0"/>
      </a:defRPr>
    </a:lvl3pPr>
    <a:lvl4pPr marL="1371600" algn="l" rtl="0" eaLnBrk="0" fontAlgn="base" hangingPunct="0">
      <a:spcBef>
        <a:spcPct val="0"/>
      </a:spcBef>
      <a:spcAft>
        <a:spcPct val="0"/>
      </a:spcAft>
      <a:defRPr kern="1200">
        <a:solidFill>
          <a:schemeClr val="tx1"/>
        </a:solidFill>
        <a:latin typeface="Times New Roman" charset="0"/>
        <a:ea typeface="Arial" charset="0"/>
        <a:cs typeface="Arial" charset="0"/>
      </a:defRPr>
    </a:lvl4pPr>
    <a:lvl5pPr marL="1828800" algn="l" rtl="0" eaLnBrk="0" fontAlgn="base" hangingPunct="0">
      <a:spcBef>
        <a:spcPct val="0"/>
      </a:spcBef>
      <a:spcAft>
        <a:spcPct val="0"/>
      </a:spcAft>
      <a:defRPr kern="1200">
        <a:solidFill>
          <a:schemeClr val="tx1"/>
        </a:solidFill>
        <a:latin typeface="Times New Roman" charset="0"/>
        <a:ea typeface="Arial" charset="0"/>
        <a:cs typeface="Arial" charset="0"/>
      </a:defRPr>
    </a:lvl5pPr>
    <a:lvl6pPr marL="2286000" algn="l" defTabSz="914400" rtl="0" eaLnBrk="1" latinLnBrk="0" hangingPunct="1">
      <a:defRPr kern="1200">
        <a:solidFill>
          <a:schemeClr val="tx1"/>
        </a:solidFill>
        <a:latin typeface="Times New Roman" charset="0"/>
        <a:ea typeface="Arial" charset="0"/>
        <a:cs typeface="Arial" charset="0"/>
      </a:defRPr>
    </a:lvl6pPr>
    <a:lvl7pPr marL="2743200" algn="l" defTabSz="914400" rtl="0" eaLnBrk="1" latinLnBrk="0" hangingPunct="1">
      <a:defRPr kern="1200">
        <a:solidFill>
          <a:schemeClr val="tx1"/>
        </a:solidFill>
        <a:latin typeface="Times New Roman" charset="0"/>
        <a:ea typeface="Arial" charset="0"/>
        <a:cs typeface="Arial" charset="0"/>
      </a:defRPr>
    </a:lvl7pPr>
    <a:lvl8pPr marL="3200400" algn="l" defTabSz="914400" rtl="0" eaLnBrk="1" latinLnBrk="0" hangingPunct="1">
      <a:defRPr kern="1200">
        <a:solidFill>
          <a:schemeClr val="tx1"/>
        </a:solidFill>
        <a:latin typeface="Times New Roman" charset="0"/>
        <a:ea typeface="Arial" charset="0"/>
        <a:cs typeface="Arial" charset="0"/>
      </a:defRPr>
    </a:lvl8pPr>
    <a:lvl9pPr marL="3657600" algn="l" defTabSz="914400" rtl="0" eaLnBrk="1" latinLnBrk="0" hangingPunct="1">
      <a:defRPr kern="1200">
        <a:solidFill>
          <a:schemeClr val="tx1"/>
        </a:solidFill>
        <a:latin typeface="Times New Roman" charset="0"/>
        <a:ea typeface="Arial" charset="0"/>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853"/>
    <p:restoredTop sz="71907" autoAdjust="0"/>
  </p:normalViewPr>
  <p:slideViewPr>
    <p:cSldViewPr>
      <p:cViewPr varScale="1">
        <p:scale>
          <a:sx n="71" d="100"/>
          <a:sy n="71" d="100"/>
        </p:scale>
        <p:origin x="24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311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vl1pPr>
          </a:lstStyle>
          <a:p>
            <a:endParaRPr lang="x-none" altLang="x-none"/>
          </a:p>
        </p:txBody>
      </p:sp>
      <p:sp>
        <p:nvSpPr>
          <p:cNvPr id="3" name="Date Placeholder 2"/>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fld id="{D4CDD25C-8883-3B48-AC26-665E771E21B3}" type="datetimeFigureOut">
              <a:rPr lang="en-US" altLang="x-none"/>
              <a:pPr/>
              <a:t>6/1/2017</a:t>
            </a:fld>
            <a:endParaRPr lang="en-US" altLang="x-none"/>
          </a:p>
        </p:txBody>
      </p:sp>
      <p:sp>
        <p:nvSpPr>
          <p:cNvPr id="4" name="Footer Placeholder 3"/>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vl1pPr>
          </a:lstStyle>
          <a:p>
            <a:endParaRPr lang="x-none" altLang="x-none"/>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8A5998D8-7C98-1F4E-B9EA-254C7F530066}" type="slidenum">
              <a:rPr lang="en-US" altLang="x-none"/>
              <a:pPr/>
              <a:t>‹#›</a:t>
            </a:fld>
            <a:endParaRPr lang="en-US" altLang="x-none"/>
          </a:p>
        </p:txBody>
      </p:sp>
    </p:spTree>
    <p:extLst>
      <p:ext uri="{BB962C8B-B14F-4D97-AF65-F5344CB8AC3E}">
        <p14:creationId xmlns:p14="http://schemas.microsoft.com/office/powerpoint/2010/main" val="18226766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vl1pPr>
          </a:lstStyle>
          <a:p>
            <a:endParaRPr lang="x-none" altLang="x-none"/>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fld id="{A8A709B3-C7ED-C246-B87E-5B7F03A4FA55}" type="datetimeFigureOut">
              <a:rPr lang="en-US" altLang="x-none"/>
              <a:pPr/>
              <a:t>6/1/2017</a:t>
            </a:fld>
            <a:endParaRPr lang="en-US" altLang="x-non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vl1pPr>
          </a:lstStyle>
          <a:p>
            <a:endParaRPr lang="x-none" altLang="x-non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A74BA4E0-055E-8147-8993-F9BC8369DCA8}" type="slidenum">
              <a:rPr lang="en-US" altLang="x-none"/>
              <a:pPr/>
              <a:t>‹#›</a:t>
            </a:fld>
            <a:endParaRPr lang="en-US" altLang="x-none"/>
          </a:p>
        </p:txBody>
      </p:sp>
    </p:spTree>
    <p:extLst>
      <p:ext uri="{BB962C8B-B14F-4D97-AF65-F5344CB8AC3E}">
        <p14:creationId xmlns:p14="http://schemas.microsoft.com/office/powerpoint/2010/main" val="9488875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4BA4E0-055E-8147-8993-F9BC8369DCA8}" type="slidenum">
              <a:rPr lang="en-US" altLang="x-none" smtClean="0"/>
              <a:pPr/>
              <a:t>1</a:t>
            </a:fld>
            <a:endParaRPr lang="en-US" altLang="x-none"/>
          </a:p>
        </p:txBody>
      </p:sp>
    </p:spTree>
    <p:extLst>
      <p:ext uri="{BB962C8B-B14F-4D97-AF65-F5344CB8AC3E}">
        <p14:creationId xmlns:p14="http://schemas.microsoft.com/office/powerpoint/2010/main" val="35706907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662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80000"/>
              </a:lnSpc>
              <a:spcBef>
                <a:spcPct val="0"/>
              </a:spcBef>
            </a:pPr>
            <a:r>
              <a:rPr lang="en-US" altLang="x-none" sz="2800"/>
              <a:t>Computer systems </a:t>
            </a:r>
            <a:r>
              <a:rPr lang="en-US" altLang="x-none" sz="2600"/>
              <a:t>interact with the real world (including both machinery and unpredictable humans), include complex communications networks, have numerous features and interconnected subsystems, and are extremely large.</a:t>
            </a:r>
          </a:p>
          <a:p>
            <a:pPr eaLnBrk="1" hangingPunct="1">
              <a:lnSpc>
                <a:spcPct val="80000"/>
              </a:lnSpc>
              <a:spcBef>
                <a:spcPct val="0"/>
              </a:spcBef>
            </a:pPr>
            <a:endParaRPr lang="en-US" altLang="x-none" sz="2600"/>
          </a:p>
          <a:p>
            <a:pPr eaLnBrk="1" hangingPunct="1">
              <a:lnSpc>
                <a:spcPct val="80000"/>
              </a:lnSpc>
              <a:spcBef>
                <a:spcPct val="0"/>
              </a:spcBef>
            </a:pPr>
            <a:r>
              <a:rPr lang="en-US" altLang="x-none" sz="2600"/>
              <a:t>Computer software is “nonlinear” in the sense that, whereas a small error in a mechanical system might cause a small degradation in performance, a single typo in a computer program can cause a dramatic difference in behavior.</a:t>
            </a:r>
          </a:p>
          <a:p>
            <a:pPr eaLnBrk="1" hangingPunct="1">
              <a:lnSpc>
                <a:spcPct val="80000"/>
              </a:lnSpc>
              <a:spcBef>
                <a:spcPct val="0"/>
              </a:spcBef>
            </a:pPr>
            <a:endParaRPr lang="en-US" altLang="x-none" sz="2600"/>
          </a:p>
          <a:p>
            <a:pPr eaLnBrk="1" hangingPunct="1">
              <a:lnSpc>
                <a:spcPct val="80000"/>
              </a:lnSpc>
              <a:spcBef>
                <a:spcPct val="0"/>
              </a:spcBef>
            </a:pPr>
            <a:r>
              <a:rPr lang="en-US" altLang="x-none" sz="2600"/>
              <a:t>The job can be done poorly at any of many stages, from system design and implementation to system management and use.</a:t>
            </a:r>
          </a:p>
          <a:p>
            <a:pPr eaLnBrk="1" hangingPunct="1">
              <a:lnSpc>
                <a:spcPct val="80000"/>
              </a:lnSpc>
              <a:spcBef>
                <a:spcPct val="0"/>
              </a:spcBef>
            </a:pPr>
            <a:endParaRPr lang="en-US" altLang="x-none" sz="2600"/>
          </a:p>
          <a:p>
            <a:pPr eaLnBrk="1" hangingPunct="1">
              <a:spcBef>
                <a:spcPct val="0"/>
              </a:spcBef>
            </a:pPr>
            <a:endParaRPr lang="en-US" altLang="x-none"/>
          </a:p>
        </p:txBody>
      </p:sp>
      <p:sp>
        <p:nvSpPr>
          <p:cNvPr id="2662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8E6CDD19-93A0-6A48-8E5A-F166989C6C0B}" type="slidenum">
              <a:rPr lang="en-US" altLang="x-none"/>
              <a:pPr/>
              <a:t>12</a:t>
            </a:fld>
            <a:endParaRPr lang="en-US" altLang="x-none"/>
          </a:p>
        </p:txBody>
      </p:sp>
    </p:spTree>
    <p:extLst>
      <p:ext uri="{BB962C8B-B14F-4D97-AF65-F5344CB8AC3E}">
        <p14:creationId xmlns:p14="http://schemas.microsoft.com/office/powerpoint/2010/main" val="41940609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867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lnSpc>
                <a:spcPct val="80000"/>
              </a:lnSpc>
              <a:spcBef>
                <a:spcPct val="0"/>
              </a:spcBef>
            </a:pPr>
            <a:endParaRPr lang="x-none" altLang="x-none" i="1"/>
          </a:p>
        </p:txBody>
      </p:sp>
      <p:sp>
        <p:nvSpPr>
          <p:cNvPr id="2867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F177C8B4-758D-E740-B339-5B1CEF293176}" type="slidenum">
              <a:rPr lang="en-US" altLang="x-none"/>
              <a:pPr/>
              <a:t>13</a:t>
            </a:fld>
            <a:endParaRPr lang="en-US" altLang="x-none"/>
          </a:p>
        </p:txBody>
      </p:sp>
    </p:spTree>
    <p:extLst>
      <p:ext uri="{BB962C8B-B14F-4D97-AF65-F5344CB8AC3E}">
        <p14:creationId xmlns:p14="http://schemas.microsoft.com/office/powerpoint/2010/main" val="2702162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072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marL="171450" indent="-171450" eaLnBrk="1" hangingPunct="1">
              <a:lnSpc>
                <a:spcPct val="80000"/>
              </a:lnSpc>
              <a:spcBef>
                <a:spcPct val="0"/>
              </a:spcBef>
              <a:buFontTx/>
              <a:buChar char="•"/>
            </a:pPr>
            <a:endParaRPr lang="x-none" altLang="x-none" i="1"/>
          </a:p>
        </p:txBody>
      </p:sp>
      <p:sp>
        <p:nvSpPr>
          <p:cNvPr id="3072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7A21C2B3-F29D-424B-AFB2-379F11BC8AA4}" type="slidenum">
              <a:rPr lang="en-US" altLang="x-none"/>
              <a:pPr/>
              <a:t>14</a:t>
            </a:fld>
            <a:endParaRPr lang="en-US" altLang="x-none"/>
          </a:p>
        </p:txBody>
      </p:sp>
    </p:spTree>
    <p:extLst>
      <p:ext uri="{BB962C8B-B14F-4D97-AF65-F5344CB8AC3E}">
        <p14:creationId xmlns:p14="http://schemas.microsoft.com/office/powerpoint/2010/main" val="803427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277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lnSpc>
                <a:spcPct val="80000"/>
              </a:lnSpc>
              <a:spcBef>
                <a:spcPct val="0"/>
              </a:spcBef>
            </a:pPr>
            <a:endParaRPr lang="x-none" altLang="x-none" i="1"/>
          </a:p>
        </p:txBody>
      </p:sp>
      <p:sp>
        <p:nvSpPr>
          <p:cNvPr id="3277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2B649B27-B166-0C4B-A83D-52577DCDF291}" type="slidenum">
              <a:rPr lang="en-US" altLang="x-none"/>
              <a:pPr/>
              <a:t>15</a:t>
            </a:fld>
            <a:endParaRPr lang="en-US" altLang="x-none"/>
          </a:p>
        </p:txBody>
      </p:sp>
    </p:spTree>
    <p:extLst>
      <p:ext uri="{BB962C8B-B14F-4D97-AF65-F5344CB8AC3E}">
        <p14:creationId xmlns:p14="http://schemas.microsoft.com/office/powerpoint/2010/main" val="15759907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481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80000"/>
              </a:lnSpc>
              <a:spcBef>
                <a:spcPct val="0"/>
              </a:spcBef>
            </a:pPr>
            <a:r>
              <a:rPr lang="en-US" altLang="x-none"/>
              <a:t>Less than 40 seconds after the first launch of France’s Ariane 5 rocket, the rocket veered off course and was destroyed as a safety precaution. The rocket used software that had worked correctly in an earlier rocket model. But, the newer rocket was faster than the older rocket. Its speed threw off velocity calculations, resulting in an “overflow” and causing the system to halt. The rocket and the satellites it was carrying cost approximately $500 million. </a:t>
            </a:r>
          </a:p>
          <a:p>
            <a:pPr eaLnBrk="1" hangingPunct="1">
              <a:lnSpc>
                <a:spcPct val="80000"/>
              </a:lnSpc>
              <a:spcBef>
                <a:spcPct val="0"/>
              </a:spcBef>
            </a:pPr>
            <a:endParaRPr lang="en-US" altLang="x-none"/>
          </a:p>
          <a:p>
            <a:pPr eaLnBrk="1" hangingPunct="1">
              <a:lnSpc>
                <a:spcPct val="80000"/>
              </a:lnSpc>
              <a:spcBef>
                <a:spcPct val="0"/>
              </a:spcBef>
            </a:pPr>
            <a:r>
              <a:rPr lang="en-US" altLang="x-none"/>
              <a:t>To compare passenger names with those on the Transportation Security Agency’s “No Fly” list, some airlines used old software and strategies designed to help ticket agents quickly locate a passenger’s reservation. The software searches quickly and “casts a wide net.” That is, it finds any possible match, which a sales agent can then verify.  In the intended applications for the software, there is no inconvenience to anyone if the program presents the agent with a few potential matches of similar names. In the context of tagging people as possible terrorists, a person mistakenly “matched” will likely undergo questioning and extra luggage and body searches by security agents.</a:t>
            </a:r>
          </a:p>
          <a:p>
            <a:pPr eaLnBrk="1" hangingPunct="1">
              <a:lnSpc>
                <a:spcPct val="80000"/>
              </a:lnSpc>
              <a:spcBef>
                <a:spcPct val="0"/>
              </a:spcBef>
            </a:pPr>
            <a:endParaRPr lang="en-US" altLang="x-none"/>
          </a:p>
          <a:p>
            <a:pPr eaLnBrk="1" hangingPunct="1">
              <a:lnSpc>
                <a:spcPct val="80000"/>
              </a:lnSpc>
              <a:spcBef>
                <a:spcPct val="0"/>
              </a:spcBef>
            </a:pPr>
            <a:endParaRPr lang="en-US" altLang="x-none"/>
          </a:p>
        </p:txBody>
      </p:sp>
      <p:sp>
        <p:nvSpPr>
          <p:cNvPr id="3481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3CAA7DF5-4ECC-5847-B344-21EC5A6EEF6E}" type="slidenum">
              <a:rPr lang="en-US" altLang="x-none"/>
              <a:pPr/>
              <a:t>16</a:t>
            </a:fld>
            <a:endParaRPr lang="en-US" altLang="x-none"/>
          </a:p>
        </p:txBody>
      </p:sp>
    </p:spTree>
    <p:extLst>
      <p:ext uri="{BB962C8B-B14F-4D97-AF65-F5344CB8AC3E}">
        <p14:creationId xmlns:p14="http://schemas.microsoft.com/office/powerpoint/2010/main" val="37275291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789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x-none" altLang="x-none"/>
          </a:p>
        </p:txBody>
      </p:sp>
      <p:sp>
        <p:nvSpPr>
          <p:cNvPr id="3789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91097344-318F-4A45-A037-67F5D07A9B13}" type="slidenum">
              <a:rPr lang="en-US" altLang="x-none"/>
              <a:pPr/>
              <a:t>18</a:t>
            </a:fld>
            <a:endParaRPr lang="en-US" altLang="x-none"/>
          </a:p>
        </p:txBody>
      </p:sp>
    </p:spTree>
    <p:extLst>
      <p:ext uri="{BB962C8B-B14F-4D97-AF65-F5344CB8AC3E}">
        <p14:creationId xmlns:p14="http://schemas.microsoft.com/office/powerpoint/2010/main" val="29936061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99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x-none" altLang="x-none"/>
          </a:p>
        </p:txBody>
      </p:sp>
      <p:sp>
        <p:nvSpPr>
          <p:cNvPr id="3993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92902607-C9AB-E446-A904-72A43C1A21B0}" type="slidenum">
              <a:rPr lang="en-US" altLang="x-none"/>
              <a:pPr/>
              <a:t>19</a:t>
            </a:fld>
            <a:endParaRPr lang="en-US" altLang="x-none"/>
          </a:p>
        </p:txBody>
      </p:sp>
    </p:spTree>
    <p:extLst>
      <p:ext uri="{BB962C8B-B14F-4D97-AF65-F5344CB8AC3E}">
        <p14:creationId xmlns:p14="http://schemas.microsoft.com/office/powerpoint/2010/main" val="706875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198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x-none" altLang="x-none"/>
          </a:p>
        </p:txBody>
      </p:sp>
      <p:sp>
        <p:nvSpPr>
          <p:cNvPr id="4198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10987728-64DE-DE47-9DB9-7A93F760CC7E}" type="slidenum">
              <a:rPr lang="en-US" altLang="x-none"/>
              <a:pPr/>
              <a:t>20</a:t>
            </a:fld>
            <a:endParaRPr lang="en-US" altLang="x-none"/>
          </a:p>
        </p:txBody>
      </p:sp>
    </p:spTree>
    <p:extLst>
      <p:ext uri="{BB962C8B-B14F-4D97-AF65-F5344CB8AC3E}">
        <p14:creationId xmlns:p14="http://schemas.microsoft.com/office/powerpoint/2010/main" val="28618227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 name="Notes Placeholder 2"/>
          <p:cNvSpPr>
            <a:spLocks noGrp="1"/>
          </p:cNvSpPr>
          <p:nvPr>
            <p:ph type="body" idx="1"/>
          </p:nvPr>
        </p:nvSpPr>
        <p:spPr/>
        <p:txBody>
          <a:bodyPr/>
          <a:lstStyle/>
          <a:p>
            <a:pPr eaLnBrk="1" fontAlgn="auto" hangingPunct="1">
              <a:spcBef>
                <a:spcPts val="0"/>
              </a:spcBef>
              <a:spcAft>
                <a:spcPts val="0"/>
              </a:spcAft>
              <a:defRPr/>
            </a:pPr>
            <a:r>
              <a:rPr lang="en-US" dirty="0" smtClean="0"/>
              <a:t>Management experts use the term </a:t>
            </a:r>
            <a:r>
              <a:rPr lang="en-US" i="1" dirty="0" smtClean="0"/>
              <a:t>high reliability organization </a:t>
            </a:r>
            <a:r>
              <a:rPr lang="en-US" dirty="0" smtClean="0"/>
              <a:t> (HRO) for an organization (business or government) that operates in difficult environments, often with complex technology, where failures can have extreme consequences (for example, air traffic control, nuclear power plants.)</a:t>
            </a:r>
          </a:p>
          <a:p>
            <a:pPr eaLnBrk="1" fontAlgn="auto" hangingPunct="1">
              <a:spcBef>
                <a:spcPts val="0"/>
              </a:spcBef>
              <a:spcAft>
                <a:spcPts val="0"/>
              </a:spcAft>
              <a:defRPr/>
            </a:pPr>
            <a:endParaRPr lang="en-US" dirty="0" smtClean="0"/>
          </a:p>
          <a:p>
            <a:pPr eaLnBrk="1" fontAlgn="auto" hangingPunct="1">
              <a:spcBef>
                <a:spcPts val="0"/>
              </a:spcBef>
              <a:spcAft>
                <a:spcPts val="0"/>
              </a:spcAft>
              <a:defRPr/>
            </a:pPr>
            <a:r>
              <a:rPr lang="en-US" i="1" dirty="0" smtClean="0"/>
              <a:t>Preoccupation with failure</a:t>
            </a:r>
          </a:p>
          <a:p>
            <a:pPr marL="171450" indent="-171450" eaLnBrk="1" fontAlgn="auto" hangingPunct="1">
              <a:spcBef>
                <a:spcPts val="0"/>
              </a:spcBef>
              <a:spcAft>
                <a:spcPts val="0"/>
              </a:spcAft>
              <a:buFont typeface="Arial" pitchFamily="34" charset="0"/>
              <a:buChar char="•"/>
              <a:defRPr/>
            </a:pPr>
            <a:r>
              <a:rPr lang="en-US" dirty="0" smtClean="0"/>
              <a:t>Always assuming something unexpected can go wrong – not just planning, designing, and programming for all problems the team can foresee, but always being aware that they might miss something.</a:t>
            </a:r>
          </a:p>
          <a:p>
            <a:pPr marL="171450" indent="-171450" eaLnBrk="1" fontAlgn="auto" hangingPunct="1">
              <a:spcBef>
                <a:spcPts val="0"/>
              </a:spcBef>
              <a:spcAft>
                <a:spcPts val="0"/>
              </a:spcAft>
              <a:buFont typeface="Arial" pitchFamily="34" charset="0"/>
              <a:buChar char="•"/>
              <a:defRPr/>
            </a:pPr>
            <a:r>
              <a:rPr lang="en-US" dirty="0" smtClean="0"/>
              <a:t>Being alert to cues that might indicate an error, including fully analyzing near failures.</a:t>
            </a:r>
          </a:p>
          <a:p>
            <a:pPr marL="171450" indent="-171450" eaLnBrk="1" fontAlgn="auto" hangingPunct="1">
              <a:spcBef>
                <a:spcPts val="0"/>
              </a:spcBef>
              <a:spcAft>
                <a:spcPts val="0"/>
              </a:spcAft>
              <a:buFont typeface="Arial" pitchFamily="34" charset="0"/>
              <a:buChar char="•"/>
              <a:defRPr/>
            </a:pPr>
            <a:r>
              <a:rPr lang="en-US" dirty="0" smtClean="0"/>
              <a:t>Looking for systemic reasons for an error or failure rather than narrowly focusing on the detail that was wrong.</a:t>
            </a:r>
          </a:p>
          <a:p>
            <a:pPr eaLnBrk="1" fontAlgn="auto" hangingPunct="1">
              <a:spcBef>
                <a:spcPts val="0"/>
              </a:spcBef>
              <a:spcAft>
                <a:spcPts val="0"/>
              </a:spcAft>
              <a:buFont typeface="Arial" pitchFamily="34" charset="0"/>
              <a:buNone/>
              <a:defRPr/>
            </a:pPr>
            <a:endParaRPr lang="en-US" i="1" dirty="0" smtClean="0"/>
          </a:p>
          <a:p>
            <a:pPr eaLnBrk="1" fontAlgn="auto" hangingPunct="1">
              <a:spcBef>
                <a:spcPts val="0"/>
              </a:spcBef>
              <a:spcAft>
                <a:spcPts val="0"/>
              </a:spcAft>
              <a:buFont typeface="Arial" pitchFamily="34" charset="0"/>
              <a:buNone/>
              <a:defRPr/>
            </a:pPr>
            <a:r>
              <a:rPr lang="en-US" i="1" dirty="0" smtClean="0"/>
              <a:t>Loose structure</a:t>
            </a:r>
          </a:p>
          <a:p>
            <a:pPr marL="171450" indent="-171450" eaLnBrk="1" fontAlgn="auto" hangingPunct="1">
              <a:spcBef>
                <a:spcPts val="0"/>
              </a:spcBef>
              <a:spcAft>
                <a:spcPts val="0"/>
              </a:spcAft>
              <a:buFont typeface="Arial" pitchFamily="34" charset="0"/>
              <a:buChar char="•"/>
              <a:defRPr/>
            </a:pPr>
            <a:r>
              <a:rPr lang="en-US" dirty="0" smtClean="0"/>
              <a:t>It should be easy for a designer or programmer to speak to people in other departments or higher up without going through rigid channels that discourage communication.</a:t>
            </a:r>
            <a:endParaRPr lang="en-US" dirty="0"/>
          </a:p>
        </p:txBody>
      </p:sp>
      <p:sp>
        <p:nvSpPr>
          <p:cNvPr id="4710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4B22C619-95DB-2043-8BCA-F08B9B8CA47A}" type="slidenum">
              <a:rPr lang="en-US" altLang="x-none"/>
              <a:pPr/>
              <a:t>24</a:t>
            </a:fld>
            <a:endParaRPr lang="en-US" altLang="x-none"/>
          </a:p>
        </p:txBody>
      </p:sp>
    </p:spTree>
    <p:extLst>
      <p:ext uri="{BB962C8B-B14F-4D97-AF65-F5344CB8AC3E}">
        <p14:creationId xmlns:p14="http://schemas.microsoft.com/office/powerpoint/2010/main" val="24075978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915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x-none"/>
              <a:t>Software expert Nancy Leveson emphasizes that with good technical practices and good management, you can develop large systems right: “One lesson is that most accidents are not the result of unknown scientific principles but rather of a failure to apply well-known, standard engineering practices.”</a:t>
            </a:r>
            <a:r>
              <a:rPr lang="en-US" altLang="x-none" baseline="30000"/>
              <a:t>32</a:t>
            </a:r>
          </a:p>
          <a:p>
            <a:pPr eaLnBrk="1" hangingPunct="1">
              <a:spcBef>
                <a:spcPct val="0"/>
              </a:spcBef>
            </a:pPr>
            <a:endParaRPr lang="en-US" altLang="x-none"/>
          </a:p>
          <a:p>
            <a:pPr eaLnBrk="1" hangingPunct="1">
              <a:spcBef>
                <a:spcPct val="0"/>
              </a:spcBef>
            </a:pPr>
            <a:r>
              <a:rPr lang="en-US" altLang="x-none"/>
              <a:t>The two space shuttle disasters illustrate important principles in safety-critical applications. Aware that cold weather posed a severe threat, </a:t>
            </a:r>
            <a:r>
              <a:rPr lang="en-US" altLang="x-none" i="1"/>
              <a:t>Challenger</a:t>
            </a:r>
            <a:r>
              <a:rPr lang="en-US" altLang="x-none"/>
              <a:t> engineers were expected to </a:t>
            </a:r>
            <a:r>
              <a:rPr lang="en-US" altLang="x-none" i="1"/>
              <a:t>prove</a:t>
            </a:r>
            <a:r>
              <a:rPr lang="en-US" altLang="x-none"/>
              <a:t> that it was not safe to launch.  For the ethical decision maker, the policy should be to suspend or delay use of the system in the absence of a convincing case for safety, rather than to proceed in the absence of a convincing case for disaster. </a:t>
            </a:r>
          </a:p>
          <a:p>
            <a:pPr eaLnBrk="1" hangingPunct="1">
              <a:spcBef>
                <a:spcPct val="0"/>
              </a:spcBef>
            </a:pPr>
            <a:endParaRPr lang="en-US" altLang="x-none"/>
          </a:p>
          <a:p>
            <a:pPr eaLnBrk="1" hangingPunct="1">
              <a:spcBef>
                <a:spcPct val="0"/>
              </a:spcBef>
            </a:pPr>
            <a:r>
              <a:rPr lang="en-US" altLang="x-none"/>
              <a:t>In the case of the </a:t>
            </a:r>
            <a:r>
              <a:rPr lang="en-US" altLang="x-none" i="1"/>
              <a:t>Columbia</a:t>
            </a:r>
            <a:r>
              <a:rPr lang="en-US" altLang="x-none"/>
              <a:t> disaster, NASA knew that a large piece of insulating foam had dislodged and struck the wing of the space shuttle. But, pieces of foam had struck the shuttle on other flights without causing a major problem. Thus NASA managers declined to pursue available options to observe and repair the damage. </a:t>
            </a:r>
            <a:r>
              <a:rPr lang="en-US" altLang="x-none" i="1"/>
              <a:t>Columbia </a:t>
            </a:r>
            <a:r>
              <a:rPr lang="en-US" altLang="x-none"/>
              <a:t> broke up when reentering the earth’s atmosphere at the end of its mission. An organization focused on safety must explore ambiguous risks and avoid complacency.</a:t>
            </a:r>
          </a:p>
        </p:txBody>
      </p:sp>
      <p:sp>
        <p:nvSpPr>
          <p:cNvPr id="4915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8F7EBD5D-473A-B245-94BB-33BEECDEE80F}" type="slidenum">
              <a:rPr lang="en-US" altLang="x-none"/>
              <a:pPr/>
              <a:t>25</a:t>
            </a:fld>
            <a:endParaRPr lang="en-US" altLang="x-none"/>
          </a:p>
        </p:txBody>
      </p:sp>
    </p:spTree>
    <p:extLst>
      <p:ext uri="{BB962C8B-B14F-4D97-AF65-F5344CB8AC3E}">
        <p14:creationId xmlns:p14="http://schemas.microsoft.com/office/powerpoint/2010/main" val="365914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4BA4E0-055E-8147-8993-F9BC8369DCA8}" type="slidenum">
              <a:rPr lang="en-US" altLang="x-none" smtClean="0"/>
              <a:pPr/>
              <a:t>2</a:t>
            </a:fld>
            <a:endParaRPr lang="en-US" altLang="x-none"/>
          </a:p>
        </p:txBody>
      </p:sp>
    </p:spTree>
    <p:extLst>
      <p:ext uri="{BB962C8B-B14F-4D97-AF65-F5344CB8AC3E}">
        <p14:creationId xmlns:p14="http://schemas.microsoft.com/office/powerpoint/2010/main" val="5075172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x-none"/>
              <a:t>Good software developers help clients better understand their own goals and requirements, which the clients might not be good at articulating.</a:t>
            </a:r>
          </a:p>
          <a:p>
            <a:pPr eaLnBrk="1" hangingPunct="1">
              <a:spcBef>
                <a:spcPct val="0"/>
              </a:spcBef>
            </a:pPr>
            <a:endParaRPr lang="en-US" altLang="x-none"/>
          </a:p>
          <a:p>
            <a:pPr eaLnBrk="1" hangingPunct="1">
              <a:spcBef>
                <a:spcPct val="0"/>
              </a:spcBef>
            </a:pPr>
            <a:r>
              <a:rPr lang="en-US" altLang="x-none"/>
              <a:t>One company that developed a successful financial system that processes one trillion dollars in transactions per day spent several years developing specifications for the system, then only six months programming, followed by carefully designed, extensive testing.</a:t>
            </a:r>
          </a:p>
        </p:txBody>
      </p:sp>
      <p:sp>
        <p:nvSpPr>
          <p:cNvPr id="5120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7BC878AF-9229-5642-B12F-807BCDC686AF}" type="slidenum">
              <a:rPr lang="en-US" altLang="x-none"/>
              <a:pPr/>
              <a:t>26</a:t>
            </a:fld>
            <a:endParaRPr lang="en-US" altLang="x-none"/>
          </a:p>
        </p:txBody>
      </p:sp>
    </p:spTree>
    <p:extLst>
      <p:ext uri="{BB962C8B-B14F-4D97-AF65-F5344CB8AC3E}">
        <p14:creationId xmlns:p14="http://schemas.microsoft.com/office/powerpoint/2010/main" val="17414624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325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x-none" altLang="x-none"/>
          </a:p>
        </p:txBody>
      </p:sp>
      <p:sp>
        <p:nvSpPr>
          <p:cNvPr id="5325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A887C269-251D-B44B-A6C5-7126441EED3F}" type="slidenum">
              <a:rPr lang="en-US" altLang="x-none"/>
              <a:pPr/>
              <a:t>27</a:t>
            </a:fld>
            <a:endParaRPr lang="en-US" altLang="x-none"/>
          </a:p>
        </p:txBody>
      </p:sp>
    </p:spTree>
    <p:extLst>
      <p:ext uri="{BB962C8B-B14F-4D97-AF65-F5344CB8AC3E}">
        <p14:creationId xmlns:p14="http://schemas.microsoft.com/office/powerpoint/2010/main" val="32310638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529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x-none" altLang="x-none"/>
          </a:p>
        </p:txBody>
      </p:sp>
      <p:sp>
        <p:nvSpPr>
          <p:cNvPr id="5529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AD8FA791-3C25-CE46-AAE9-474959EFAE96}" type="slidenum">
              <a:rPr lang="en-US" altLang="x-none"/>
              <a:pPr/>
              <a:t>28</a:t>
            </a:fld>
            <a:endParaRPr lang="en-US" altLang="x-none"/>
          </a:p>
        </p:txBody>
      </p:sp>
    </p:spTree>
    <p:extLst>
      <p:ext uri="{BB962C8B-B14F-4D97-AF65-F5344CB8AC3E}">
        <p14:creationId xmlns:p14="http://schemas.microsoft.com/office/powerpoint/2010/main" val="3018551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734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x-none"/>
              <a:t>Software modules can check their own results – either against a standard or by computing the same thing in two different ways and then comparing to see if the two results match. </a:t>
            </a:r>
          </a:p>
          <a:p>
            <a:pPr eaLnBrk="1" hangingPunct="1">
              <a:spcBef>
                <a:spcPct val="0"/>
              </a:spcBef>
            </a:pPr>
            <a:endParaRPr lang="en-US" altLang="x-none"/>
          </a:p>
          <a:p>
            <a:pPr eaLnBrk="1" hangingPunct="1">
              <a:spcBef>
                <a:spcPct val="0"/>
              </a:spcBef>
            </a:pPr>
            <a:r>
              <a:rPr lang="en-US" altLang="x-none"/>
              <a:t>Voting redundancy, used in flight control systems in aircraft, aims to protect against consistently faulty assumptions or methods of one programming team. Three independent teams write modules for the same purpose, in three different programming languages. The modules run on three separate computers. A fourth unit examines the outputs of the three modules and chooses the result obtained by at least two out of three. </a:t>
            </a:r>
          </a:p>
        </p:txBody>
      </p:sp>
      <p:sp>
        <p:nvSpPr>
          <p:cNvPr id="5734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8E1FC041-6DF8-5244-A6FA-3CCC17842907}" type="slidenum">
              <a:rPr lang="en-US" altLang="x-none"/>
              <a:pPr/>
              <a:t>29</a:t>
            </a:fld>
            <a:endParaRPr lang="en-US" altLang="x-none"/>
          </a:p>
        </p:txBody>
      </p:sp>
    </p:spTree>
    <p:extLst>
      <p:ext uri="{BB962C8B-B14F-4D97-AF65-F5344CB8AC3E}">
        <p14:creationId xmlns:p14="http://schemas.microsoft.com/office/powerpoint/2010/main" val="35662876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939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x-none"/>
              <a:t>Adequate, well-designed testing is extremely important. Unfortunately, many cost-conscious managers, programmers, and software developers see testing as a dispensable luxury, a step you can skimp on to meet a deadline or to save money.</a:t>
            </a:r>
          </a:p>
          <a:p>
            <a:pPr eaLnBrk="1" hangingPunct="1">
              <a:spcBef>
                <a:spcPct val="0"/>
              </a:spcBef>
            </a:pPr>
            <a:endParaRPr lang="en-US" altLang="x-none"/>
          </a:p>
          <a:p>
            <a:pPr eaLnBrk="1" hangingPunct="1">
              <a:spcBef>
                <a:spcPct val="0"/>
              </a:spcBef>
            </a:pPr>
            <a:r>
              <a:rPr lang="en-US" altLang="x-none"/>
              <a:t>Independent verification and validation means that an independent company or independent team (that is, not the programmers nor the customer) tests and validates the software. They act as “adversaries” and try to find flaws.  IV&amp;V is helpful for two reasons:</a:t>
            </a:r>
          </a:p>
          <a:p>
            <a:pPr marL="628650" lvl="1" indent="-171450" eaLnBrk="1" hangingPunct="1">
              <a:spcBef>
                <a:spcPct val="0"/>
              </a:spcBef>
              <a:buFontTx/>
              <a:buChar char="•"/>
            </a:pPr>
            <a:r>
              <a:rPr lang="en-US" altLang="x-none"/>
              <a:t>The people who designed and/or developed a system think the system works. They think they thought about potential problems and solved them. With the best of intentions, they tend to test for the problems they have already considered.</a:t>
            </a:r>
          </a:p>
          <a:p>
            <a:pPr marL="628650" lvl="1" indent="-171450" eaLnBrk="1" hangingPunct="1">
              <a:spcBef>
                <a:spcPct val="0"/>
              </a:spcBef>
              <a:buFontTx/>
              <a:buChar char="•"/>
            </a:pPr>
            <a:r>
              <a:rPr lang="en-US" altLang="x-none"/>
              <a:t>Consciously or subconsciously, the people who created the system may be reluctant to find flaws in it. </a:t>
            </a:r>
          </a:p>
          <a:p>
            <a:pPr eaLnBrk="1" hangingPunct="1">
              <a:spcBef>
                <a:spcPct val="0"/>
              </a:spcBef>
            </a:pPr>
            <a:endParaRPr lang="en-US" altLang="x-none"/>
          </a:p>
          <a:p>
            <a:pPr eaLnBrk="1" hangingPunct="1">
              <a:spcBef>
                <a:spcPct val="0"/>
              </a:spcBef>
            </a:pPr>
            <a:r>
              <a:rPr lang="en-US" altLang="x-none"/>
              <a:t>Beta testing is a near-final stage of testing. A selected set of customers use a complete, presumably well-tested system in their “real-world” environment.  It can detect device limitations and bugs that designers, programmers, and testers missed. It can also uncover confusing aspects of user interfaces and problems that occur when interfacing with other systems.</a:t>
            </a:r>
          </a:p>
        </p:txBody>
      </p:sp>
      <p:sp>
        <p:nvSpPr>
          <p:cNvPr id="5939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48BB15E3-BBD8-8446-A837-A60505559F5E}" type="slidenum">
              <a:rPr lang="en-US" altLang="x-none"/>
              <a:pPr/>
              <a:t>30</a:t>
            </a:fld>
            <a:endParaRPr lang="en-US" altLang="x-none"/>
          </a:p>
        </p:txBody>
      </p:sp>
    </p:spTree>
    <p:extLst>
      <p:ext uri="{BB962C8B-B14F-4D97-AF65-F5344CB8AC3E}">
        <p14:creationId xmlns:p14="http://schemas.microsoft.com/office/powerpoint/2010/main" val="29467630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6144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x-none"/>
              <a:t>A German and Russian plane collided after one of the pilots followed an air traffic controller’s instructions rather than TCAS  instructions. A few months later, a pilot of a Lufthansa 747 ignored instructions from an air traffic controller and instead followed instructions from the computer system, avoiding a midair collision. U.S. and European pilots are now trained to follow TCAS instructions even if they conflict with instructions from an air traffic controller.</a:t>
            </a:r>
          </a:p>
        </p:txBody>
      </p:sp>
      <p:sp>
        <p:nvSpPr>
          <p:cNvPr id="6144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644AEC8B-EF3C-E44E-AB47-8772446643A0}" type="slidenum">
              <a:rPr lang="en-US" altLang="x-none"/>
              <a:pPr/>
              <a:t>31</a:t>
            </a:fld>
            <a:endParaRPr lang="en-US" altLang="x-none"/>
          </a:p>
        </p:txBody>
      </p:sp>
    </p:spTree>
    <p:extLst>
      <p:ext uri="{BB962C8B-B14F-4D97-AF65-F5344CB8AC3E}">
        <p14:creationId xmlns:p14="http://schemas.microsoft.com/office/powerpoint/2010/main" val="3686257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126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eaLnBrk="1" hangingPunct="1">
              <a:spcBef>
                <a:spcPct val="0"/>
              </a:spcBef>
              <a:buFontTx/>
              <a:buChar char="•"/>
            </a:pPr>
            <a:r>
              <a:rPr lang="en-US" altLang="x-none"/>
              <a:t>A woman received a $6.3 million bill for electricity. The correct amount was $63. The cause was an input error made by someone using a new computer system.</a:t>
            </a:r>
          </a:p>
          <a:p>
            <a:pPr marL="171450" indent="-171450" eaLnBrk="1" hangingPunct="1">
              <a:spcBef>
                <a:spcPct val="0"/>
              </a:spcBef>
              <a:buFontTx/>
              <a:buChar char="•"/>
            </a:pPr>
            <a:r>
              <a:rPr lang="en-US" altLang="x-none"/>
              <a:t>When the IRS modified its programs to avoid billing victims of a Midwest flood, the computer generated erroneous bills for almost 5000 people. One Illinois couple received a bill for a few thousand dollars in taxes – and $68 billion in penalties. </a:t>
            </a:r>
          </a:p>
          <a:p>
            <a:pPr marL="171450" indent="-171450" eaLnBrk="1" hangingPunct="1">
              <a:spcBef>
                <a:spcPct val="0"/>
              </a:spcBef>
              <a:buFontTx/>
              <a:buChar char="•"/>
            </a:pPr>
            <a:r>
              <a:rPr lang="en-US" altLang="x-none"/>
              <a:t>The auto insurance rate of a 101-year-old man suddenly tripled. Rates depend on age, but the program handled ages only up to 100. It mistakenly classified the man as a teenager.</a:t>
            </a:r>
          </a:p>
          <a:p>
            <a:pPr marL="171450" indent="-171450" eaLnBrk="1" hangingPunct="1">
              <a:spcBef>
                <a:spcPct val="0"/>
              </a:spcBef>
              <a:buFontTx/>
              <a:buChar char="•"/>
            </a:pPr>
            <a:r>
              <a:rPr lang="en-US" altLang="x-none"/>
              <a:t>Hundreds of Chicago cat owners received bills from the city for failure to register dachshunds, which they did not own. The city used two databases to try to find unlicensed pets. One database used DHC as the code for domestic house cat, and the other used the same code for dachshund.</a:t>
            </a:r>
          </a:p>
          <a:p>
            <a:pPr marL="171450" indent="-171450" eaLnBrk="1" hangingPunct="1">
              <a:spcBef>
                <a:spcPct val="0"/>
              </a:spcBef>
              <a:buFontTx/>
              <a:buChar char="•"/>
            </a:pPr>
            <a:r>
              <a:rPr lang="en-US" altLang="x-none"/>
              <a:t>A water-utility company sent a customer an incorrect bill for $22,000. A spokesman for the company pointed out that one incorrect bill out of 275,000 monthly bills is pretty good. It is better than a 99.999% accuracy rate. Is that reasonable?</a:t>
            </a:r>
          </a:p>
          <a:p>
            <a:pPr marL="171450" indent="-171450" eaLnBrk="1" hangingPunct="1">
              <a:spcBef>
                <a:spcPct val="0"/>
              </a:spcBef>
              <a:buFontTx/>
              <a:buChar char="•"/>
            </a:pPr>
            <a:endParaRPr lang="en-US" altLang="x-none"/>
          </a:p>
        </p:txBody>
      </p:sp>
      <p:sp>
        <p:nvSpPr>
          <p:cNvPr id="1126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029A2D53-060F-274A-90C4-4AF2588340A1}" type="slidenum">
              <a:rPr lang="en-US" altLang="x-none"/>
              <a:pPr/>
              <a:t>4</a:t>
            </a:fld>
            <a:endParaRPr lang="en-US" altLang="x-none"/>
          </a:p>
        </p:txBody>
      </p:sp>
    </p:spTree>
    <p:extLst>
      <p:ext uri="{BB962C8B-B14F-4D97-AF65-F5344CB8AC3E}">
        <p14:creationId xmlns:p14="http://schemas.microsoft.com/office/powerpoint/2010/main" val="3591719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331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eaLnBrk="1" hangingPunct="1">
              <a:spcBef>
                <a:spcPct val="0"/>
              </a:spcBef>
              <a:buFontTx/>
              <a:buChar char="•"/>
            </a:pPr>
            <a:r>
              <a:rPr lang="en-US" altLang="x-none"/>
              <a:t>When a Galaxy IV satellite computer failed, many systems we take for granted stopped working. Pager service stopped for an estimated 85% of users in the U.S., including hospitals and police departments. Airlines that got their weather information from the satellite had to delay flights. The gas stations of a major chain could not verify credit cards. Some services were quickly switched to other satellites or backup systems. It took days to restore others.</a:t>
            </a:r>
          </a:p>
          <a:p>
            <a:pPr marL="171450" indent="-171450" eaLnBrk="1" hangingPunct="1">
              <a:spcBef>
                <a:spcPct val="0"/>
              </a:spcBef>
              <a:buFontTx/>
              <a:buChar char="•"/>
            </a:pPr>
            <a:r>
              <a:rPr lang="en-US" altLang="x-none"/>
              <a:t>A failure of Amtrak’s reservation and ticketing system during Thanksgiving weekend caused delays because agents had no printed schedules or fare lists.</a:t>
            </a:r>
          </a:p>
        </p:txBody>
      </p:sp>
      <p:sp>
        <p:nvSpPr>
          <p:cNvPr id="1331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7B5C27F7-8B1C-8446-A323-466C84D94F46}" type="slidenum">
              <a:rPr lang="en-US" altLang="x-none"/>
              <a:pPr/>
              <a:t>5</a:t>
            </a:fld>
            <a:endParaRPr lang="en-US" altLang="x-none"/>
          </a:p>
        </p:txBody>
      </p:sp>
    </p:spTree>
    <p:extLst>
      <p:ext uri="{BB962C8B-B14F-4D97-AF65-F5344CB8AC3E}">
        <p14:creationId xmlns:p14="http://schemas.microsoft.com/office/powerpoint/2010/main" val="15309694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 name="Notes Placeholder 2"/>
          <p:cNvSpPr>
            <a:spLocks noGrp="1"/>
          </p:cNvSpPr>
          <p:nvPr>
            <p:ph type="body" idx="1"/>
          </p:nvPr>
        </p:nvSpPr>
        <p:spPr/>
        <p:txBody>
          <a:bodyPr/>
          <a:lstStyle/>
          <a:p>
            <a:pPr marL="171450" indent="-171450" eaLnBrk="1" fontAlgn="auto" hangingPunct="1">
              <a:spcBef>
                <a:spcPts val="0"/>
              </a:spcBef>
              <a:spcAft>
                <a:spcPts val="0"/>
              </a:spcAft>
              <a:buFont typeface="Arial" pitchFamily="34" charset="0"/>
              <a:buChar char="•"/>
              <a:defRPr/>
            </a:pPr>
            <a:r>
              <a:rPr lang="en-US" dirty="0" smtClean="0"/>
              <a:t>Machines in North Carolina failed to count more than 400 votes because of a technical problem.</a:t>
            </a:r>
          </a:p>
          <a:p>
            <a:pPr marL="171450" indent="-171450" eaLnBrk="1" fontAlgn="auto" hangingPunct="1">
              <a:spcBef>
                <a:spcPts val="0"/>
              </a:spcBef>
              <a:spcAft>
                <a:spcPts val="0"/>
              </a:spcAft>
              <a:buFont typeface="Arial" pitchFamily="34" charset="0"/>
              <a:buChar char="•"/>
              <a:defRPr/>
            </a:pPr>
            <a:r>
              <a:rPr lang="en-US" dirty="0" smtClean="0"/>
              <a:t>One  county lost more than 4000 votes because the machine’s memory was full.</a:t>
            </a:r>
          </a:p>
          <a:p>
            <a:pPr marL="171450" indent="-171450" eaLnBrk="1" fontAlgn="auto" hangingPunct="1">
              <a:spcBef>
                <a:spcPts val="0"/>
              </a:spcBef>
              <a:spcAft>
                <a:spcPts val="0"/>
              </a:spcAft>
              <a:buFont typeface="Arial" pitchFamily="34" charset="0"/>
              <a:buChar char="•"/>
              <a:defRPr/>
            </a:pPr>
            <a:r>
              <a:rPr lang="en-US" dirty="0" smtClean="0"/>
              <a:t>A programming error generated 100,000 extra votes in one Texas county. </a:t>
            </a:r>
          </a:p>
          <a:p>
            <a:pPr marL="171450" indent="-171450" eaLnBrk="1" fontAlgn="auto" hangingPunct="1">
              <a:spcBef>
                <a:spcPts val="0"/>
              </a:spcBef>
              <a:spcAft>
                <a:spcPts val="0"/>
              </a:spcAft>
              <a:buFont typeface="Arial" pitchFamily="34" charset="0"/>
              <a:buChar char="•"/>
              <a:defRPr/>
            </a:pPr>
            <a:r>
              <a:rPr lang="en-US" dirty="0" smtClean="0"/>
              <a:t>A programming error caused some candidates to receive votes actually cast for other candidates.</a:t>
            </a:r>
          </a:p>
          <a:p>
            <a:pPr marL="171450" indent="-171450" eaLnBrk="1" fontAlgn="auto" hangingPunct="1">
              <a:spcBef>
                <a:spcPts val="0"/>
              </a:spcBef>
              <a:spcAft>
                <a:spcPts val="0"/>
              </a:spcAft>
              <a:buFont typeface="Arial" pitchFamily="34" charset="0"/>
              <a:buChar char="•"/>
              <a:defRPr/>
            </a:pPr>
            <a:endParaRPr lang="en-US" dirty="0" smtClean="0"/>
          </a:p>
          <a:p>
            <a:pPr eaLnBrk="1" fontAlgn="auto" hangingPunct="1">
              <a:spcBef>
                <a:spcPts val="0"/>
              </a:spcBef>
              <a:spcAft>
                <a:spcPts val="0"/>
              </a:spcAft>
              <a:buFont typeface="Arial" pitchFamily="34" charset="0"/>
              <a:buNone/>
              <a:defRPr/>
            </a:pPr>
            <a:r>
              <a:rPr lang="en-US" dirty="0" smtClean="0"/>
              <a:t>Security researchers strongly criticized electronic voting machines. They found that programmers omitted basic procedures such as input validation and boundary checks. </a:t>
            </a:r>
            <a:endParaRPr lang="en-US" dirty="0"/>
          </a:p>
        </p:txBody>
      </p:sp>
      <p:sp>
        <p:nvSpPr>
          <p:cNvPr id="153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F73D71E0-0151-F942-9AD5-CC96201D97DA}" type="slidenum">
              <a:rPr lang="en-US" altLang="x-none"/>
              <a:pPr/>
              <a:t>6</a:t>
            </a:fld>
            <a:endParaRPr lang="en-US" altLang="x-none"/>
          </a:p>
        </p:txBody>
      </p:sp>
    </p:spTree>
    <p:extLst>
      <p:ext uri="{BB962C8B-B14F-4D97-AF65-F5344CB8AC3E}">
        <p14:creationId xmlns:p14="http://schemas.microsoft.com/office/powerpoint/2010/main" val="346074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 name="Notes Placeholder 2"/>
          <p:cNvSpPr>
            <a:spLocks noGrp="1"/>
          </p:cNvSpPr>
          <p:nvPr>
            <p:ph type="body" idx="1"/>
          </p:nvPr>
        </p:nvSpPr>
        <p:spPr/>
        <p:txBody>
          <a:bodyPr/>
          <a:lstStyle/>
          <a:p>
            <a:pPr eaLnBrk="1" fontAlgn="auto" hangingPunct="1">
              <a:spcBef>
                <a:spcPts val="0"/>
              </a:spcBef>
              <a:spcAft>
                <a:spcPts val="0"/>
              </a:spcAft>
              <a:defRPr/>
            </a:pPr>
            <a:r>
              <a:rPr lang="en-US" dirty="0" smtClean="0"/>
              <a:t>During tests of the baggage handling system for the $3.2 billion Denver International Airport, carts crashed into each other at track intersections. The system misrouted, dumped, and flung luggage. </a:t>
            </a:r>
          </a:p>
          <a:p>
            <a:pPr eaLnBrk="1" fontAlgn="auto" hangingPunct="1">
              <a:spcBef>
                <a:spcPts val="0"/>
              </a:spcBef>
              <a:spcAft>
                <a:spcPts val="0"/>
              </a:spcAft>
              <a:defRPr/>
            </a:pPr>
            <a:endParaRPr lang="en-US" dirty="0" smtClean="0"/>
          </a:p>
          <a:p>
            <a:pPr marL="171450" indent="-171450" eaLnBrk="1" fontAlgn="auto" hangingPunct="1">
              <a:spcBef>
                <a:spcPts val="0"/>
              </a:spcBef>
              <a:spcAft>
                <a:spcPts val="0"/>
              </a:spcAft>
              <a:buFont typeface="Arial" pitchFamily="34" charset="0"/>
              <a:buChar char="•"/>
              <a:defRPr/>
            </a:pPr>
            <a:r>
              <a:rPr lang="en-US" i="1" dirty="0" smtClean="0"/>
              <a:t>Real-world problems: </a:t>
            </a:r>
            <a:r>
              <a:rPr lang="en-US" dirty="0" smtClean="0"/>
              <a:t>some scanners got dirty or knocked out of alignment. Faulty latches on carts caused luggage to fall onto the tracks between stops.</a:t>
            </a:r>
          </a:p>
          <a:p>
            <a:pPr marL="171450" indent="-171450" eaLnBrk="1" fontAlgn="auto" hangingPunct="1">
              <a:spcBef>
                <a:spcPts val="0"/>
              </a:spcBef>
              <a:spcAft>
                <a:spcPts val="0"/>
              </a:spcAft>
              <a:buFont typeface="Arial" pitchFamily="34" charset="0"/>
              <a:buChar char="•"/>
              <a:defRPr/>
            </a:pPr>
            <a:r>
              <a:rPr lang="en-US" i="1" dirty="0" smtClean="0"/>
              <a:t>Problems in other systems: </a:t>
            </a:r>
            <a:r>
              <a:rPr lang="en-US" dirty="0" smtClean="0"/>
              <a:t>The airport’s electrical system could not handle the power surges associated with the baggage system. </a:t>
            </a:r>
          </a:p>
          <a:p>
            <a:pPr marL="171450" indent="-171450" eaLnBrk="1" fontAlgn="auto" hangingPunct="1">
              <a:spcBef>
                <a:spcPts val="0"/>
              </a:spcBef>
              <a:spcAft>
                <a:spcPts val="0"/>
              </a:spcAft>
              <a:buFont typeface="Arial" pitchFamily="34" charset="0"/>
              <a:buChar char="•"/>
              <a:defRPr/>
            </a:pPr>
            <a:r>
              <a:rPr lang="en-US" i="1" dirty="0" smtClean="0"/>
              <a:t>Software errors: </a:t>
            </a:r>
            <a:r>
              <a:rPr lang="en-US" dirty="0" smtClean="0"/>
              <a:t>A software error caused the routing of carts to waiting pens when they were actually needed.</a:t>
            </a:r>
          </a:p>
          <a:p>
            <a:pPr marL="171450" indent="-171450" eaLnBrk="1" fontAlgn="auto" hangingPunct="1">
              <a:spcBef>
                <a:spcPts val="0"/>
              </a:spcBef>
              <a:spcAft>
                <a:spcPts val="0"/>
              </a:spcAft>
              <a:buFont typeface="Arial" pitchFamily="34" charset="0"/>
              <a:buChar char="•"/>
              <a:defRPr/>
            </a:pPr>
            <a:endParaRPr lang="en-US" dirty="0" smtClean="0"/>
          </a:p>
          <a:p>
            <a:pPr eaLnBrk="1" fontAlgn="auto" hangingPunct="1">
              <a:spcBef>
                <a:spcPts val="0"/>
              </a:spcBef>
              <a:spcAft>
                <a:spcPts val="0"/>
              </a:spcAft>
              <a:buFont typeface="Arial" pitchFamily="34" charset="0"/>
              <a:buNone/>
              <a:defRPr/>
            </a:pPr>
            <a:endParaRPr lang="en-US" dirty="0" smtClean="0"/>
          </a:p>
          <a:p>
            <a:pPr marL="171450" indent="-171450" eaLnBrk="1" fontAlgn="auto" hangingPunct="1">
              <a:spcBef>
                <a:spcPts val="0"/>
              </a:spcBef>
              <a:spcAft>
                <a:spcPts val="0"/>
              </a:spcAft>
              <a:buFont typeface="Arial" pitchFamily="34" charset="0"/>
              <a:buChar char="•"/>
              <a:defRPr/>
            </a:pPr>
            <a:endParaRPr lang="en-US" dirty="0"/>
          </a:p>
        </p:txBody>
      </p:sp>
      <p:sp>
        <p:nvSpPr>
          <p:cNvPr id="1741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D995116B-F225-784C-AAF2-750488AF4F2A}" type="slidenum">
              <a:rPr lang="en-US" altLang="x-none"/>
              <a:pPr/>
              <a:t>7</a:t>
            </a:fld>
            <a:endParaRPr lang="en-US" altLang="x-none"/>
          </a:p>
        </p:txBody>
      </p:sp>
    </p:spTree>
    <p:extLst>
      <p:ext uri="{BB962C8B-B14F-4D97-AF65-F5344CB8AC3E}">
        <p14:creationId xmlns:p14="http://schemas.microsoft.com/office/powerpoint/2010/main" val="1652512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 name="Notes Placeholder 2"/>
          <p:cNvSpPr>
            <a:spLocks noGrp="1"/>
          </p:cNvSpPr>
          <p:nvPr>
            <p:ph type="body" idx="1"/>
          </p:nvPr>
        </p:nvSpPr>
        <p:spPr/>
        <p:txBody>
          <a:bodyPr/>
          <a:lstStyle/>
          <a:p>
            <a:pPr eaLnBrk="1" fontAlgn="auto" hangingPunct="1">
              <a:lnSpc>
                <a:spcPct val="90000"/>
              </a:lnSpc>
              <a:spcBef>
                <a:spcPts val="0"/>
              </a:spcBef>
              <a:spcAft>
                <a:spcPts val="0"/>
              </a:spcAft>
              <a:defRPr/>
            </a:pPr>
            <a:r>
              <a:rPr lang="en-US" dirty="0" smtClean="0"/>
              <a:t>The systems were designed to manage everything, from moving 20,000 pieces of luggage per hour, to coordinating and scheduling crews, to assigning gates for flights. They failed spectacularly.  </a:t>
            </a:r>
          </a:p>
          <a:p>
            <a:pPr eaLnBrk="1" fontAlgn="auto" hangingPunct="1">
              <a:lnSpc>
                <a:spcPct val="90000"/>
              </a:lnSpc>
              <a:spcBef>
                <a:spcPts val="0"/>
              </a:spcBef>
              <a:spcAft>
                <a:spcPts val="0"/>
              </a:spcAft>
              <a:defRPr/>
            </a:pPr>
            <a:endParaRPr lang="en-US" dirty="0" smtClean="0"/>
          </a:p>
          <a:p>
            <a:pPr eaLnBrk="1" fontAlgn="auto" hangingPunct="1">
              <a:lnSpc>
                <a:spcPct val="90000"/>
              </a:lnSpc>
              <a:spcBef>
                <a:spcPts val="0"/>
              </a:spcBef>
              <a:spcAft>
                <a:spcPts val="0"/>
              </a:spcAft>
              <a:defRPr/>
            </a:pPr>
            <a:r>
              <a:rPr lang="en-US" dirty="0" smtClean="0"/>
              <a:t>At Hong Kong’s Check Lap </a:t>
            </a:r>
            <a:r>
              <a:rPr lang="en-US" dirty="0" err="1" smtClean="0"/>
              <a:t>Kok</a:t>
            </a:r>
            <a:r>
              <a:rPr lang="en-US" dirty="0" smtClean="0"/>
              <a:t> airport, cleaning crews and fuel trucks, baggage, passengers, and cargo went to the wrong gates, sometimes far from where their airplanes were. Airplanes scheduled to take off were empty. </a:t>
            </a:r>
          </a:p>
          <a:p>
            <a:pPr eaLnBrk="1" fontAlgn="auto" hangingPunct="1">
              <a:lnSpc>
                <a:spcPct val="90000"/>
              </a:lnSpc>
              <a:spcBef>
                <a:spcPts val="0"/>
              </a:spcBef>
              <a:spcAft>
                <a:spcPts val="0"/>
              </a:spcAft>
              <a:defRPr/>
            </a:pPr>
            <a:endParaRPr lang="en-US" dirty="0" smtClean="0"/>
          </a:p>
          <a:p>
            <a:pPr eaLnBrk="1" fontAlgn="auto" hangingPunct="1">
              <a:lnSpc>
                <a:spcPct val="90000"/>
              </a:lnSpc>
              <a:spcBef>
                <a:spcPts val="0"/>
              </a:spcBef>
              <a:spcAft>
                <a:spcPts val="0"/>
              </a:spcAft>
              <a:defRPr/>
            </a:pPr>
            <a:r>
              <a:rPr lang="en-US" dirty="0" smtClean="0"/>
              <a:t>At Kuala Lumpur, airport employees had to write boarding passes by hand and carry luggage. Flights were delayed; food cargo rotted in the tropical heat.</a:t>
            </a:r>
          </a:p>
          <a:p>
            <a:pPr eaLnBrk="1" fontAlgn="auto" hangingPunct="1">
              <a:spcBef>
                <a:spcPts val="0"/>
              </a:spcBef>
              <a:spcAft>
                <a:spcPts val="0"/>
              </a:spcAft>
              <a:buFont typeface="Arial" pitchFamily="34" charset="0"/>
              <a:buNone/>
              <a:defRPr/>
            </a:pPr>
            <a:endParaRPr lang="en-US" dirty="0" smtClean="0"/>
          </a:p>
          <a:p>
            <a:pPr eaLnBrk="1" fontAlgn="auto" hangingPunct="1">
              <a:spcBef>
                <a:spcPts val="0"/>
              </a:spcBef>
              <a:spcAft>
                <a:spcPts val="0"/>
              </a:spcAft>
              <a:buFont typeface="Arial" pitchFamily="34" charset="0"/>
              <a:buNone/>
              <a:defRPr/>
            </a:pPr>
            <a:r>
              <a:rPr lang="en-US" dirty="0" smtClean="0"/>
              <a:t>At both airports, the failures were blamed on people typing in incorrect information.  A spokesman for the Malaysian airport said, “There’s nothing wrong with the system.” A spokesman at Hong Kong made a similar statement. They were both deeply mistaken. Any system that has a large number of users and a lot of user input must be designed and tested to handle input mistakes. The “system” includes more than software and hardware. It includes the people who operate it.</a:t>
            </a:r>
          </a:p>
          <a:p>
            <a:pPr eaLnBrk="1" fontAlgn="auto" hangingPunct="1">
              <a:spcBef>
                <a:spcPts val="0"/>
              </a:spcBef>
              <a:spcAft>
                <a:spcPts val="0"/>
              </a:spcAft>
              <a:buFont typeface="Arial" pitchFamily="34" charset="0"/>
              <a:buNone/>
              <a:defRPr/>
            </a:pPr>
            <a:endParaRPr lang="en-US" dirty="0" smtClean="0"/>
          </a:p>
          <a:p>
            <a:pPr marL="171450" indent="-171450" eaLnBrk="1" fontAlgn="auto" hangingPunct="1">
              <a:spcBef>
                <a:spcPts val="0"/>
              </a:spcBef>
              <a:spcAft>
                <a:spcPts val="0"/>
              </a:spcAft>
              <a:buFont typeface="Arial" pitchFamily="34" charset="0"/>
              <a:buChar char="•"/>
              <a:defRPr/>
            </a:pPr>
            <a:endParaRPr lang="en-US" dirty="0"/>
          </a:p>
        </p:txBody>
      </p:sp>
      <p:sp>
        <p:nvSpPr>
          <p:cNvPr id="1945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CFDE97F5-7552-434D-95F7-809071BBFBC8}" type="slidenum">
              <a:rPr lang="en-US" altLang="x-none"/>
              <a:pPr/>
              <a:t>8</a:t>
            </a:fld>
            <a:endParaRPr lang="en-US" altLang="x-none"/>
          </a:p>
        </p:txBody>
      </p:sp>
    </p:spTree>
    <p:extLst>
      <p:ext uri="{BB962C8B-B14F-4D97-AF65-F5344CB8AC3E}">
        <p14:creationId xmlns:p14="http://schemas.microsoft.com/office/powerpoint/2010/main" val="4882167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 name="Notes Placeholder 2"/>
          <p:cNvSpPr>
            <a:spLocks noGrp="1"/>
          </p:cNvSpPr>
          <p:nvPr>
            <p:ph type="body" idx="1"/>
          </p:nvPr>
        </p:nvSpPr>
        <p:spPr/>
        <p:txBody>
          <a:bodyPr/>
          <a:lstStyle/>
          <a:p>
            <a:pPr marL="171450" indent="-171450" eaLnBrk="1" fontAlgn="auto" hangingPunct="1">
              <a:spcBef>
                <a:spcPts val="0"/>
              </a:spcBef>
              <a:spcAft>
                <a:spcPts val="0"/>
              </a:spcAft>
              <a:buFont typeface="Arial" pitchFamily="34" charset="0"/>
              <a:buChar char="•"/>
              <a:defRPr/>
            </a:pPr>
            <a:r>
              <a:rPr lang="en-US" dirty="0" smtClean="0"/>
              <a:t>A large British food retailer spent more than $500 million on an automated supply management system before abandoning it because it did not work.</a:t>
            </a:r>
          </a:p>
          <a:p>
            <a:pPr marL="171450" indent="-171450" eaLnBrk="1" fontAlgn="auto" hangingPunct="1">
              <a:spcBef>
                <a:spcPts val="0"/>
              </a:spcBef>
              <a:spcAft>
                <a:spcPts val="0"/>
              </a:spcAft>
              <a:buFont typeface="Arial" pitchFamily="34" charset="0"/>
              <a:buChar char="•"/>
              <a:defRPr/>
            </a:pPr>
            <a:r>
              <a:rPr lang="en-US" dirty="0" smtClean="0"/>
              <a:t>The Ford Motor Company abandoned a $400 million purchasing system.</a:t>
            </a:r>
          </a:p>
          <a:p>
            <a:pPr marL="171450" indent="-171450" eaLnBrk="1" fontAlgn="auto" hangingPunct="1">
              <a:spcBef>
                <a:spcPts val="0"/>
              </a:spcBef>
              <a:spcAft>
                <a:spcPts val="0"/>
              </a:spcAft>
              <a:buFont typeface="Arial" pitchFamily="34" charset="0"/>
              <a:buChar char="•"/>
              <a:defRPr/>
            </a:pPr>
            <a:r>
              <a:rPr lang="en-US" dirty="0" smtClean="0"/>
              <a:t>The California and Washington state motor vehicle departments each spent more than $40 million on computer systems before abandoning them because they never worked properly.</a:t>
            </a:r>
          </a:p>
          <a:p>
            <a:pPr marL="171450" indent="-171450" eaLnBrk="1" fontAlgn="auto" hangingPunct="1">
              <a:spcBef>
                <a:spcPts val="0"/>
              </a:spcBef>
              <a:spcAft>
                <a:spcPts val="0"/>
              </a:spcAft>
              <a:buFont typeface="Arial" pitchFamily="34" charset="0"/>
              <a:buChar char="•"/>
              <a:defRPr/>
            </a:pPr>
            <a:r>
              <a:rPr lang="en-US" dirty="0" smtClean="0"/>
              <a:t>A consortium of hotels and rental car businesses spent $125 million on a comprehensive travel-industry reservation system, then canceled the project because it did not work.</a:t>
            </a:r>
          </a:p>
          <a:p>
            <a:pPr marL="171450" indent="-171450" eaLnBrk="1" fontAlgn="auto" hangingPunct="1">
              <a:spcBef>
                <a:spcPts val="0"/>
              </a:spcBef>
              <a:spcAft>
                <a:spcPts val="0"/>
              </a:spcAft>
              <a:buFont typeface="Arial" pitchFamily="34" charset="0"/>
              <a:buChar char="•"/>
              <a:defRPr/>
            </a:pPr>
            <a:r>
              <a:rPr lang="en-US" dirty="0" smtClean="0"/>
              <a:t>The state of California spent more than $100 million to develop one of the largest and most expensive state computer systems in the country; a system for tracking parents who owe child support payments. After five years, the state abandoned the system.</a:t>
            </a:r>
          </a:p>
          <a:p>
            <a:pPr marL="171450" indent="-171450" eaLnBrk="1" fontAlgn="auto" hangingPunct="1">
              <a:spcBef>
                <a:spcPts val="0"/>
              </a:spcBef>
              <a:spcAft>
                <a:spcPts val="0"/>
              </a:spcAft>
              <a:buFont typeface="Arial" pitchFamily="34" charset="0"/>
              <a:buChar char="•"/>
              <a:defRPr/>
            </a:pPr>
            <a:r>
              <a:rPr lang="en-US" dirty="0" smtClean="0"/>
              <a:t>After spending $4 billion, the IRS abandoned a tax-system modernization plan.</a:t>
            </a:r>
          </a:p>
          <a:p>
            <a:pPr marL="171450" indent="-171450" eaLnBrk="1" fontAlgn="auto" hangingPunct="1">
              <a:spcBef>
                <a:spcPts val="0"/>
              </a:spcBef>
              <a:spcAft>
                <a:spcPts val="0"/>
              </a:spcAft>
              <a:buFont typeface="Arial" pitchFamily="34" charset="0"/>
              <a:buChar char="•"/>
              <a:defRPr/>
            </a:pPr>
            <a:r>
              <a:rPr lang="en-US" dirty="0" smtClean="0"/>
              <a:t>The FBI spent $170 million to develop a database called the Virtual Case File system to manage evidence in investigations, then scrapped it because of many problems. </a:t>
            </a:r>
          </a:p>
          <a:p>
            <a:pPr marL="171450" indent="-171450" eaLnBrk="1" fontAlgn="auto" hangingPunct="1">
              <a:spcBef>
                <a:spcPts val="0"/>
              </a:spcBef>
              <a:spcAft>
                <a:spcPts val="0"/>
              </a:spcAft>
              <a:buFont typeface="Arial" pitchFamily="34" charset="0"/>
              <a:buChar char="•"/>
              <a:defRPr/>
            </a:pPr>
            <a:endParaRPr lang="en-US" dirty="0" smtClean="0"/>
          </a:p>
          <a:p>
            <a:pPr eaLnBrk="1" fontAlgn="auto" hangingPunct="1">
              <a:spcBef>
                <a:spcPts val="0"/>
              </a:spcBef>
              <a:spcAft>
                <a:spcPts val="0"/>
              </a:spcAft>
              <a:buFont typeface="Arial" pitchFamily="34" charset="0"/>
              <a:buNone/>
              <a:defRPr/>
            </a:pPr>
            <a:r>
              <a:rPr lang="en-US" dirty="0" smtClean="0"/>
              <a:t>Software expert Robert </a:t>
            </a:r>
            <a:r>
              <a:rPr lang="en-US" dirty="0" err="1" smtClean="0"/>
              <a:t>Charette</a:t>
            </a:r>
            <a:r>
              <a:rPr lang="en-US" dirty="0" smtClean="0"/>
              <a:t> estimates that from 5% to 15% of information technology projects are abandoned before or soon after delivery as “hopelessly inadequate”.</a:t>
            </a:r>
          </a:p>
        </p:txBody>
      </p:sp>
      <p:sp>
        <p:nvSpPr>
          <p:cNvPr id="2150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9404AFE6-A964-7B45-B278-345F3D4640F2}" type="slidenum">
              <a:rPr lang="en-US" altLang="x-none"/>
              <a:pPr/>
              <a:t>9</a:t>
            </a:fld>
            <a:endParaRPr lang="en-US" altLang="x-none"/>
          </a:p>
        </p:txBody>
      </p:sp>
    </p:spTree>
    <p:extLst>
      <p:ext uri="{BB962C8B-B14F-4D97-AF65-F5344CB8AC3E}">
        <p14:creationId xmlns:p14="http://schemas.microsoft.com/office/powerpoint/2010/main" val="32227298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457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x-none"/>
              <a:t>Legacy systems are out-of-date systems (hardware, software, or peripheral equipment) still in use, often with special interfaces, conversion software, and other adaptations to make them interact with more modern systems.  </a:t>
            </a:r>
          </a:p>
          <a:p>
            <a:pPr eaLnBrk="1" hangingPunct="1">
              <a:spcBef>
                <a:spcPct val="0"/>
              </a:spcBef>
            </a:pPr>
            <a:endParaRPr lang="en-US" altLang="x-none"/>
          </a:p>
          <a:p>
            <a:pPr eaLnBrk="1" hangingPunct="1">
              <a:spcBef>
                <a:spcPct val="0"/>
              </a:spcBef>
            </a:pPr>
            <a:r>
              <a:rPr lang="en-US" altLang="x-none"/>
              <a:t>Major users of computers in the early days included banks, airlines, government agencies, and providers of infrastructure services such as power companies. The systems grew gradually. A complete redesign would be expensive and would possibly involve downtime. Thus legacy systems persist.</a:t>
            </a:r>
          </a:p>
          <a:p>
            <a:pPr eaLnBrk="1" hangingPunct="1">
              <a:spcBef>
                <a:spcPct val="0"/>
              </a:spcBef>
            </a:pPr>
            <a:endParaRPr lang="en-US" altLang="x-none"/>
          </a:p>
          <a:p>
            <a:pPr eaLnBrk="1" hangingPunct="1">
              <a:spcBef>
                <a:spcPct val="0"/>
              </a:spcBef>
            </a:pPr>
            <a:r>
              <a:rPr lang="en-US" altLang="x-none"/>
              <a:t>Limited computer memory led to obscure and terse programming practices. A variable a programmer might now call “flight-number” might have been simply “f.”</a:t>
            </a:r>
          </a:p>
        </p:txBody>
      </p:sp>
      <p:sp>
        <p:nvSpPr>
          <p:cNvPr id="2457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B7A5907E-A63C-9545-99FA-2DC9ACEDDD2D}" type="slidenum">
              <a:rPr lang="en-US" altLang="x-none"/>
              <a:pPr/>
              <a:t>11</a:t>
            </a:fld>
            <a:endParaRPr lang="en-US" altLang="x-none"/>
          </a:p>
        </p:txBody>
      </p:sp>
    </p:spTree>
    <p:extLst>
      <p:ext uri="{BB962C8B-B14F-4D97-AF65-F5344CB8AC3E}">
        <p14:creationId xmlns:p14="http://schemas.microsoft.com/office/powerpoint/2010/main" val="2743006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90600" y="2819400"/>
            <a:ext cx="5715000" cy="1470025"/>
          </a:xfrm>
        </p:spPr>
        <p:txBody>
          <a:bodyPr/>
          <a:lstStyle>
            <a:lvl1pPr algn="l">
              <a:defRPr/>
            </a:lvl1p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p>
            <a:r>
              <a:rPr lang="en-US" smtClean="0"/>
              <a:t>Copyright © 2018, 2013, 2008 Pearson Education, Inc. All Rights Reserved</a:t>
            </a:r>
            <a:endParaRPr lang="en-US"/>
          </a:p>
        </p:txBody>
      </p:sp>
    </p:spTree>
    <p:extLst>
      <p:ext uri="{BB962C8B-B14F-4D97-AF65-F5344CB8AC3E}">
        <p14:creationId xmlns:p14="http://schemas.microsoft.com/office/powerpoint/2010/main" val="1596836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371600"/>
            <a:ext cx="7620000" cy="4876800"/>
          </a:xfrm>
        </p:spPr>
        <p:txBody>
          <a:bodyPr/>
          <a:lstStyle>
            <a:lvl1pPr marL="342900" indent="-342900">
              <a:buClr>
                <a:schemeClr val="bg1">
                  <a:lumMod val="65000"/>
                </a:schemeClr>
              </a:buClr>
              <a:buFont typeface="Wingdings" pitchFamily="2" charset="2"/>
              <a:buChar char="§"/>
              <a:defRPr/>
            </a:lvl1pPr>
            <a:lvl2pPr marL="742950" indent="-285750">
              <a:buClr>
                <a:schemeClr val="bg1">
                  <a:lumMod val="65000"/>
                </a:schemeClr>
              </a:buClr>
              <a:buSzPct val="80000"/>
              <a:buFont typeface="Wingdings" pitchFamily="2" charset="2"/>
              <a:buChar char="§"/>
              <a:defRPr/>
            </a:lvl2pPr>
            <a:lvl3pPr marL="1143000" indent="-228600">
              <a:buClr>
                <a:schemeClr val="bg1">
                  <a:lumMod val="65000"/>
                </a:schemeClr>
              </a:buClr>
              <a:buSzPct val="70000"/>
              <a:buFont typeface="Wingdings" pitchFamily="2" charset="2"/>
              <a:buChar char="§"/>
              <a:defRPr/>
            </a:lvl3pPr>
            <a:lvl4pPr marL="1600200" indent="-228600">
              <a:buClr>
                <a:schemeClr val="bg1">
                  <a:lumMod val="65000"/>
                </a:schemeClr>
              </a:buClr>
              <a:buFont typeface="Wingdings" pitchFamily="2" charset="2"/>
              <a:buChar char="§"/>
              <a:defRPr/>
            </a:lvl4pPr>
            <a:lvl5pPr marL="2057400" indent="-228600">
              <a:buClr>
                <a:schemeClr val="bg1">
                  <a:lumMod val="65000"/>
                </a:schemeClr>
              </a:buClr>
              <a:buFont typeface="Wingdings" pitchFamily="2" charset="2"/>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dirty="0"/>
          </a:p>
        </p:txBody>
      </p:sp>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extLst>
      <p:ext uri="{BB962C8B-B14F-4D97-AF65-F5344CB8AC3E}">
        <p14:creationId xmlns:p14="http://schemas.microsoft.com/office/powerpoint/2010/main" val="927902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extLst>
      <p:ext uri="{BB962C8B-B14F-4D97-AF65-F5344CB8AC3E}">
        <p14:creationId xmlns:p14="http://schemas.microsoft.com/office/powerpoint/2010/main" val="224921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endParaRPr lang="x-none" altLang="x-none"/>
          </a:p>
        </p:txBody>
      </p:sp>
      <p:sp>
        <p:nvSpPr>
          <p:cNvPr id="5" name="Footer Placeholder 4"/>
          <p:cNvSpPr>
            <a:spLocks noGrp="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r>
              <a:rPr lang="en-US" altLang="x-none" smtClean="0"/>
              <a:t>Copyright © 2018, 2013, 2008 Pearson Education, Inc. All Rights Reserved</a:t>
            </a:r>
            <a:endParaRPr lang="x-none" altLang="x-none"/>
          </a:p>
        </p:txBody>
      </p:sp>
      <p:sp>
        <p:nvSpPr>
          <p:cNvPr id="6" name="Slide Number Placeholder 5"/>
          <p:cNvSpPr>
            <a:spLocks noGrp="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3F9D9605-A1E1-7C42-8C01-27A839D70D41}" type="slidenum">
              <a:rPr lang="en-US" altLang="x-none"/>
              <a:pPr/>
              <a:t>‹#›</a:t>
            </a:fld>
            <a:endParaRPr lang="en-US" altLang="x-none"/>
          </a:p>
        </p:txBody>
      </p:sp>
    </p:spTree>
    <p:extLst>
      <p:ext uri="{BB962C8B-B14F-4D97-AF65-F5344CB8AC3E}">
        <p14:creationId xmlns:p14="http://schemas.microsoft.com/office/powerpoint/2010/main" val="6865158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alphaModFix amt="22000"/>
            <a:lum/>
          </a:blip>
          <a:srcRect/>
          <a:stretch>
            <a:fillRect l="-7000" r="-7000"/>
          </a:stretch>
        </a:blipFill>
        <a:effectLst/>
      </p:bgPr>
    </p:bg>
    <p:spTree>
      <p:nvGrpSpPr>
        <p:cNvPr id="1" name=""/>
        <p:cNvGrpSpPr/>
        <p:nvPr/>
      </p:nvGrpSpPr>
      <p:grpSpPr>
        <a:xfrm>
          <a:off x="0" y="0"/>
          <a:ext cx="0" cy="0"/>
          <a:chOff x="0" y="0"/>
          <a:chExt cx="0" cy="0"/>
        </a:xfrm>
      </p:grpSpPr>
      <p:sp>
        <p:nvSpPr>
          <p:cNvPr id="7" name="Rectangle 6"/>
          <p:cNvSpPr/>
          <p:nvPr/>
        </p:nvSpPr>
        <p:spPr>
          <a:xfrm>
            <a:off x="838200" y="0"/>
            <a:ext cx="83058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pPr algn="ctr" eaLnBrk="1" hangingPunct="1"/>
            <a:endParaRPr lang="x-none" altLang="x-none">
              <a:solidFill>
                <a:srgbClr val="FFFFFF"/>
              </a:solidFill>
              <a:latin typeface="Calibri" charset="0"/>
            </a:endParaRPr>
          </a:p>
        </p:txBody>
      </p:sp>
      <p:sp>
        <p:nvSpPr>
          <p:cNvPr id="2" name="Title Placeholder 1"/>
          <p:cNvSpPr>
            <a:spLocks noGrp="1"/>
          </p:cNvSpPr>
          <p:nvPr>
            <p:ph type="title"/>
          </p:nvPr>
        </p:nvSpPr>
        <p:spPr bwMode="auto">
          <a:xfrm>
            <a:off x="1219200" y="228600"/>
            <a:ext cx="7162800" cy="1143000"/>
          </a:xfrm>
          <a:prstGeom prst="rect">
            <a:avLst/>
          </a:prstGeom>
          <a:noFill/>
          <a:ln>
            <a:noFill/>
          </a:ln>
          <a:effectLst>
            <a:outerShdw blurRad="63500" dist="33020" dir="3179998" algn="ctr" rotWithShape="0">
              <a:srgbClr val="000000">
                <a:alpha val="29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r>
              <a:rPr lang="en-US" smtClean="0"/>
              <a:t>Click to edit Master title style</a:t>
            </a:r>
            <a:endParaRPr lang="en-US" dirty="0"/>
          </a:p>
        </p:txBody>
      </p:sp>
      <p:sp>
        <p:nvSpPr>
          <p:cNvPr id="1028" name="Text Placeholder 2"/>
          <p:cNvSpPr>
            <a:spLocks noGrp="1"/>
          </p:cNvSpPr>
          <p:nvPr>
            <p:ph type="body" idx="1"/>
          </p:nvPr>
        </p:nvSpPr>
        <p:spPr bwMode="auto">
          <a:xfrm>
            <a:off x="1219200" y="1371600"/>
            <a:ext cx="76200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p>
        </p:txBody>
      </p:sp>
      <p:cxnSp>
        <p:nvCxnSpPr>
          <p:cNvPr id="9" name="Straight Connector 8"/>
          <p:cNvCxnSpPr/>
          <p:nvPr/>
        </p:nvCxnSpPr>
        <p:spPr>
          <a:xfrm>
            <a:off x="838200" y="0"/>
            <a:ext cx="0" cy="6858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3"/>
          </p:nvPr>
        </p:nvSpPr>
        <p:spPr>
          <a:xfrm>
            <a:off x="5523672" y="6477000"/>
            <a:ext cx="3600450" cy="365125"/>
          </a:xfrm>
          <a:prstGeom prst="rect">
            <a:avLst/>
          </a:prstGeom>
        </p:spPr>
        <p:txBody>
          <a:bodyPr vert="horz" lIns="91440" tIns="45720" rIns="91440" bIns="45720" rtlCol="0" anchor="ctr"/>
          <a:lstStyle>
            <a:lvl1pPr algn="ctr">
              <a:defRPr sz="700">
                <a:solidFill>
                  <a:schemeClr val="tx1">
                    <a:tint val="75000"/>
                  </a:schemeClr>
                </a:solidFill>
                <a:latin typeface="Arial" panose="020B0604020202020204" pitchFamily="34" charset="0"/>
                <a:cs typeface="Arial" panose="020B0604020202020204" pitchFamily="34" charset="0"/>
              </a:defRPr>
            </a:lvl1pPr>
          </a:lstStyle>
          <a:p>
            <a:r>
              <a:rPr lang="en-US" dirty="0" smtClean="0"/>
              <a:t>Copyright © 2018, 2013, 2008 Pearson Education, Inc. All Rights Reserved</a:t>
            </a:r>
            <a:endParaRPr lang="en-US" dirty="0"/>
          </a:p>
        </p:txBody>
      </p:sp>
      <p:pic>
        <p:nvPicPr>
          <p:cNvPr id="4" name="Picture 3"/>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914400" y="6299834"/>
            <a:ext cx="695004" cy="493819"/>
          </a:xfrm>
          <a:prstGeom prst="rect">
            <a:avLst/>
          </a:prstGeom>
        </p:spPr>
      </p:pic>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Lst>
  <p:timing>
    <p:tnLst>
      <p:par>
        <p:cTn id="1" dur="indefinite" restart="never" nodeType="tmRoot"/>
      </p:par>
    </p:tnLst>
  </p:timing>
  <p:hf sldNum="0" hdr="0" dt="0"/>
  <p:txStyles>
    <p:titleStyle>
      <a:lvl1pPr algn="l" rtl="0" eaLnBrk="0" fontAlgn="base" hangingPunct="0">
        <a:spcBef>
          <a:spcPct val="0"/>
        </a:spcBef>
        <a:spcAft>
          <a:spcPct val="0"/>
        </a:spcAft>
        <a:defRPr sz="4200" kern="1200">
          <a:solidFill>
            <a:schemeClr val="tx1"/>
          </a:solidFill>
          <a:latin typeface="+mj-lt"/>
          <a:ea typeface="+mj-ea"/>
          <a:cs typeface="+mj-cs"/>
        </a:defRPr>
      </a:lvl1pPr>
      <a:lvl2pPr algn="l" rtl="0" eaLnBrk="0" fontAlgn="base" hangingPunct="0">
        <a:spcBef>
          <a:spcPct val="0"/>
        </a:spcBef>
        <a:spcAft>
          <a:spcPct val="0"/>
        </a:spcAft>
        <a:defRPr sz="4200">
          <a:solidFill>
            <a:schemeClr val="tx1"/>
          </a:solidFill>
          <a:latin typeface="Calibri" charset="0"/>
        </a:defRPr>
      </a:lvl2pPr>
      <a:lvl3pPr algn="l" rtl="0" eaLnBrk="0" fontAlgn="base" hangingPunct="0">
        <a:spcBef>
          <a:spcPct val="0"/>
        </a:spcBef>
        <a:spcAft>
          <a:spcPct val="0"/>
        </a:spcAft>
        <a:defRPr sz="4200">
          <a:solidFill>
            <a:schemeClr val="tx1"/>
          </a:solidFill>
          <a:latin typeface="Calibri" charset="0"/>
        </a:defRPr>
      </a:lvl3pPr>
      <a:lvl4pPr algn="l" rtl="0" eaLnBrk="0" fontAlgn="base" hangingPunct="0">
        <a:spcBef>
          <a:spcPct val="0"/>
        </a:spcBef>
        <a:spcAft>
          <a:spcPct val="0"/>
        </a:spcAft>
        <a:defRPr sz="4200">
          <a:solidFill>
            <a:schemeClr val="tx1"/>
          </a:solidFill>
          <a:latin typeface="Calibri" charset="0"/>
        </a:defRPr>
      </a:lvl4pPr>
      <a:lvl5pPr algn="l" rtl="0" eaLnBrk="0" fontAlgn="base" hangingPunct="0">
        <a:spcBef>
          <a:spcPct val="0"/>
        </a:spcBef>
        <a:spcAft>
          <a:spcPct val="0"/>
        </a:spcAft>
        <a:defRPr sz="4200">
          <a:solidFill>
            <a:schemeClr val="tx1"/>
          </a:solidFill>
          <a:latin typeface="Calibri" charset="0"/>
        </a:defRPr>
      </a:lvl5pPr>
      <a:lvl6pPr marL="457200" algn="l" rtl="0" fontAlgn="base">
        <a:spcBef>
          <a:spcPct val="0"/>
        </a:spcBef>
        <a:spcAft>
          <a:spcPct val="0"/>
        </a:spcAft>
        <a:defRPr sz="4200">
          <a:solidFill>
            <a:schemeClr val="tx1"/>
          </a:solidFill>
          <a:latin typeface="Calibri" charset="0"/>
        </a:defRPr>
      </a:lvl6pPr>
      <a:lvl7pPr marL="914400" algn="l" rtl="0" fontAlgn="base">
        <a:spcBef>
          <a:spcPct val="0"/>
        </a:spcBef>
        <a:spcAft>
          <a:spcPct val="0"/>
        </a:spcAft>
        <a:defRPr sz="4200">
          <a:solidFill>
            <a:schemeClr val="tx1"/>
          </a:solidFill>
          <a:latin typeface="Calibri" charset="0"/>
        </a:defRPr>
      </a:lvl7pPr>
      <a:lvl8pPr marL="1371600" algn="l" rtl="0" fontAlgn="base">
        <a:spcBef>
          <a:spcPct val="0"/>
        </a:spcBef>
        <a:spcAft>
          <a:spcPct val="0"/>
        </a:spcAft>
        <a:defRPr sz="4200">
          <a:solidFill>
            <a:schemeClr val="tx1"/>
          </a:solidFill>
          <a:latin typeface="Calibri" charset="0"/>
        </a:defRPr>
      </a:lvl8pPr>
      <a:lvl9pPr marL="1828800" algn="l" rtl="0" fontAlgn="base">
        <a:spcBef>
          <a:spcPct val="0"/>
        </a:spcBef>
        <a:spcAft>
          <a:spcPct val="0"/>
        </a:spcAft>
        <a:defRPr sz="4200">
          <a:solidFill>
            <a:schemeClr val="tx1"/>
          </a:solidFill>
          <a:latin typeface="Calibri" charset="0"/>
        </a:defRPr>
      </a:lvl9pPr>
    </p:titleStyle>
    <p:bodyStyle>
      <a:lvl1pPr marL="342900" indent="-342900" algn="l" rtl="0" eaLnBrk="0" fontAlgn="base" hangingPunct="0">
        <a:spcBef>
          <a:spcPct val="20000"/>
        </a:spcBef>
        <a:spcAft>
          <a:spcPct val="0"/>
        </a:spcAft>
        <a:buFont typeface="Wingdings" charset="2"/>
        <a:buChar char="§"/>
        <a:defRPr sz="3000" kern="120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SzPct val="75000"/>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4294967295"/>
          </p:nvPr>
        </p:nvSpPr>
        <p:spPr>
          <a:xfrm>
            <a:off x="990600" y="4267200"/>
            <a:ext cx="4419600" cy="1752600"/>
          </a:xfrm>
        </p:spPr>
        <p:txBody>
          <a:bodyPr/>
          <a:lstStyle/>
          <a:p>
            <a:endParaRPr lang="en-US"/>
          </a:p>
        </p:txBody>
      </p:sp>
      <p:sp>
        <p:nvSpPr>
          <p:cNvPr id="6" name="Rectangle 5"/>
          <p:cNvSpPr/>
          <p:nvPr/>
        </p:nvSpPr>
        <p:spPr>
          <a:xfrm>
            <a:off x="0" y="0"/>
            <a:ext cx="9220200" cy="6858000"/>
          </a:xfrm>
          <a:prstGeom prst="rect">
            <a:avLst/>
          </a:prstGeom>
          <a:solidFill>
            <a:srgbClr val="0B0C0B"/>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7" name="Picture 6"/>
          <p:cNvPicPr>
            <a:picLocks noChangeAspect="1"/>
          </p:cNvPicPr>
          <p:nvPr/>
        </p:nvPicPr>
        <p:blipFill rotWithShape="1">
          <a:blip r:embed="rId3"/>
          <a:srcRect t="-6" b="2694"/>
          <a:stretch/>
        </p:blipFill>
        <p:spPr>
          <a:xfrm>
            <a:off x="25400" y="0"/>
            <a:ext cx="5390394" cy="6858000"/>
          </a:xfrm>
          <a:prstGeom prst="rect">
            <a:avLst/>
          </a:prstGeom>
        </p:spPr>
      </p:pic>
      <p:sp>
        <p:nvSpPr>
          <p:cNvPr id="8" name="Rectangle 5"/>
          <p:cNvSpPr txBox="1">
            <a:spLocks noChangeArrowheads="1"/>
          </p:cNvSpPr>
          <p:nvPr/>
        </p:nvSpPr>
        <p:spPr>
          <a:xfrm>
            <a:off x="3962400" y="2667000"/>
            <a:ext cx="4572000" cy="1752600"/>
          </a:xfrm>
          <a:prstGeom prst="rect">
            <a:avLst/>
          </a:prstGeom>
        </p:spPr>
        <p:txBody>
          <a:bodyPr rtlCol="0">
            <a:normAutofit lnSpcReduction="10000"/>
          </a:bodyPr>
          <a:lstStyle>
            <a:lvl1pPr marL="342900" indent="-342900" algn="l" rtl="0" eaLnBrk="0" fontAlgn="base" hangingPunct="0">
              <a:spcBef>
                <a:spcPct val="20000"/>
              </a:spcBef>
              <a:spcAft>
                <a:spcPct val="0"/>
              </a:spcAft>
              <a:buFont typeface="Wingdings" charset="2"/>
              <a:buChar char="§"/>
              <a:defRPr sz="3000" kern="120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SzPct val="75000"/>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fontAlgn="auto" hangingPunct="1">
              <a:spcAft>
                <a:spcPts val="0"/>
              </a:spcAft>
              <a:buFont typeface="Wingdings" pitchFamily="2" charset="2"/>
              <a:buNone/>
              <a:defRPr/>
            </a:pPr>
            <a:r>
              <a:rPr lang="en-US" sz="4000" dirty="0" smtClean="0">
                <a:solidFill>
                  <a:schemeClr val="bg1">
                    <a:lumMod val="95000"/>
                  </a:schemeClr>
                </a:solidFill>
              </a:rPr>
              <a:t>Chapter 8:</a:t>
            </a:r>
            <a:br>
              <a:rPr lang="en-US" sz="4000" dirty="0" smtClean="0">
                <a:solidFill>
                  <a:schemeClr val="bg1">
                    <a:lumMod val="95000"/>
                  </a:schemeClr>
                </a:solidFill>
              </a:rPr>
            </a:br>
            <a:r>
              <a:rPr lang="en-US" sz="4000" dirty="0" smtClean="0">
                <a:solidFill>
                  <a:schemeClr val="bg1">
                    <a:lumMod val="95000"/>
                  </a:schemeClr>
                </a:solidFill>
              </a:rPr>
              <a:t>Errors, Failures and Risks</a:t>
            </a:r>
            <a:endParaRPr lang="en-US" sz="4000" dirty="0">
              <a:solidFill>
                <a:schemeClr val="bg1">
                  <a:lumMod val="95000"/>
                </a:schemeClr>
              </a:solidFill>
            </a:endParaRPr>
          </a:p>
        </p:txBody>
      </p:sp>
      <p:sp>
        <p:nvSpPr>
          <p:cNvPr id="9" name="TextBox 5"/>
          <p:cNvSpPr txBox="1">
            <a:spLocks noChangeArrowheads="1"/>
          </p:cNvSpPr>
          <p:nvPr/>
        </p:nvSpPr>
        <p:spPr bwMode="auto">
          <a:xfrm>
            <a:off x="6067839" y="5849761"/>
            <a:ext cx="3200400" cy="764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pPr eaLnBrk="1" hangingPunct="1"/>
            <a:r>
              <a:rPr lang="en-US" altLang="x-none" sz="1400" dirty="0" smtClean="0">
                <a:solidFill>
                  <a:schemeClr val="bg1"/>
                </a:solidFill>
                <a:latin typeface="Calibri" charset="0"/>
              </a:rPr>
              <a:t>Based on slides prepared </a:t>
            </a:r>
            <a:r>
              <a:rPr lang="en-US" altLang="x-none" sz="1400" dirty="0">
                <a:solidFill>
                  <a:schemeClr val="bg1"/>
                </a:solidFill>
                <a:latin typeface="Calibri" charset="0"/>
              </a:rPr>
              <a:t>by Cyndi </a:t>
            </a:r>
            <a:r>
              <a:rPr lang="en-US" altLang="x-none" sz="1400" dirty="0" smtClean="0">
                <a:solidFill>
                  <a:schemeClr val="bg1"/>
                </a:solidFill>
                <a:latin typeface="Calibri" charset="0"/>
              </a:rPr>
              <a:t>Chie, Sarah Frye and </a:t>
            </a:r>
            <a:r>
              <a:rPr lang="en-US" altLang="x-none" sz="1400" dirty="0">
                <a:solidFill>
                  <a:schemeClr val="bg1"/>
                </a:solidFill>
                <a:latin typeface="Calibri" charset="0"/>
              </a:rPr>
              <a:t>Sharon Gray</a:t>
            </a:r>
            <a:r>
              <a:rPr lang="en-US" altLang="x-none" sz="1400" dirty="0" smtClean="0">
                <a:solidFill>
                  <a:schemeClr val="bg1"/>
                </a:solidFill>
                <a:latin typeface="Calibri" charset="0"/>
              </a:rPr>
              <a:t>. </a:t>
            </a:r>
          </a:p>
          <a:p>
            <a:pPr eaLnBrk="1" hangingPunct="1"/>
            <a:r>
              <a:rPr lang="en-US" altLang="x-none" sz="1400" dirty="0" smtClean="0">
                <a:solidFill>
                  <a:schemeClr val="bg1"/>
                </a:solidFill>
                <a:latin typeface="Calibri" charset="0"/>
              </a:rPr>
              <a:t>Fifth edition updated by Timothy Henry</a:t>
            </a:r>
            <a:endParaRPr lang="en-US" altLang="x-none" sz="1400" dirty="0">
              <a:solidFill>
                <a:schemeClr val="bg1"/>
              </a:solidFill>
              <a:latin typeface="Calibri" charset="0"/>
            </a:endParaRPr>
          </a:p>
        </p:txBody>
      </p:sp>
      <p:sp>
        <p:nvSpPr>
          <p:cNvPr id="4" name="Footer Placeholder 3"/>
          <p:cNvSpPr>
            <a:spLocks noGrp="1"/>
          </p:cNvSpPr>
          <p:nvPr>
            <p:ph type="ftr" sz="quarter" idx="10"/>
          </p:nvPr>
        </p:nvSpPr>
        <p:spPr/>
        <p:txBody>
          <a:bodyPr/>
          <a:lstStyle/>
          <a:p>
            <a:r>
              <a:rPr lang="en-US" smtClean="0"/>
              <a:t>Copyright © 2018, 2013, 2008 Pearson Education, Inc. All Rights Reserved</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Rectangle 5"/>
          <p:cNvSpPr>
            <a:spLocks noGrp="1" noChangeArrowheads="1"/>
          </p:cNvSpPr>
          <p:nvPr>
            <p:ph idx="1"/>
          </p:nvPr>
        </p:nvSpPr>
        <p:spPr/>
        <p:txBody>
          <a:bodyPr rtlCol="0">
            <a:normAutofit/>
          </a:bodyPr>
          <a:lstStyle/>
          <a:p>
            <a:pPr eaLnBrk="1" fontAlgn="auto" hangingPunct="1">
              <a:lnSpc>
                <a:spcPct val="80000"/>
              </a:lnSpc>
              <a:spcAft>
                <a:spcPts val="0"/>
              </a:spcAft>
              <a:buFont typeface="Wingdings" pitchFamily="2" charset="2"/>
              <a:buNone/>
              <a:defRPr/>
            </a:pPr>
            <a:r>
              <a:rPr lang="en-US" dirty="0"/>
              <a:t>System Failures</a:t>
            </a:r>
          </a:p>
          <a:p>
            <a:pPr eaLnBrk="1" fontAlgn="auto" hangingPunct="1">
              <a:lnSpc>
                <a:spcPct val="80000"/>
              </a:lnSpc>
              <a:spcAft>
                <a:spcPts val="0"/>
              </a:spcAft>
              <a:defRPr/>
            </a:pPr>
            <a:r>
              <a:rPr lang="en-US" sz="2400" dirty="0" smtClean="0"/>
              <a:t>Lack </a:t>
            </a:r>
            <a:r>
              <a:rPr lang="en-US" sz="2400" dirty="0"/>
              <a:t>of clear, </a:t>
            </a:r>
            <a:r>
              <a:rPr lang="en-US" sz="2400" dirty="0" smtClean="0"/>
              <a:t>well-thought-out </a:t>
            </a:r>
            <a:r>
              <a:rPr lang="en-US" sz="2400" dirty="0"/>
              <a:t>goals and specifications</a:t>
            </a:r>
          </a:p>
          <a:p>
            <a:pPr eaLnBrk="1" fontAlgn="auto" hangingPunct="1">
              <a:lnSpc>
                <a:spcPct val="80000"/>
              </a:lnSpc>
              <a:spcAft>
                <a:spcPts val="0"/>
              </a:spcAft>
              <a:defRPr/>
            </a:pPr>
            <a:r>
              <a:rPr lang="en-US" sz="2400" dirty="0"/>
              <a:t>Poor management and poor communication among customers, designers, programmers, etc.</a:t>
            </a:r>
          </a:p>
          <a:p>
            <a:pPr eaLnBrk="1" fontAlgn="auto" hangingPunct="1">
              <a:lnSpc>
                <a:spcPct val="80000"/>
              </a:lnSpc>
              <a:spcAft>
                <a:spcPts val="0"/>
              </a:spcAft>
              <a:defRPr/>
            </a:pPr>
            <a:r>
              <a:rPr lang="en-US" sz="2400" dirty="0" smtClean="0"/>
              <a:t>Institutional and political pressures </a:t>
            </a:r>
            <a:r>
              <a:rPr lang="en-US" sz="2400" dirty="0"/>
              <a:t>that encourage unrealistically low bids, low budget requests, and underestimates of time requirements</a:t>
            </a:r>
          </a:p>
          <a:p>
            <a:pPr eaLnBrk="1" fontAlgn="auto" hangingPunct="1">
              <a:lnSpc>
                <a:spcPct val="80000"/>
              </a:lnSpc>
              <a:spcAft>
                <a:spcPts val="0"/>
              </a:spcAft>
              <a:defRPr/>
            </a:pPr>
            <a:r>
              <a:rPr lang="en-US" sz="2400" dirty="0"/>
              <a:t>Use of very new technology, with unknown reliability and problems</a:t>
            </a:r>
          </a:p>
          <a:p>
            <a:pPr eaLnBrk="1" fontAlgn="auto" hangingPunct="1">
              <a:lnSpc>
                <a:spcPct val="80000"/>
              </a:lnSpc>
              <a:spcAft>
                <a:spcPts val="0"/>
              </a:spcAft>
              <a:defRPr/>
            </a:pPr>
            <a:r>
              <a:rPr lang="en-US" sz="2400" dirty="0"/>
              <a:t>Refusal to recognize or admit a project is in trouble</a:t>
            </a:r>
          </a:p>
        </p:txBody>
      </p:sp>
      <p:pic>
        <p:nvPicPr>
          <p:cNvPr id="6" name="Rectangle 4"/>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33450" y="-49213"/>
            <a:ext cx="7740650" cy="1585913"/>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Rectangle 5"/>
          <p:cNvSpPr>
            <a:spLocks noGrp="1" noChangeArrowheads="1"/>
          </p:cNvSpPr>
          <p:nvPr>
            <p:ph idx="1"/>
          </p:nvPr>
        </p:nvSpPr>
        <p:spPr/>
        <p:txBody>
          <a:bodyPr rtlCol="0">
            <a:normAutofit/>
          </a:bodyPr>
          <a:lstStyle/>
          <a:p>
            <a:pPr eaLnBrk="1" fontAlgn="auto" hangingPunct="1">
              <a:lnSpc>
                <a:spcPct val="80000"/>
              </a:lnSpc>
              <a:spcAft>
                <a:spcPts val="0"/>
              </a:spcAft>
              <a:buFont typeface="Wingdings" pitchFamily="2" charset="2"/>
              <a:buNone/>
              <a:defRPr/>
            </a:pPr>
            <a:r>
              <a:rPr lang="en-US" dirty="0"/>
              <a:t>System </a:t>
            </a:r>
            <a:r>
              <a:rPr lang="en-US" dirty="0" smtClean="0"/>
              <a:t>Failures</a:t>
            </a:r>
          </a:p>
          <a:p>
            <a:pPr eaLnBrk="1" fontAlgn="auto" hangingPunct="1">
              <a:lnSpc>
                <a:spcPct val="80000"/>
              </a:lnSpc>
              <a:spcAft>
                <a:spcPts val="0"/>
              </a:spcAft>
              <a:defRPr/>
            </a:pPr>
            <a:r>
              <a:rPr lang="en-US" sz="2800" dirty="0" smtClean="0"/>
              <a:t>Legacy systems</a:t>
            </a:r>
          </a:p>
          <a:p>
            <a:pPr lvl="1" eaLnBrk="1" fontAlgn="auto" hangingPunct="1">
              <a:lnSpc>
                <a:spcPct val="80000"/>
              </a:lnSpc>
              <a:spcAft>
                <a:spcPts val="0"/>
              </a:spcAft>
              <a:defRPr/>
            </a:pPr>
            <a:r>
              <a:rPr lang="en-US" sz="2600" dirty="0" smtClean="0"/>
              <a:t>Reliable but inflexible</a:t>
            </a:r>
          </a:p>
          <a:p>
            <a:pPr lvl="1" eaLnBrk="1" fontAlgn="auto" hangingPunct="1">
              <a:lnSpc>
                <a:spcPct val="80000"/>
              </a:lnSpc>
              <a:spcAft>
                <a:spcPts val="0"/>
              </a:spcAft>
              <a:defRPr/>
            </a:pPr>
            <a:r>
              <a:rPr lang="en-US" sz="2600" dirty="0" smtClean="0"/>
              <a:t>Expensive to replace</a:t>
            </a:r>
          </a:p>
          <a:p>
            <a:pPr lvl="1" eaLnBrk="1" fontAlgn="auto" hangingPunct="1">
              <a:lnSpc>
                <a:spcPct val="80000"/>
              </a:lnSpc>
              <a:spcAft>
                <a:spcPts val="0"/>
              </a:spcAft>
              <a:defRPr/>
            </a:pPr>
            <a:r>
              <a:rPr lang="en-US" sz="2600" dirty="0" smtClean="0"/>
              <a:t>Little or no documentation</a:t>
            </a:r>
          </a:p>
          <a:p>
            <a:pPr marL="457200" lvl="1" indent="0" eaLnBrk="1" fontAlgn="auto" hangingPunct="1">
              <a:lnSpc>
                <a:spcPct val="80000"/>
              </a:lnSpc>
              <a:spcAft>
                <a:spcPts val="0"/>
              </a:spcAft>
              <a:buFont typeface="Wingdings" pitchFamily="2" charset="2"/>
              <a:buNone/>
              <a:defRPr/>
            </a:pPr>
            <a:endParaRPr lang="en-US" sz="2600" dirty="0"/>
          </a:p>
        </p:txBody>
      </p:sp>
      <p:pic>
        <p:nvPicPr>
          <p:cNvPr id="6" name="Rectangle 4"/>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49213"/>
            <a:ext cx="7740650" cy="1585913"/>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Rectangle 5"/>
          <p:cNvSpPr>
            <a:spLocks noGrp="1" noChangeArrowheads="1"/>
          </p:cNvSpPr>
          <p:nvPr>
            <p:ph idx="1"/>
          </p:nvPr>
        </p:nvSpPr>
        <p:spPr>
          <a:xfrm>
            <a:off x="1219200" y="1524000"/>
            <a:ext cx="7620000" cy="4876800"/>
          </a:xfrm>
        </p:spPr>
        <p:txBody>
          <a:bodyPr rtlCol="0">
            <a:normAutofit/>
          </a:bodyPr>
          <a:lstStyle/>
          <a:p>
            <a:pPr eaLnBrk="1" fontAlgn="auto" hangingPunct="1">
              <a:lnSpc>
                <a:spcPct val="80000"/>
              </a:lnSpc>
              <a:spcAft>
                <a:spcPts val="0"/>
              </a:spcAft>
              <a:buFont typeface="Wingdings" pitchFamily="2" charset="2"/>
              <a:buNone/>
              <a:defRPr/>
            </a:pPr>
            <a:r>
              <a:rPr lang="en-US" dirty="0" smtClean="0"/>
              <a:t>What Goes Wrong?</a:t>
            </a:r>
          </a:p>
          <a:p>
            <a:pPr eaLnBrk="1" fontAlgn="auto" hangingPunct="1">
              <a:lnSpc>
                <a:spcPct val="80000"/>
              </a:lnSpc>
              <a:spcAft>
                <a:spcPts val="0"/>
              </a:spcAft>
              <a:defRPr/>
            </a:pPr>
            <a:r>
              <a:rPr lang="en-US" sz="2800" dirty="0" smtClean="0"/>
              <a:t>The job they are doing is inherently difficult.</a:t>
            </a:r>
          </a:p>
          <a:p>
            <a:pPr eaLnBrk="1" fontAlgn="auto" hangingPunct="1">
              <a:lnSpc>
                <a:spcPct val="80000"/>
              </a:lnSpc>
              <a:spcAft>
                <a:spcPts val="0"/>
              </a:spcAft>
              <a:defRPr/>
            </a:pPr>
            <a:r>
              <a:rPr lang="en-US" sz="2800" dirty="0" smtClean="0"/>
              <a:t>Sometimes the job is done poorly.</a:t>
            </a:r>
          </a:p>
        </p:txBody>
      </p:sp>
      <p:pic>
        <p:nvPicPr>
          <p:cNvPr id="6" name="Rectangle 4"/>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49213"/>
            <a:ext cx="7740650" cy="1585913"/>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Rectangle 5"/>
          <p:cNvSpPr>
            <a:spLocks noGrp="1" noChangeArrowheads="1"/>
          </p:cNvSpPr>
          <p:nvPr>
            <p:ph idx="1"/>
          </p:nvPr>
        </p:nvSpPr>
        <p:spPr>
          <a:xfrm>
            <a:off x="1219200" y="1524000"/>
            <a:ext cx="7772400" cy="4876800"/>
          </a:xfrm>
        </p:spPr>
        <p:txBody>
          <a:bodyPr rtlCol="0">
            <a:normAutofit fontScale="92500" lnSpcReduction="10000"/>
          </a:bodyPr>
          <a:lstStyle/>
          <a:p>
            <a:pPr eaLnBrk="1" fontAlgn="auto" hangingPunct="1">
              <a:lnSpc>
                <a:spcPct val="80000"/>
              </a:lnSpc>
              <a:spcAft>
                <a:spcPts val="0"/>
              </a:spcAft>
              <a:buFont typeface="Wingdings" pitchFamily="2" charset="2"/>
              <a:buNone/>
              <a:defRPr/>
            </a:pPr>
            <a:r>
              <a:rPr lang="en-US" dirty="0" smtClean="0"/>
              <a:t>What Goes Wrong?</a:t>
            </a:r>
          </a:p>
          <a:p>
            <a:pPr eaLnBrk="1" fontAlgn="auto" hangingPunct="1">
              <a:lnSpc>
                <a:spcPct val="80000"/>
              </a:lnSpc>
              <a:spcAft>
                <a:spcPts val="0"/>
              </a:spcAft>
              <a:defRPr/>
            </a:pPr>
            <a:r>
              <a:rPr lang="en-US" dirty="0"/>
              <a:t>Design and development </a:t>
            </a:r>
            <a:r>
              <a:rPr lang="en-US" dirty="0" smtClean="0"/>
              <a:t>problems</a:t>
            </a:r>
          </a:p>
          <a:p>
            <a:pPr marL="628650" lvl="1" indent="-171450" eaLnBrk="1" fontAlgn="auto" hangingPunct="1">
              <a:lnSpc>
                <a:spcPct val="80000"/>
              </a:lnSpc>
              <a:spcAft>
                <a:spcPts val="0"/>
              </a:spcAft>
              <a:buFont typeface="Arial" pitchFamily="34" charset="0"/>
              <a:buChar char="•"/>
              <a:defRPr/>
            </a:pPr>
            <a:r>
              <a:rPr lang="en-US" sz="2600" dirty="0"/>
              <a:t>Inadequate attention to potential safety risks</a:t>
            </a:r>
          </a:p>
          <a:p>
            <a:pPr marL="628650" lvl="1" indent="-171450" eaLnBrk="1" fontAlgn="auto" hangingPunct="1">
              <a:lnSpc>
                <a:spcPct val="80000"/>
              </a:lnSpc>
              <a:spcAft>
                <a:spcPts val="0"/>
              </a:spcAft>
              <a:buFont typeface="Arial" pitchFamily="34" charset="0"/>
              <a:buChar char="•"/>
              <a:defRPr/>
            </a:pPr>
            <a:r>
              <a:rPr lang="en-US" sz="2600" dirty="0"/>
              <a:t>Interaction with physical devices that do not work as expected</a:t>
            </a:r>
          </a:p>
          <a:p>
            <a:pPr marL="628650" lvl="1" indent="-171450" eaLnBrk="1" fontAlgn="auto" hangingPunct="1">
              <a:lnSpc>
                <a:spcPct val="80000"/>
              </a:lnSpc>
              <a:spcAft>
                <a:spcPts val="0"/>
              </a:spcAft>
              <a:buFont typeface="Arial" pitchFamily="34" charset="0"/>
              <a:buChar char="•"/>
              <a:defRPr/>
            </a:pPr>
            <a:r>
              <a:rPr lang="en-US" sz="2600" dirty="0"/>
              <a:t>Incompatibility of software and hardware, or of application software and the operating system</a:t>
            </a:r>
          </a:p>
          <a:p>
            <a:pPr marL="628650" lvl="1" indent="-171450" eaLnBrk="1" fontAlgn="auto" hangingPunct="1">
              <a:lnSpc>
                <a:spcPct val="80000"/>
              </a:lnSpc>
              <a:spcAft>
                <a:spcPts val="0"/>
              </a:spcAft>
              <a:buFont typeface="Arial" pitchFamily="34" charset="0"/>
              <a:buChar char="•"/>
              <a:defRPr/>
            </a:pPr>
            <a:r>
              <a:rPr lang="en-US" sz="2600" dirty="0"/>
              <a:t>Not planning and designing for unexpected inputs or circumstances</a:t>
            </a:r>
          </a:p>
          <a:p>
            <a:pPr marL="628650" lvl="1" indent="-171450" eaLnBrk="1" fontAlgn="auto" hangingPunct="1">
              <a:lnSpc>
                <a:spcPct val="80000"/>
              </a:lnSpc>
              <a:spcAft>
                <a:spcPts val="0"/>
              </a:spcAft>
              <a:buFont typeface="Arial" pitchFamily="34" charset="0"/>
              <a:buChar char="•"/>
              <a:defRPr/>
            </a:pPr>
            <a:r>
              <a:rPr lang="en-US" sz="2600" dirty="0"/>
              <a:t>Confusing user interfaces</a:t>
            </a:r>
          </a:p>
          <a:p>
            <a:pPr marL="628650" lvl="1" indent="-171450" eaLnBrk="1" fontAlgn="auto" hangingPunct="1">
              <a:lnSpc>
                <a:spcPct val="80000"/>
              </a:lnSpc>
              <a:spcAft>
                <a:spcPts val="0"/>
              </a:spcAft>
              <a:buFont typeface="Arial" pitchFamily="34" charset="0"/>
              <a:buChar char="•"/>
              <a:defRPr/>
            </a:pPr>
            <a:r>
              <a:rPr lang="en-US" sz="2600" dirty="0"/>
              <a:t>Insufficient testing</a:t>
            </a:r>
          </a:p>
          <a:p>
            <a:pPr marL="628650" lvl="1" indent="-171450" eaLnBrk="1" fontAlgn="auto" hangingPunct="1">
              <a:lnSpc>
                <a:spcPct val="80000"/>
              </a:lnSpc>
              <a:spcAft>
                <a:spcPts val="0"/>
              </a:spcAft>
              <a:buFont typeface="Arial" pitchFamily="34" charset="0"/>
              <a:buChar char="•"/>
              <a:defRPr/>
            </a:pPr>
            <a:r>
              <a:rPr lang="en-US" sz="2600" dirty="0"/>
              <a:t>Reuse of software from another system without adequate checking</a:t>
            </a:r>
          </a:p>
          <a:p>
            <a:pPr marL="628650" lvl="1" indent="-171450" eaLnBrk="1" fontAlgn="auto" hangingPunct="1">
              <a:lnSpc>
                <a:spcPct val="80000"/>
              </a:lnSpc>
              <a:spcAft>
                <a:spcPts val="0"/>
              </a:spcAft>
              <a:buFont typeface="Arial" pitchFamily="34" charset="0"/>
              <a:buChar char="•"/>
              <a:defRPr/>
            </a:pPr>
            <a:r>
              <a:rPr lang="en-US" sz="2600" dirty="0"/>
              <a:t>Overconfidence in software</a:t>
            </a:r>
          </a:p>
          <a:p>
            <a:pPr marL="628650" lvl="1" indent="-171450" eaLnBrk="1" fontAlgn="auto" hangingPunct="1">
              <a:lnSpc>
                <a:spcPct val="80000"/>
              </a:lnSpc>
              <a:spcAft>
                <a:spcPts val="0"/>
              </a:spcAft>
              <a:buFont typeface="Arial" pitchFamily="34" charset="0"/>
              <a:buChar char="•"/>
              <a:defRPr/>
            </a:pPr>
            <a:r>
              <a:rPr lang="en-US" sz="2600" dirty="0" smtClean="0"/>
              <a:t>Carelessness</a:t>
            </a:r>
            <a:endParaRPr lang="en-US" sz="2600" dirty="0"/>
          </a:p>
        </p:txBody>
      </p:sp>
      <p:pic>
        <p:nvPicPr>
          <p:cNvPr id="6" name="Rectangle 4"/>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49213"/>
            <a:ext cx="7740650" cy="1585913"/>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Rectangle 5"/>
          <p:cNvSpPr>
            <a:spLocks noGrp="1" noChangeArrowheads="1"/>
          </p:cNvSpPr>
          <p:nvPr>
            <p:ph idx="1"/>
          </p:nvPr>
        </p:nvSpPr>
        <p:spPr>
          <a:xfrm>
            <a:off x="1219200" y="1447800"/>
            <a:ext cx="7620000" cy="4876800"/>
          </a:xfrm>
        </p:spPr>
        <p:txBody>
          <a:bodyPr rtlCol="0">
            <a:normAutofit/>
          </a:bodyPr>
          <a:lstStyle/>
          <a:p>
            <a:pPr eaLnBrk="1" fontAlgn="auto" hangingPunct="1">
              <a:lnSpc>
                <a:spcPct val="80000"/>
              </a:lnSpc>
              <a:spcAft>
                <a:spcPts val="0"/>
              </a:spcAft>
              <a:buFont typeface="Wingdings" pitchFamily="2" charset="2"/>
              <a:buNone/>
              <a:defRPr/>
            </a:pPr>
            <a:r>
              <a:rPr lang="en-US" dirty="0" smtClean="0"/>
              <a:t>What Goes Wrong?</a:t>
            </a:r>
          </a:p>
          <a:p>
            <a:pPr eaLnBrk="1" fontAlgn="auto" hangingPunct="1">
              <a:lnSpc>
                <a:spcPct val="80000"/>
              </a:lnSpc>
              <a:spcAft>
                <a:spcPts val="0"/>
              </a:spcAft>
              <a:defRPr/>
            </a:pPr>
            <a:r>
              <a:rPr lang="en-US" sz="2800" dirty="0" smtClean="0"/>
              <a:t>Management and use problems</a:t>
            </a:r>
          </a:p>
          <a:p>
            <a:pPr marL="628650" lvl="1" indent="-171450" eaLnBrk="1" fontAlgn="auto" hangingPunct="1">
              <a:lnSpc>
                <a:spcPct val="80000"/>
              </a:lnSpc>
              <a:spcAft>
                <a:spcPts val="0"/>
              </a:spcAft>
              <a:buFont typeface="Arial" pitchFamily="34" charset="0"/>
              <a:buChar char="•"/>
              <a:defRPr/>
            </a:pPr>
            <a:r>
              <a:rPr lang="en-US" sz="2400" dirty="0" smtClean="0"/>
              <a:t>Data-entry </a:t>
            </a:r>
            <a:r>
              <a:rPr lang="en-US" sz="2400" dirty="0"/>
              <a:t>errors</a:t>
            </a:r>
          </a:p>
          <a:p>
            <a:pPr marL="628650" lvl="1" indent="-171450" eaLnBrk="1" fontAlgn="auto" hangingPunct="1">
              <a:lnSpc>
                <a:spcPct val="80000"/>
              </a:lnSpc>
              <a:spcAft>
                <a:spcPts val="0"/>
              </a:spcAft>
              <a:buFont typeface="Arial" pitchFamily="34" charset="0"/>
              <a:buChar char="•"/>
              <a:defRPr/>
            </a:pPr>
            <a:r>
              <a:rPr lang="en-US" sz="2400" dirty="0"/>
              <a:t>Inadequate training of users</a:t>
            </a:r>
          </a:p>
          <a:p>
            <a:pPr marL="628650" lvl="1" indent="-171450" eaLnBrk="1" fontAlgn="auto" hangingPunct="1">
              <a:lnSpc>
                <a:spcPct val="80000"/>
              </a:lnSpc>
              <a:spcAft>
                <a:spcPts val="0"/>
              </a:spcAft>
              <a:buFont typeface="Arial" pitchFamily="34" charset="0"/>
              <a:buChar char="•"/>
              <a:defRPr/>
            </a:pPr>
            <a:r>
              <a:rPr lang="en-US" sz="2400" dirty="0"/>
              <a:t>Errors in interpreting results or output</a:t>
            </a:r>
          </a:p>
          <a:p>
            <a:pPr marL="628650" lvl="1" indent="-171450" eaLnBrk="1" fontAlgn="auto" hangingPunct="1">
              <a:lnSpc>
                <a:spcPct val="80000"/>
              </a:lnSpc>
              <a:spcAft>
                <a:spcPts val="0"/>
              </a:spcAft>
              <a:buFont typeface="Arial" pitchFamily="34" charset="0"/>
              <a:buChar char="•"/>
              <a:defRPr/>
            </a:pPr>
            <a:r>
              <a:rPr lang="en-US" sz="2400" dirty="0"/>
              <a:t>Failure to keep information in databases up to date</a:t>
            </a:r>
          </a:p>
          <a:p>
            <a:pPr marL="628650" lvl="1" indent="-171450" eaLnBrk="1" fontAlgn="auto" hangingPunct="1">
              <a:lnSpc>
                <a:spcPct val="80000"/>
              </a:lnSpc>
              <a:spcAft>
                <a:spcPts val="0"/>
              </a:spcAft>
              <a:buFont typeface="Arial" pitchFamily="34" charset="0"/>
              <a:buChar char="•"/>
              <a:defRPr/>
            </a:pPr>
            <a:r>
              <a:rPr lang="en-US" sz="2400" dirty="0"/>
              <a:t>Overconfidence in software by </a:t>
            </a:r>
            <a:r>
              <a:rPr lang="en-US" sz="2400" dirty="0" smtClean="0"/>
              <a:t>users</a:t>
            </a:r>
            <a:endParaRPr lang="en-US" sz="2400" dirty="0"/>
          </a:p>
        </p:txBody>
      </p:sp>
      <p:pic>
        <p:nvPicPr>
          <p:cNvPr id="6" name="Rectangle 4"/>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49213"/>
            <a:ext cx="7740650" cy="1585913"/>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Rectangle 5"/>
          <p:cNvSpPr>
            <a:spLocks noGrp="1" noChangeArrowheads="1"/>
          </p:cNvSpPr>
          <p:nvPr>
            <p:ph idx="1"/>
          </p:nvPr>
        </p:nvSpPr>
        <p:spPr/>
        <p:txBody>
          <a:bodyPr rtlCol="0">
            <a:normAutofit/>
          </a:bodyPr>
          <a:lstStyle/>
          <a:p>
            <a:pPr eaLnBrk="1" fontAlgn="auto" hangingPunct="1">
              <a:lnSpc>
                <a:spcPct val="80000"/>
              </a:lnSpc>
              <a:spcAft>
                <a:spcPts val="0"/>
              </a:spcAft>
              <a:buFont typeface="Wingdings" pitchFamily="2" charset="2"/>
              <a:buNone/>
              <a:defRPr/>
            </a:pPr>
            <a:r>
              <a:rPr lang="en-US" dirty="0" smtClean="0"/>
              <a:t>What Goes Wrong?</a:t>
            </a:r>
          </a:p>
          <a:p>
            <a:pPr eaLnBrk="1" fontAlgn="auto" hangingPunct="1">
              <a:lnSpc>
                <a:spcPct val="80000"/>
              </a:lnSpc>
              <a:spcAft>
                <a:spcPts val="0"/>
              </a:spcAft>
              <a:defRPr/>
            </a:pPr>
            <a:r>
              <a:rPr lang="en-US" sz="2800" dirty="0" smtClean="0"/>
              <a:t>Misrepresentation</a:t>
            </a:r>
            <a:r>
              <a:rPr lang="en-US" sz="2800" dirty="0"/>
              <a:t>, hiding problems and inadequate response to reported problems</a:t>
            </a:r>
          </a:p>
          <a:p>
            <a:pPr eaLnBrk="1" fontAlgn="auto" hangingPunct="1">
              <a:lnSpc>
                <a:spcPct val="80000"/>
              </a:lnSpc>
              <a:spcAft>
                <a:spcPts val="0"/>
              </a:spcAft>
              <a:defRPr/>
            </a:pPr>
            <a:r>
              <a:rPr lang="en-US" sz="2800" dirty="0"/>
              <a:t>Insufficient market or legal incentives to do a better </a:t>
            </a:r>
            <a:r>
              <a:rPr lang="en-US" sz="2800" dirty="0" smtClean="0"/>
              <a:t>job</a:t>
            </a:r>
            <a:endParaRPr lang="en-US" sz="2800" dirty="0"/>
          </a:p>
        </p:txBody>
      </p:sp>
      <p:pic>
        <p:nvPicPr>
          <p:cNvPr id="6" name="Rectangle 4"/>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49213"/>
            <a:ext cx="7740650" cy="1585913"/>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Rectangle 5"/>
          <p:cNvSpPr>
            <a:spLocks noGrp="1" noChangeArrowheads="1"/>
          </p:cNvSpPr>
          <p:nvPr>
            <p:ph idx="1"/>
          </p:nvPr>
        </p:nvSpPr>
        <p:spPr/>
        <p:txBody>
          <a:bodyPr rtlCol="0">
            <a:normAutofit/>
          </a:bodyPr>
          <a:lstStyle/>
          <a:p>
            <a:pPr eaLnBrk="1" fontAlgn="auto" hangingPunct="1">
              <a:lnSpc>
                <a:spcPct val="80000"/>
              </a:lnSpc>
              <a:spcAft>
                <a:spcPts val="0"/>
              </a:spcAft>
              <a:buFont typeface="Wingdings" pitchFamily="2" charset="2"/>
              <a:buNone/>
              <a:defRPr/>
            </a:pPr>
            <a:r>
              <a:rPr lang="en-US" dirty="0" smtClean="0"/>
              <a:t>What Goes Wrong? </a:t>
            </a:r>
          </a:p>
          <a:p>
            <a:pPr eaLnBrk="1" fontAlgn="auto" hangingPunct="1">
              <a:lnSpc>
                <a:spcPct val="80000"/>
              </a:lnSpc>
              <a:spcAft>
                <a:spcPts val="0"/>
              </a:spcAft>
              <a:defRPr/>
            </a:pPr>
            <a:r>
              <a:rPr lang="en-US" sz="2800" dirty="0" smtClean="0"/>
              <a:t>Reuse of software: the </a:t>
            </a:r>
            <a:r>
              <a:rPr lang="en-US" sz="2800" dirty="0" err="1" smtClean="0"/>
              <a:t>Ariane</a:t>
            </a:r>
            <a:r>
              <a:rPr lang="en-US" sz="2800" dirty="0" smtClean="0"/>
              <a:t> 5 rocket and </a:t>
            </a:r>
            <a:br>
              <a:rPr lang="en-US" sz="2800" dirty="0" smtClean="0"/>
            </a:br>
            <a:r>
              <a:rPr lang="en-US" sz="2800" dirty="0" smtClean="0"/>
              <a:t>“No Fly” lists</a:t>
            </a:r>
          </a:p>
          <a:p>
            <a:pPr lvl="1" eaLnBrk="1" fontAlgn="auto" hangingPunct="1">
              <a:lnSpc>
                <a:spcPct val="80000"/>
              </a:lnSpc>
              <a:spcAft>
                <a:spcPts val="0"/>
              </a:spcAft>
              <a:defRPr/>
            </a:pPr>
            <a:r>
              <a:rPr lang="en-US" sz="2400" dirty="0" smtClean="0"/>
              <a:t>It is essential to reexamine the specifications and design of the software, consider implications and risks for the new environment, and retest the software for the new use.</a:t>
            </a:r>
          </a:p>
          <a:p>
            <a:pPr lvl="1" eaLnBrk="1" fontAlgn="auto" hangingPunct="1">
              <a:lnSpc>
                <a:spcPct val="80000"/>
              </a:lnSpc>
              <a:spcAft>
                <a:spcPts val="0"/>
              </a:spcAft>
              <a:defRPr/>
            </a:pPr>
            <a:endParaRPr lang="en-US" sz="2600" dirty="0"/>
          </a:p>
        </p:txBody>
      </p:sp>
      <p:pic>
        <p:nvPicPr>
          <p:cNvPr id="6" name="Rectangle 4"/>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49213"/>
            <a:ext cx="7740650" cy="1585913"/>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Rectangle 5"/>
          <p:cNvSpPr>
            <a:spLocks noGrp="1" noChangeArrowheads="1"/>
          </p:cNvSpPr>
          <p:nvPr>
            <p:ph idx="1"/>
          </p:nvPr>
        </p:nvSpPr>
        <p:spPr/>
        <p:txBody>
          <a:bodyPr rtlCol="0">
            <a:normAutofit/>
          </a:bodyPr>
          <a:lstStyle/>
          <a:p>
            <a:pPr eaLnBrk="1" fontAlgn="auto" hangingPunct="1">
              <a:lnSpc>
                <a:spcPct val="90000"/>
              </a:lnSpc>
              <a:spcAft>
                <a:spcPts val="0"/>
              </a:spcAft>
              <a:buFontTx/>
              <a:buNone/>
              <a:defRPr/>
            </a:pPr>
            <a:r>
              <a:rPr lang="en-US" dirty="0"/>
              <a:t>Therac-25 Radiation </a:t>
            </a:r>
            <a:r>
              <a:rPr lang="en-US" dirty="0" smtClean="0"/>
              <a:t>Overdoses</a:t>
            </a:r>
            <a:endParaRPr lang="en-US" dirty="0"/>
          </a:p>
          <a:p>
            <a:pPr eaLnBrk="1" fontAlgn="auto" hangingPunct="1">
              <a:lnSpc>
                <a:spcPct val="90000"/>
              </a:lnSpc>
              <a:spcAft>
                <a:spcPts val="0"/>
              </a:spcAft>
              <a:defRPr/>
            </a:pPr>
            <a:r>
              <a:rPr lang="en-US" sz="2400" dirty="0"/>
              <a:t>Massive overdoses of radiation were given; the machine said no dose had been administered at all</a:t>
            </a:r>
          </a:p>
          <a:p>
            <a:pPr eaLnBrk="1" fontAlgn="auto" hangingPunct="1">
              <a:lnSpc>
                <a:spcPct val="90000"/>
              </a:lnSpc>
              <a:spcAft>
                <a:spcPts val="0"/>
              </a:spcAft>
              <a:defRPr/>
            </a:pPr>
            <a:r>
              <a:rPr lang="en-US" sz="2400" dirty="0"/>
              <a:t>Caused severe and painful injuries and the death of three patients</a:t>
            </a:r>
          </a:p>
          <a:p>
            <a:pPr eaLnBrk="1" fontAlgn="auto" hangingPunct="1">
              <a:lnSpc>
                <a:spcPct val="90000"/>
              </a:lnSpc>
              <a:spcAft>
                <a:spcPts val="0"/>
              </a:spcAft>
              <a:defRPr/>
            </a:pPr>
            <a:r>
              <a:rPr lang="en-US" sz="2400" dirty="0"/>
              <a:t>Important to study to avoid repeating errors</a:t>
            </a:r>
          </a:p>
          <a:p>
            <a:pPr eaLnBrk="1" fontAlgn="auto" hangingPunct="1">
              <a:lnSpc>
                <a:spcPct val="90000"/>
              </a:lnSpc>
              <a:spcAft>
                <a:spcPts val="0"/>
              </a:spcAft>
              <a:defRPr/>
            </a:pPr>
            <a:r>
              <a:rPr lang="en-US" sz="2400" dirty="0"/>
              <a:t>Manufacturer, computer programmer, and hospitals/clinics all have some responsibility</a:t>
            </a:r>
          </a:p>
        </p:txBody>
      </p:sp>
      <p:pic>
        <p:nvPicPr>
          <p:cNvPr id="43012" name="Rectangle 4"/>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3" name="Rectangle 7"/>
          <p:cNvSpPr>
            <a:spLocks noGrp="1" noChangeArrowheads="1"/>
          </p:cNvSpPr>
          <p:nvPr>
            <p:ph idx="1"/>
          </p:nvPr>
        </p:nvSpPr>
        <p:spPr/>
        <p:txBody>
          <a:bodyPr rtlCol="0">
            <a:normAutofit/>
          </a:bodyPr>
          <a:lstStyle/>
          <a:p>
            <a:pPr eaLnBrk="1" fontAlgn="auto" hangingPunct="1">
              <a:lnSpc>
                <a:spcPct val="80000"/>
              </a:lnSpc>
              <a:spcAft>
                <a:spcPts val="0"/>
              </a:spcAft>
              <a:buFontTx/>
              <a:buNone/>
              <a:defRPr/>
            </a:pPr>
            <a:r>
              <a:rPr lang="en-US" dirty="0"/>
              <a:t>Software and Design </a:t>
            </a:r>
            <a:r>
              <a:rPr lang="en-US" dirty="0" smtClean="0"/>
              <a:t>problems</a:t>
            </a:r>
            <a:endParaRPr lang="en-US" dirty="0"/>
          </a:p>
          <a:p>
            <a:pPr eaLnBrk="1" fontAlgn="auto" hangingPunct="1">
              <a:lnSpc>
                <a:spcPct val="80000"/>
              </a:lnSpc>
              <a:spcAft>
                <a:spcPts val="0"/>
              </a:spcAft>
              <a:defRPr/>
            </a:pPr>
            <a:r>
              <a:rPr lang="en-US" sz="2400" dirty="0"/>
              <a:t>Re-used software from older systems, unaware of bugs in previous software</a:t>
            </a:r>
          </a:p>
          <a:p>
            <a:pPr eaLnBrk="1" fontAlgn="auto" hangingPunct="1">
              <a:lnSpc>
                <a:spcPct val="80000"/>
              </a:lnSpc>
              <a:spcAft>
                <a:spcPts val="0"/>
              </a:spcAft>
              <a:defRPr/>
            </a:pPr>
            <a:r>
              <a:rPr lang="en-US" sz="2400" dirty="0"/>
              <a:t>Weaknesses in design of operator interface</a:t>
            </a:r>
          </a:p>
          <a:p>
            <a:pPr eaLnBrk="1" fontAlgn="auto" hangingPunct="1">
              <a:lnSpc>
                <a:spcPct val="80000"/>
              </a:lnSpc>
              <a:spcAft>
                <a:spcPts val="0"/>
              </a:spcAft>
              <a:defRPr/>
            </a:pPr>
            <a:r>
              <a:rPr lang="en-US" sz="2400" dirty="0"/>
              <a:t>Inadequate test plan</a:t>
            </a:r>
          </a:p>
          <a:p>
            <a:pPr eaLnBrk="1" fontAlgn="auto" hangingPunct="1">
              <a:lnSpc>
                <a:spcPct val="80000"/>
              </a:lnSpc>
              <a:spcAft>
                <a:spcPts val="0"/>
              </a:spcAft>
              <a:defRPr/>
            </a:pPr>
            <a:r>
              <a:rPr lang="en-US" sz="2400" dirty="0"/>
              <a:t>Bugs in software</a:t>
            </a:r>
          </a:p>
          <a:p>
            <a:pPr lvl="1" eaLnBrk="1" fontAlgn="auto" hangingPunct="1">
              <a:lnSpc>
                <a:spcPct val="80000"/>
              </a:lnSpc>
              <a:spcAft>
                <a:spcPts val="0"/>
              </a:spcAft>
              <a:defRPr/>
            </a:pPr>
            <a:r>
              <a:rPr lang="en-US" sz="2400" dirty="0"/>
              <a:t>Allowed beam to deploy when table not in proper position</a:t>
            </a:r>
          </a:p>
          <a:p>
            <a:pPr lvl="1" eaLnBrk="1" fontAlgn="auto" hangingPunct="1">
              <a:lnSpc>
                <a:spcPct val="80000"/>
              </a:lnSpc>
              <a:spcAft>
                <a:spcPts val="0"/>
              </a:spcAft>
              <a:defRPr/>
            </a:pPr>
            <a:r>
              <a:rPr lang="en-US" sz="2400" dirty="0"/>
              <a:t>Ignored changes and corrections operators made at console</a:t>
            </a:r>
          </a:p>
        </p:txBody>
      </p:sp>
      <p:pic>
        <p:nvPicPr>
          <p:cNvPr id="6" name="Rectangle 4"/>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ctangle 5"/>
          <p:cNvSpPr>
            <a:spLocks noGrp="1" noChangeArrowheads="1"/>
          </p:cNvSpPr>
          <p:nvPr>
            <p:ph idx="1"/>
          </p:nvPr>
        </p:nvSpPr>
        <p:spPr/>
        <p:txBody>
          <a:bodyPr rtlCol="0">
            <a:normAutofit/>
          </a:bodyPr>
          <a:lstStyle/>
          <a:p>
            <a:pPr eaLnBrk="1" fontAlgn="auto" hangingPunct="1">
              <a:lnSpc>
                <a:spcPct val="90000"/>
              </a:lnSpc>
              <a:spcAft>
                <a:spcPts val="0"/>
              </a:spcAft>
              <a:buFontTx/>
              <a:buNone/>
              <a:defRPr/>
            </a:pPr>
            <a:r>
              <a:rPr lang="en-US" dirty="0"/>
              <a:t>Why So Many Incidents?</a:t>
            </a:r>
          </a:p>
          <a:p>
            <a:pPr eaLnBrk="1" fontAlgn="auto" hangingPunct="1">
              <a:lnSpc>
                <a:spcPct val="90000"/>
              </a:lnSpc>
              <a:spcAft>
                <a:spcPts val="0"/>
              </a:spcAft>
              <a:defRPr/>
            </a:pPr>
            <a:r>
              <a:rPr lang="en-US" sz="2400" dirty="0"/>
              <a:t>Hospitals had never seen such massive overdoses before, were unsure of the </a:t>
            </a:r>
            <a:r>
              <a:rPr lang="en-US" sz="2400" dirty="0" smtClean="0"/>
              <a:t>cause</a:t>
            </a:r>
            <a:endParaRPr lang="en-US" sz="2400" dirty="0"/>
          </a:p>
          <a:p>
            <a:pPr eaLnBrk="1" fontAlgn="auto" hangingPunct="1">
              <a:lnSpc>
                <a:spcPct val="90000"/>
              </a:lnSpc>
              <a:spcAft>
                <a:spcPts val="0"/>
              </a:spcAft>
              <a:defRPr/>
            </a:pPr>
            <a:r>
              <a:rPr lang="en-US" sz="2400" dirty="0"/>
              <a:t>Manufacturer said the machine could not have caused the overdoses and no other incidents had been reported (which was untrue</a:t>
            </a:r>
            <a:r>
              <a:rPr lang="en-US" sz="2400" dirty="0" smtClean="0"/>
              <a:t>)</a:t>
            </a:r>
            <a:endParaRPr lang="en-US" sz="2400" dirty="0"/>
          </a:p>
          <a:p>
            <a:pPr eaLnBrk="1" fontAlgn="auto" hangingPunct="1">
              <a:lnSpc>
                <a:spcPct val="90000"/>
              </a:lnSpc>
              <a:spcAft>
                <a:spcPts val="0"/>
              </a:spcAft>
              <a:defRPr/>
            </a:pPr>
            <a:r>
              <a:rPr lang="en-US" sz="2400" dirty="0"/>
              <a:t>The manufacturer made changes to the turntable and claimed they had improved safety after the second accident.  The changes did not correct any of the causes identified </a:t>
            </a:r>
            <a:r>
              <a:rPr lang="en-US" sz="2400" dirty="0" smtClean="0"/>
              <a:t>later.</a:t>
            </a:r>
            <a:endParaRPr lang="en-US" sz="2400" dirty="0"/>
          </a:p>
        </p:txBody>
      </p:sp>
      <p:pic>
        <p:nvPicPr>
          <p:cNvPr id="6" name="Rectangle 4"/>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Rectangle 5"/>
          <p:cNvSpPr>
            <a:spLocks noGrp="1" noChangeArrowheads="1"/>
          </p:cNvSpPr>
          <p:nvPr>
            <p:ph idx="1"/>
          </p:nvPr>
        </p:nvSpPr>
        <p:spPr/>
        <p:txBody>
          <a:bodyPr rtlCol="0">
            <a:normAutofit/>
          </a:bodyPr>
          <a:lstStyle/>
          <a:p>
            <a:pPr eaLnBrk="1" fontAlgn="auto" hangingPunct="1">
              <a:spcAft>
                <a:spcPts val="0"/>
              </a:spcAft>
              <a:defRPr/>
            </a:pPr>
            <a:r>
              <a:rPr lang="en-US" dirty="0"/>
              <a:t>Failures and Errors in Computer Systems</a:t>
            </a:r>
          </a:p>
          <a:p>
            <a:pPr eaLnBrk="1" fontAlgn="auto" hangingPunct="1">
              <a:spcAft>
                <a:spcPts val="0"/>
              </a:spcAft>
              <a:defRPr/>
            </a:pPr>
            <a:r>
              <a:rPr lang="en-US" dirty="0"/>
              <a:t>Case Study: The Therac-25</a:t>
            </a:r>
          </a:p>
          <a:p>
            <a:pPr eaLnBrk="1" fontAlgn="auto" hangingPunct="1">
              <a:spcAft>
                <a:spcPts val="0"/>
              </a:spcAft>
              <a:defRPr/>
            </a:pPr>
            <a:r>
              <a:rPr lang="en-US" dirty="0"/>
              <a:t>Increasing Reliability and Safety</a:t>
            </a:r>
          </a:p>
          <a:p>
            <a:pPr eaLnBrk="1" fontAlgn="auto" hangingPunct="1">
              <a:spcAft>
                <a:spcPts val="0"/>
              </a:spcAft>
              <a:defRPr/>
            </a:pPr>
            <a:r>
              <a:rPr lang="en-US" dirty="0"/>
              <a:t>Dependence, Risk, and Progress</a:t>
            </a:r>
          </a:p>
        </p:txBody>
      </p:sp>
      <p:pic>
        <p:nvPicPr>
          <p:cNvPr id="40964" name="Rectangle 4"/>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ctangle 5"/>
          <p:cNvSpPr>
            <a:spLocks noGrp="1" noChangeArrowheads="1"/>
          </p:cNvSpPr>
          <p:nvPr>
            <p:ph idx="1"/>
          </p:nvPr>
        </p:nvSpPr>
        <p:spPr/>
        <p:txBody>
          <a:bodyPr rtlCol="0">
            <a:normAutofit/>
          </a:bodyPr>
          <a:lstStyle/>
          <a:p>
            <a:pPr eaLnBrk="1" fontAlgn="auto" hangingPunct="1">
              <a:lnSpc>
                <a:spcPct val="90000"/>
              </a:lnSpc>
              <a:spcAft>
                <a:spcPts val="0"/>
              </a:spcAft>
              <a:buFontTx/>
              <a:buNone/>
              <a:defRPr/>
            </a:pPr>
            <a:r>
              <a:rPr lang="en-US" dirty="0"/>
              <a:t>Why So Many Incidents</a:t>
            </a:r>
            <a:r>
              <a:rPr lang="en-US" dirty="0" smtClean="0"/>
              <a:t>? (cont.)</a:t>
            </a:r>
          </a:p>
          <a:p>
            <a:pPr eaLnBrk="1" fontAlgn="auto" hangingPunct="1">
              <a:lnSpc>
                <a:spcPct val="90000"/>
              </a:lnSpc>
              <a:spcAft>
                <a:spcPts val="0"/>
              </a:spcAft>
              <a:defRPr/>
            </a:pPr>
            <a:r>
              <a:rPr lang="en-US" sz="2400" dirty="0"/>
              <a:t>Recommendations were made for further changes to enhance safety; the manufacturer did not implement </a:t>
            </a:r>
            <a:r>
              <a:rPr lang="en-US" sz="2400" dirty="0" smtClean="0"/>
              <a:t>them.</a:t>
            </a:r>
            <a:endParaRPr lang="en-US" sz="2400" dirty="0"/>
          </a:p>
          <a:p>
            <a:pPr eaLnBrk="1" fontAlgn="auto" hangingPunct="1">
              <a:lnSpc>
                <a:spcPct val="90000"/>
              </a:lnSpc>
              <a:spcAft>
                <a:spcPts val="0"/>
              </a:spcAft>
              <a:defRPr/>
            </a:pPr>
            <a:r>
              <a:rPr lang="en-US" sz="2400" dirty="0"/>
              <a:t>The FDA declared the machine defective after the fifth </a:t>
            </a:r>
            <a:r>
              <a:rPr lang="en-US" sz="2400" dirty="0" smtClean="0"/>
              <a:t>accident.</a:t>
            </a:r>
            <a:endParaRPr lang="en-US" sz="2400" dirty="0"/>
          </a:p>
          <a:p>
            <a:pPr eaLnBrk="1" fontAlgn="auto" hangingPunct="1">
              <a:lnSpc>
                <a:spcPct val="90000"/>
              </a:lnSpc>
              <a:spcAft>
                <a:spcPts val="0"/>
              </a:spcAft>
              <a:defRPr/>
            </a:pPr>
            <a:r>
              <a:rPr lang="en-US" sz="2400" dirty="0"/>
              <a:t>The sixth accident occurred while the FDA was negotiating with the manufacturer on what changes were </a:t>
            </a:r>
            <a:r>
              <a:rPr lang="en-US" sz="2400" dirty="0" smtClean="0"/>
              <a:t>needed.</a:t>
            </a:r>
            <a:endParaRPr lang="en-US" sz="2400" dirty="0"/>
          </a:p>
          <a:p>
            <a:pPr eaLnBrk="1" fontAlgn="auto" hangingPunct="1">
              <a:lnSpc>
                <a:spcPct val="90000"/>
              </a:lnSpc>
              <a:spcAft>
                <a:spcPts val="0"/>
              </a:spcAft>
              <a:defRPr/>
            </a:pPr>
            <a:endParaRPr lang="en-US" dirty="0"/>
          </a:p>
        </p:txBody>
      </p:sp>
      <p:pic>
        <p:nvPicPr>
          <p:cNvPr id="6" name="Rectangle 4"/>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6" name="Rectangle 8"/>
          <p:cNvSpPr>
            <a:spLocks noGrp="1" noChangeArrowheads="1"/>
          </p:cNvSpPr>
          <p:nvPr>
            <p:ph idx="1"/>
          </p:nvPr>
        </p:nvSpPr>
        <p:spPr>
          <a:xfrm>
            <a:off x="1219200" y="1371600"/>
            <a:ext cx="7924800" cy="4876800"/>
          </a:xfrm>
        </p:spPr>
        <p:txBody>
          <a:bodyPr rtlCol="0">
            <a:normAutofit/>
          </a:bodyPr>
          <a:lstStyle/>
          <a:p>
            <a:pPr eaLnBrk="1" fontAlgn="auto" hangingPunct="1">
              <a:lnSpc>
                <a:spcPct val="80000"/>
              </a:lnSpc>
              <a:spcAft>
                <a:spcPts val="0"/>
              </a:spcAft>
              <a:buFontTx/>
              <a:buNone/>
              <a:defRPr/>
            </a:pPr>
            <a:r>
              <a:rPr lang="en-US" dirty="0"/>
              <a:t>Observations and </a:t>
            </a:r>
            <a:r>
              <a:rPr lang="en-US" dirty="0" smtClean="0"/>
              <a:t>Perspective</a:t>
            </a:r>
            <a:endParaRPr lang="en-US" dirty="0"/>
          </a:p>
          <a:p>
            <a:pPr eaLnBrk="1" fontAlgn="auto" hangingPunct="1">
              <a:lnSpc>
                <a:spcPct val="80000"/>
              </a:lnSpc>
              <a:spcAft>
                <a:spcPts val="0"/>
              </a:spcAft>
              <a:defRPr/>
            </a:pPr>
            <a:r>
              <a:rPr lang="en-US" sz="2400" dirty="0"/>
              <a:t>Minor design and </a:t>
            </a:r>
            <a:r>
              <a:rPr lang="en-US" sz="2400" dirty="0" smtClean="0"/>
              <a:t>implementation errors </a:t>
            </a:r>
            <a:r>
              <a:rPr lang="en-US" sz="2400" dirty="0"/>
              <a:t>usually occur in complex systems; they are to be expected</a:t>
            </a:r>
          </a:p>
          <a:p>
            <a:pPr eaLnBrk="1" fontAlgn="auto" hangingPunct="1">
              <a:lnSpc>
                <a:spcPct val="80000"/>
              </a:lnSpc>
              <a:spcAft>
                <a:spcPts val="0"/>
              </a:spcAft>
              <a:defRPr/>
            </a:pPr>
            <a:r>
              <a:rPr lang="en-US" sz="2400" dirty="0"/>
              <a:t>The problems in the Therac-25 case were not minor and suggest irresponsibility</a:t>
            </a:r>
          </a:p>
          <a:p>
            <a:pPr eaLnBrk="1" fontAlgn="auto" hangingPunct="1">
              <a:lnSpc>
                <a:spcPct val="80000"/>
              </a:lnSpc>
              <a:spcAft>
                <a:spcPts val="0"/>
              </a:spcAft>
              <a:defRPr/>
            </a:pPr>
            <a:r>
              <a:rPr lang="en-US" sz="2400" dirty="0"/>
              <a:t>Accidents occurred on other radiation treatment equipment without computer controls when the technicians:</a:t>
            </a:r>
          </a:p>
          <a:p>
            <a:pPr lvl="1" eaLnBrk="1" fontAlgn="auto" hangingPunct="1">
              <a:lnSpc>
                <a:spcPct val="80000"/>
              </a:lnSpc>
              <a:spcAft>
                <a:spcPts val="0"/>
              </a:spcAft>
              <a:defRPr/>
            </a:pPr>
            <a:r>
              <a:rPr lang="en-US" sz="2400" dirty="0"/>
              <a:t>Left a patient after treatment started to attend a party</a:t>
            </a:r>
          </a:p>
          <a:p>
            <a:pPr lvl="1" eaLnBrk="1" fontAlgn="auto" hangingPunct="1">
              <a:lnSpc>
                <a:spcPct val="80000"/>
              </a:lnSpc>
              <a:spcAft>
                <a:spcPts val="0"/>
              </a:spcAft>
              <a:defRPr/>
            </a:pPr>
            <a:r>
              <a:rPr lang="en-US" sz="2400" dirty="0"/>
              <a:t>Did not properly measure the radioactive drugs</a:t>
            </a:r>
          </a:p>
          <a:p>
            <a:pPr lvl="1" eaLnBrk="1" fontAlgn="auto" hangingPunct="1">
              <a:lnSpc>
                <a:spcPct val="80000"/>
              </a:lnSpc>
              <a:spcAft>
                <a:spcPts val="0"/>
              </a:spcAft>
              <a:defRPr/>
            </a:pPr>
            <a:r>
              <a:rPr lang="en-US" sz="2400" dirty="0"/>
              <a:t>Confused micro-curies and </a:t>
            </a:r>
            <a:r>
              <a:rPr lang="en-US" sz="2400" dirty="0" err="1"/>
              <a:t>milli</a:t>
            </a:r>
            <a:r>
              <a:rPr lang="en-US" sz="2400" dirty="0"/>
              <a:t>-curies</a:t>
            </a:r>
          </a:p>
        </p:txBody>
      </p:sp>
      <p:pic>
        <p:nvPicPr>
          <p:cNvPr id="6" name="Rectangle 4"/>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idx="1"/>
          </p:nvPr>
        </p:nvSpPr>
        <p:spPr/>
        <p:txBody>
          <a:bodyPr rtlCol="0">
            <a:normAutofit/>
          </a:bodyPr>
          <a:lstStyle/>
          <a:p>
            <a:pPr marL="0" indent="0" eaLnBrk="1" fontAlgn="auto" hangingPunct="1">
              <a:spcAft>
                <a:spcPts val="0"/>
              </a:spcAft>
              <a:buFont typeface="Wingdings" pitchFamily="2" charset="2"/>
              <a:buNone/>
              <a:defRPr/>
            </a:pPr>
            <a:r>
              <a:rPr lang="en-US" dirty="0" smtClean="0"/>
              <a:t>Discussion Question</a:t>
            </a:r>
          </a:p>
          <a:p>
            <a:pPr eaLnBrk="1" fontAlgn="auto" hangingPunct="1">
              <a:spcAft>
                <a:spcPts val="0"/>
              </a:spcAft>
              <a:defRPr/>
            </a:pPr>
            <a:r>
              <a:rPr lang="en-US" sz="2400" i="1" dirty="0" smtClean="0"/>
              <a:t>If </a:t>
            </a:r>
            <a:r>
              <a:rPr lang="en-US" sz="2400" i="1" dirty="0"/>
              <a:t>you were a judge who had to assign responsibility in this case, how much responsibility would you assign to the programmer, the manufacturer, and the hospital or clinic using the machine?</a:t>
            </a:r>
          </a:p>
        </p:txBody>
      </p:sp>
      <p:pic>
        <p:nvPicPr>
          <p:cNvPr id="6" name="Rectangle 4"/>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rtlCol="0">
            <a:normAutofit/>
          </a:bodyPr>
          <a:lstStyle/>
          <a:p>
            <a:pPr eaLnBrk="1" fontAlgn="auto" hangingPunct="1">
              <a:lnSpc>
                <a:spcPct val="90000"/>
              </a:lnSpc>
              <a:spcAft>
                <a:spcPts val="0"/>
              </a:spcAft>
              <a:buFontTx/>
              <a:buNone/>
              <a:defRPr/>
            </a:pPr>
            <a:r>
              <a:rPr lang="en-US" dirty="0"/>
              <a:t>Professional </a:t>
            </a:r>
            <a:r>
              <a:rPr lang="en-US" dirty="0" smtClean="0"/>
              <a:t>techniques</a:t>
            </a:r>
            <a:endParaRPr lang="en-US" dirty="0"/>
          </a:p>
          <a:p>
            <a:pPr eaLnBrk="1" fontAlgn="auto" hangingPunct="1">
              <a:lnSpc>
                <a:spcPct val="90000"/>
              </a:lnSpc>
              <a:spcAft>
                <a:spcPts val="0"/>
              </a:spcAft>
              <a:defRPr/>
            </a:pPr>
            <a:r>
              <a:rPr lang="en-US" sz="2400" dirty="0"/>
              <a:t>Importance of good software engineering and professional responsibility</a:t>
            </a:r>
          </a:p>
          <a:p>
            <a:pPr eaLnBrk="1" fontAlgn="auto" hangingPunct="1">
              <a:lnSpc>
                <a:spcPct val="90000"/>
              </a:lnSpc>
              <a:spcAft>
                <a:spcPts val="0"/>
              </a:spcAft>
              <a:defRPr/>
            </a:pPr>
            <a:r>
              <a:rPr lang="en-US" sz="2400" dirty="0"/>
              <a:t>User interfaces and human factors</a:t>
            </a:r>
          </a:p>
          <a:p>
            <a:pPr eaLnBrk="1" fontAlgn="auto" hangingPunct="1">
              <a:lnSpc>
                <a:spcPct val="90000"/>
              </a:lnSpc>
              <a:spcAft>
                <a:spcPts val="0"/>
              </a:spcAft>
              <a:defRPr/>
            </a:pPr>
            <a:r>
              <a:rPr lang="en-US" sz="2400" smtClean="0"/>
              <a:t>Redundancy </a:t>
            </a:r>
            <a:r>
              <a:rPr lang="en-US" sz="2400" dirty="0"/>
              <a:t>and self-checking</a:t>
            </a:r>
          </a:p>
          <a:p>
            <a:pPr eaLnBrk="1" fontAlgn="auto" hangingPunct="1">
              <a:lnSpc>
                <a:spcPct val="90000"/>
              </a:lnSpc>
              <a:spcAft>
                <a:spcPts val="0"/>
              </a:spcAft>
              <a:defRPr/>
            </a:pPr>
            <a:r>
              <a:rPr lang="en-US" sz="2400" dirty="0"/>
              <a:t>Testing</a:t>
            </a:r>
          </a:p>
          <a:p>
            <a:pPr lvl="1" eaLnBrk="1" fontAlgn="auto" hangingPunct="1">
              <a:lnSpc>
                <a:spcPct val="90000"/>
              </a:lnSpc>
              <a:spcAft>
                <a:spcPts val="0"/>
              </a:spcAft>
              <a:defRPr/>
            </a:pPr>
            <a:r>
              <a:rPr lang="en-US" sz="2400" dirty="0"/>
              <a:t>Include real world testing with real users</a:t>
            </a:r>
          </a:p>
          <a:p>
            <a:pPr eaLnBrk="1" fontAlgn="auto" hangingPunct="1">
              <a:spcAft>
                <a:spcPts val="0"/>
              </a:spcAft>
              <a:defRPr/>
            </a:pPr>
            <a:endParaRPr lang="en-US" dirty="0"/>
          </a:p>
        </p:txBody>
      </p:sp>
      <p:pic>
        <p:nvPicPr>
          <p:cNvPr id="3" name="Title 2"/>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33450" y="182563"/>
            <a:ext cx="7613650" cy="1285875"/>
          </a:xfrm>
        </p:spPr>
      </p:pic>
      <p:sp>
        <p:nvSpPr>
          <p:cNvPr id="4" name="Footer Placeholder 3"/>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rtlCol="0">
            <a:normAutofit/>
          </a:bodyPr>
          <a:lstStyle/>
          <a:p>
            <a:pPr eaLnBrk="1" fontAlgn="auto" hangingPunct="1">
              <a:lnSpc>
                <a:spcPct val="90000"/>
              </a:lnSpc>
              <a:spcAft>
                <a:spcPts val="0"/>
              </a:spcAft>
              <a:buFontTx/>
              <a:buNone/>
              <a:defRPr/>
            </a:pPr>
            <a:r>
              <a:rPr lang="en-US" dirty="0" smtClean="0"/>
              <a:t>Professional techniques</a:t>
            </a:r>
            <a:endParaRPr lang="en-US" dirty="0"/>
          </a:p>
          <a:p>
            <a:pPr eaLnBrk="1" fontAlgn="auto" hangingPunct="1">
              <a:lnSpc>
                <a:spcPct val="90000"/>
              </a:lnSpc>
              <a:spcAft>
                <a:spcPts val="0"/>
              </a:spcAft>
              <a:defRPr/>
            </a:pPr>
            <a:r>
              <a:rPr lang="en-US" sz="2800" dirty="0" smtClean="0"/>
              <a:t>Management and communication</a:t>
            </a:r>
          </a:p>
          <a:p>
            <a:pPr eaLnBrk="1" fontAlgn="auto" hangingPunct="1">
              <a:lnSpc>
                <a:spcPct val="90000"/>
              </a:lnSpc>
              <a:spcAft>
                <a:spcPts val="0"/>
              </a:spcAft>
              <a:defRPr/>
            </a:pPr>
            <a:r>
              <a:rPr lang="en-US" sz="2800" dirty="0" smtClean="0"/>
              <a:t>High reliability organization principles</a:t>
            </a:r>
          </a:p>
          <a:p>
            <a:pPr lvl="1" eaLnBrk="1" fontAlgn="auto" hangingPunct="1">
              <a:lnSpc>
                <a:spcPct val="90000"/>
              </a:lnSpc>
              <a:spcAft>
                <a:spcPts val="0"/>
              </a:spcAft>
              <a:defRPr/>
            </a:pPr>
            <a:r>
              <a:rPr lang="en-US" sz="2400" dirty="0" smtClean="0"/>
              <a:t>preoccupation with failure</a:t>
            </a:r>
          </a:p>
          <a:p>
            <a:pPr lvl="1" eaLnBrk="1" fontAlgn="auto" hangingPunct="1">
              <a:lnSpc>
                <a:spcPct val="90000"/>
              </a:lnSpc>
              <a:spcAft>
                <a:spcPts val="0"/>
              </a:spcAft>
              <a:defRPr/>
            </a:pPr>
            <a:r>
              <a:rPr lang="en-US" sz="2400" dirty="0" smtClean="0"/>
              <a:t>loose structure</a:t>
            </a:r>
          </a:p>
          <a:p>
            <a:pPr eaLnBrk="1" fontAlgn="auto" hangingPunct="1">
              <a:spcAft>
                <a:spcPts val="0"/>
              </a:spcAft>
              <a:defRPr/>
            </a:pPr>
            <a:endParaRPr lang="en-US" dirty="0"/>
          </a:p>
        </p:txBody>
      </p:sp>
      <p:pic>
        <p:nvPicPr>
          <p:cNvPr id="3"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613650" cy="1285875"/>
          </a:xfrm>
        </p:spPr>
      </p:pic>
      <p:sp>
        <p:nvSpPr>
          <p:cNvPr id="4" name="Footer Placeholder 3"/>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rtlCol="0">
            <a:normAutofit/>
          </a:bodyPr>
          <a:lstStyle/>
          <a:p>
            <a:pPr eaLnBrk="1" fontAlgn="auto" hangingPunct="1">
              <a:lnSpc>
                <a:spcPct val="90000"/>
              </a:lnSpc>
              <a:spcAft>
                <a:spcPts val="0"/>
              </a:spcAft>
              <a:buFontTx/>
              <a:buNone/>
              <a:defRPr/>
            </a:pPr>
            <a:r>
              <a:rPr lang="en-US" dirty="0" smtClean="0"/>
              <a:t>Safety-critical applications</a:t>
            </a:r>
            <a:endParaRPr lang="en-US" dirty="0"/>
          </a:p>
          <a:p>
            <a:pPr eaLnBrk="1" fontAlgn="auto" hangingPunct="1">
              <a:spcAft>
                <a:spcPts val="0"/>
              </a:spcAft>
              <a:defRPr/>
            </a:pPr>
            <a:r>
              <a:rPr lang="en-US" sz="2800" dirty="0" smtClean="0"/>
              <a:t>Identify risks and protect against them</a:t>
            </a:r>
          </a:p>
          <a:p>
            <a:pPr eaLnBrk="1" fontAlgn="auto" hangingPunct="1">
              <a:spcAft>
                <a:spcPts val="0"/>
              </a:spcAft>
              <a:defRPr/>
            </a:pPr>
            <a:r>
              <a:rPr lang="en-US" sz="2800" dirty="0" smtClean="0"/>
              <a:t>Convincing case for safety</a:t>
            </a:r>
          </a:p>
          <a:p>
            <a:pPr eaLnBrk="1" fontAlgn="auto" hangingPunct="1">
              <a:spcAft>
                <a:spcPts val="0"/>
              </a:spcAft>
              <a:defRPr/>
            </a:pPr>
            <a:r>
              <a:rPr lang="en-US" sz="2800" dirty="0" smtClean="0"/>
              <a:t>Avoid complacency</a:t>
            </a:r>
          </a:p>
          <a:p>
            <a:pPr eaLnBrk="1" fontAlgn="auto" hangingPunct="1">
              <a:spcAft>
                <a:spcPts val="0"/>
              </a:spcAft>
              <a:defRPr/>
            </a:pPr>
            <a:endParaRPr lang="en-US" dirty="0"/>
          </a:p>
        </p:txBody>
      </p:sp>
      <p:pic>
        <p:nvPicPr>
          <p:cNvPr id="3"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613650" cy="1285875"/>
          </a:xfrm>
        </p:spPr>
      </p:pic>
      <p:sp>
        <p:nvSpPr>
          <p:cNvPr id="4" name="Footer Placeholder 3"/>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9200" y="1371600"/>
            <a:ext cx="7772400" cy="4876800"/>
          </a:xfrm>
        </p:spPr>
        <p:txBody>
          <a:bodyPr rtlCol="0">
            <a:normAutofit/>
          </a:bodyPr>
          <a:lstStyle/>
          <a:p>
            <a:pPr eaLnBrk="1" fontAlgn="auto" hangingPunct="1">
              <a:lnSpc>
                <a:spcPct val="90000"/>
              </a:lnSpc>
              <a:spcAft>
                <a:spcPts val="0"/>
              </a:spcAft>
              <a:buFontTx/>
              <a:buNone/>
              <a:defRPr/>
            </a:pPr>
            <a:r>
              <a:rPr lang="en-US" dirty="0" smtClean="0"/>
              <a:t>Specifications</a:t>
            </a:r>
            <a:endParaRPr lang="en-US" dirty="0"/>
          </a:p>
          <a:p>
            <a:pPr eaLnBrk="1" fontAlgn="auto" hangingPunct="1">
              <a:spcAft>
                <a:spcPts val="0"/>
              </a:spcAft>
              <a:defRPr/>
            </a:pPr>
            <a:r>
              <a:rPr lang="en-US" sz="2800" dirty="0" smtClean="0"/>
              <a:t>Learn the needs of the client</a:t>
            </a:r>
          </a:p>
          <a:p>
            <a:pPr eaLnBrk="1" fontAlgn="auto" hangingPunct="1">
              <a:spcAft>
                <a:spcPts val="0"/>
              </a:spcAft>
              <a:defRPr/>
            </a:pPr>
            <a:r>
              <a:rPr lang="en-US" sz="2800" dirty="0" smtClean="0"/>
              <a:t>Understand how the client will use the system</a:t>
            </a:r>
            <a:endParaRPr lang="en-US" sz="2800" dirty="0"/>
          </a:p>
        </p:txBody>
      </p:sp>
      <p:pic>
        <p:nvPicPr>
          <p:cNvPr id="3"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613650" cy="1285875"/>
          </a:xfrm>
        </p:spPr>
      </p:pic>
      <p:sp>
        <p:nvSpPr>
          <p:cNvPr id="4" name="Footer Placeholder 3"/>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9200" y="1371600"/>
            <a:ext cx="7391400" cy="4876800"/>
          </a:xfrm>
        </p:spPr>
        <p:txBody>
          <a:bodyPr rtlCol="0">
            <a:normAutofit/>
          </a:bodyPr>
          <a:lstStyle/>
          <a:p>
            <a:pPr eaLnBrk="1" fontAlgn="auto" hangingPunct="1">
              <a:lnSpc>
                <a:spcPct val="90000"/>
              </a:lnSpc>
              <a:spcAft>
                <a:spcPts val="0"/>
              </a:spcAft>
              <a:buFontTx/>
              <a:buNone/>
              <a:defRPr/>
            </a:pPr>
            <a:r>
              <a:rPr lang="en-US" dirty="0" smtClean="0"/>
              <a:t>User interfaces and human factors</a:t>
            </a:r>
            <a:endParaRPr lang="en-US" dirty="0"/>
          </a:p>
          <a:p>
            <a:pPr eaLnBrk="1" fontAlgn="auto" hangingPunct="1">
              <a:spcAft>
                <a:spcPts val="0"/>
              </a:spcAft>
              <a:defRPr/>
            </a:pPr>
            <a:r>
              <a:rPr lang="en-US" sz="2800" dirty="0" smtClean="0"/>
              <a:t>User interfaces should: </a:t>
            </a:r>
          </a:p>
          <a:p>
            <a:pPr lvl="1" eaLnBrk="1" fontAlgn="auto" hangingPunct="1">
              <a:spcAft>
                <a:spcPts val="0"/>
              </a:spcAft>
              <a:defRPr/>
            </a:pPr>
            <a:r>
              <a:rPr lang="en-US" sz="2400" dirty="0" smtClean="0"/>
              <a:t>provide clear instructions and error messages</a:t>
            </a:r>
          </a:p>
          <a:p>
            <a:pPr lvl="1" eaLnBrk="1" fontAlgn="auto" hangingPunct="1">
              <a:spcAft>
                <a:spcPts val="0"/>
              </a:spcAft>
              <a:defRPr/>
            </a:pPr>
            <a:r>
              <a:rPr lang="en-US" sz="2400" dirty="0" smtClean="0"/>
              <a:t>be consistent</a:t>
            </a:r>
          </a:p>
          <a:p>
            <a:pPr lvl="1" eaLnBrk="1" fontAlgn="auto" hangingPunct="1">
              <a:spcAft>
                <a:spcPts val="0"/>
              </a:spcAft>
              <a:defRPr/>
            </a:pPr>
            <a:r>
              <a:rPr lang="en-US" sz="2400" dirty="0" smtClean="0"/>
              <a:t>include appropriate checking of input to reduce major system failures caused by typos or other errors a person will likely make</a:t>
            </a:r>
          </a:p>
          <a:p>
            <a:pPr eaLnBrk="1" fontAlgn="auto" hangingPunct="1">
              <a:spcAft>
                <a:spcPts val="0"/>
              </a:spcAft>
              <a:defRPr/>
            </a:pPr>
            <a:endParaRPr lang="en-US" sz="2600" dirty="0"/>
          </a:p>
        </p:txBody>
      </p:sp>
      <p:pic>
        <p:nvPicPr>
          <p:cNvPr id="3"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613650" cy="1285875"/>
          </a:xfrm>
        </p:spPr>
      </p:pic>
      <p:sp>
        <p:nvSpPr>
          <p:cNvPr id="4" name="Footer Placeholder 3"/>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9200" y="1371600"/>
            <a:ext cx="7391400" cy="4876800"/>
          </a:xfrm>
        </p:spPr>
        <p:txBody>
          <a:bodyPr rtlCol="0">
            <a:normAutofit/>
          </a:bodyPr>
          <a:lstStyle/>
          <a:p>
            <a:pPr eaLnBrk="1" fontAlgn="auto" hangingPunct="1">
              <a:lnSpc>
                <a:spcPct val="90000"/>
              </a:lnSpc>
              <a:spcAft>
                <a:spcPts val="0"/>
              </a:spcAft>
              <a:buFontTx/>
              <a:buNone/>
              <a:defRPr/>
            </a:pPr>
            <a:r>
              <a:rPr lang="en-US" dirty="0" smtClean="0"/>
              <a:t>User interfaces and human factors</a:t>
            </a:r>
            <a:endParaRPr lang="en-US" dirty="0"/>
          </a:p>
          <a:p>
            <a:pPr eaLnBrk="1" fontAlgn="auto" hangingPunct="1">
              <a:spcAft>
                <a:spcPts val="0"/>
              </a:spcAft>
              <a:defRPr/>
            </a:pPr>
            <a:r>
              <a:rPr lang="en-US" sz="2800" dirty="0" smtClean="0"/>
              <a:t>The user needs feedback to understand what the system is doing at any time.</a:t>
            </a:r>
          </a:p>
          <a:p>
            <a:pPr eaLnBrk="1" fontAlgn="auto" hangingPunct="1">
              <a:spcAft>
                <a:spcPts val="0"/>
              </a:spcAft>
              <a:defRPr/>
            </a:pPr>
            <a:r>
              <a:rPr lang="en-US" sz="2800" dirty="0" smtClean="0"/>
              <a:t>The system should behave as an experienced user expects.</a:t>
            </a:r>
          </a:p>
          <a:p>
            <a:pPr eaLnBrk="1" fontAlgn="auto" hangingPunct="1">
              <a:spcAft>
                <a:spcPts val="0"/>
              </a:spcAft>
              <a:defRPr/>
            </a:pPr>
            <a:r>
              <a:rPr lang="en-US" sz="2800" dirty="0" smtClean="0"/>
              <a:t>A workload that is too low can be dangerous.</a:t>
            </a:r>
            <a:endParaRPr lang="en-US" sz="2400" dirty="0" smtClean="0"/>
          </a:p>
          <a:p>
            <a:pPr eaLnBrk="1" fontAlgn="auto" hangingPunct="1">
              <a:spcAft>
                <a:spcPts val="0"/>
              </a:spcAft>
              <a:defRPr/>
            </a:pPr>
            <a:endParaRPr lang="en-US" sz="2600" dirty="0"/>
          </a:p>
        </p:txBody>
      </p:sp>
      <p:pic>
        <p:nvPicPr>
          <p:cNvPr id="3"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613650" cy="1285875"/>
          </a:xfrm>
        </p:spPr>
      </p:pic>
      <p:sp>
        <p:nvSpPr>
          <p:cNvPr id="4" name="Footer Placeholder 3"/>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rtlCol="0">
            <a:normAutofit/>
          </a:bodyPr>
          <a:lstStyle/>
          <a:p>
            <a:pPr eaLnBrk="1" fontAlgn="auto" hangingPunct="1">
              <a:lnSpc>
                <a:spcPct val="90000"/>
              </a:lnSpc>
              <a:spcAft>
                <a:spcPts val="0"/>
              </a:spcAft>
              <a:buFontTx/>
              <a:buNone/>
              <a:defRPr/>
            </a:pPr>
            <a:r>
              <a:rPr lang="en-US" dirty="0" smtClean="0"/>
              <a:t>Redundancy and self-checking</a:t>
            </a:r>
            <a:endParaRPr lang="en-US" dirty="0"/>
          </a:p>
          <a:p>
            <a:pPr eaLnBrk="1" fontAlgn="auto" hangingPunct="1">
              <a:spcAft>
                <a:spcPts val="0"/>
              </a:spcAft>
              <a:defRPr/>
            </a:pPr>
            <a:r>
              <a:rPr lang="en-US" dirty="0" smtClean="0"/>
              <a:t>Multiple computers capable of same task; if one fails, another can do the job.</a:t>
            </a:r>
          </a:p>
          <a:p>
            <a:pPr eaLnBrk="1" fontAlgn="auto" hangingPunct="1">
              <a:spcAft>
                <a:spcPts val="0"/>
              </a:spcAft>
              <a:defRPr/>
            </a:pPr>
            <a:r>
              <a:rPr lang="en-US" dirty="0" smtClean="0"/>
              <a:t>Voting redundancy</a:t>
            </a:r>
            <a:endParaRPr lang="en-US" dirty="0"/>
          </a:p>
        </p:txBody>
      </p:sp>
      <p:pic>
        <p:nvPicPr>
          <p:cNvPr id="3"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613650" cy="1285875"/>
          </a:xfrm>
        </p:spPr>
      </p:pic>
      <p:sp>
        <p:nvSpPr>
          <p:cNvPr id="4" name="Footer Placeholder 3"/>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Rectangle 5"/>
          <p:cNvSpPr>
            <a:spLocks noGrp="1" noChangeArrowheads="1"/>
          </p:cNvSpPr>
          <p:nvPr>
            <p:ph idx="1"/>
          </p:nvPr>
        </p:nvSpPr>
        <p:spPr/>
        <p:txBody>
          <a:bodyPr rtlCol="0">
            <a:normAutofit/>
          </a:bodyPr>
          <a:lstStyle/>
          <a:p>
            <a:pPr eaLnBrk="1" fontAlgn="auto" hangingPunct="1">
              <a:lnSpc>
                <a:spcPct val="90000"/>
              </a:lnSpc>
              <a:spcAft>
                <a:spcPts val="0"/>
              </a:spcAft>
              <a:defRPr/>
            </a:pPr>
            <a:r>
              <a:rPr lang="en-US" sz="2800" dirty="0"/>
              <a:t>Most computer applications are so complex it is virtually impossible to produce programs with no errors</a:t>
            </a:r>
          </a:p>
          <a:p>
            <a:pPr eaLnBrk="1" fontAlgn="auto" hangingPunct="1">
              <a:lnSpc>
                <a:spcPct val="90000"/>
              </a:lnSpc>
              <a:spcAft>
                <a:spcPts val="0"/>
              </a:spcAft>
              <a:defRPr/>
            </a:pPr>
            <a:r>
              <a:rPr lang="en-US" sz="2800" dirty="0"/>
              <a:t>The cause of failure is often more than one factor</a:t>
            </a:r>
          </a:p>
          <a:p>
            <a:pPr eaLnBrk="1" fontAlgn="auto" hangingPunct="1">
              <a:lnSpc>
                <a:spcPct val="90000"/>
              </a:lnSpc>
              <a:spcAft>
                <a:spcPts val="0"/>
              </a:spcAft>
              <a:defRPr/>
            </a:pPr>
            <a:r>
              <a:rPr lang="en-US" sz="2800" dirty="0"/>
              <a:t>Computer professionals must study failures to learn how to avoid them</a:t>
            </a:r>
          </a:p>
          <a:p>
            <a:pPr eaLnBrk="1" fontAlgn="auto" hangingPunct="1">
              <a:lnSpc>
                <a:spcPct val="90000"/>
              </a:lnSpc>
              <a:spcAft>
                <a:spcPts val="0"/>
              </a:spcAft>
              <a:defRPr/>
            </a:pPr>
            <a:r>
              <a:rPr lang="en-US" sz="2800" dirty="0"/>
              <a:t>Computer professionals must study failures to understand the impacts of poor work</a:t>
            </a:r>
          </a:p>
        </p:txBody>
      </p:sp>
      <p:pic>
        <p:nvPicPr>
          <p:cNvPr id="41988" name="Rectangle 4"/>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33450" y="-49213"/>
            <a:ext cx="7740650" cy="1585913"/>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rtlCol="0">
            <a:normAutofit/>
          </a:bodyPr>
          <a:lstStyle/>
          <a:p>
            <a:pPr eaLnBrk="1" fontAlgn="auto" hangingPunct="1">
              <a:lnSpc>
                <a:spcPct val="90000"/>
              </a:lnSpc>
              <a:spcAft>
                <a:spcPts val="0"/>
              </a:spcAft>
              <a:buFontTx/>
              <a:buNone/>
              <a:defRPr/>
            </a:pPr>
            <a:r>
              <a:rPr lang="en-US" dirty="0" smtClean="0"/>
              <a:t>Testing</a:t>
            </a:r>
          </a:p>
          <a:p>
            <a:pPr eaLnBrk="1" fontAlgn="auto" hangingPunct="1">
              <a:spcAft>
                <a:spcPts val="0"/>
              </a:spcAft>
              <a:defRPr/>
            </a:pPr>
            <a:r>
              <a:rPr lang="en-US" sz="2800" dirty="0" smtClean="0"/>
              <a:t>Even small changes need thorough testing</a:t>
            </a:r>
          </a:p>
          <a:p>
            <a:pPr eaLnBrk="1" fontAlgn="auto" hangingPunct="1">
              <a:spcAft>
                <a:spcPts val="0"/>
              </a:spcAft>
              <a:defRPr/>
            </a:pPr>
            <a:r>
              <a:rPr lang="en-US" sz="2800" dirty="0" smtClean="0"/>
              <a:t>Independent verification and validation (IV&amp;V)</a:t>
            </a:r>
          </a:p>
          <a:p>
            <a:pPr eaLnBrk="1" fontAlgn="auto" hangingPunct="1">
              <a:spcAft>
                <a:spcPts val="0"/>
              </a:spcAft>
              <a:defRPr/>
            </a:pPr>
            <a:r>
              <a:rPr lang="en-US" sz="2800" dirty="0" smtClean="0"/>
              <a:t>Beta testing</a:t>
            </a:r>
            <a:endParaRPr lang="en-US" sz="2800" dirty="0"/>
          </a:p>
        </p:txBody>
      </p:sp>
      <p:pic>
        <p:nvPicPr>
          <p:cNvPr id="3"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613650" cy="1285875"/>
          </a:xfrm>
        </p:spPr>
      </p:pic>
      <p:sp>
        <p:nvSpPr>
          <p:cNvPr id="4" name="Footer Placeholder 3"/>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rtlCol="0">
            <a:normAutofit/>
          </a:bodyPr>
          <a:lstStyle/>
          <a:p>
            <a:pPr eaLnBrk="1" fontAlgn="auto" hangingPunct="1">
              <a:spcAft>
                <a:spcPts val="0"/>
              </a:spcAft>
              <a:defRPr/>
            </a:pPr>
            <a:r>
              <a:rPr lang="en-US" dirty="0" smtClean="0"/>
              <a:t>Traffic Collision Avoidance System (TCAS)</a:t>
            </a:r>
          </a:p>
          <a:p>
            <a:pPr eaLnBrk="1" fontAlgn="auto" hangingPunct="1">
              <a:spcAft>
                <a:spcPts val="0"/>
              </a:spcAft>
              <a:defRPr/>
            </a:pPr>
            <a:r>
              <a:rPr lang="en-US" dirty="0" smtClean="0"/>
              <a:t>Computers in some airplanes prevent certain pilot actions</a:t>
            </a:r>
            <a:endParaRPr lang="en-US" dirty="0"/>
          </a:p>
        </p:txBody>
      </p:sp>
      <p:pic>
        <p:nvPicPr>
          <p:cNvPr id="3"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49213"/>
            <a:ext cx="7540625" cy="1585913"/>
          </a:xfrm>
        </p:spPr>
      </p:pic>
      <p:sp>
        <p:nvSpPr>
          <p:cNvPr id="4" name="Footer Placeholder 3"/>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idx="1"/>
          </p:nvPr>
        </p:nvSpPr>
        <p:spPr/>
        <p:txBody>
          <a:bodyPr rtlCol="0">
            <a:normAutofit/>
          </a:bodyPr>
          <a:lstStyle/>
          <a:p>
            <a:pPr eaLnBrk="1" fontAlgn="auto" hangingPunct="1">
              <a:lnSpc>
                <a:spcPct val="90000"/>
              </a:lnSpc>
              <a:spcAft>
                <a:spcPts val="0"/>
              </a:spcAft>
              <a:defRPr/>
            </a:pPr>
            <a:r>
              <a:rPr lang="en-US" sz="2800" dirty="0" smtClean="0"/>
              <a:t>Criminal </a:t>
            </a:r>
            <a:r>
              <a:rPr lang="en-US" sz="2800" dirty="0"/>
              <a:t>and civil penalties</a:t>
            </a:r>
          </a:p>
          <a:p>
            <a:pPr lvl="1" eaLnBrk="1" fontAlgn="auto" hangingPunct="1">
              <a:lnSpc>
                <a:spcPct val="90000"/>
              </a:lnSpc>
              <a:spcAft>
                <a:spcPts val="0"/>
              </a:spcAft>
              <a:defRPr/>
            </a:pPr>
            <a:r>
              <a:rPr lang="en-US" sz="2400" dirty="0"/>
              <a:t>Provide incentives to produce good systems, but shouldn't inhibit innovation</a:t>
            </a:r>
          </a:p>
          <a:p>
            <a:pPr eaLnBrk="1" fontAlgn="auto" hangingPunct="1">
              <a:lnSpc>
                <a:spcPct val="90000"/>
              </a:lnSpc>
              <a:spcAft>
                <a:spcPts val="0"/>
              </a:spcAft>
              <a:defRPr/>
            </a:pPr>
            <a:r>
              <a:rPr lang="en-US" sz="2800" dirty="0" smtClean="0"/>
              <a:t>Regulation </a:t>
            </a:r>
            <a:r>
              <a:rPr lang="en-US" sz="2800" dirty="0"/>
              <a:t>for safety-critical applications</a:t>
            </a:r>
          </a:p>
          <a:p>
            <a:pPr eaLnBrk="1" fontAlgn="auto" hangingPunct="1">
              <a:lnSpc>
                <a:spcPct val="90000"/>
              </a:lnSpc>
              <a:spcAft>
                <a:spcPts val="0"/>
              </a:spcAft>
              <a:defRPr/>
            </a:pPr>
            <a:r>
              <a:rPr lang="en-US" sz="2800" dirty="0"/>
              <a:t>Professional licensing</a:t>
            </a:r>
          </a:p>
          <a:p>
            <a:pPr lvl="1" eaLnBrk="1" fontAlgn="auto" hangingPunct="1">
              <a:lnSpc>
                <a:spcPct val="90000"/>
              </a:lnSpc>
              <a:spcAft>
                <a:spcPts val="0"/>
              </a:spcAft>
              <a:defRPr/>
            </a:pPr>
            <a:r>
              <a:rPr lang="en-US" sz="2400" dirty="0"/>
              <a:t>Arguments for and against</a:t>
            </a:r>
          </a:p>
          <a:p>
            <a:pPr eaLnBrk="1" fontAlgn="auto" hangingPunct="1">
              <a:lnSpc>
                <a:spcPct val="90000"/>
              </a:lnSpc>
              <a:spcAft>
                <a:spcPts val="0"/>
              </a:spcAft>
              <a:defRPr/>
            </a:pPr>
            <a:r>
              <a:rPr lang="en-US" sz="2800" dirty="0"/>
              <a:t>Taking responsibility</a:t>
            </a:r>
          </a:p>
        </p:txBody>
      </p:sp>
      <p:pic>
        <p:nvPicPr>
          <p:cNvPr id="55298" name="Rectangle 2"/>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1" name="Rectangle 5"/>
          <p:cNvSpPr>
            <a:spLocks noGrp="1" noChangeArrowheads="1"/>
          </p:cNvSpPr>
          <p:nvPr>
            <p:ph idx="1"/>
          </p:nvPr>
        </p:nvSpPr>
        <p:spPr/>
        <p:txBody>
          <a:bodyPr rtlCol="0">
            <a:normAutofit/>
          </a:bodyPr>
          <a:lstStyle/>
          <a:p>
            <a:pPr eaLnBrk="1" fontAlgn="auto" hangingPunct="1">
              <a:lnSpc>
                <a:spcPct val="80000"/>
              </a:lnSpc>
              <a:spcAft>
                <a:spcPts val="0"/>
              </a:spcAft>
              <a:defRPr/>
            </a:pPr>
            <a:r>
              <a:rPr lang="en-US" sz="2800" dirty="0"/>
              <a:t>Are We Too Dependent on Computers?</a:t>
            </a:r>
          </a:p>
          <a:p>
            <a:pPr lvl="1" eaLnBrk="1" fontAlgn="auto" hangingPunct="1">
              <a:lnSpc>
                <a:spcPct val="80000"/>
              </a:lnSpc>
              <a:spcAft>
                <a:spcPts val="0"/>
              </a:spcAft>
              <a:defRPr/>
            </a:pPr>
            <a:r>
              <a:rPr lang="en-US" sz="2400" dirty="0"/>
              <a:t>Computers are tools</a:t>
            </a:r>
          </a:p>
          <a:p>
            <a:pPr lvl="1" eaLnBrk="1" fontAlgn="auto" hangingPunct="1">
              <a:lnSpc>
                <a:spcPct val="80000"/>
              </a:lnSpc>
              <a:spcAft>
                <a:spcPts val="0"/>
              </a:spcAft>
              <a:defRPr/>
            </a:pPr>
            <a:r>
              <a:rPr lang="en-US" sz="2400" dirty="0"/>
              <a:t>They are not the only dependence</a:t>
            </a:r>
          </a:p>
          <a:p>
            <a:pPr lvl="2" eaLnBrk="1" fontAlgn="auto" hangingPunct="1">
              <a:lnSpc>
                <a:spcPct val="80000"/>
              </a:lnSpc>
              <a:spcAft>
                <a:spcPts val="0"/>
              </a:spcAft>
              <a:defRPr/>
            </a:pPr>
            <a:r>
              <a:rPr lang="en-US" dirty="0"/>
              <a:t>Electricity</a:t>
            </a:r>
          </a:p>
          <a:p>
            <a:pPr eaLnBrk="1" fontAlgn="auto" hangingPunct="1">
              <a:lnSpc>
                <a:spcPct val="80000"/>
              </a:lnSpc>
              <a:spcAft>
                <a:spcPts val="0"/>
              </a:spcAft>
              <a:defRPr/>
            </a:pPr>
            <a:r>
              <a:rPr lang="en-US" sz="2800" dirty="0"/>
              <a:t>Risk and Progress</a:t>
            </a:r>
          </a:p>
          <a:p>
            <a:pPr lvl="1" eaLnBrk="1" fontAlgn="auto" hangingPunct="1">
              <a:lnSpc>
                <a:spcPct val="80000"/>
              </a:lnSpc>
              <a:spcAft>
                <a:spcPts val="0"/>
              </a:spcAft>
              <a:defRPr/>
            </a:pPr>
            <a:r>
              <a:rPr lang="en-US" sz="2400" dirty="0"/>
              <a:t>Many new technologies were not very safe when they were first developed</a:t>
            </a:r>
          </a:p>
          <a:p>
            <a:pPr lvl="1" eaLnBrk="1" fontAlgn="auto" hangingPunct="1">
              <a:lnSpc>
                <a:spcPct val="80000"/>
              </a:lnSpc>
              <a:spcAft>
                <a:spcPts val="0"/>
              </a:spcAft>
              <a:defRPr/>
            </a:pPr>
            <a:r>
              <a:rPr lang="en-US" sz="2400" dirty="0"/>
              <a:t>We develop and improve new technologies in response to accidents and disasters</a:t>
            </a:r>
          </a:p>
          <a:p>
            <a:pPr lvl="1" eaLnBrk="1" fontAlgn="auto" hangingPunct="1">
              <a:lnSpc>
                <a:spcPct val="80000"/>
              </a:lnSpc>
              <a:spcAft>
                <a:spcPts val="0"/>
              </a:spcAft>
              <a:defRPr/>
            </a:pPr>
            <a:r>
              <a:rPr lang="en-US" sz="2400" dirty="0"/>
              <a:t>We should compare the risks of using computers with the risks of other methods and the benefits to be gained</a:t>
            </a:r>
          </a:p>
        </p:txBody>
      </p:sp>
      <p:pic>
        <p:nvPicPr>
          <p:cNvPr id="45060" name="Rectangle 4"/>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33450" y="182563"/>
            <a:ext cx="768667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idx="1"/>
          </p:nvPr>
        </p:nvSpPr>
        <p:spPr/>
        <p:txBody>
          <a:bodyPr rtlCol="0">
            <a:normAutofit/>
          </a:bodyPr>
          <a:lstStyle/>
          <a:p>
            <a:pPr marL="0" indent="0" eaLnBrk="1" fontAlgn="auto" hangingPunct="1">
              <a:spcAft>
                <a:spcPts val="0"/>
              </a:spcAft>
              <a:buFont typeface="Wingdings" pitchFamily="2" charset="2"/>
              <a:buNone/>
              <a:defRPr/>
            </a:pPr>
            <a:r>
              <a:rPr lang="en-US" dirty="0" smtClean="0"/>
              <a:t>Discussion Questions</a:t>
            </a:r>
          </a:p>
          <a:p>
            <a:pPr eaLnBrk="1" fontAlgn="auto" hangingPunct="1">
              <a:spcAft>
                <a:spcPts val="0"/>
              </a:spcAft>
              <a:defRPr/>
            </a:pPr>
            <a:r>
              <a:rPr lang="en-US" sz="2800" i="1" dirty="0" smtClean="0"/>
              <a:t>Do </a:t>
            </a:r>
            <a:r>
              <a:rPr lang="en-US" sz="2800" i="1" dirty="0"/>
              <a:t>you believe we are too dependent on computers?  Why or why not?</a:t>
            </a:r>
          </a:p>
          <a:p>
            <a:pPr eaLnBrk="1" fontAlgn="auto" hangingPunct="1">
              <a:spcAft>
                <a:spcPts val="0"/>
              </a:spcAft>
              <a:defRPr/>
            </a:pPr>
            <a:r>
              <a:rPr lang="en-US" sz="2800" i="1" dirty="0"/>
              <a:t>In what ways are we safer due to new technologies?</a:t>
            </a:r>
          </a:p>
        </p:txBody>
      </p:sp>
      <p:pic>
        <p:nvPicPr>
          <p:cNvPr id="6" name="Rectangle 4"/>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33450" y="182563"/>
            <a:ext cx="768667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7" name="Rectangle 7"/>
          <p:cNvSpPr>
            <a:spLocks noGrp="1" noChangeArrowheads="1"/>
          </p:cNvSpPr>
          <p:nvPr>
            <p:ph idx="1"/>
          </p:nvPr>
        </p:nvSpPr>
        <p:spPr/>
        <p:txBody>
          <a:bodyPr rtlCol="0">
            <a:normAutofit/>
          </a:bodyPr>
          <a:lstStyle/>
          <a:p>
            <a:pPr eaLnBrk="1" fontAlgn="auto" hangingPunct="1">
              <a:lnSpc>
                <a:spcPct val="90000"/>
              </a:lnSpc>
              <a:spcAft>
                <a:spcPts val="0"/>
              </a:spcAft>
              <a:buFontTx/>
              <a:buNone/>
              <a:defRPr/>
            </a:pPr>
            <a:r>
              <a:rPr lang="en-US" dirty="0" smtClean="0"/>
              <a:t>Problems for Individuals</a:t>
            </a:r>
            <a:endParaRPr lang="en-US" dirty="0"/>
          </a:p>
          <a:p>
            <a:pPr eaLnBrk="1" fontAlgn="auto" hangingPunct="1">
              <a:lnSpc>
                <a:spcPct val="90000"/>
              </a:lnSpc>
              <a:spcAft>
                <a:spcPts val="0"/>
              </a:spcAft>
              <a:defRPr/>
            </a:pPr>
            <a:r>
              <a:rPr lang="en-US" sz="2800" dirty="0"/>
              <a:t>Billing errors</a:t>
            </a:r>
          </a:p>
          <a:p>
            <a:pPr eaLnBrk="1" fontAlgn="auto" hangingPunct="1">
              <a:lnSpc>
                <a:spcPct val="90000"/>
              </a:lnSpc>
              <a:spcAft>
                <a:spcPts val="0"/>
              </a:spcAft>
              <a:defRPr/>
            </a:pPr>
            <a:r>
              <a:rPr lang="en-US" sz="2800" dirty="0"/>
              <a:t>Inaccurate and misinterpreted data in databases</a:t>
            </a:r>
          </a:p>
          <a:p>
            <a:pPr lvl="1" eaLnBrk="1" fontAlgn="auto" hangingPunct="1">
              <a:lnSpc>
                <a:spcPct val="90000"/>
              </a:lnSpc>
              <a:spcAft>
                <a:spcPts val="0"/>
              </a:spcAft>
              <a:defRPr/>
            </a:pPr>
            <a:r>
              <a:rPr lang="en-US" sz="2400" dirty="0"/>
              <a:t>Large population where people may share names</a:t>
            </a:r>
          </a:p>
          <a:p>
            <a:pPr lvl="1" eaLnBrk="1" fontAlgn="auto" hangingPunct="1">
              <a:lnSpc>
                <a:spcPct val="90000"/>
              </a:lnSpc>
              <a:spcAft>
                <a:spcPts val="0"/>
              </a:spcAft>
              <a:defRPr/>
            </a:pPr>
            <a:r>
              <a:rPr lang="en-US" sz="2400" dirty="0"/>
              <a:t>Automated processing may not be able to recognize special cases</a:t>
            </a:r>
          </a:p>
          <a:p>
            <a:pPr lvl="1" eaLnBrk="1" fontAlgn="auto" hangingPunct="1">
              <a:lnSpc>
                <a:spcPct val="90000"/>
              </a:lnSpc>
              <a:spcAft>
                <a:spcPts val="0"/>
              </a:spcAft>
              <a:defRPr/>
            </a:pPr>
            <a:r>
              <a:rPr lang="en-US" sz="2400" dirty="0"/>
              <a:t>Overconfidence in the accuracy of data</a:t>
            </a:r>
          </a:p>
          <a:p>
            <a:pPr lvl="1" eaLnBrk="1" fontAlgn="auto" hangingPunct="1">
              <a:lnSpc>
                <a:spcPct val="90000"/>
              </a:lnSpc>
              <a:spcAft>
                <a:spcPts val="0"/>
              </a:spcAft>
              <a:defRPr/>
            </a:pPr>
            <a:r>
              <a:rPr lang="en-US" sz="2400" dirty="0"/>
              <a:t>Errors in data entry</a:t>
            </a:r>
          </a:p>
          <a:p>
            <a:pPr lvl="1" eaLnBrk="1" fontAlgn="auto" hangingPunct="1">
              <a:lnSpc>
                <a:spcPct val="90000"/>
              </a:lnSpc>
              <a:spcAft>
                <a:spcPts val="0"/>
              </a:spcAft>
              <a:defRPr/>
            </a:pPr>
            <a:r>
              <a:rPr lang="en-US" sz="2400" dirty="0"/>
              <a:t>Lack of accountability for errors</a:t>
            </a:r>
          </a:p>
        </p:txBody>
      </p:sp>
      <p:pic>
        <p:nvPicPr>
          <p:cNvPr id="6" name="Rectangle 4"/>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49213"/>
            <a:ext cx="7740650" cy="1585913"/>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9" name="Rectangle 5"/>
          <p:cNvSpPr>
            <a:spLocks noGrp="1" noChangeArrowheads="1"/>
          </p:cNvSpPr>
          <p:nvPr>
            <p:ph idx="1"/>
          </p:nvPr>
        </p:nvSpPr>
        <p:spPr/>
        <p:txBody>
          <a:bodyPr rtlCol="0">
            <a:normAutofit/>
          </a:bodyPr>
          <a:lstStyle/>
          <a:p>
            <a:pPr eaLnBrk="1" fontAlgn="auto" hangingPunct="1">
              <a:spcAft>
                <a:spcPts val="0"/>
              </a:spcAft>
              <a:buFontTx/>
              <a:buNone/>
              <a:defRPr/>
            </a:pPr>
            <a:r>
              <a:rPr lang="en-US" dirty="0"/>
              <a:t>System </a:t>
            </a:r>
            <a:r>
              <a:rPr lang="en-US" dirty="0" smtClean="0"/>
              <a:t>Failures </a:t>
            </a:r>
            <a:endParaRPr lang="en-US" dirty="0"/>
          </a:p>
          <a:p>
            <a:pPr eaLnBrk="1" fontAlgn="auto" hangingPunct="1">
              <a:spcAft>
                <a:spcPts val="0"/>
              </a:spcAft>
              <a:defRPr/>
            </a:pPr>
            <a:r>
              <a:rPr lang="en-US" sz="2800" dirty="0" smtClean="0"/>
              <a:t>Galaxy IV </a:t>
            </a:r>
          </a:p>
          <a:p>
            <a:pPr eaLnBrk="1" fontAlgn="auto" hangingPunct="1">
              <a:spcAft>
                <a:spcPts val="0"/>
              </a:spcAft>
              <a:defRPr/>
            </a:pPr>
            <a:r>
              <a:rPr lang="en-US" sz="2800" dirty="0" smtClean="0"/>
              <a:t>Amtrak</a:t>
            </a:r>
          </a:p>
        </p:txBody>
      </p:sp>
      <p:pic>
        <p:nvPicPr>
          <p:cNvPr id="6" name="Rectangle 4"/>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49213"/>
            <a:ext cx="7740650" cy="1585913"/>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9" name="Rectangle 5"/>
          <p:cNvSpPr>
            <a:spLocks noGrp="1" noChangeArrowheads="1"/>
          </p:cNvSpPr>
          <p:nvPr>
            <p:ph idx="1"/>
          </p:nvPr>
        </p:nvSpPr>
        <p:spPr/>
        <p:txBody>
          <a:bodyPr rtlCol="0">
            <a:normAutofit/>
          </a:bodyPr>
          <a:lstStyle/>
          <a:p>
            <a:pPr eaLnBrk="1" fontAlgn="auto" hangingPunct="1">
              <a:spcAft>
                <a:spcPts val="0"/>
              </a:spcAft>
              <a:buFontTx/>
              <a:buNone/>
              <a:defRPr/>
            </a:pPr>
            <a:r>
              <a:rPr lang="en-US" dirty="0"/>
              <a:t>System </a:t>
            </a:r>
            <a:r>
              <a:rPr lang="en-US" dirty="0" smtClean="0"/>
              <a:t>Failures </a:t>
            </a:r>
            <a:endParaRPr lang="en-US" dirty="0"/>
          </a:p>
          <a:p>
            <a:pPr eaLnBrk="1" fontAlgn="auto" hangingPunct="1">
              <a:spcAft>
                <a:spcPts val="0"/>
              </a:spcAft>
              <a:defRPr/>
            </a:pPr>
            <a:r>
              <a:rPr lang="en-US" sz="2800" dirty="0" smtClean="0"/>
              <a:t>Voting systems</a:t>
            </a:r>
          </a:p>
          <a:p>
            <a:pPr lvl="1" eaLnBrk="1" fontAlgn="auto" hangingPunct="1">
              <a:spcAft>
                <a:spcPts val="0"/>
              </a:spcAft>
              <a:defRPr/>
            </a:pPr>
            <a:r>
              <a:rPr lang="en-US" sz="2600" dirty="0" smtClean="0"/>
              <a:t>Technical failures</a:t>
            </a:r>
          </a:p>
          <a:p>
            <a:pPr lvl="1" eaLnBrk="1" fontAlgn="auto" hangingPunct="1">
              <a:spcAft>
                <a:spcPts val="0"/>
              </a:spcAft>
              <a:defRPr/>
            </a:pPr>
            <a:r>
              <a:rPr lang="en-US" sz="2600" dirty="0" smtClean="0"/>
              <a:t>Programmers or hackers rigging software to produce inaccurate results.</a:t>
            </a:r>
          </a:p>
          <a:p>
            <a:pPr lvl="1" eaLnBrk="1" fontAlgn="auto" hangingPunct="1">
              <a:spcAft>
                <a:spcPts val="0"/>
              </a:spcAft>
              <a:defRPr/>
            </a:pPr>
            <a:r>
              <a:rPr lang="en-US" sz="2600" dirty="0" smtClean="0"/>
              <a:t>Vulnerability to viruses</a:t>
            </a:r>
            <a:endParaRPr lang="en-US" sz="2600" dirty="0"/>
          </a:p>
        </p:txBody>
      </p:sp>
      <p:pic>
        <p:nvPicPr>
          <p:cNvPr id="6" name="Rectangle 4"/>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49213"/>
            <a:ext cx="7740650" cy="1585913"/>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idx="1"/>
          </p:nvPr>
        </p:nvSpPr>
        <p:spPr/>
        <p:txBody>
          <a:bodyPr rtlCol="0">
            <a:normAutofit/>
          </a:bodyPr>
          <a:lstStyle/>
          <a:p>
            <a:pPr marL="0" indent="0" eaLnBrk="1" fontAlgn="auto" hangingPunct="1">
              <a:lnSpc>
                <a:spcPct val="90000"/>
              </a:lnSpc>
              <a:spcAft>
                <a:spcPts val="0"/>
              </a:spcAft>
              <a:buFont typeface="Wingdings" pitchFamily="2" charset="2"/>
              <a:buNone/>
              <a:defRPr/>
            </a:pPr>
            <a:r>
              <a:rPr lang="en-US" dirty="0" smtClean="0"/>
              <a:t>System Failures</a:t>
            </a:r>
          </a:p>
          <a:p>
            <a:pPr eaLnBrk="1" fontAlgn="auto" hangingPunct="1">
              <a:lnSpc>
                <a:spcPct val="90000"/>
              </a:lnSpc>
              <a:spcAft>
                <a:spcPts val="0"/>
              </a:spcAft>
              <a:defRPr/>
            </a:pPr>
            <a:r>
              <a:rPr lang="en-US" sz="2800" dirty="0" smtClean="0"/>
              <a:t>Denver Airport</a:t>
            </a:r>
            <a:endParaRPr lang="en-US" sz="2800" dirty="0"/>
          </a:p>
          <a:p>
            <a:pPr lvl="1" eaLnBrk="1" fontAlgn="auto" hangingPunct="1">
              <a:lnSpc>
                <a:spcPct val="90000"/>
              </a:lnSpc>
              <a:spcAft>
                <a:spcPts val="0"/>
              </a:spcAft>
              <a:defRPr/>
            </a:pPr>
            <a:r>
              <a:rPr lang="en-US" sz="2600" dirty="0"/>
              <a:t>Baggage system failed due to real world problems, problems in other systems and software errors</a:t>
            </a:r>
          </a:p>
          <a:p>
            <a:pPr lvl="1" eaLnBrk="1" fontAlgn="auto" hangingPunct="1">
              <a:lnSpc>
                <a:spcPct val="90000"/>
              </a:lnSpc>
              <a:spcAft>
                <a:spcPts val="0"/>
              </a:spcAft>
              <a:defRPr/>
            </a:pPr>
            <a:r>
              <a:rPr lang="en-US" sz="2600" dirty="0"/>
              <a:t>Main causes:</a:t>
            </a:r>
          </a:p>
          <a:p>
            <a:pPr lvl="2" eaLnBrk="1" fontAlgn="auto" hangingPunct="1">
              <a:lnSpc>
                <a:spcPct val="90000"/>
              </a:lnSpc>
              <a:spcAft>
                <a:spcPts val="0"/>
              </a:spcAft>
              <a:defRPr/>
            </a:pPr>
            <a:r>
              <a:rPr lang="en-US" dirty="0"/>
              <a:t>Time allowed for development was insufficient</a:t>
            </a:r>
          </a:p>
          <a:p>
            <a:pPr lvl="2" eaLnBrk="1" fontAlgn="auto" hangingPunct="1">
              <a:lnSpc>
                <a:spcPct val="90000"/>
              </a:lnSpc>
              <a:spcAft>
                <a:spcPts val="0"/>
              </a:spcAft>
              <a:defRPr/>
            </a:pPr>
            <a:r>
              <a:rPr lang="en-US" dirty="0"/>
              <a:t>Denver made significant changes in specifications after the project </a:t>
            </a:r>
            <a:r>
              <a:rPr lang="en-US" dirty="0" smtClean="0"/>
              <a:t>began</a:t>
            </a:r>
          </a:p>
        </p:txBody>
      </p:sp>
      <p:pic>
        <p:nvPicPr>
          <p:cNvPr id="6" name="Rectangle 4"/>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49213"/>
            <a:ext cx="7740650" cy="1585913"/>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idx="1"/>
          </p:nvPr>
        </p:nvSpPr>
        <p:spPr/>
        <p:txBody>
          <a:bodyPr rtlCol="0">
            <a:normAutofit/>
          </a:bodyPr>
          <a:lstStyle/>
          <a:p>
            <a:pPr marL="0" indent="0" eaLnBrk="1" fontAlgn="auto" hangingPunct="1">
              <a:lnSpc>
                <a:spcPct val="90000"/>
              </a:lnSpc>
              <a:spcAft>
                <a:spcPts val="0"/>
              </a:spcAft>
              <a:buFont typeface="Wingdings" pitchFamily="2" charset="2"/>
              <a:buNone/>
              <a:defRPr/>
            </a:pPr>
            <a:r>
              <a:rPr lang="en-US" dirty="0" smtClean="0"/>
              <a:t>System Failures</a:t>
            </a:r>
          </a:p>
          <a:p>
            <a:pPr eaLnBrk="1" fontAlgn="auto" hangingPunct="1">
              <a:lnSpc>
                <a:spcPct val="90000"/>
              </a:lnSpc>
              <a:spcAft>
                <a:spcPts val="0"/>
              </a:spcAft>
              <a:defRPr/>
            </a:pPr>
            <a:r>
              <a:rPr lang="en-US" sz="2800" dirty="0" smtClean="0"/>
              <a:t>Airports in Hong Kong and Kuala Lumpur</a:t>
            </a:r>
          </a:p>
          <a:p>
            <a:pPr lvl="1" eaLnBrk="1" fontAlgn="auto" hangingPunct="1">
              <a:lnSpc>
                <a:spcPct val="90000"/>
              </a:lnSpc>
              <a:spcAft>
                <a:spcPts val="0"/>
              </a:spcAft>
              <a:defRPr/>
            </a:pPr>
            <a:r>
              <a:rPr lang="en-US" sz="2600" dirty="0" smtClean="0"/>
              <a:t>Comprehensive systems failed because designers did not adequately consider potential for user input error. </a:t>
            </a:r>
          </a:p>
          <a:p>
            <a:pPr eaLnBrk="1" fontAlgn="auto" hangingPunct="1">
              <a:lnSpc>
                <a:spcPct val="90000"/>
              </a:lnSpc>
              <a:spcAft>
                <a:spcPts val="0"/>
              </a:spcAft>
              <a:defRPr/>
            </a:pPr>
            <a:endParaRPr lang="en-US" sz="2600" dirty="0" smtClean="0"/>
          </a:p>
        </p:txBody>
      </p:sp>
      <p:pic>
        <p:nvPicPr>
          <p:cNvPr id="6" name="Rectangle 4"/>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49213"/>
            <a:ext cx="7740650" cy="1585913"/>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p:cNvSpPr>
            <a:spLocks noGrp="1" noChangeArrowheads="1"/>
          </p:cNvSpPr>
          <p:nvPr>
            <p:ph idx="1"/>
          </p:nvPr>
        </p:nvSpPr>
        <p:spPr>
          <a:xfrm>
            <a:off x="1219200" y="1371600"/>
            <a:ext cx="7772400" cy="4876800"/>
          </a:xfrm>
        </p:spPr>
        <p:txBody>
          <a:bodyPr rtlCol="0">
            <a:normAutofit/>
          </a:bodyPr>
          <a:lstStyle/>
          <a:p>
            <a:pPr marL="0" indent="0" eaLnBrk="1" fontAlgn="auto" hangingPunct="1">
              <a:lnSpc>
                <a:spcPct val="90000"/>
              </a:lnSpc>
              <a:spcAft>
                <a:spcPts val="0"/>
              </a:spcAft>
              <a:buFont typeface="Wingdings" pitchFamily="2" charset="2"/>
              <a:buNone/>
              <a:defRPr/>
            </a:pPr>
            <a:r>
              <a:rPr lang="en-US" dirty="0" smtClean="0"/>
              <a:t>System Failures</a:t>
            </a:r>
          </a:p>
          <a:p>
            <a:pPr eaLnBrk="1" fontAlgn="auto" hangingPunct="1">
              <a:lnSpc>
                <a:spcPct val="90000"/>
              </a:lnSpc>
              <a:spcAft>
                <a:spcPts val="0"/>
              </a:spcAft>
              <a:defRPr/>
            </a:pPr>
            <a:r>
              <a:rPr lang="en-US" sz="2800" dirty="0" smtClean="0"/>
              <a:t>Abandoned systems</a:t>
            </a:r>
          </a:p>
          <a:p>
            <a:pPr lvl="1" eaLnBrk="1" fontAlgn="auto" hangingPunct="1">
              <a:lnSpc>
                <a:spcPct val="90000"/>
              </a:lnSpc>
              <a:spcAft>
                <a:spcPts val="0"/>
              </a:spcAft>
              <a:defRPr/>
            </a:pPr>
            <a:r>
              <a:rPr lang="en-US" sz="2600" dirty="0" smtClean="0"/>
              <a:t>Some flaws in systems are so extreme that the systems are discarded after wasting millions, or even billions, of dollars.</a:t>
            </a:r>
            <a:endParaRPr lang="en-US" sz="2600" dirty="0"/>
          </a:p>
        </p:txBody>
      </p:sp>
      <p:pic>
        <p:nvPicPr>
          <p:cNvPr id="6" name="Rectangle 4"/>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49213"/>
            <a:ext cx="7740650" cy="1585913"/>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aase">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Baase</Template>
  <TotalTime>0</TotalTime>
  <Words>3823</Words>
  <Application>Microsoft Office PowerPoint</Application>
  <PresentationFormat>On-screen Show (4:3)</PresentationFormat>
  <Paragraphs>294</Paragraphs>
  <Slides>34</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Times New Roman</vt:lpstr>
      <vt:lpstr>Wingdings</vt:lpstr>
      <vt:lpstr>Baase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
  <cp:revision>1</cp:revision>
  <dcterms:created xsi:type="dcterms:W3CDTF">2012-10-30T21:19:39Z</dcterms:created>
  <dcterms:modified xsi:type="dcterms:W3CDTF">2017-06-01T15:36:59Z</dcterms:modified>
</cp:coreProperties>
</file>