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9" r:id="rId5"/>
    <p:sldId id="258" r:id="rId6"/>
    <p:sldId id="268" r:id="rId7"/>
    <p:sldId id="269" r:id="rId8"/>
    <p:sldId id="260" r:id="rId9"/>
    <p:sldId id="261" r:id="rId10"/>
    <p:sldId id="262" r:id="rId11"/>
    <p:sldId id="263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004A8A9-D7D9-4214-8074-EC3975CC731C}" type="datetimeFigureOut">
              <a:rPr lang="en-US" smtClean="0"/>
              <a:pPr/>
              <a:t>12/11/2007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66150B-3494-40FF-9526-FA6FC16ED1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04A8A9-D7D9-4214-8074-EC3975CC731C}" type="datetimeFigureOut">
              <a:rPr lang="en-US" smtClean="0"/>
              <a:pPr/>
              <a:t>12/11/2007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66150B-3494-40FF-9526-FA6FC16ED1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04A8A9-D7D9-4214-8074-EC3975CC731C}" type="datetimeFigureOut">
              <a:rPr lang="en-US" smtClean="0"/>
              <a:pPr/>
              <a:t>12/11/2007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66150B-3494-40FF-9526-FA6FC16ED1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04A8A9-D7D9-4214-8074-EC3975CC731C}" type="datetimeFigureOut">
              <a:rPr lang="en-US" smtClean="0"/>
              <a:pPr/>
              <a:t>12/11/2007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66150B-3494-40FF-9526-FA6FC16ED1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04A8A9-D7D9-4214-8074-EC3975CC731C}" type="datetimeFigureOut">
              <a:rPr lang="en-US" smtClean="0"/>
              <a:pPr/>
              <a:t>12/11/2007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66150B-3494-40FF-9526-FA6FC16ED1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04A8A9-D7D9-4214-8074-EC3975CC731C}" type="datetimeFigureOut">
              <a:rPr lang="en-US" smtClean="0"/>
              <a:pPr/>
              <a:t>12/11/2007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66150B-3494-40FF-9526-FA6FC16ED1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04A8A9-D7D9-4214-8074-EC3975CC731C}" type="datetimeFigureOut">
              <a:rPr lang="en-US" smtClean="0"/>
              <a:pPr/>
              <a:t>12/11/2007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66150B-3494-40FF-9526-FA6FC16ED1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04A8A9-D7D9-4214-8074-EC3975CC731C}" type="datetimeFigureOut">
              <a:rPr lang="en-US" smtClean="0"/>
              <a:pPr/>
              <a:t>12/11/2007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66150B-3494-40FF-9526-FA6FC16ED1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04A8A9-D7D9-4214-8074-EC3975CC731C}" type="datetimeFigureOut">
              <a:rPr lang="en-US" smtClean="0"/>
              <a:pPr/>
              <a:t>12/11/2007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66150B-3494-40FF-9526-FA6FC16ED1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004A8A9-D7D9-4214-8074-EC3975CC731C}" type="datetimeFigureOut">
              <a:rPr lang="en-US" smtClean="0"/>
              <a:pPr/>
              <a:t>12/11/2007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66150B-3494-40FF-9526-FA6FC16ED1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004A8A9-D7D9-4214-8074-EC3975CC731C}" type="datetimeFigureOut">
              <a:rPr lang="en-US" smtClean="0"/>
              <a:pPr/>
              <a:t>12/11/2007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66150B-3494-40FF-9526-FA6FC16ED1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004A8A9-D7D9-4214-8074-EC3975CC731C}" type="datetimeFigureOut">
              <a:rPr lang="en-US" smtClean="0"/>
              <a:pPr/>
              <a:t>12/11/2007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666150B-3494-40FF-9526-FA6FC16ED1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en.wikipedia.org/wiki/Cauchy_matri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.ist.psu.edu/cache/papers/cs/11352/http:zSzzSzwww.math.ucla.eduzSz~mguzSztpls.pdf/gu95new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comet.lehman.cuny.edu/vpan/pdf/201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en.wikipedia.org/wiki/Toeplitz_matri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n.wikipedia.org/wiki/Toeplitz_matri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oeplitz_matri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en.wikipedia.org/wiki/Hankel_matri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n.wikipedia.org/wiki/Vandermonde_matri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5917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Algorithms </a:t>
            </a:r>
            <a:br>
              <a:rPr lang="en-US" dirty="0" smtClean="0"/>
            </a:br>
            <a:r>
              <a:rPr lang="en-US" dirty="0" smtClean="0"/>
              <a:t>for </a:t>
            </a:r>
            <a:br>
              <a:rPr lang="en-US" dirty="0" smtClean="0"/>
            </a:br>
            <a:r>
              <a:rPr lang="en-US" dirty="0" smtClean="0"/>
              <a:t>Structured Matrices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199"/>
            <a:ext cx="7772400" cy="121920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By</a:t>
            </a:r>
          </a:p>
          <a:p>
            <a:pPr algn="ctr"/>
            <a:r>
              <a:rPr lang="en-US" dirty="0" smtClean="0"/>
              <a:t>Vamsi Kondari &amp; Suresh Paleti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matrix whose elements are in the form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Cauchy Matrix</a:t>
            </a:r>
            <a:endParaRPr lang="en-US" dirty="0"/>
          </a:p>
        </p:txBody>
      </p:sp>
      <p:pic>
        <p:nvPicPr>
          <p:cNvPr id="19458" name="Picture 2" descr="a_{ij}={\frac{1}{x_i+y_j}};\quad x_i+y_j\neq 0,\quad 1 \le i \le m,\quad 1 \le j \le n.\,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981200"/>
            <a:ext cx="6705600" cy="6858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Fast Fourier Transform based algorithms.</a:t>
            </a:r>
          </a:p>
          <a:p>
            <a:pPr lvl="1" algn="just"/>
            <a:r>
              <a:rPr lang="en-US" dirty="0" smtClean="0"/>
              <a:t>Polynomial version of FFT algorithm.</a:t>
            </a:r>
          </a:p>
          <a:p>
            <a:pPr lvl="1" algn="just"/>
            <a:r>
              <a:rPr lang="en-US" dirty="0" smtClean="0"/>
              <a:t>Binary split FFT algorithm.</a:t>
            </a:r>
          </a:p>
          <a:p>
            <a:pPr lvl="1" algn="just"/>
            <a:r>
              <a:rPr lang="en-US" dirty="0" smtClean="0"/>
              <a:t>Polynomial multiplication.</a:t>
            </a:r>
          </a:p>
          <a:p>
            <a:pPr algn="just"/>
            <a:r>
              <a:rPr lang="en-US" dirty="0" smtClean="0">
                <a:hlinkClick r:id="rId2"/>
              </a:rPr>
              <a:t>Algorithm for solving the Toeplitz-like Least Squares Problem.</a:t>
            </a:r>
            <a:endParaRPr lang="en-US" dirty="0" smtClean="0"/>
          </a:p>
          <a:p>
            <a:pPr algn="just"/>
            <a:r>
              <a:rPr lang="en-US" dirty="0" smtClean="0"/>
              <a:t>Algorithm for solving the Toeplitz-plus-Hankel-like Least Squares Problem.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Polynomial interpolation using Vandermonde systems.</a:t>
            </a:r>
          </a:p>
          <a:p>
            <a:pPr lvl="1" algn="just"/>
            <a:r>
              <a:rPr lang="en-US" dirty="0" smtClean="0"/>
              <a:t>Algorithm for Matrix inversion</a:t>
            </a:r>
          </a:p>
          <a:p>
            <a:pPr lvl="1" algn="just"/>
            <a:r>
              <a:rPr lang="en-US" dirty="0" smtClean="0"/>
              <a:t>Algorithm for solving dual confluent Vandermonde-like system.</a:t>
            </a:r>
          </a:p>
          <a:p>
            <a:pPr lvl="1" algn="just"/>
            <a:r>
              <a:rPr lang="en-US" dirty="0" smtClean="0"/>
              <a:t>Algorithm for solving primal confluent Vandermonde-like system.</a:t>
            </a:r>
          </a:p>
          <a:p>
            <a:pPr algn="just"/>
            <a:r>
              <a:rPr lang="en-US" dirty="0" smtClean="0">
                <a:hlinkClick r:id="rId2"/>
              </a:rPr>
              <a:t>Structured iterative inversion via matrix-by-vector multiplication.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				cont’d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Thank you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Structured Matrices</a:t>
            </a:r>
          </a:p>
          <a:p>
            <a:r>
              <a:rPr lang="en-US" dirty="0" smtClean="0"/>
              <a:t>Features of Structured Matrices</a:t>
            </a:r>
          </a:p>
          <a:p>
            <a:r>
              <a:rPr lang="en-US" dirty="0" smtClean="0"/>
              <a:t>Types of Structured Matrices</a:t>
            </a:r>
          </a:p>
          <a:p>
            <a:pPr lvl="1"/>
            <a:r>
              <a:rPr lang="en-US" dirty="0" smtClean="0"/>
              <a:t>Toeplitz matrix</a:t>
            </a:r>
          </a:p>
          <a:p>
            <a:pPr lvl="1"/>
            <a:r>
              <a:rPr lang="en-US" dirty="0" smtClean="0"/>
              <a:t>Hankel matrix</a:t>
            </a:r>
          </a:p>
          <a:p>
            <a:pPr lvl="1"/>
            <a:r>
              <a:rPr lang="en-US" dirty="0" smtClean="0"/>
              <a:t>Vandermonde matrix</a:t>
            </a:r>
          </a:p>
          <a:p>
            <a:pPr lvl="1"/>
            <a:r>
              <a:rPr lang="en-US" dirty="0" smtClean="0"/>
              <a:t>Cauchy matrix</a:t>
            </a:r>
          </a:p>
          <a:p>
            <a:r>
              <a:rPr lang="en-US" dirty="0" smtClean="0"/>
              <a:t>Algorithms for structured matrices</a:t>
            </a:r>
          </a:p>
          <a:p>
            <a:pPr lvl="1"/>
            <a:r>
              <a:rPr lang="en-US" dirty="0" smtClean="0"/>
              <a:t>Fast Fourier Transform based algorithms.</a:t>
            </a:r>
          </a:p>
          <a:p>
            <a:pPr lvl="1"/>
            <a:r>
              <a:rPr lang="en-US" dirty="0" smtClean="0"/>
              <a:t>Solving least squares problem.</a:t>
            </a:r>
          </a:p>
          <a:p>
            <a:pPr lvl="1"/>
            <a:r>
              <a:rPr lang="en-US" dirty="0" smtClean="0"/>
              <a:t>Polynomial interpolation using Vandermonde system</a:t>
            </a:r>
          </a:p>
          <a:p>
            <a:pPr lvl="1"/>
            <a:r>
              <a:rPr lang="en-US" dirty="0" smtClean="0"/>
              <a:t>Structured iterative inversion via matrix-by-vector multiplication.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Outline: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Problems in Engineering and Mathematics require the solution of </a:t>
            </a:r>
            <a:r>
              <a:rPr lang="en-US" i="1" dirty="0" smtClean="0"/>
              <a:t>n x n </a:t>
            </a:r>
            <a:r>
              <a:rPr lang="en-US" dirty="0" smtClean="0"/>
              <a:t>linear system of equations.</a:t>
            </a:r>
          </a:p>
          <a:p>
            <a:pPr algn="just"/>
            <a:r>
              <a:rPr lang="en-US" dirty="0" smtClean="0"/>
              <a:t>n can be large and in such cases the complexity O(n</a:t>
            </a:r>
            <a:r>
              <a:rPr lang="en-US" baseline="30000" dirty="0" smtClean="0"/>
              <a:t>3</a:t>
            </a:r>
            <a:r>
              <a:rPr lang="en-US" dirty="0" smtClean="0"/>
              <a:t>) will become prohibitively large.</a:t>
            </a:r>
          </a:p>
          <a:p>
            <a:pPr algn="just"/>
            <a:r>
              <a:rPr lang="en-US" dirty="0" smtClean="0"/>
              <a:t>Matrices with structure are required to reduce computational burden.</a:t>
            </a:r>
          </a:p>
          <a:p>
            <a:pPr algn="just"/>
            <a:r>
              <a:rPr lang="en-US" dirty="0" smtClean="0"/>
              <a:t>Toeplitz, Hankel, Vandermonde and Cauchy are important.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Matrices: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Can be represented with smaller number of parameters</a:t>
            </a:r>
          </a:p>
          <a:p>
            <a:pPr algn="just"/>
            <a:r>
              <a:rPr lang="en-US" dirty="0" smtClean="0"/>
              <a:t>Can be multiplied by vectors very fast</a:t>
            </a:r>
          </a:p>
          <a:p>
            <a:pPr algn="just"/>
            <a:r>
              <a:rPr lang="en-US" dirty="0" smtClean="0"/>
              <a:t>Have close algorithmic correlation to computations with polynomials and rational functions.</a:t>
            </a:r>
          </a:p>
          <a:p>
            <a:pPr algn="just"/>
            <a:r>
              <a:rPr lang="en-US" dirty="0" smtClean="0"/>
              <a:t>Naturally associated with linear displacement operators L and can be recovered easily from the operators 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of Structured Matrices: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Toeplitz Matrix is a matrix in which each descending diagonal from left to right is constant.</a:t>
            </a:r>
          </a:p>
          <a:p>
            <a:pPr algn="just"/>
            <a:r>
              <a:rPr lang="en-US" dirty="0" smtClean="0"/>
              <a:t>The following matrix is Toeplitz Matrix.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Toeplitz Matrix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3505200"/>
            <a:ext cx="2541853" cy="217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Toeplitz Matrix</a:t>
            </a:r>
            <a:r>
              <a:rPr lang="en-US" dirty="0" smtClean="0"/>
              <a:t>			cont’d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n</a:t>
            </a:r>
            <a:r>
              <a:rPr lang="en-US" sz="2000" dirty="0" smtClean="0"/>
              <a:t>x</a:t>
            </a:r>
            <a:r>
              <a:rPr lang="en-US" dirty="0" smtClean="0"/>
              <a:t>n matrix will be of the form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438400"/>
            <a:ext cx="4685664" cy="290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What is the necessity of these matrices?	</a:t>
            </a:r>
          </a:p>
          <a:p>
            <a:pPr lvl="1" algn="just"/>
            <a:r>
              <a:rPr lang="en-US" dirty="0" smtClean="0"/>
              <a:t>It can be shown that the addition of two Toeplitz matrices can be done in O(n) time, a Toeplitz matrix can be multiplied by a vector in O(n log n) time, and the matrix multiplication of two Toeplitz matrices can be done in O(n</a:t>
            </a:r>
            <a:r>
              <a:rPr lang="en-US" baseline="30000" dirty="0" smtClean="0"/>
              <a:t>2</a:t>
            </a:r>
            <a:r>
              <a:rPr lang="en-US" dirty="0" smtClean="0"/>
              <a:t>) time.</a:t>
            </a:r>
          </a:p>
          <a:p>
            <a:pPr algn="just"/>
            <a:r>
              <a:rPr lang="en-US" dirty="0" smtClean="0"/>
              <a:t>If a Toeplitz matrix has the additional property that a</a:t>
            </a:r>
            <a:r>
              <a:rPr lang="en-US" baseline="-25000" dirty="0" smtClean="0"/>
              <a:t>i</a:t>
            </a:r>
            <a:r>
              <a:rPr lang="en-US" dirty="0" smtClean="0"/>
              <a:t> = a</a:t>
            </a:r>
            <a:r>
              <a:rPr lang="en-US" baseline="-25000" dirty="0" smtClean="0"/>
              <a:t>i+n</a:t>
            </a:r>
            <a:r>
              <a:rPr lang="en-US" dirty="0" smtClean="0"/>
              <a:t> then it is a circulant matrix.</a:t>
            </a:r>
          </a:p>
          <a:p>
            <a:pPr algn="just"/>
            <a:r>
              <a:rPr lang="en-US" dirty="0" smtClean="0"/>
              <a:t>Toeplitz matrices are closely connected with Fourier series.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Toeplitz Matrix</a:t>
            </a:r>
            <a:r>
              <a:rPr lang="en-US" dirty="0" smtClean="0"/>
              <a:t>			cont’d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Hankel Matrix is a square matrix composed by elements which are constant along skew diagonals.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Hankel matrix closely related to Toeplitz matrix ( a Hankel matrix is an upside-down Toeplitz matrix.</a:t>
            </a:r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Hankel Matrix</a:t>
            </a:r>
            <a:endParaRPr lang="en-US" dirty="0"/>
          </a:p>
        </p:txBody>
      </p:sp>
      <p:pic>
        <p:nvPicPr>
          <p:cNvPr id="17412" name="Picture 4" descr="\begin{bmatrix}&#10;a &amp; b &amp; c &amp; d &amp; e \\&#10;b &amp; c &amp; d &amp; e &amp; f \\&#10;c &amp; d &amp; e &amp; f &amp; g \\&#10;&#10;d &amp; e &amp; f &amp; g &amp; h \\&#10;e &amp; f &amp; g &amp; h &amp; i \\&#10;\end{bmatrix}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2514600"/>
            <a:ext cx="2713463" cy="21814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Vandermonde matrix is a matrix with a geometric progression in each row.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Vandermonde Matrix</a:t>
            </a:r>
            <a:endParaRPr lang="en-US" dirty="0"/>
          </a:p>
        </p:txBody>
      </p:sp>
      <p:pic>
        <p:nvPicPr>
          <p:cNvPr id="18434" name="Picture 2" descr="V=\begin{bmatrix} 1 &amp; \alpha_1 &amp; \alpha_1^2 &amp; \dots &amp; \alpha_1^{n-1}\\ 1 &amp; \alpha_2 &amp; \alpha_2^2 &amp; \dots &amp; \alpha_2^{n-1}\\ 1 &amp; \alpha_3 &amp; \alpha_3^2 &amp; \dots &amp; \alpha_3^{n-1}\\ \vdots &amp; \vdots &amp; \vdots &amp; \ddots &amp;\vdots \\ 1 &amp; \alpha_m &amp; \alpha_m^2 &amp; \dots &amp; \alpha_m^{n-1}\\ \end{bmatrix}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2667000"/>
            <a:ext cx="3918371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672</TotalTime>
  <Words>342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Algorithms  for  Structured Matrices</vt:lpstr>
      <vt:lpstr>Outline: </vt:lpstr>
      <vt:lpstr>Structured Matrices:</vt:lpstr>
      <vt:lpstr>Features of Structured Matrices:</vt:lpstr>
      <vt:lpstr>Toeplitz Matrix</vt:lpstr>
      <vt:lpstr>Toeplitz Matrix   cont’d</vt:lpstr>
      <vt:lpstr>Toeplitz Matrix   cont’d</vt:lpstr>
      <vt:lpstr>Hankel Matrix</vt:lpstr>
      <vt:lpstr>Vandermonde Matrix</vt:lpstr>
      <vt:lpstr>Cauchy Matrix</vt:lpstr>
      <vt:lpstr>Algorithms</vt:lpstr>
      <vt:lpstr>Algorithms     cont’d</vt:lpstr>
      <vt:lpstr>Slide 13</vt:lpstr>
    </vt:vector>
  </TitlesOfParts>
  <Company>St. Cloud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 for  Structured Matrices</dc:title>
  <dc:creator>St. Cloud State University</dc:creator>
  <cp:lastModifiedBy>kumar</cp:lastModifiedBy>
  <cp:revision>31</cp:revision>
  <dcterms:created xsi:type="dcterms:W3CDTF">2007-12-03T06:35:49Z</dcterms:created>
  <dcterms:modified xsi:type="dcterms:W3CDTF">2007-12-11T17:11:53Z</dcterms:modified>
</cp:coreProperties>
</file>