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7" r:id="rId2"/>
    <p:sldMasterId id="2147483707" r:id="rId3"/>
  </p:sldMasterIdLst>
  <p:notesMasterIdLst>
    <p:notesMasterId r:id="rId15"/>
  </p:notesMasterIdLst>
  <p:sldIdLst>
    <p:sldId id="772" r:id="rId4"/>
    <p:sldId id="257" r:id="rId5"/>
    <p:sldId id="769" r:id="rId6"/>
    <p:sldId id="773" r:id="rId7"/>
    <p:sldId id="774" r:id="rId8"/>
    <p:sldId id="777" r:id="rId9"/>
    <p:sldId id="778" r:id="rId10"/>
    <p:sldId id="699" r:id="rId11"/>
    <p:sldId id="775" r:id="rId12"/>
    <p:sldId id="776" r:id="rId13"/>
    <p:sldId id="76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46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6631" tIns="48315" rIns="96631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20" cy="480060"/>
          </a:xfrm>
          <a:prstGeom prst="rect">
            <a:avLst/>
          </a:prstGeom>
        </p:spPr>
        <p:txBody>
          <a:bodyPr vert="horz" lIns="96631" tIns="48315" rIns="96631" bIns="48315" rtlCol="0"/>
          <a:lstStyle>
            <a:lvl1pPr algn="r">
              <a:defRPr sz="1200"/>
            </a:lvl1pPr>
          </a:lstStyle>
          <a:p>
            <a:fld id="{7F721D8E-3DFB-4C12-9DC9-FC4D2D96B73A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1" tIns="48315" rIns="96631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31" tIns="48315" rIns="96631" bIns="483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31" tIns="48315" rIns="96631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31" tIns="48315" rIns="96631" bIns="48315" rtlCol="0" anchor="b"/>
          <a:lstStyle>
            <a:lvl1pPr algn="r">
              <a:defRPr sz="1200"/>
            </a:lvl1pPr>
          </a:lstStyle>
          <a:p>
            <a:fld id="{209573D0-A588-48C4-9B51-F9A7EF643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9EBD4-190E-4435-82CD-32B6471AD91A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3775" cy="36020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571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4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9EBD4-190E-4435-82CD-32B6471AD91A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3775" cy="36020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571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6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73D0-A588-48C4-9B51-F9A7EF6435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73D0-A588-48C4-9B51-F9A7EF6435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73D0-A588-48C4-9B51-F9A7EF6435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73D0-A588-48C4-9B51-F9A7EF6435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73D0-A588-48C4-9B51-F9A7EF6435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81000" y="2819400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71600" y="50292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68" tIns="42084" rIns="84168" bIns="42084"/>
          <a:lstStyle/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Sam Palermo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Analog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&amp; Mixed-Signal Center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Texas A&amp;M University</a:t>
            </a:r>
          </a:p>
        </p:txBody>
      </p:sp>
      <p:pic>
        <p:nvPicPr>
          <p:cNvPr id="6" name="Picture 10" descr="tamu_seal_light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675" y="3455988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83A167-1642-40DA-AB1A-E2E86BC24AC7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760" y="384048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93038" cy="762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21040" cy="46482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 sz="3200"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800"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400"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000"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Tx/>
              <a:buNone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4CBB-7580-4204-972C-97986B4D1E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563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0013"/>
            <a:ext cx="7772400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43338"/>
            <a:ext cx="7772400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E1C7-B5D5-4AC1-8671-D37116EB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81000" y="2819400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48584" y="4542090"/>
            <a:ext cx="72724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68" tIns="42084" rIns="84168" bIns="42084"/>
          <a:lstStyle/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Sam Palermo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Analog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&amp; Mixed-Signal Center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Texas A&amp;M University</a:t>
            </a:r>
          </a:p>
        </p:txBody>
      </p:sp>
      <p:pic>
        <p:nvPicPr>
          <p:cNvPr id="6" name="Picture 10" descr="tamu_seal_light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766" y="2968878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1C1C1C"/>
                </a:solidFill>
              </a:rPr>
              <a:t>High-Speed I/O Overview – Sam Palermo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83A167-1642-40DA-AB1A-E2E86BC24AC7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866A-513A-4E22-90D3-285B4A8A4A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2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98C6-79C4-400F-8A1A-6E2BBDEA1E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5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760" y="384048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5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93038" cy="762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21040" cy="46482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 sz="3200"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800"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400"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000"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Tx/>
              <a:buNone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90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4CBB-7580-4204-972C-97986B4D1E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866A-513A-4E22-90D3-285B4A8A4A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High-Speed I/O Overview – Sam Palermo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1CDE7D-42E6-4A4A-9E89-BE617583A9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3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98C6-79C4-400F-8A1A-6E2BBDEA1E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760" y="384048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93038" cy="762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21040" cy="46482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 sz="3200"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800"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400"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itchFamily="34" charset="0"/>
              <a:buChar char="•"/>
              <a:tabLst/>
              <a:defRPr sz="2000"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Tx/>
              <a:buNone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B78B-59DB-4C91-86FE-B63A8A71C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4958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4CBB-7580-4204-972C-97986B4D1E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81000" y="2819400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71600" y="50292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68" tIns="42084" rIns="84168" bIns="42084"/>
          <a:lstStyle/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Sam Palermo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Analog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&amp; Mixed-Signal Center</a:t>
            </a:r>
          </a:p>
          <a:p>
            <a:pPr algn="ctr" defTabSz="841375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Texas A&amp;M University</a:t>
            </a:r>
          </a:p>
        </p:txBody>
      </p:sp>
      <p:pic>
        <p:nvPicPr>
          <p:cNvPr id="6" name="Picture 10" descr="tamu_seal_light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675" y="3455988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83A167-1642-40DA-AB1A-E2E86BC24AC7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866A-513A-4E22-90D3-285B4A8A4A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160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3840480"/>
            <a:ext cx="7772400" cy="2171700"/>
          </a:xfrm>
          <a:prstGeom prst="rect">
            <a:avLst/>
          </a:prstGeom>
        </p:spPr>
        <p:txBody>
          <a:bodyPr/>
          <a:lstStyle>
            <a:lvl1pPr marL="315913" marR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lvl1pPr>
            <a:lvl2pPr marL="684213" marR="0" indent="-263525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2pPr>
            <a:lvl3pPr marL="1052513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3pPr>
            <a:lvl4pPr marL="1473200" marR="0" indent="-209550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Tahoma" pitchFamily="34" charset="0"/>
              <a:buChar char="̶"/>
              <a:tabLst/>
              <a:defRPr/>
            </a:lvl4pPr>
            <a:lvl5pPr marL="1895475" marR="0" indent="-211138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98C6-79C4-400F-8A1A-6E2BBDEA1E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2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73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96DFF-274F-40CD-AD89-007B7A138AC4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81000" y="1096963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  <p:sldLayoutId id="2147483670" r:id="rId5"/>
    <p:sldLayoutId id="2147483668" r:id="rId6"/>
  </p:sldLayoutIdLst>
  <p:hf hdr="0" ftr="0" dt="0"/>
  <p:txStyles>
    <p:titleStyle>
      <a:lvl1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2pPr>
      <a:lvl3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3pPr>
      <a:lvl4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4pPr>
      <a:lvl5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5pPr>
      <a:lvl6pPr marL="4572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6pPr>
      <a:lvl7pPr marL="9144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7pPr>
      <a:lvl8pPr marL="13716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8pPr>
      <a:lvl9pPr marL="18288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9pPr>
    </p:titleStyle>
    <p:bodyStyle>
      <a:lvl1pPr marL="315913" indent="-315913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63525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52513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473200" indent="-209550" algn="l" defTabSz="841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95475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526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098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670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242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2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73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96DFF-274F-40CD-AD89-007B7A138AC4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81000" y="1096963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5" r:id="rId7"/>
  </p:sldLayoutIdLst>
  <p:hf hdr="0" ftr="0" dt="0"/>
  <p:txStyles>
    <p:titleStyle>
      <a:lvl1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2pPr>
      <a:lvl3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3pPr>
      <a:lvl4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4pPr>
      <a:lvl5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5pPr>
      <a:lvl6pPr marL="4572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6pPr>
      <a:lvl7pPr marL="9144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7pPr>
      <a:lvl8pPr marL="13716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8pPr>
      <a:lvl9pPr marL="18288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9pPr>
    </p:titleStyle>
    <p:bodyStyle>
      <a:lvl1pPr marL="315913" indent="-315913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63525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52513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473200" indent="-209550" algn="l" defTabSz="841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95475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526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098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670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242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2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High-Speed I/O Overview – Sam Palermo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73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168" tIns="42084" rIns="84168" bIns="420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96DFF-274F-40CD-AD89-007B7A138AC4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81000" y="1096963"/>
            <a:ext cx="8382000" cy="0"/>
          </a:xfrm>
          <a:prstGeom prst="line">
            <a:avLst/>
          </a:prstGeom>
          <a:noFill/>
          <a:ln w="762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 ftr="0" dt="0"/>
  <p:txStyles>
    <p:titleStyle>
      <a:lvl1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2pPr>
      <a:lvl3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3pPr>
      <a:lvl4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4pPr>
      <a:lvl5pPr algn="ctr" defTabSz="84137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5pPr>
      <a:lvl6pPr marL="4572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6pPr>
      <a:lvl7pPr marL="9144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7pPr>
      <a:lvl8pPr marL="13716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8pPr>
      <a:lvl9pPr marL="1828800" algn="ctr" defTabSz="84137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Tahoma" pitchFamily="34" charset="0"/>
        </a:defRPr>
      </a:lvl9pPr>
    </p:titleStyle>
    <p:bodyStyle>
      <a:lvl1pPr marL="315913" indent="-315913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63525" algn="l" defTabSz="84137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52513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473200" indent="-209550" algn="l" defTabSz="841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95475" indent="-211138" algn="l" defTabSz="841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526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098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670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24275" indent="-211138" algn="l" defTabSz="84137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188" y="873125"/>
            <a:ext cx="8181975" cy="1662113"/>
          </a:xfrm>
        </p:spPr>
        <p:txBody>
          <a:bodyPr/>
          <a:lstStyle/>
          <a:p>
            <a:pPr defTabSz="912813" eaLnBrk="1" hangingPunct="1"/>
            <a:r>
              <a:rPr lang="en-US" sz="3600" dirty="0" smtClean="0"/>
              <a:t>Use 36 Font</a:t>
            </a:r>
            <a:endParaRPr lang="en-US" sz="36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0219" y="2971800"/>
            <a:ext cx="840509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2813" eaLnBrk="1" hangingPunct="1"/>
            <a:r>
              <a:rPr lang="en-US" dirty="0" smtClean="0"/>
              <a:t>Use 29 Font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811301"/>
      </p:ext>
    </p:extLst>
  </p:cSld>
  <p:clrMapOvr>
    <a:masterClrMapping/>
  </p:clrMapOvr>
  <p:transition advTm="148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474364" cy="762000"/>
          </a:xfrm>
        </p:spPr>
        <p:txBody>
          <a:bodyPr/>
          <a:lstStyle/>
          <a:p>
            <a:r>
              <a:rPr lang="en-US" dirty="0" smtClean="0"/>
              <a:t>Slide with Right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59"/>
            <a:ext cx="4236385" cy="5224963"/>
          </a:xfrm>
        </p:spPr>
        <p:txBody>
          <a:bodyPr/>
          <a:lstStyle/>
          <a:p>
            <a:r>
              <a:rPr lang="en-US" dirty="0" smtClean="0"/>
              <a:t>The slide should be on the right for the </a:t>
            </a:r>
            <a:r>
              <a:rPr lang="en-US" dirty="0" smtClean="0">
                <a:solidFill>
                  <a:srgbClr val="FF0000"/>
                </a:solidFill>
              </a:rPr>
              <a:t>VAST MAJORITY </a:t>
            </a:r>
            <a:r>
              <a:rPr lang="en-US" dirty="0" smtClean="0"/>
              <a:t>of the cases</a:t>
            </a:r>
          </a:p>
          <a:p>
            <a:pPr lvl="1"/>
            <a:r>
              <a:rPr lang="en-US" dirty="0" smtClean="0"/>
              <a:t>I don’t like to see the figures on the left!</a:t>
            </a:r>
          </a:p>
          <a:p>
            <a:r>
              <a:rPr lang="en-US" dirty="0" smtClean="0"/>
              <a:t>The text box position should be </a:t>
            </a:r>
            <a:r>
              <a:rPr lang="en-US" dirty="0" err="1" smtClean="0"/>
              <a:t>Hor</a:t>
            </a:r>
            <a:r>
              <a:rPr lang="en-US" dirty="0" smtClean="0"/>
              <a:t> = 0.4, </a:t>
            </a:r>
            <a:r>
              <a:rPr lang="en-US" dirty="0" err="1" smtClean="0"/>
              <a:t>Vert</a:t>
            </a:r>
            <a:r>
              <a:rPr lang="en-US" dirty="0" smtClean="0"/>
              <a:t> = 1.4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8B78B-59DB-4C91-86FE-B63A8A71C95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889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320" y="1280160"/>
            <a:ext cx="4091940" cy="208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98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6320" y="3840480"/>
            <a:ext cx="4137660" cy="208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846638" y="3291840"/>
          <a:ext cx="22669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70" name="Equation" r:id="rId5" imgW="1498320" imgH="253800" progId="Equation.3">
                  <p:embed/>
                </p:oleObj>
              </mc:Choice>
              <mc:Fallback>
                <p:oleObj name="Equation" r:id="rId5" imgW="1498320" imgH="2538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291840"/>
                        <a:ext cx="22669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4" name="Object 8"/>
          <p:cNvGraphicFramePr>
            <a:graphicFrameLocks noChangeAspect="1"/>
          </p:cNvGraphicFramePr>
          <p:nvPr/>
        </p:nvGraphicFramePr>
        <p:xfrm>
          <a:off x="4846320" y="5852661"/>
          <a:ext cx="30162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71" name="Equation" r:id="rId7" imgW="1993680" imgH="431640" progId="Equation.3">
                  <p:embed/>
                </p:oleObj>
              </mc:Choice>
              <mc:Fallback>
                <p:oleObj name="Equation" r:id="rId7" imgW="1993680" imgH="431640" progId="Equation.3">
                  <p:embed/>
                  <p:pic>
                    <p:nvPicPr>
                      <p:cNvPr id="889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320" y="5852661"/>
                        <a:ext cx="301625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244840" cy="5501640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AFE provides equalization </a:t>
            </a:r>
            <a:r>
              <a:rPr lang="en-US" sz="2400" dirty="0" smtClean="0">
                <a:solidFill>
                  <a:schemeClr val="bg2"/>
                </a:solidFill>
              </a:rPr>
              <a:t>and </a:t>
            </a:r>
            <a:r>
              <a:rPr lang="en-US" sz="2400" dirty="0">
                <a:solidFill>
                  <a:schemeClr val="bg2"/>
                </a:solidFill>
              </a:rPr>
              <a:t>gain stages </a:t>
            </a:r>
            <a:r>
              <a:rPr lang="en-US" sz="2400" dirty="0" smtClean="0">
                <a:solidFill>
                  <a:schemeClr val="bg2"/>
                </a:solidFill>
              </a:rPr>
              <a:t>to </a:t>
            </a:r>
            <a:r>
              <a:rPr lang="en-US" sz="2400" dirty="0">
                <a:solidFill>
                  <a:schemeClr val="bg2"/>
                </a:solidFill>
              </a:rPr>
              <a:t>optimize the signal for symbol detection (mixed-signal RX) or quantization (ADC-based RX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</a:p>
          <a:p>
            <a:endParaRPr lang="en-US" sz="8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Gm-TIA and inverter-based front-ends allow for higher gain with shrinking supply voltages</a:t>
            </a:r>
          </a:p>
          <a:p>
            <a:endParaRPr lang="en-US" sz="8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Achieving good RX sensitivity requires careful front-end noise analysis and sampler offset correction</a:t>
            </a:r>
          </a:p>
          <a:p>
            <a:endParaRPr lang="en-US" sz="8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Higher input stage </a:t>
            </a:r>
            <a:r>
              <a:rPr lang="en-US" sz="2400" dirty="0" err="1" smtClean="0">
                <a:solidFill>
                  <a:schemeClr val="bg2"/>
                </a:solidFill>
              </a:rPr>
              <a:t>demultiplexing</a:t>
            </a:r>
            <a:r>
              <a:rPr lang="en-US" sz="2400" dirty="0" smtClean="0">
                <a:solidFill>
                  <a:schemeClr val="bg2"/>
                </a:solidFill>
              </a:rPr>
              <a:t> relaxes clock frequencies at the cost of front-end loading and clock phase generation</a:t>
            </a:r>
          </a:p>
          <a:p>
            <a:endParaRPr lang="en-US" sz="8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PAM4 receivers require extra threshold adaptation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8B78B-59DB-4C91-86FE-B63A8A71C95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188" y="873125"/>
            <a:ext cx="8181975" cy="1662113"/>
          </a:xfrm>
        </p:spPr>
        <p:txBody>
          <a:bodyPr/>
          <a:lstStyle/>
          <a:p>
            <a:pPr defTabSz="912813" eaLnBrk="1" hangingPunct="1"/>
            <a:r>
              <a:rPr lang="en-US" sz="3600" dirty="0" smtClean="0"/>
              <a:t>ECEN720: High-Speed Links </a:t>
            </a:r>
            <a:br>
              <a:rPr lang="en-US" sz="3600" dirty="0" smtClean="0"/>
            </a:br>
            <a:r>
              <a:rPr lang="en-US" sz="3600" dirty="0" smtClean="0"/>
              <a:t>Circuits and Systems</a:t>
            </a:r>
            <a:br>
              <a:rPr lang="en-US" sz="3600" dirty="0" smtClean="0"/>
            </a:br>
            <a:r>
              <a:rPr lang="en-US" sz="3600" dirty="0" smtClean="0"/>
              <a:t>Spring 2021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0219" y="2971800"/>
            <a:ext cx="840509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2813" eaLnBrk="1" hangingPunct="1"/>
            <a:r>
              <a:rPr lang="en-US" dirty="0" smtClean="0"/>
              <a:t>Lecture 6: RX Circuits</a:t>
            </a:r>
          </a:p>
        </p:txBody>
      </p:sp>
    </p:spTree>
  </p:cSld>
  <p:clrMapOvr>
    <a:masterClrMapping/>
  </p:clrMapOvr>
  <p:transition advTm="1488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Single-Line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202168" cy="5501640"/>
          </a:xfrm>
        </p:spPr>
        <p:txBody>
          <a:bodyPr/>
          <a:lstStyle/>
          <a:p>
            <a:r>
              <a:rPr lang="en-US" sz="2400" dirty="0" smtClean="0"/>
              <a:t>For a single-line title</a:t>
            </a:r>
          </a:p>
          <a:p>
            <a:pPr lvl="1"/>
            <a:r>
              <a:rPr lang="en-US" sz="2000" dirty="0" smtClean="0"/>
              <a:t>Use Font = Tahoma, Size=41</a:t>
            </a:r>
          </a:p>
          <a:p>
            <a:pPr lvl="1"/>
            <a:r>
              <a:rPr lang="en-US" sz="2000" dirty="0" smtClean="0"/>
              <a:t>If the title is too long, then decrease the font to 32</a:t>
            </a:r>
          </a:p>
          <a:p>
            <a:pPr lvl="1"/>
            <a:r>
              <a:rPr lang="en-US" sz="2000" dirty="0" smtClean="0"/>
              <a:t>If is still 2 lines with Size=32, then use 2 lines and stick with Size=32</a:t>
            </a:r>
          </a:p>
          <a:p>
            <a:r>
              <a:rPr lang="en-US" sz="2400" dirty="0" smtClean="0"/>
              <a:t>Title should be left-justified</a:t>
            </a:r>
          </a:p>
          <a:p>
            <a:r>
              <a:rPr lang="en-US" sz="2400" dirty="0" smtClean="0"/>
              <a:t>Single-line Title text box position should be </a:t>
            </a:r>
            <a:r>
              <a:rPr lang="en-US" sz="2400" dirty="0" err="1" smtClean="0"/>
              <a:t>Hor</a:t>
            </a:r>
            <a:r>
              <a:rPr lang="en-US" sz="2400" dirty="0" smtClean="0"/>
              <a:t> = 0.5, </a:t>
            </a:r>
            <a:r>
              <a:rPr lang="en-US" sz="2400" dirty="0" err="1" smtClean="0"/>
              <a:t>Vert</a:t>
            </a:r>
            <a:r>
              <a:rPr lang="en-US" sz="2400" dirty="0" smtClean="0"/>
              <a:t> = 0.2</a:t>
            </a:r>
          </a:p>
          <a:p>
            <a:pPr lvl="1"/>
            <a:r>
              <a:rPr lang="en-US" sz="2000" dirty="0" smtClean="0"/>
              <a:t>To change the position</a:t>
            </a:r>
          </a:p>
          <a:p>
            <a:pPr lvl="2"/>
            <a:r>
              <a:rPr lang="en-US" sz="1800" dirty="0"/>
              <a:t>R</a:t>
            </a:r>
            <a:r>
              <a:rPr lang="en-US" sz="1800" dirty="0" smtClean="0"/>
              <a:t>ight-click on the box and select “Size and Position”</a:t>
            </a:r>
          </a:p>
          <a:p>
            <a:pPr lvl="2"/>
            <a:r>
              <a:rPr lang="en-US" sz="1800" dirty="0" smtClean="0"/>
              <a:t>Select “Shape Options”</a:t>
            </a:r>
          </a:p>
          <a:p>
            <a:pPr lvl="2"/>
            <a:r>
              <a:rPr lang="en-US" sz="1800" dirty="0" smtClean="0"/>
              <a:t>Click on the right-most black box with the arrows</a:t>
            </a:r>
          </a:p>
          <a:p>
            <a:pPr lvl="2"/>
            <a:r>
              <a:rPr lang="en-US" sz="1800" dirty="0" smtClean="0"/>
              <a:t>Select “Position</a:t>
            </a:r>
          </a:p>
          <a:p>
            <a:pPr lvl="2"/>
            <a:r>
              <a:rPr lang="en-US" sz="1800" dirty="0" smtClean="0"/>
              <a:t>Type in the Horizontal position and Vertical position</a:t>
            </a:r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8B78B-59DB-4C91-86FE-B63A8A71C9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686800" cy="762000"/>
          </a:xfrm>
        </p:spPr>
        <p:txBody>
          <a:bodyPr/>
          <a:lstStyle/>
          <a:p>
            <a:r>
              <a:rPr lang="en-US" sz="3200" dirty="0" smtClean="0"/>
              <a:t>This </a:t>
            </a:r>
            <a:r>
              <a:rPr lang="en-US" sz="3200" dirty="0" smtClean="0"/>
              <a:t>Title Spans 2 Lines </a:t>
            </a:r>
            <a:br>
              <a:rPr lang="en-US" sz="3200" dirty="0" smtClean="0"/>
            </a:br>
            <a:r>
              <a:rPr lang="en-US" sz="3200" dirty="0" smtClean="0"/>
              <a:t>and This is How It Should Look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85048" cy="5501640"/>
          </a:xfrm>
        </p:spPr>
        <p:txBody>
          <a:bodyPr/>
          <a:lstStyle/>
          <a:p>
            <a:r>
              <a:rPr lang="en-US" sz="2400" dirty="0" smtClean="0"/>
              <a:t>For a single-line title</a:t>
            </a:r>
          </a:p>
          <a:p>
            <a:pPr lvl="1"/>
            <a:r>
              <a:rPr lang="en-US" sz="2000" dirty="0" smtClean="0"/>
              <a:t>Use Font = Tahoma, Size=41</a:t>
            </a:r>
          </a:p>
          <a:p>
            <a:pPr lvl="1"/>
            <a:r>
              <a:rPr lang="en-US" sz="2000" dirty="0" smtClean="0"/>
              <a:t>If the title is too long, then decrease the font to 32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If is still 2 lines with Size=32, then use 2 lines and stick with Size=32</a:t>
            </a:r>
          </a:p>
          <a:p>
            <a:r>
              <a:rPr lang="en-US" sz="2400" dirty="0" smtClean="0"/>
              <a:t>Title should be left-justified</a:t>
            </a:r>
          </a:p>
          <a:p>
            <a:r>
              <a:rPr lang="en-US" sz="2400" dirty="0" smtClean="0"/>
              <a:t>Single-line Title text box position should be </a:t>
            </a:r>
            <a:r>
              <a:rPr lang="en-US" sz="2400" dirty="0" err="1" smtClean="0"/>
              <a:t>Hor</a:t>
            </a:r>
            <a:r>
              <a:rPr lang="en-US" sz="2400" dirty="0" smtClean="0"/>
              <a:t> = 0.5, </a:t>
            </a:r>
            <a:r>
              <a:rPr lang="en-US" sz="2400" b="1" dirty="0" err="1" smtClean="0">
                <a:solidFill>
                  <a:srgbClr val="FF0000"/>
                </a:solidFill>
              </a:rPr>
              <a:t>Vert</a:t>
            </a:r>
            <a:r>
              <a:rPr lang="en-US" sz="2400" b="1" dirty="0" smtClean="0">
                <a:solidFill>
                  <a:srgbClr val="FF0000"/>
                </a:solidFill>
              </a:rPr>
              <a:t> = 0.4</a:t>
            </a:r>
          </a:p>
          <a:p>
            <a:r>
              <a:rPr lang="en-US" sz="2400" dirty="0" smtClean="0"/>
              <a:t>You can adjust the first and second line length to be roughly the same length and/or have a logical separation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8B78B-59DB-4C91-86FE-B63A8A71C9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57616" cy="4745736"/>
          </a:xfrm>
        </p:spPr>
        <p:txBody>
          <a:bodyPr/>
          <a:lstStyle/>
          <a:p>
            <a:r>
              <a:rPr lang="en-US" dirty="0" smtClean="0"/>
              <a:t>The text box position should be </a:t>
            </a:r>
            <a:r>
              <a:rPr lang="en-US" dirty="0" err="1" smtClean="0"/>
              <a:t>Hor</a:t>
            </a:r>
            <a:r>
              <a:rPr lang="en-US" dirty="0" smtClean="0"/>
              <a:t>=0.4, </a:t>
            </a:r>
            <a:r>
              <a:rPr lang="en-US" dirty="0" err="1" smtClean="0"/>
              <a:t>Vert</a:t>
            </a:r>
            <a:r>
              <a:rPr lang="en-US" dirty="0" smtClean="0"/>
              <a:t>=1.4</a:t>
            </a:r>
          </a:p>
          <a:p>
            <a:r>
              <a:rPr lang="en-US" dirty="0" smtClean="0"/>
              <a:t>Use Font=Tahoma, Ideally Size = 32 but you may need to make smaller depending on how much is on the slide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sure you have the nice Maroon circle bullets for the main and sub-bullets</a:t>
            </a:r>
          </a:p>
          <a:p>
            <a:pPr lvl="1"/>
            <a:r>
              <a:rPr lang="en-US" dirty="0" smtClean="0"/>
              <a:t>Make sure the sub-bullet has the nice Maroon circle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8B78B-59DB-4C91-86FE-B63A8A71C9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 the Main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57616" cy="5321808"/>
          </a:xfrm>
        </p:spPr>
        <p:txBody>
          <a:bodyPr/>
          <a:lstStyle/>
          <a:p>
            <a:r>
              <a:rPr lang="en-US" dirty="0" smtClean="0"/>
              <a:t>It looks best to have the text in a text-only slide to fill the page</a:t>
            </a:r>
          </a:p>
          <a:p>
            <a:endParaRPr lang="en-US" sz="800" dirty="0" smtClean="0"/>
          </a:p>
          <a:p>
            <a:r>
              <a:rPr lang="en-US" dirty="0" smtClean="0"/>
              <a:t>Thus, you can put empty lines between the text lines</a:t>
            </a:r>
          </a:p>
          <a:p>
            <a:endParaRPr lang="en-US" sz="800" dirty="0" smtClean="0"/>
          </a:p>
          <a:p>
            <a:r>
              <a:rPr lang="en-US" dirty="0" smtClean="0"/>
              <a:t>These lines can either be same size as the main text font you are using, OR use a smaller Font = 8 for the separating lines</a:t>
            </a:r>
          </a:p>
          <a:p>
            <a:endParaRPr lang="en-US" sz="800" dirty="0" smtClean="0"/>
          </a:p>
          <a:p>
            <a:r>
              <a:rPr lang="en-US" dirty="0" smtClean="0"/>
              <a:t>This slide is a example of using the smaller Font=8 lines for the empty separating lines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8B78B-59DB-4C91-86FE-B63A8A71C9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 the Main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280160"/>
            <a:ext cx="8357616" cy="5321808"/>
          </a:xfrm>
        </p:spPr>
        <p:txBody>
          <a:bodyPr/>
          <a:lstStyle/>
          <a:p>
            <a:r>
              <a:rPr lang="en-US" dirty="0" smtClean="0"/>
              <a:t>It looks best to have the text in a text-only slide to fill the page</a:t>
            </a:r>
          </a:p>
          <a:p>
            <a:endParaRPr lang="en-US" dirty="0" smtClean="0"/>
          </a:p>
          <a:p>
            <a:r>
              <a:rPr lang="en-US" dirty="0" smtClean="0"/>
              <a:t>These lines can either be same size as the main text font you are using, OR use a smaller Font = 8 for the separating lines</a:t>
            </a:r>
          </a:p>
          <a:p>
            <a:endParaRPr lang="en-US" dirty="0" smtClean="0"/>
          </a:p>
          <a:p>
            <a:r>
              <a:rPr lang="en-US" dirty="0" smtClean="0"/>
              <a:t>This slide is a example of using the same size lines for the empty separating lines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8B78B-59DB-4C91-86FE-B63A8A71C9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Receiver parameters</a:t>
            </a: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dirty="0"/>
              <a:t>T-coils at RX </a:t>
            </a:r>
            <a:r>
              <a:rPr lang="en-US" dirty="0" smtClean="0"/>
              <a:t>examples</a:t>
            </a:r>
            <a:endParaRPr lang="en-US" dirty="0"/>
          </a:p>
          <a:p>
            <a:endParaRPr lang="en-US" sz="800" dirty="0" smtClean="0"/>
          </a:p>
          <a:p>
            <a:r>
              <a:rPr lang="en-US" dirty="0" smtClean="0"/>
              <a:t>Analog front-end</a:t>
            </a:r>
          </a:p>
          <a:p>
            <a:endParaRPr lang="en-US" sz="800" dirty="0" smtClean="0"/>
          </a:p>
          <a:p>
            <a:r>
              <a:rPr lang="en-US" dirty="0" smtClean="0"/>
              <a:t>Clocked comparators</a:t>
            </a:r>
          </a:p>
          <a:p>
            <a:endParaRPr lang="en-US" sz="800" dirty="0" smtClean="0"/>
          </a:p>
          <a:p>
            <a:r>
              <a:rPr lang="en-US" dirty="0" smtClean="0"/>
              <a:t>Sensitivity &amp; offset correction</a:t>
            </a:r>
          </a:p>
          <a:p>
            <a:endParaRPr lang="en-US" sz="800" dirty="0" smtClean="0"/>
          </a:p>
          <a:p>
            <a:r>
              <a:rPr lang="en-US" dirty="0" err="1" smtClean="0"/>
              <a:t>Demultiplexing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PAM4 RX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8B78B-59DB-4C91-86FE-B63A8A71C95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474364" cy="762000"/>
          </a:xfrm>
        </p:spPr>
        <p:txBody>
          <a:bodyPr/>
          <a:lstStyle/>
          <a:p>
            <a:r>
              <a:rPr lang="en-US" dirty="0" smtClean="0"/>
              <a:t>Slide with Top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4031710"/>
            <a:ext cx="8778240" cy="2750090"/>
          </a:xfrm>
        </p:spPr>
        <p:txBody>
          <a:bodyPr/>
          <a:lstStyle/>
          <a:p>
            <a:r>
              <a:rPr lang="en-US" dirty="0" smtClean="0"/>
              <a:t>The figure should be on the top for the </a:t>
            </a:r>
            <a:r>
              <a:rPr lang="en-US" dirty="0" smtClean="0">
                <a:solidFill>
                  <a:srgbClr val="FF0000"/>
                </a:solidFill>
              </a:rPr>
              <a:t>VAST MAJORITY</a:t>
            </a:r>
            <a:r>
              <a:rPr lang="en-US" dirty="0" smtClean="0"/>
              <a:t> of the cases</a:t>
            </a:r>
          </a:p>
          <a:p>
            <a:pPr lvl="1"/>
            <a:r>
              <a:rPr lang="en-US" dirty="0" smtClean="0"/>
              <a:t>I don’t like to see the figures on the bottom!</a:t>
            </a:r>
          </a:p>
          <a:p>
            <a:r>
              <a:rPr lang="en-US" dirty="0" smtClean="0"/>
              <a:t>The text box position should be </a:t>
            </a:r>
            <a:r>
              <a:rPr lang="en-US" dirty="0" err="1" smtClean="0"/>
              <a:t>Hor</a:t>
            </a:r>
            <a:r>
              <a:rPr lang="en-US" dirty="0" smtClean="0"/>
              <a:t> = 0.4, </a:t>
            </a:r>
            <a:r>
              <a:rPr lang="en-US" dirty="0" err="1" smtClean="0"/>
              <a:t>Vert</a:t>
            </a:r>
            <a:r>
              <a:rPr lang="en-US" dirty="0" smtClean="0"/>
              <a:t> = Depends on the figure size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8B78B-59DB-4C91-86FE-B63A8A71C95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64" y="1145043"/>
            <a:ext cx="4542973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7704" y="3265258"/>
            <a:ext cx="2501735" cy="3472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[Pisati ISSCC 2019]</a:t>
            </a:r>
          </a:p>
        </p:txBody>
      </p:sp>
    </p:spTree>
    <p:extLst>
      <p:ext uri="{BB962C8B-B14F-4D97-AF65-F5344CB8AC3E}">
        <p14:creationId xmlns:p14="http://schemas.microsoft.com/office/powerpoint/2010/main" val="38511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1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62035</TotalTime>
  <Words>609</Words>
  <Application>Microsoft Office PowerPoint</Application>
  <PresentationFormat>On-screen Show (4:3)</PresentationFormat>
  <Paragraphs>93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Blends</vt:lpstr>
      <vt:lpstr>1_Blends</vt:lpstr>
      <vt:lpstr>8_Blends</vt:lpstr>
      <vt:lpstr>Equation</vt:lpstr>
      <vt:lpstr>Use 36 Font</vt:lpstr>
      <vt:lpstr>ECEN720: High-Speed Links  Circuits and Systems Spring 2021</vt:lpstr>
      <vt:lpstr>A Good Single-Line Title</vt:lpstr>
      <vt:lpstr>This Title Spans 2 Lines  and This is How It Should Look</vt:lpstr>
      <vt:lpstr>Main Text Box</vt:lpstr>
      <vt:lpstr>Text in the Main Text Box</vt:lpstr>
      <vt:lpstr>Text in the Main Text Box</vt:lpstr>
      <vt:lpstr>Outline</vt:lpstr>
      <vt:lpstr>Slide with Top Figure</vt:lpstr>
      <vt:lpstr>Slide with Right Figure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High-Speed Links  Electrical and Optical Interconnect Architectures to Enable Tera-Scale Computing</dc:title>
  <dc:creator>Sam</dc:creator>
  <cp:lastModifiedBy>Palermo, Samuel M</cp:lastModifiedBy>
  <cp:revision>1467</cp:revision>
  <cp:lastPrinted>2021-02-28T23:30:02Z</cp:lastPrinted>
  <dcterms:created xsi:type="dcterms:W3CDTF">2009-09-17T13:44:19Z</dcterms:created>
  <dcterms:modified xsi:type="dcterms:W3CDTF">2021-03-04T17:16:27Z</dcterms:modified>
</cp:coreProperties>
</file>