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9" r:id="rId5"/>
    <p:sldId id="259" r:id="rId6"/>
    <p:sldId id="270" r:id="rId7"/>
    <p:sldId id="260" r:id="rId8"/>
    <p:sldId id="261" r:id="rId9"/>
    <p:sldId id="262" r:id="rId10"/>
    <p:sldId id="265" r:id="rId11"/>
    <p:sldId id="266" r:id="rId12"/>
    <p:sldId id="263" r:id="rId13"/>
    <p:sldId id="264" r:id="rId14"/>
    <p:sldId id="267" r:id="rId15"/>
    <p:sldId id="268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38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2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F285A-9676-4CFA-8831-4A659150428D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944D2-F4E6-4B5D-8786-81CE2F7EB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1552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F285A-9676-4CFA-8831-4A659150428D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944D2-F4E6-4B5D-8786-81CE2F7EB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551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F285A-9676-4CFA-8831-4A659150428D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944D2-F4E6-4B5D-8786-81CE2F7EB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3966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F285A-9676-4CFA-8831-4A659150428D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944D2-F4E6-4B5D-8786-81CE2F7EBBFB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55843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F285A-9676-4CFA-8831-4A659150428D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944D2-F4E6-4B5D-8786-81CE2F7EB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65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F285A-9676-4CFA-8831-4A659150428D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944D2-F4E6-4B5D-8786-81CE2F7EB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0202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F285A-9676-4CFA-8831-4A659150428D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944D2-F4E6-4B5D-8786-81CE2F7EB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6986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F285A-9676-4CFA-8831-4A659150428D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944D2-F4E6-4B5D-8786-81CE2F7EB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7561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F285A-9676-4CFA-8831-4A659150428D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944D2-F4E6-4B5D-8786-81CE2F7EB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488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F285A-9676-4CFA-8831-4A659150428D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944D2-F4E6-4B5D-8786-81CE2F7EB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048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F285A-9676-4CFA-8831-4A659150428D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944D2-F4E6-4B5D-8786-81CE2F7EB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545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F285A-9676-4CFA-8831-4A659150428D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944D2-F4E6-4B5D-8786-81CE2F7EB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486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F285A-9676-4CFA-8831-4A659150428D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944D2-F4E6-4B5D-8786-81CE2F7EB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9307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F285A-9676-4CFA-8831-4A659150428D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944D2-F4E6-4B5D-8786-81CE2F7EB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85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F285A-9676-4CFA-8831-4A659150428D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944D2-F4E6-4B5D-8786-81CE2F7EB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8147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F285A-9676-4CFA-8831-4A659150428D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944D2-F4E6-4B5D-8786-81CE2F7EB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046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F285A-9676-4CFA-8831-4A659150428D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944D2-F4E6-4B5D-8786-81CE2F7EB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388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20F285A-9676-4CFA-8831-4A659150428D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1944D2-F4E6-4B5D-8786-81CE2F7EB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59156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magazin.frf.ro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87E1B-0862-5C32-AC41-DB528B3430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3171" y="770792"/>
            <a:ext cx="8825658" cy="3329581"/>
          </a:xfrm>
        </p:spPr>
        <p:txBody>
          <a:bodyPr/>
          <a:lstStyle/>
          <a:p>
            <a:pPr algn="ctr"/>
            <a:r>
              <a:rPr lang="en-GB" sz="4800" dirty="0" err="1"/>
              <a:t>Proiect</a:t>
            </a:r>
            <a:r>
              <a:rPr lang="en-GB" sz="4800" dirty="0"/>
              <a:t> </a:t>
            </a:r>
            <a:r>
              <a:rPr lang="en-GB" sz="4800" dirty="0" err="1"/>
              <a:t>absolvire</a:t>
            </a:r>
            <a:br>
              <a:rPr lang="en-GB" sz="4800" dirty="0"/>
            </a:br>
            <a:r>
              <a:rPr lang="en-GB" sz="4800" dirty="0"/>
              <a:t>Software Development Academy</a:t>
            </a:r>
            <a:endParaRPr lang="en-US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6D477B-3748-9ABC-9C90-591F71A3DB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83171" y="5120280"/>
            <a:ext cx="8825658" cy="861420"/>
          </a:xfrm>
        </p:spPr>
        <p:txBody>
          <a:bodyPr/>
          <a:lstStyle/>
          <a:p>
            <a:pPr algn="ctr"/>
            <a:r>
              <a:rPr lang="en-GB" dirty="0"/>
              <a:t>Grigore Andrei Mihai	</a:t>
            </a:r>
          </a:p>
          <a:p>
            <a:pPr algn="ctr"/>
            <a:r>
              <a:rPr lang="en-GB" dirty="0"/>
              <a:t>Grupa: TESTER REMOTE RO 35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28375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02AEF-73B7-3192-ADB1-5E1221E746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400" dirty="0" err="1"/>
              <a:t>Executarea</a:t>
            </a:r>
            <a:r>
              <a:rPr lang="en-GB" sz="2400" dirty="0"/>
              <a:t> testcase-</a:t>
            </a:r>
            <a:r>
              <a:rPr lang="en-GB" sz="2400" dirty="0" err="1"/>
              <a:t>ului</a:t>
            </a:r>
            <a:r>
              <a:rPr lang="en-GB" sz="2400" dirty="0"/>
              <a:t> “</a:t>
            </a:r>
            <a:r>
              <a:rPr lang="en-GB" sz="2400" dirty="0" err="1"/>
              <a:t>Verific</a:t>
            </a:r>
            <a:r>
              <a:rPr lang="en-GB" sz="2400" dirty="0"/>
              <a:t> </a:t>
            </a:r>
            <a:r>
              <a:rPr lang="en-GB" sz="2400" dirty="0" err="1"/>
              <a:t>dacă</a:t>
            </a:r>
            <a:r>
              <a:rPr lang="en-GB" sz="2400" dirty="0"/>
              <a:t> </a:t>
            </a:r>
            <a:r>
              <a:rPr lang="en-GB" sz="2400" dirty="0" err="1"/>
              <a:t>funcționează</a:t>
            </a:r>
            <a:r>
              <a:rPr lang="en-GB" sz="2400" dirty="0"/>
              <a:t> </a:t>
            </a:r>
            <a:r>
              <a:rPr lang="en-GB" sz="2400" dirty="0" err="1"/>
              <a:t>butonul</a:t>
            </a:r>
            <a:r>
              <a:rPr lang="en-GB" sz="2400" dirty="0"/>
              <a:t> de </a:t>
            </a:r>
            <a:r>
              <a:rPr lang="en-GB" sz="2400" dirty="0" err="1"/>
              <a:t>autentificare</a:t>
            </a:r>
            <a:r>
              <a:rPr lang="en-GB" sz="2400" dirty="0"/>
              <a:t>”: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67AE58-526C-A2EA-7D1B-D19790C9D8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1550" y="1574415"/>
            <a:ext cx="8946541" cy="557665"/>
          </a:xfrm>
        </p:spPr>
        <p:txBody>
          <a:bodyPr>
            <a:normAutofit fontScale="85000" lnSpcReduction="20000"/>
          </a:bodyPr>
          <a:lstStyle/>
          <a:p>
            <a:r>
              <a:rPr lang="en-GB" sz="2200" dirty="0"/>
              <a:t>Pentru </a:t>
            </a:r>
            <a:r>
              <a:rPr lang="en-GB" sz="2200" dirty="0" err="1"/>
              <a:t>exemplul</a:t>
            </a:r>
            <a:r>
              <a:rPr lang="en-GB" sz="2200" dirty="0"/>
              <a:t> de </a:t>
            </a:r>
            <a:r>
              <a:rPr lang="en-GB" sz="2200" dirty="0" err="1"/>
              <a:t>mai</a:t>
            </a:r>
            <a:r>
              <a:rPr lang="en-GB" sz="2200" dirty="0"/>
              <a:t> </a:t>
            </a:r>
            <a:r>
              <a:rPr lang="en-GB" sz="2200" dirty="0" err="1"/>
              <a:t>jos</a:t>
            </a:r>
            <a:r>
              <a:rPr lang="en-GB" sz="2200" dirty="0"/>
              <a:t> am ales </a:t>
            </a:r>
            <a:r>
              <a:rPr lang="en-GB" sz="2200" dirty="0" err="1"/>
              <a:t>sa</a:t>
            </a:r>
            <a:r>
              <a:rPr lang="en-GB" sz="2200" dirty="0"/>
              <a:t> folosesc </a:t>
            </a:r>
            <a:r>
              <a:rPr lang="en-GB" sz="2200" dirty="0" err="1"/>
              <a:t>metoda</a:t>
            </a:r>
            <a:r>
              <a:rPr lang="en-GB" sz="2200" dirty="0"/>
              <a:t>: </a:t>
            </a:r>
            <a:r>
              <a:rPr lang="en-GB" sz="2200" dirty="0">
                <a:cs typeface="Times New Roman" panose="02020603050405020304" pitchFamily="18" charset="0"/>
              </a:rPr>
              <a:t>d</a:t>
            </a:r>
            <a:r>
              <a:rPr lang="en-GB" sz="22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ecision testing table:</a:t>
            </a:r>
            <a:endParaRPr lang="en-US" sz="22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34116368-7950-9137-F5F5-7C497CFEAE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4575" y="2627897"/>
            <a:ext cx="7562850" cy="3777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7134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02AEF-73B7-3192-ADB1-5E1221E746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717089" cy="1400530"/>
          </a:xfrm>
        </p:spPr>
        <p:txBody>
          <a:bodyPr/>
          <a:lstStyle/>
          <a:p>
            <a:r>
              <a:rPr lang="en-GB" sz="2400" b="0" i="0" dirty="0" err="1">
                <a:solidFill>
                  <a:srgbClr val="EBEBEB"/>
                </a:solidFill>
                <a:effectLst/>
                <a:latin typeface="Arial" panose="020B0604020202020204" pitchFamily="34" charset="0"/>
              </a:rPr>
              <a:t>Executarea</a:t>
            </a:r>
            <a:r>
              <a:rPr lang="en-GB" sz="2400" b="0" i="0" dirty="0">
                <a:solidFill>
                  <a:srgbClr val="EBEBEB"/>
                </a:solidFill>
                <a:effectLst/>
                <a:latin typeface="Arial" panose="020B0604020202020204" pitchFamily="34" charset="0"/>
              </a:rPr>
              <a:t> testcase-</a:t>
            </a:r>
            <a:r>
              <a:rPr lang="en-GB" sz="2400" b="0" i="0" dirty="0" err="1">
                <a:solidFill>
                  <a:srgbClr val="EBEBEB"/>
                </a:solidFill>
                <a:effectLst/>
                <a:latin typeface="Arial" panose="020B0604020202020204" pitchFamily="34" charset="0"/>
              </a:rPr>
              <a:t>ului</a:t>
            </a:r>
            <a:r>
              <a:rPr lang="en-GB" sz="2400" b="0" i="0" dirty="0">
                <a:solidFill>
                  <a:srgbClr val="EBEBEB"/>
                </a:solidFill>
                <a:effectLst/>
                <a:latin typeface="Arial" panose="020B0604020202020204" pitchFamily="34" charset="0"/>
              </a:rPr>
              <a:t> “</a:t>
            </a:r>
            <a:r>
              <a:rPr lang="en-GB" sz="2400" b="0" i="0" dirty="0" err="1">
                <a:solidFill>
                  <a:srgbClr val="EBEBEB"/>
                </a:solidFill>
                <a:effectLst/>
                <a:latin typeface="Arial" panose="020B0604020202020204" pitchFamily="34" charset="0"/>
              </a:rPr>
              <a:t>Verific</a:t>
            </a:r>
            <a:r>
              <a:rPr lang="en-GB" sz="2400" b="0" i="0" dirty="0">
                <a:solidFill>
                  <a:srgbClr val="EBEBEB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GB" sz="2400" b="0" i="0" dirty="0" err="1">
                <a:solidFill>
                  <a:srgbClr val="EBEBEB"/>
                </a:solidFill>
                <a:effectLst/>
                <a:latin typeface="Arial" panose="020B0604020202020204" pitchFamily="34" charset="0"/>
              </a:rPr>
              <a:t>că</a:t>
            </a:r>
            <a:r>
              <a:rPr lang="en-GB" sz="2400" b="0" i="0" dirty="0">
                <a:solidFill>
                  <a:srgbClr val="EBEBEB"/>
                </a:solidFill>
                <a:effectLst/>
                <a:latin typeface="Arial" panose="020B0604020202020204" pitchFamily="34" charset="0"/>
              </a:rPr>
              <a:t> pot </a:t>
            </a:r>
            <a:r>
              <a:rPr lang="en-GB" sz="2400" b="0" i="0" dirty="0" err="1">
                <a:solidFill>
                  <a:srgbClr val="EBEBEB"/>
                </a:solidFill>
                <a:effectLst/>
                <a:latin typeface="Arial" panose="020B0604020202020204" pitchFamily="34" charset="0"/>
              </a:rPr>
              <a:t>alege</a:t>
            </a:r>
            <a:r>
              <a:rPr lang="en-GB" sz="2400" b="0" i="0" dirty="0">
                <a:solidFill>
                  <a:srgbClr val="EBEBEB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GB" sz="2400" b="0" i="0" dirty="0" err="1">
                <a:solidFill>
                  <a:srgbClr val="EBEBEB"/>
                </a:solidFill>
                <a:effectLst/>
                <a:latin typeface="Arial" panose="020B0604020202020204" pitchFamily="34" charset="0"/>
              </a:rPr>
              <a:t>doar</a:t>
            </a:r>
            <a:r>
              <a:rPr lang="en-GB" sz="2400" b="0" i="0" dirty="0">
                <a:solidFill>
                  <a:srgbClr val="EBEBEB"/>
                </a:solidFill>
                <a:effectLst/>
                <a:latin typeface="Arial" panose="020B0604020202020204" pitchFamily="34" charset="0"/>
              </a:rPr>
              <a:t> masculine </a:t>
            </a:r>
            <a:r>
              <a:rPr lang="en-GB" sz="2400" b="0" i="0" dirty="0" err="1">
                <a:solidFill>
                  <a:srgbClr val="EBEBEB"/>
                </a:solidFill>
                <a:effectLst/>
                <a:latin typeface="Arial" panose="020B0604020202020204" pitchFamily="34" charset="0"/>
              </a:rPr>
              <a:t>sau</a:t>
            </a:r>
            <a:r>
              <a:rPr lang="en-GB" sz="2400" b="0" i="0" dirty="0">
                <a:solidFill>
                  <a:srgbClr val="EBEBEB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GB" sz="2400" b="0" i="0" dirty="0" err="1">
                <a:solidFill>
                  <a:srgbClr val="EBEBEB"/>
                </a:solidFill>
                <a:effectLst/>
                <a:latin typeface="Arial" panose="020B0604020202020204" pitchFamily="34" charset="0"/>
              </a:rPr>
              <a:t>doar</a:t>
            </a:r>
            <a:r>
              <a:rPr lang="en-GB" sz="2400" b="0" i="0" dirty="0">
                <a:solidFill>
                  <a:srgbClr val="EBEBEB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GB" sz="2400" b="0" i="0" dirty="0" err="1">
                <a:solidFill>
                  <a:srgbClr val="EBEBEB"/>
                </a:solidFill>
                <a:effectLst/>
                <a:latin typeface="Arial" panose="020B0604020202020204" pitchFamily="34" charset="0"/>
              </a:rPr>
              <a:t>feminin</a:t>
            </a:r>
            <a:r>
              <a:rPr lang="en-GB" sz="2400" b="0" i="0" dirty="0">
                <a:solidFill>
                  <a:srgbClr val="EBEBEB"/>
                </a:solidFill>
                <a:effectLst/>
                <a:latin typeface="Arial" panose="020B0604020202020204" pitchFamily="34" charset="0"/>
              </a:rPr>
              <a:t>, nu </a:t>
            </a:r>
            <a:r>
              <a:rPr lang="en-GB" sz="2400" b="0" i="0" dirty="0" err="1">
                <a:solidFill>
                  <a:srgbClr val="EBEBEB"/>
                </a:solidFill>
                <a:effectLst/>
                <a:latin typeface="Arial" panose="020B0604020202020204" pitchFamily="34" charset="0"/>
              </a:rPr>
              <a:t>ambele</a:t>
            </a:r>
            <a:r>
              <a:rPr lang="en-GB" sz="2400" b="0" i="0" dirty="0">
                <a:solidFill>
                  <a:srgbClr val="EBEBEB"/>
                </a:solidFill>
                <a:effectLst/>
                <a:latin typeface="Arial" panose="020B0604020202020204" pitchFamily="34" charset="0"/>
              </a:rPr>
              <a:t>”: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67AE58-526C-A2EA-7D1B-D19790C9D8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1550" y="1574415"/>
            <a:ext cx="8946541" cy="557665"/>
          </a:xfrm>
        </p:spPr>
        <p:txBody>
          <a:bodyPr>
            <a:normAutofit fontScale="85000" lnSpcReduction="20000"/>
          </a:bodyPr>
          <a:lstStyle/>
          <a:p>
            <a:r>
              <a:rPr lang="en-GB" sz="2200" dirty="0"/>
              <a:t>Pentru </a:t>
            </a:r>
            <a:r>
              <a:rPr lang="en-GB" sz="2200" dirty="0" err="1"/>
              <a:t>exemplul</a:t>
            </a:r>
            <a:r>
              <a:rPr lang="en-GB" sz="2200" dirty="0"/>
              <a:t> de </a:t>
            </a:r>
            <a:r>
              <a:rPr lang="en-GB" sz="2200" dirty="0" err="1"/>
              <a:t>mai</a:t>
            </a:r>
            <a:r>
              <a:rPr lang="en-GB" sz="2200" dirty="0"/>
              <a:t> </a:t>
            </a:r>
            <a:r>
              <a:rPr lang="en-GB" sz="2200" dirty="0" err="1"/>
              <a:t>jos</a:t>
            </a:r>
            <a:r>
              <a:rPr lang="en-GB" sz="2200" dirty="0"/>
              <a:t> am ales </a:t>
            </a:r>
            <a:r>
              <a:rPr lang="en-GB" sz="2200" dirty="0" err="1"/>
              <a:t>sa</a:t>
            </a:r>
            <a:r>
              <a:rPr lang="en-GB" sz="2200" dirty="0"/>
              <a:t> folosesc </a:t>
            </a:r>
            <a:r>
              <a:rPr lang="en-GB" sz="2200" dirty="0" err="1"/>
              <a:t>metoda</a:t>
            </a:r>
            <a:r>
              <a:rPr lang="en-GB" sz="2200" dirty="0"/>
              <a:t>: </a:t>
            </a:r>
            <a:r>
              <a:rPr lang="en-GB" sz="2200" dirty="0">
                <a:cs typeface="Times New Roman" panose="02020603050405020304" pitchFamily="18" charset="0"/>
              </a:rPr>
              <a:t>d</a:t>
            </a:r>
            <a:r>
              <a:rPr lang="en-GB" sz="22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ecision testing table:</a:t>
            </a:r>
            <a:endParaRPr lang="en-US" sz="22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DA141214-A794-D116-3815-3D3FF145DB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0333" y="2474980"/>
            <a:ext cx="8011333" cy="4018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77414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E6789-4C6D-C34C-351E-98C8C5FAC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0" i="0" dirty="0">
                <a:effectLst/>
                <a:latin typeface="Arial" panose="020B0604020202020204" pitchFamily="34" charset="0"/>
              </a:rPr>
              <a:t>Mai </a:t>
            </a:r>
            <a:r>
              <a:rPr lang="en-US" sz="2400" b="0" i="0" dirty="0" err="1">
                <a:effectLst/>
                <a:latin typeface="Arial" panose="020B0604020202020204" pitchFamily="34" charset="0"/>
              </a:rPr>
              <a:t>jos</a:t>
            </a:r>
            <a:r>
              <a:rPr lang="en-US" sz="2400" b="0" i="0" dirty="0">
                <a:effectLst/>
                <a:latin typeface="Arial" panose="020B0604020202020204" pitchFamily="34" charset="0"/>
              </a:rPr>
              <a:t> am </a:t>
            </a:r>
            <a:r>
              <a:rPr lang="en-US" sz="2400" b="0" i="0" dirty="0" err="1">
                <a:effectLst/>
                <a:latin typeface="Arial" panose="020B0604020202020204" pitchFamily="34" charset="0"/>
              </a:rPr>
              <a:t>realizat</a:t>
            </a:r>
            <a:r>
              <a:rPr lang="en-US" sz="2400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sz="2400" b="0" i="0" dirty="0" err="1">
                <a:effectLst/>
                <a:latin typeface="Arial" panose="020B0604020202020204" pitchFamily="34" charset="0"/>
              </a:rPr>
              <a:t>matricea</a:t>
            </a:r>
            <a:r>
              <a:rPr lang="en-US" sz="2400" b="0" i="0" dirty="0">
                <a:effectLst/>
                <a:latin typeface="Arial" panose="020B0604020202020204" pitchFamily="34" charset="0"/>
              </a:rPr>
              <a:t> de </a:t>
            </a:r>
            <a:r>
              <a:rPr lang="en-US" sz="2400" b="0" i="0" dirty="0" err="1">
                <a:effectLst/>
                <a:latin typeface="Arial" panose="020B0604020202020204" pitchFamily="34" charset="0"/>
              </a:rPr>
              <a:t>trasabilitate</a:t>
            </a:r>
            <a:r>
              <a:rPr lang="en-US" sz="2400" b="0" i="0" dirty="0">
                <a:effectLst/>
                <a:latin typeface="Arial" panose="020B0604020202020204" pitchFamily="34" charset="0"/>
              </a:rPr>
              <a:t>:</a:t>
            </a:r>
            <a:endParaRPr lang="en-US" sz="2400" dirty="0"/>
          </a:p>
        </p:txBody>
      </p:sp>
      <p:pic>
        <p:nvPicPr>
          <p:cNvPr id="4" name="Picture 3" descr="A picture containing table&#10;&#10;Description automatically generated">
            <a:extLst>
              <a:ext uri="{FF2B5EF4-FFF2-40B4-BE49-F238E27FC236}">
                <a16:creationId xmlns:a16="http://schemas.microsoft.com/office/drawing/2014/main" id="{179FBC13-7E37-3734-2177-2F17DA6B9A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11" y="1583372"/>
            <a:ext cx="5943600" cy="2910205"/>
          </a:xfrm>
          <a:prstGeom prst="rect">
            <a:avLst/>
          </a:prstGeom>
        </p:spPr>
      </p:pic>
      <p:pic>
        <p:nvPicPr>
          <p:cNvPr id="5" name="Picture 4" descr="Text&#10;&#10;Description automatically generated with medium confidence">
            <a:extLst>
              <a:ext uri="{FF2B5EF4-FFF2-40B4-BE49-F238E27FC236}">
                <a16:creationId xmlns:a16="http://schemas.microsoft.com/office/drawing/2014/main" id="{46E16973-A0DA-B32B-8BE7-0515331473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3575" y="4709513"/>
            <a:ext cx="5943600" cy="1829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6751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4841C-FCA9-CD4D-6C1E-E620FAB69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400" b="0" i="0" dirty="0" err="1">
                <a:solidFill>
                  <a:srgbClr val="EBEBEB"/>
                </a:solidFill>
                <a:effectLst/>
                <a:latin typeface="Arial" panose="020B0604020202020204" pitchFamily="34" charset="0"/>
              </a:rPr>
              <a:t>Raportul</a:t>
            </a:r>
            <a:r>
              <a:rPr lang="en-GB" sz="2400" b="0" i="0" dirty="0">
                <a:solidFill>
                  <a:srgbClr val="EBEBEB"/>
                </a:solidFill>
                <a:effectLst/>
                <a:latin typeface="Arial" panose="020B0604020202020204" pitchFamily="34" charset="0"/>
              </a:rPr>
              <a:t> de </a:t>
            </a:r>
            <a:r>
              <a:rPr lang="en-GB" sz="2400" b="0" i="0" dirty="0" err="1">
                <a:solidFill>
                  <a:srgbClr val="EBEBEB"/>
                </a:solidFill>
                <a:effectLst/>
                <a:latin typeface="Arial" panose="020B0604020202020204" pitchFamily="34" charset="0"/>
              </a:rPr>
              <a:t>execuție</a:t>
            </a:r>
            <a:r>
              <a:rPr lang="en-GB" sz="2400" b="0" i="0" dirty="0">
                <a:solidFill>
                  <a:srgbClr val="EBEBEB"/>
                </a:solidFill>
                <a:effectLst/>
                <a:latin typeface="Arial" panose="020B0604020202020204" pitchFamily="34" charset="0"/>
              </a:rPr>
              <a:t> – </a:t>
            </a:r>
            <a:r>
              <a:rPr lang="en-GB" sz="2400" b="0" i="0" dirty="0" err="1">
                <a:solidFill>
                  <a:srgbClr val="EBEBEB"/>
                </a:solidFill>
                <a:effectLst/>
                <a:latin typeface="Arial" panose="020B0604020202020204" pitchFamily="34" charset="0"/>
              </a:rPr>
              <a:t>dintr</a:t>
            </a:r>
            <a:r>
              <a:rPr lang="en-GB" sz="2400" b="0" i="0" dirty="0">
                <a:solidFill>
                  <a:srgbClr val="EBEBEB"/>
                </a:solidFill>
                <a:effectLst/>
                <a:latin typeface="Arial" panose="020B0604020202020204" pitchFamily="34" charset="0"/>
              </a:rPr>
              <a:t>-un total de 11 </a:t>
            </a:r>
            <a:r>
              <a:rPr lang="en-GB" sz="2400" b="0" i="0" dirty="0" err="1">
                <a:solidFill>
                  <a:srgbClr val="EBEBEB"/>
                </a:solidFill>
                <a:effectLst/>
                <a:latin typeface="Arial" panose="020B0604020202020204" pitchFamily="34" charset="0"/>
              </a:rPr>
              <a:t>cazuri</a:t>
            </a:r>
            <a:r>
              <a:rPr lang="en-GB" sz="2400" b="0" i="0" dirty="0">
                <a:solidFill>
                  <a:srgbClr val="EBEBEB"/>
                </a:solidFill>
                <a:effectLst/>
                <a:latin typeface="Arial" panose="020B0604020202020204" pitchFamily="34" charset="0"/>
              </a:rPr>
              <a:t> de </a:t>
            </a:r>
            <a:r>
              <a:rPr lang="en-GB" sz="2400" b="0" i="0" dirty="0" err="1">
                <a:solidFill>
                  <a:srgbClr val="EBEBEB"/>
                </a:solidFill>
                <a:effectLst/>
                <a:latin typeface="Arial" panose="020B0604020202020204" pitchFamily="34" charset="0"/>
              </a:rPr>
              <a:t>testare</a:t>
            </a:r>
            <a:r>
              <a:rPr lang="en-GB" sz="2400" b="0" i="0" dirty="0">
                <a:solidFill>
                  <a:srgbClr val="EBEBEB"/>
                </a:solidFill>
                <a:effectLst/>
                <a:latin typeface="Arial" panose="020B0604020202020204" pitchFamily="34" charset="0"/>
              </a:rPr>
              <a:t>, 4 </a:t>
            </a:r>
            <a:r>
              <a:rPr lang="en-GB" sz="2400" b="0" i="0" dirty="0" err="1">
                <a:solidFill>
                  <a:srgbClr val="EBEBEB"/>
                </a:solidFill>
                <a:effectLst/>
                <a:latin typeface="Arial" panose="020B0604020202020204" pitchFamily="34" charset="0"/>
              </a:rPr>
              <a:t>dintre</a:t>
            </a:r>
            <a:r>
              <a:rPr lang="en-GB" sz="2400" b="0" i="0" dirty="0">
                <a:solidFill>
                  <a:srgbClr val="EBEBEB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GB" sz="2400" b="0" i="0" dirty="0" err="1">
                <a:solidFill>
                  <a:srgbClr val="EBEBEB"/>
                </a:solidFill>
                <a:effectLst/>
                <a:latin typeface="Arial" panose="020B0604020202020204" pitchFamily="34" charset="0"/>
              </a:rPr>
              <a:t>acestea</a:t>
            </a:r>
            <a:r>
              <a:rPr lang="en-GB" sz="2400" b="0" i="0" dirty="0">
                <a:solidFill>
                  <a:srgbClr val="EBEBEB"/>
                </a:solidFill>
                <a:effectLst/>
                <a:latin typeface="Arial" panose="020B0604020202020204" pitchFamily="34" charset="0"/>
              </a:rPr>
              <a:t> au </a:t>
            </a:r>
            <a:r>
              <a:rPr lang="en-GB" sz="2400" b="0" i="0" dirty="0" err="1">
                <a:solidFill>
                  <a:srgbClr val="EBEBEB"/>
                </a:solidFill>
                <a:effectLst/>
                <a:latin typeface="Arial" panose="020B0604020202020204" pitchFamily="34" charset="0"/>
              </a:rPr>
              <a:t>fost</a:t>
            </a:r>
            <a:r>
              <a:rPr lang="en-GB" sz="2400" b="0" i="0" dirty="0">
                <a:solidFill>
                  <a:srgbClr val="EBEBEB"/>
                </a:solidFill>
                <a:effectLst/>
                <a:latin typeface="Arial" panose="020B0604020202020204" pitchFamily="34" charset="0"/>
              </a:rPr>
              <a:t> “Fail”, </a:t>
            </a:r>
            <a:r>
              <a:rPr lang="en-GB" sz="2400" b="0" i="0" dirty="0" err="1">
                <a:solidFill>
                  <a:srgbClr val="EBEBEB"/>
                </a:solidFill>
                <a:effectLst/>
                <a:latin typeface="Arial" panose="020B0604020202020204" pitchFamily="34" charset="0"/>
              </a:rPr>
              <a:t>potrivit</a:t>
            </a:r>
            <a:r>
              <a:rPr lang="en-GB" sz="2400" b="0" i="0" dirty="0">
                <a:solidFill>
                  <a:srgbClr val="EBEBEB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GB" sz="2400" b="0" i="0" dirty="0" err="1">
                <a:solidFill>
                  <a:srgbClr val="EBEBEB"/>
                </a:solidFill>
                <a:effectLst/>
                <a:latin typeface="Arial" panose="020B0604020202020204" pitchFamily="34" charset="0"/>
              </a:rPr>
              <a:t>raportului</a:t>
            </a:r>
            <a:r>
              <a:rPr lang="en-GB" sz="2400" b="0" i="0" dirty="0">
                <a:solidFill>
                  <a:srgbClr val="EBEBEB"/>
                </a:solidFill>
                <a:effectLst/>
                <a:latin typeface="Arial" panose="020B0604020202020204" pitchFamily="34" charset="0"/>
              </a:rPr>
              <a:t> de </a:t>
            </a:r>
            <a:r>
              <a:rPr lang="en-GB" sz="2400" b="0" i="0" dirty="0" err="1">
                <a:solidFill>
                  <a:srgbClr val="EBEBEB"/>
                </a:solidFill>
                <a:effectLst/>
                <a:latin typeface="Arial" panose="020B0604020202020204" pitchFamily="34" charset="0"/>
              </a:rPr>
              <a:t>execuție</a:t>
            </a:r>
            <a:r>
              <a:rPr lang="en-GB" sz="2400" b="0" i="0" dirty="0">
                <a:solidFill>
                  <a:srgbClr val="EBEBEB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GB" sz="2400" b="0" i="0" dirty="0" err="1">
                <a:solidFill>
                  <a:srgbClr val="EBEBEB"/>
                </a:solidFill>
                <a:effectLst/>
                <a:latin typeface="Arial" panose="020B0604020202020204" pitchFamily="34" charset="0"/>
              </a:rPr>
              <a:t>prezentat</a:t>
            </a:r>
            <a:r>
              <a:rPr lang="en-GB" sz="2400" b="0" i="0" dirty="0">
                <a:solidFill>
                  <a:srgbClr val="EBEBEB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GB" sz="2400" b="0" i="0" dirty="0" err="1">
                <a:solidFill>
                  <a:srgbClr val="EBEBEB"/>
                </a:solidFill>
                <a:effectLst/>
                <a:latin typeface="Arial" panose="020B0604020202020204" pitchFamily="34" charset="0"/>
              </a:rPr>
              <a:t>mai</a:t>
            </a:r>
            <a:r>
              <a:rPr lang="en-GB" sz="2400" b="0" i="0" dirty="0">
                <a:solidFill>
                  <a:srgbClr val="EBEBEB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GB" sz="2400" b="0" i="0" dirty="0" err="1">
                <a:solidFill>
                  <a:srgbClr val="EBEBEB"/>
                </a:solidFill>
                <a:effectLst/>
                <a:latin typeface="Arial" panose="020B0604020202020204" pitchFamily="34" charset="0"/>
              </a:rPr>
              <a:t>jos</a:t>
            </a:r>
            <a:endParaRPr lang="en-US" sz="3200" dirty="0"/>
          </a:p>
        </p:txBody>
      </p:sp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014AA64A-E17A-43A9-8F93-090C9F713E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9879" y="3429000"/>
            <a:ext cx="7440102" cy="332896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D5EE8C9-8E7A-B0D8-7A52-11FCA27399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6944" y="1615126"/>
            <a:ext cx="8978112" cy="1804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73705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263B0-06A5-0D1B-E986-71B63348C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400" b="0" i="0" dirty="0" err="1">
                <a:solidFill>
                  <a:srgbClr val="EBEBEB"/>
                </a:solidFill>
                <a:effectLst/>
                <a:latin typeface="Arial" panose="020B0604020202020204" pitchFamily="34" charset="0"/>
              </a:rPr>
              <a:t>Raportarea</a:t>
            </a:r>
            <a:r>
              <a:rPr lang="en-GB" sz="2400" b="0" i="0" dirty="0">
                <a:solidFill>
                  <a:srgbClr val="EBEBEB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GB" sz="2400" b="0" i="0" dirty="0" err="1">
                <a:solidFill>
                  <a:srgbClr val="EBEBEB"/>
                </a:solidFill>
                <a:effectLst/>
                <a:latin typeface="Arial" panose="020B0604020202020204" pitchFamily="34" charset="0"/>
              </a:rPr>
              <a:t>unuia</a:t>
            </a:r>
            <a:r>
              <a:rPr lang="en-GB" sz="2400" b="0" i="0" dirty="0">
                <a:solidFill>
                  <a:srgbClr val="EBEBEB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GB" sz="2400" b="0" i="0" dirty="0" err="1">
                <a:solidFill>
                  <a:srgbClr val="EBEBEB"/>
                </a:solidFill>
                <a:effectLst/>
                <a:latin typeface="Arial" panose="020B0604020202020204" pitchFamily="34" charset="0"/>
              </a:rPr>
              <a:t>dintre</a:t>
            </a:r>
            <a:r>
              <a:rPr lang="en-GB" sz="2400" b="0" i="0" dirty="0">
                <a:solidFill>
                  <a:srgbClr val="EBEBEB"/>
                </a:solidFill>
                <a:effectLst/>
                <a:latin typeface="Arial" panose="020B0604020202020204" pitchFamily="34" charset="0"/>
              </a:rPr>
              <a:t> bug-</a:t>
            </a:r>
            <a:r>
              <a:rPr lang="en-GB" sz="2400" b="0" i="0" dirty="0" err="1">
                <a:solidFill>
                  <a:srgbClr val="EBEBEB"/>
                </a:solidFill>
                <a:effectLst/>
                <a:latin typeface="Arial" panose="020B0604020202020204" pitchFamily="34" charset="0"/>
              </a:rPr>
              <a:t>uri</a:t>
            </a:r>
            <a:r>
              <a:rPr lang="en-GB" sz="2400" b="0" i="0" dirty="0">
                <a:solidFill>
                  <a:srgbClr val="EBEBEB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GB" sz="2400" b="0" i="0" dirty="0" err="1">
                <a:solidFill>
                  <a:srgbClr val="EBEBEB"/>
                </a:solidFill>
                <a:effectLst/>
                <a:latin typeface="Arial" panose="020B0604020202020204" pitchFamily="34" charset="0"/>
              </a:rPr>
              <a:t>și</a:t>
            </a:r>
            <a:r>
              <a:rPr lang="en-GB" sz="2400" b="0" i="0" dirty="0">
                <a:solidFill>
                  <a:srgbClr val="EBEBEB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GB" sz="2400" b="0" i="0" dirty="0" err="1">
                <a:solidFill>
                  <a:srgbClr val="EBEBEB"/>
                </a:solidFill>
                <a:effectLst/>
                <a:latin typeface="Arial" panose="020B0604020202020204" pitchFamily="34" charset="0"/>
              </a:rPr>
              <a:t>anume</a:t>
            </a:r>
            <a:r>
              <a:rPr lang="en-GB" sz="2400" b="0" i="0" dirty="0">
                <a:solidFill>
                  <a:srgbClr val="EBEBEB"/>
                </a:solidFill>
                <a:effectLst/>
                <a:latin typeface="Arial" panose="020B0604020202020204" pitchFamily="34" charset="0"/>
              </a:rPr>
              <a:t> “</a:t>
            </a:r>
            <a:r>
              <a:rPr lang="en-GB" sz="2400" b="0" i="0" dirty="0" err="1">
                <a:solidFill>
                  <a:srgbClr val="EBEBEB"/>
                </a:solidFill>
                <a:effectLst/>
                <a:latin typeface="Arial" panose="020B0604020202020204" pitchFamily="34" charset="0"/>
              </a:rPr>
              <a:t>Conectare</a:t>
            </a:r>
            <a:r>
              <a:rPr lang="en-GB" sz="2400" b="0" i="0" dirty="0">
                <a:solidFill>
                  <a:srgbClr val="EBEBEB"/>
                </a:solidFill>
                <a:effectLst/>
                <a:latin typeface="Arial" panose="020B0604020202020204" pitchFamily="34" charset="0"/>
              </a:rPr>
              <a:t> cu Gmail </a:t>
            </a:r>
            <a:r>
              <a:rPr lang="en-GB" sz="2400" b="0" i="0" dirty="0" err="1">
                <a:solidFill>
                  <a:srgbClr val="EBEBEB"/>
                </a:solidFill>
                <a:effectLst/>
                <a:latin typeface="Arial" panose="020B0604020202020204" pitchFamily="34" charset="0"/>
              </a:rPr>
              <a:t>nefuncțională</a:t>
            </a:r>
            <a:r>
              <a:rPr lang="en-GB" sz="2400" b="0" i="0" dirty="0">
                <a:solidFill>
                  <a:srgbClr val="EBEBEB"/>
                </a:solidFill>
                <a:effectLst/>
                <a:latin typeface="Arial" panose="020B0604020202020204" pitchFamily="34" charset="0"/>
              </a:rPr>
              <a:t>”: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9684FF8D-A68E-AA0D-79BF-E9A4F04C8A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716" y="1853248"/>
            <a:ext cx="8076567" cy="4418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50338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263B0-06A5-0D1B-E986-71B63348C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2400" b="0" i="0" dirty="0">
                <a:solidFill>
                  <a:srgbClr val="EBEBEB"/>
                </a:solidFill>
                <a:effectLst/>
                <a:latin typeface="Arial" panose="020B0604020202020204" pitchFamily="34" charset="0"/>
              </a:rPr>
              <a:t>Raportarea unuia dintre bug-uri și anume “Cifre în nume și prenume – înregistrare cont”: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FA1BFF5C-8E70-CCBA-5263-4263D7A817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6465" y="1647756"/>
            <a:ext cx="7924369" cy="4643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36253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319782-9021-8739-6B1F-93FC3C590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400" dirty="0" err="1">
                <a:latin typeface="Arial" panose="020B0604020202020204" pitchFamily="34" charset="0"/>
                <a:cs typeface="Arial" panose="020B0604020202020204" pitchFamily="34" charset="0"/>
              </a:rPr>
              <a:t>Cuprins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084417-0370-433C-71C2-0141146A02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Partea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teoretică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Termini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și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definiții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Partea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practică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Requirements;</a:t>
            </a: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User stories;</a:t>
            </a: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Test cases;</a:t>
            </a: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Traceability matrix;</a:t>
            </a: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Bugs</a:t>
            </a:r>
          </a:p>
        </p:txBody>
      </p:sp>
    </p:spTree>
    <p:extLst>
      <p:ext uri="{BB962C8B-B14F-4D97-AF65-F5344CB8AC3E}">
        <p14:creationId xmlns:p14="http://schemas.microsoft.com/office/powerpoint/2010/main" val="18153610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2D9F4-3F1D-A52F-81BF-21B54ABE0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400" b="0" i="0" dirty="0" err="1">
                <a:solidFill>
                  <a:srgbClr val="EBEBE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Informații</a:t>
            </a:r>
            <a:r>
              <a:rPr lang="en-GB" sz="2400" b="0" i="0" dirty="0">
                <a:solidFill>
                  <a:srgbClr val="EBEBE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GB" sz="2400" b="0" i="0" dirty="0" err="1">
                <a:solidFill>
                  <a:srgbClr val="EBEBE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teoretice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D9273A-2224-C68B-4FE3-A83000E686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5712" y="1853248"/>
            <a:ext cx="8946541" cy="4195481"/>
          </a:xfrm>
        </p:spPr>
        <p:txBody>
          <a:bodyPr>
            <a:normAutofit/>
          </a:bodyPr>
          <a:lstStyle/>
          <a:p>
            <a:r>
              <a:rPr lang="en-GB" sz="1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Requirements – </a:t>
            </a:r>
            <a:r>
              <a:rPr lang="en-GB" sz="18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reprezintă</a:t>
            </a:r>
            <a:r>
              <a:rPr lang="en-GB" sz="1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8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cerințele</a:t>
            </a:r>
            <a:r>
              <a:rPr lang="en-GB" sz="1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8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clientului</a:t>
            </a:r>
            <a:r>
              <a:rPr lang="en-GB" sz="1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pe care </a:t>
            </a:r>
            <a:r>
              <a:rPr lang="en-GB" sz="18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acesta</a:t>
            </a:r>
            <a:r>
              <a:rPr lang="en-GB" sz="1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le </a:t>
            </a:r>
            <a:r>
              <a:rPr lang="en-GB" sz="18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dorește</a:t>
            </a:r>
            <a:r>
              <a:rPr lang="en-GB" sz="1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8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pentru</a:t>
            </a:r>
            <a:r>
              <a:rPr lang="en-GB" sz="1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8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aplicația</a:t>
            </a:r>
            <a:r>
              <a:rPr lang="en-GB" sz="1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8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ce</a:t>
            </a:r>
            <a:r>
              <a:rPr lang="en-GB" sz="1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8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urmează</a:t>
            </a:r>
            <a:r>
              <a:rPr lang="en-GB" sz="1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8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să</a:t>
            </a:r>
            <a:r>
              <a:rPr lang="en-GB" sz="1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fie </a:t>
            </a:r>
            <a:r>
              <a:rPr lang="en-GB" sz="18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dezvoltată</a:t>
            </a:r>
            <a:r>
              <a:rPr lang="en-GB" sz="1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GB" sz="18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Cerințele</a:t>
            </a:r>
            <a:r>
              <a:rPr lang="en-GB" sz="1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respective </a:t>
            </a:r>
            <a:r>
              <a:rPr lang="en-GB" sz="18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conțin</a:t>
            </a:r>
            <a:r>
              <a:rPr lang="en-GB" sz="1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diverse </a:t>
            </a:r>
            <a:r>
              <a:rPr lang="en-GB" sz="18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informații</a:t>
            </a:r>
            <a:r>
              <a:rPr lang="en-GB" sz="1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8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despre</a:t>
            </a:r>
            <a:r>
              <a:rPr lang="en-GB" sz="1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8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funcțiile</a:t>
            </a:r>
            <a:r>
              <a:rPr lang="en-GB" sz="1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8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aplicației</a:t>
            </a:r>
            <a:r>
              <a:rPr lang="en-GB" sz="1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design </a:t>
            </a:r>
            <a:r>
              <a:rPr lang="en-GB" sz="18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sau</a:t>
            </a:r>
            <a:r>
              <a:rPr lang="en-GB" sz="1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cum </a:t>
            </a:r>
            <a:r>
              <a:rPr lang="en-GB" sz="18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trebuie</a:t>
            </a:r>
            <a:r>
              <a:rPr lang="en-GB" sz="1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8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să</a:t>
            </a:r>
            <a:r>
              <a:rPr lang="en-GB" sz="1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se </a:t>
            </a:r>
            <a:r>
              <a:rPr lang="en-GB" sz="18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comporte</a:t>
            </a:r>
            <a:r>
              <a:rPr lang="en-GB" sz="1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8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aplicația</a:t>
            </a:r>
            <a:r>
              <a:rPr lang="en-GB" sz="1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8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respectivă</a:t>
            </a:r>
            <a:r>
              <a:rPr lang="en-GB" sz="1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GB" sz="1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Test condition – </a:t>
            </a:r>
            <a:r>
              <a:rPr lang="en-GB" sz="18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reprezintă</a:t>
            </a:r>
            <a:r>
              <a:rPr lang="en-GB" sz="1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8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elementul</a:t>
            </a:r>
            <a:r>
              <a:rPr lang="en-GB" sz="1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8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sau</a:t>
            </a:r>
            <a:r>
              <a:rPr lang="en-GB" sz="1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8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evenimentul</a:t>
            </a:r>
            <a:r>
              <a:rPr lang="en-GB" sz="1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pe care o </a:t>
            </a:r>
            <a:r>
              <a:rPr lang="en-GB" sz="18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componentă</a:t>
            </a:r>
            <a:r>
              <a:rPr lang="en-GB" sz="1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8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sau</a:t>
            </a:r>
            <a:r>
              <a:rPr lang="en-GB" sz="1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un </a:t>
            </a:r>
            <a:r>
              <a:rPr lang="en-GB" sz="18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sistem</a:t>
            </a:r>
            <a:r>
              <a:rPr lang="en-GB" sz="1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8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ce</a:t>
            </a:r>
            <a:r>
              <a:rPr lang="en-GB" sz="1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8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poate</a:t>
            </a:r>
            <a:r>
              <a:rPr lang="en-GB" sz="1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fi </a:t>
            </a:r>
            <a:r>
              <a:rPr lang="en-GB" sz="18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verificat</a:t>
            </a:r>
            <a:r>
              <a:rPr lang="en-GB" sz="1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8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prin</a:t>
            </a:r>
            <a:r>
              <a:rPr lang="en-GB" sz="1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8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unul</a:t>
            </a:r>
            <a:r>
              <a:rPr lang="en-GB" sz="1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8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sau</a:t>
            </a:r>
            <a:r>
              <a:rPr lang="en-GB" sz="1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8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mai</a:t>
            </a:r>
            <a:r>
              <a:rPr lang="en-GB" sz="1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8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multe</a:t>
            </a:r>
            <a:r>
              <a:rPr lang="en-GB" sz="1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8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cazuri</a:t>
            </a:r>
            <a:r>
              <a:rPr lang="en-GB" sz="1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GB" sz="18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testare</a:t>
            </a:r>
            <a:r>
              <a:rPr lang="en-GB" sz="1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de </a:t>
            </a:r>
            <a:r>
              <a:rPr lang="en-GB" sz="18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exemplu</a:t>
            </a:r>
            <a:r>
              <a:rPr lang="en-GB" sz="1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o </a:t>
            </a:r>
            <a:r>
              <a:rPr lang="en-GB" sz="18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caracteristică</a:t>
            </a:r>
            <a:r>
              <a:rPr lang="en-GB" sz="1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o </a:t>
            </a:r>
            <a:r>
              <a:rPr lang="en-GB" sz="18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funcție</a:t>
            </a:r>
            <a:r>
              <a:rPr lang="en-GB" sz="1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o </a:t>
            </a:r>
            <a:r>
              <a:rPr lang="en-GB" sz="18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tranzacție</a:t>
            </a:r>
            <a:r>
              <a:rPr lang="en-GB" sz="1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GB" sz="1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Test case – </a:t>
            </a:r>
            <a:r>
              <a:rPr lang="en-GB" sz="18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reprezintă</a:t>
            </a:r>
            <a:r>
              <a:rPr lang="en-GB" sz="1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8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setul</a:t>
            </a:r>
            <a:r>
              <a:rPr lang="en-GB" sz="1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GB" sz="18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condiții</a:t>
            </a:r>
            <a:r>
              <a:rPr lang="en-GB" sz="1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care </a:t>
            </a:r>
            <a:r>
              <a:rPr lang="en-GB" sz="18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în</a:t>
            </a:r>
            <a:r>
              <a:rPr lang="en-GB" sz="1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8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momentul</a:t>
            </a:r>
            <a:r>
              <a:rPr lang="en-GB" sz="1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8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execuției</a:t>
            </a:r>
            <a:r>
              <a:rPr lang="en-GB" sz="1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8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ofera</a:t>
            </a:r>
            <a:r>
              <a:rPr lang="en-GB" sz="1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8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rezultatele</a:t>
            </a:r>
            <a:r>
              <a:rPr lang="en-GB" sz="1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8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așteptate</a:t>
            </a:r>
            <a:r>
              <a:rPr lang="en-GB" sz="1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GB" sz="18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stabilite</a:t>
            </a:r>
            <a:r>
              <a:rPr lang="en-GB" sz="1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GB" sz="18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în</a:t>
            </a:r>
            <a:r>
              <a:rPr lang="en-GB" sz="1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8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urma</a:t>
            </a:r>
            <a:r>
              <a:rPr lang="en-GB" sz="1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8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cerințelor</a:t>
            </a:r>
            <a:r>
              <a:rPr lang="en-GB" sz="1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(requirements). </a:t>
            </a:r>
            <a:r>
              <a:rPr lang="en-GB" sz="18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Prin</a:t>
            </a:r>
            <a:r>
              <a:rPr lang="en-GB" sz="1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8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intermediul</a:t>
            </a:r>
            <a:r>
              <a:rPr lang="en-GB" sz="1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test case-</a:t>
            </a:r>
            <a:r>
              <a:rPr lang="en-GB" sz="18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urilor</a:t>
            </a:r>
            <a:r>
              <a:rPr lang="en-GB" sz="1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se </a:t>
            </a:r>
            <a:r>
              <a:rPr lang="en-GB" sz="18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poate</a:t>
            </a:r>
            <a:r>
              <a:rPr lang="en-GB" sz="1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8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afla</a:t>
            </a:r>
            <a:r>
              <a:rPr lang="en-GB" sz="1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8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dacă</a:t>
            </a:r>
            <a:r>
              <a:rPr lang="en-GB" sz="1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8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funcționalitățile</a:t>
            </a:r>
            <a:r>
              <a:rPr lang="en-GB" sz="1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8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cerute</a:t>
            </a:r>
            <a:r>
              <a:rPr lang="en-GB" sz="1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de client </a:t>
            </a:r>
            <a:r>
              <a:rPr lang="en-GB" sz="18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funcționează</a:t>
            </a:r>
            <a:r>
              <a:rPr lang="en-GB" sz="1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8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fără</a:t>
            </a:r>
            <a:r>
              <a:rPr lang="en-GB" sz="1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8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probleme</a:t>
            </a:r>
            <a:r>
              <a:rPr lang="en-GB" sz="1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>
              <a:buNone/>
            </a:pPr>
            <a:br>
              <a:rPr lang="en-GB" sz="1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dirty="0">
              <a:solidFill>
                <a:schemeClr val="bg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94734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7807F2-932A-4D27-94B9-DA11CF7EB8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Test plan -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reprezintă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un document care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conține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strategia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testare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resursele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necesare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rolurile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și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atribuțiile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fiecărui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membru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din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echipă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obiectivele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testării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și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riscurile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ce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pot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apărea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Printr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-un test plan se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dorește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verificarea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și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asigurarea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că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un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produs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întrunește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toate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specificațiile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cerute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Statusurile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rulării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unui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test case – un test case poate avea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următoarele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statusuri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: Untested, Passed, Blocked, Failed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și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Retest.</a:t>
            </a:r>
          </a:p>
          <a:p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Statusurile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unui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defect (bug) – un defect (bug) poate avea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următoarele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statusuri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: New, Open, Assigned, Fixed, Retest, Reopen, Closed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și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Rejected.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78154ED-38B1-44BA-9C6C-B7F8C63D17CD}"/>
              </a:ext>
            </a:extLst>
          </p:cNvPr>
          <p:cNvSpPr txBox="1">
            <a:spLocks/>
          </p:cNvSpPr>
          <p:nvPr/>
        </p:nvSpPr>
        <p:spPr>
          <a:xfrm>
            <a:off x="798511" y="6051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sz="2400" dirty="0" err="1">
                <a:solidFill>
                  <a:srgbClr val="EBEBE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Informații</a:t>
            </a:r>
            <a:r>
              <a:rPr lang="en-GB" sz="2400" dirty="0">
                <a:solidFill>
                  <a:srgbClr val="EBEBE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GB" sz="2400" dirty="0" err="1">
                <a:solidFill>
                  <a:srgbClr val="EBEBE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teoretice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25833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48FE14-18B4-0C55-9AC4-BD6BB1767D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Priority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și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severity –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prioritatea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face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referire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la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urgența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cu care trebuie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să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fie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remediat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un defect,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în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timp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ce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severitatea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face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referire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la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gravitatea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unui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eveniment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nedorit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și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ce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poate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acesta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cauza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asupra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sistemului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Raport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raportul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este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o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prezentare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obiectivelor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activităților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și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rezultatelor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testării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Diferența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dintre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un test status report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și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test completion report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este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faptul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că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primul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tip de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raport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este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aplicat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la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intervale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regulate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și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prezintă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progresul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activităților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testare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în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timp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ce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al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doilea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tip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prezintă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sumarizarea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întregului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proces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testare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și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prezintă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rezultatele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obținute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urmând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ca pe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baza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acestora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clienții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pot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lua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decizia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de a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lansa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sau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nu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produsul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Etapele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procesului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 de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testare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planificare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monitorizare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și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control,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analiză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proiectare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implementare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execuție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finalizare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6127239-0634-4BAE-AD07-1AE1A503AA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en-GB" sz="2400" b="0" i="0" dirty="0" err="1">
                <a:solidFill>
                  <a:srgbClr val="EBEBE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Informații</a:t>
            </a:r>
            <a:r>
              <a:rPr lang="en-GB" sz="2400" b="0" i="0" dirty="0">
                <a:solidFill>
                  <a:srgbClr val="EBEBE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GB" sz="2400" b="0" i="0" dirty="0" err="1">
                <a:solidFill>
                  <a:srgbClr val="EBEBE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teoretice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0392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803771-1D81-4D22-9A68-9CB7AA6711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Retesting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și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regression testing –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procesul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de retesting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este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pentru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verificarea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cazurilor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testare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unde s-au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găsit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și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remediat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defecte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în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timp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ce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regression testing se face la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nivelul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întregului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software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pentru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a se putea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verifica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dacă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anumite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modificări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făcute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pe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parcurs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nu au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afectat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alte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funcționalități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deja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testate.</a:t>
            </a: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Functional testing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și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non-functional testing –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testarea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funcțională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este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bazată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pe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efectuarea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testelor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ce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permit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evaluarea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funcțiilor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ce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ar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trebui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îndeplinite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sistem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Testarea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non-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funcțională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are ca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obiectiv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evaluarea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tuturor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caracteristicilor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sistemului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și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ale software-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ului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și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ne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ajută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să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verificăm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“Cum” se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comportă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sistemul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White-Box - statement coverage testing, decision coverage testing.</a:t>
            </a: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Black-Box - equivalence partitioning, boundary values analysis, decision table testing, state transition testing, use case testing.</a:t>
            </a: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Experience-Based – error guessing, exploratory testing, ad-hoc testing, defect injection.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EE33D83-2C8F-4159-803A-26104A6FFEE9}"/>
              </a:ext>
            </a:extLst>
          </p:cNvPr>
          <p:cNvSpPr txBox="1">
            <a:spLocks/>
          </p:cNvSpPr>
          <p:nvPr/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sz="2400">
                <a:solidFill>
                  <a:srgbClr val="EBEBE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Informații teoretice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14660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0782E-F259-7EF2-2EF9-D44065DD4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400" b="0" i="0" dirty="0" err="1">
                <a:solidFill>
                  <a:srgbClr val="EBEBE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Pentru</a:t>
            </a:r>
            <a:r>
              <a:rPr lang="en-GB" sz="2400" b="0" i="0" dirty="0">
                <a:solidFill>
                  <a:srgbClr val="EBEBE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GB" sz="2400" b="0" i="0" dirty="0" err="1">
                <a:solidFill>
                  <a:srgbClr val="EBEBE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aplicația</a:t>
            </a:r>
            <a:r>
              <a:rPr lang="en-GB" sz="2400" b="0" i="0" dirty="0">
                <a:solidFill>
                  <a:srgbClr val="EBEBE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GB" sz="2400" b="0" i="0" dirty="0" err="1">
                <a:solidFill>
                  <a:srgbClr val="EBEBE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magazinului</a:t>
            </a:r>
            <a:r>
              <a:rPr lang="en-GB" sz="2400" b="0" i="0" dirty="0">
                <a:solidFill>
                  <a:srgbClr val="EBEBE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online al </a:t>
            </a:r>
            <a:r>
              <a:rPr lang="en-GB" sz="2400" b="0" i="0" dirty="0" err="1">
                <a:solidFill>
                  <a:srgbClr val="EBEBE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Federației</a:t>
            </a:r>
            <a:r>
              <a:rPr lang="en-GB" sz="2400" b="0" i="0" dirty="0">
                <a:solidFill>
                  <a:srgbClr val="EBEBE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GB" sz="2400" b="0" i="0" dirty="0" err="1">
                <a:solidFill>
                  <a:srgbClr val="EBEBE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Române</a:t>
            </a:r>
            <a:r>
              <a:rPr lang="en-GB" sz="2400" b="0" i="0" dirty="0">
                <a:solidFill>
                  <a:srgbClr val="EBEBE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de </a:t>
            </a:r>
            <a:r>
              <a:rPr lang="en-GB" sz="2400" b="0" i="0" dirty="0" err="1">
                <a:solidFill>
                  <a:srgbClr val="EBEBE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Fotbal</a:t>
            </a:r>
            <a:r>
              <a:rPr lang="en-GB" sz="2400" b="0" i="0" dirty="0">
                <a:solidFill>
                  <a:srgbClr val="EBEBE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(</a:t>
            </a:r>
            <a:r>
              <a:rPr lang="en-GB" sz="2400" b="0" i="0" u="none" strike="noStrike" dirty="0">
                <a:solidFill>
                  <a:srgbClr val="E9542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https://magazin.frf.ro/</a:t>
            </a:r>
            <a:r>
              <a:rPr lang="en-GB" sz="2400" b="0" i="0" dirty="0">
                <a:solidFill>
                  <a:srgbClr val="EBEBE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 , s-a </a:t>
            </a:r>
            <a:r>
              <a:rPr lang="en-GB" sz="2400" b="0" i="0" dirty="0" err="1">
                <a:solidFill>
                  <a:srgbClr val="EBEBE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stabilit</a:t>
            </a:r>
            <a:r>
              <a:rPr lang="en-GB" sz="2400" b="0" i="0" dirty="0">
                <a:solidFill>
                  <a:srgbClr val="EBEBE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GB" sz="2400" b="0" i="0" dirty="0" err="1">
                <a:solidFill>
                  <a:srgbClr val="EBEBE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setul</a:t>
            </a:r>
            <a:r>
              <a:rPr lang="en-GB" sz="2400" b="0" i="0" dirty="0">
                <a:solidFill>
                  <a:srgbClr val="EBEBE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GB" sz="2400" b="0" i="0" dirty="0" err="1">
                <a:solidFill>
                  <a:srgbClr val="EBEBE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următor</a:t>
            </a:r>
            <a:r>
              <a:rPr lang="en-GB" sz="2400" b="0" i="0" dirty="0">
                <a:solidFill>
                  <a:srgbClr val="EBEBE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de </a:t>
            </a:r>
            <a:r>
              <a:rPr lang="en-GB" sz="2400" b="0" i="0" dirty="0" err="1">
                <a:solidFill>
                  <a:srgbClr val="EBEBE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cerințe</a:t>
            </a:r>
            <a:r>
              <a:rPr lang="en-GB" sz="2400" b="0" i="0" dirty="0">
                <a:solidFill>
                  <a:srgbClr val="EBEBE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5C3F8C-7B7B-7206-25CE-54EE47AADD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sz="1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1.  Ca </a:t>
            </a:r>
            <a:r>
              <a:rPr lang="en-GB" sz="18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utilizator</a:t>
            </a:r>
            <a:r>
              <a:rPr lang="en-GB" sz="1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8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să</a:t>
            </a:r>
            <a:r>
              <a:rPr lang="en-GB" sz="1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8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îmi</a:t>
            </a:r>
            <a:r>
              <a:rPr lang="en-GB" sz="1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pot face </a:t>
            </a:r>
            <a:r>
              <a:rPr lang="en-GB" sz="18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cont</a:t>
            </a:r>
            <a:r>
              <a:rPr lang="en-GB" sz="1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r>
              <a:rPr lang="en-GB" sz="1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2. Ca </a:t>
            </a:r>
            <a:r>
              <a:rPr lang="en-GB" sz="18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utilizator</a:t>
            </a:r>
            <a:r>
              <a:rPr lang="en-GB" sz="1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8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să</a:t>
            </a:r>
            <a:r>
              <a:rPr lang="en-GB" sz="1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8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mă</a:t>
            </a:r>
            <a:r>
              <a:rPr lang="en-GB" sz="1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pot </a:t>
            </a:r>
            <a:r>
              <a:rPr lang="en-GB" sz="18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conecta</a:t>
            </a:r>
            <a:r>
              <a:rPr lang="en-GB" sz="1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8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în</a:t>
            </a:r>
            <a:r>
              <a:rPr lang="en-GB" sz="1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8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aplicație</a:t>
            </a:r>
            <a:r>
              <a:rPr lang="en-GB" sz="1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r>
              <a:rPr lang="en-GB" sz="1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3. Ca </a:t>
            </a:r>
            <a:r>
              <a:rPr lang="en-GB" sz="18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utilizator</a:t>
            </a:r>
            <a:r>
              <a:rPr lang="en-GB" sz="1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8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să</a:t>
            </a:r>
            <a:r>
              <a:rPr lang="en-GB" sz="1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pot </a:t>
            </a:r>
            <a:r>
              <a:rPr lang="en-GB" sz="18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adăuga</a:t>
            </a:r>
            <a:r>
              <a:rPr lang="en-GB" sz="1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8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produse</a:t>
            </a:r>
            <a:r>
              <a:rPr lang="en-GB" sz="1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la “</a:t>
            </a:r>
            <a:r>
              <a:rPr lang="en-GB" sz="18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Favorite</a:t>
            </a:r>
            <a:r>
              <a:rPr lang="en-GB" sz="1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”;</a:t>
            </a:r>
          </a:p>
          <a:p>
            <a:r>
              <a:rPr lang="en-GB" sz="1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4. Ca </a:t>
            </a:r>
            <a:r>
              <a:rPr lang="en-GB" sz="18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utilizator</a:t>
            </a:r>
            <a:r>
              <a:rPr lang="en-GB" sz="1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8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să</a:t>
            </a:r>
            <a:r>
              <a:rPr lang="en-GB" sz="1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pot </a:t>
            </a:r>
            <a:r>
              <a:rPr lang="en-GB" sz="18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elimina</a:t>
            </a:r>
            <a:r>
              <a:rPr lang="en-GB" sz="1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un </a:t>
            </a:r>
            <a:r>
              <a:rPr lang="en-GB" sz="18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singur</a:t>
            </a:r>
            <a:r>
              <a:rPr lang="en-GB" sz="1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8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produs</a:t>
            </a:r>
            <a:r>
              <a:rPr lang="en-GB" sz="1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din </a:t>
            </a:r>
            <a:r>
              <a:rPr lang="en-GB" sz="18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coș</a:t>
            </a:r>
            <a:r>
              <a:rPr lang="en-GB" sz="1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r>
              <a:rPr lang="en-GB" sz="1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5. Ca </a:t>
            </a:r>
            <a:r>
              <a:rPr lang="en-GB" sz="18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utilizator</a:t>
            </a:r>
            <a:r>
              <a:rPr lang="en-GB" sz="1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8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să</a:t>
            </a:r>
            <a:r>
              <a:rPr lang="en-GB" sz="1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pot da feedback </a:t>
            </a:r>
            <a:r>
              <a:rPr lang="en-GB" sz="18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unui</a:t>
            </a:r>
            <a:r>
              <a:rPr lang="en-GB" sz="1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8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produs</a:t>
            </a:r>
            <a:r>
              <a:rPr lang="en-GB" sz="1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r>
              <a:rPr lang="en-GB" sz="1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6. Ca </a:t>
            </a:r>
            <a:r>
              <a:rPr lang="en-GB" sz="18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utilizator</a:t>
            </a:r>
            <a:r>
              <a:rPr lang="en-GB" sz="1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8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să</a:t>
            </a:r>
            <a:r>
              <a:rPr lang="en-GB" sz="1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pot </a:t>
            </a:r>
            <a:r>
              <a:rPr lang="en-GB" sz="18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alege</a:t>
            </a:r>
            <a:r>
              <a:rPr lang="en-GB" sz="1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8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metoda</a:t>
            </a:r>
            <a:r>
              <a:rPr lang="en-GB" sz="1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GB" sz="18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livrare</a:t>
            </a:r>
            <a:r>
              <a:rPr lang="en-GB" sz="1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r>
              <a:rPr lang="en-GB" sz="1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7. Ca </a:t>
            </a:r>
            <a:r>
              <a:rPr lang="en-GB" sz="18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utilizator</a:t>
            </a:r>
            <a:r>
              <a:rPr lang="en-GB" sz="1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8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să</a:t>
            </a:r>
            <a:r>
              <a:rPr lang="en-GB" sz="1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pot </a:t>
            </a:r>
            <a:r>
              <a:rPr lang="en-GB" sz="18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grupa</a:t>
            </a:r>
            <a:r>
              <a:rPr lang="en-GB" sz="1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8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produsele</a:t>
            </a:r>
            <a:r>
              <a:rPr lang="en-GB" sz="1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pe </a:t>
            </a:r>
            <a:r>
              <a:rPr lang="en-GB" sz="18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categorii</a:t>
            </a:r>
            <a:r>
              <a:rPr lang="en-GB" sz="1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r>
              <a:rPr lang="en-GB" sz="1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8. Ca </a:t>
            </a:r>
            <a:r>
              <a:rPr lang="en-GB" sz="18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utilizator</a:t>
            </a:r>
            <a:r>
              <a:rPr lang="en-GB" sz="1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8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să</a:t>
            </a:r>
            <a:r>
              <a:rPr lang="en-GB" sz="1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pot </a:t>
            </a:r>
            <a:r>
              <a:rPr lang="en-GB" sz="18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căuta</a:t>
            </a:r>
            <a:r>
              <a:rPr lang="en-GB" sz="1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8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în</a:t>
            </a:r>
            <a:r>
              <a:rPr lang="en-GB" sz="1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bara de search un </a:t>
            </a:r>
            <a:r>
              <a:rPr lang="en-GB" sz="18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produs</a:t>
            </a:r>
            <a:r>
              <a:rPr lang="en-GB" sz="1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8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după</a:t>
            </a:r>
            <a:r>
              <a:rPr lang="en-GB" sz="1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8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nume</a:t>
            </a:r>
            <a:r>
              <a:rPr lang="en-GB" sz="1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r>
              <a:rPr lang="en-GB" sz="1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9. Ca </a:t>
            </a:r>
            <a:r>
              <a:rPr lang="en-GB" sz="18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utilizator</a:t>
            </a:r>
            <a:r>
              <a:rPr lang="en-GB" sz="1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8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să</a:t>
            </a:r>
            <a:r>
              <a:rPr lang="en-GB" sz="1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pot </a:t>
            </a:r>
            <a:r>
              <a:rPr lang="en-GB" sz="18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adăuga</a:t>
            </a:r>
            <a:r>
              <a:rPr lang="en-GB" sz="1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maxim 10 </a:t>
            </a:r>
            <a:r>
              <a:rPr lang="en-GB" sz="18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produse</a:t>
            </a:r>
            <a:r>
              <a:rPr lang="en-GB" sz="1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GB" sz="18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același</a:t>
            </a:r>
            <a:r>
              <a:rPr lang="en-GB" sz="1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tip </a:t>
            </a:r>
            <a:r>
              <a:rPr lang="en-GB" sz="18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în</a:t>
            </a:r>
            <a:r>
              <a:rPr lang="en-GB" sz="1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8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coș</a:t>
            </a:r>
            <a:r>
              <a:rPr lang="en-GB" sz="1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r>
              <a:rPr lang="en-GB" sz="1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10. Ca </a:t>
            </a:r>
            <a:r>
              <a:rPr lang="en-GB" sz="18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utilizator</a:t>
            </a:r>
            <a:r>
              <a:rPr lang="en-GB" sz="1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8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să</a:t>
            </a:r>
            <a:r>
              <a:rPr lang="en-GB" sz="1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am </a:t>
            </a:r>
            <a:r>
              <a:rPr lang="en-GB" sz="18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posibilitatea</a:t>
            </a:r>
            <a:r>
              <a:rPr lang="en-GB" sz="1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8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să</a:t>
            </a:r>
            <a:r>
              <a:rPr lang="en-GB" sz="1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8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anulez</a:t>
            </a:r>
            <a:r>
              <a:rPr lang="en-GB" sz="1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8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comanda</a:t>
            </a:r>
            <a:r>
              <a:rPr lang="en-GB" sz="1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8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după</a:t>
            </a:r>
            <a:r>
              <a:rPr lang="en-GB" sz="1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8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ce</a:t>
            </a:r>
            <a:r>
              <a:rPr lang="en-GB" sz="1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8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este</a:t>
            </a:r>
            <a:r>
              <a:rPr lang="en-GB" sz="1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8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plasată</a:t>
            </a:r>
            <a:r>
              <a:rPr lang="en-GB" sz="1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GB" sz="1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11. Ca </a:t>
            </a:r>
            <a:r>
              <a:rPr lang="en-GB" sz="18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utizilizator</a:t>
            </a:r>
            <a:r>
              <a:rPr lang="en-GB" sz="1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8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să</a:t>
            </a:r>
            <a:r>
              <a:rPr lang="en-GB" sz="1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am </a:t>
            </a:r>
            <a:r>
              <a:rPr lang="en-GB" sz="18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posibilatea</a:t>
            </a:r>
            <a:r>
              <a:rPr lang="en-GB" sz="1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8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să</a:t>
            </a:r>
            <a:r>
              <a:rPr lang="en-GB" sz="1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8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creez</a:t>
            </a:r>
            <a:r>
              <a:rPr lang="en-GB" sz="1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8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cont</a:t>
            </a:r>
            <a:r>
              <a:rPr lang="en-GB" sz="1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cu Facebook </a:t>
            </a:r>
            <a:r>
              <a:rPr lang="en-GB" sz="18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sau</a:t>
            </a:r>
            <a:r>
              <a:rPr lang="en-GB" sz="1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cu Gmail</a:t>
            </a:r>
          </a:p>
        </p:txBody>
      </p:sp>
    </p:spTree>
    <p:extLst>
      <p:ext uri="{BB962C8B-B14F-4D97-AF65-F5344CB8AC3E}">
        <p14:creationId xmlns:p14="http://schemas.microsoft.com/office/powerpoint/2010/main" val="6148446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B2049-88EA-C77F-9110-D70316546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400" b="0" i="0" dirty="0" err="1">
                <a:solidFill>
                  <a:srgbClr val="EBEBEB"/>
                </a:solidFill>
                <a:effectLst/>
                <a:latin typeface="Arial" panose="020B0604020202020204" pitchFamily="34" charset="0"/>
              </a:rPr>
              <a:t>Potrivit</a:t>
            </a:r>
            <a:r>
              <a:rPr lang="en-GB" sz="2400" b="0" i="0" dirty="0">
                <a:solidFill>
                  <a:srgbClr val="EBEBEB"/>
                </a:solidFill>
                <a:effectLst/>
                <a:latin typeface="Arial" panose="020B0604020202020204" pitchFamily="34" charset="0"/>
              </a:rPr>
              <a:t> requirements </a:t>
            </a:r>
            <a:r>
              <a:rPr lang="en-GB" sz="2400" b="0" i="0" dirty="0" err="1">
                <a:solidFill>
                  <a:srgbClr val="EBEBEB"/>
                </a:solidFill>
                <a:effectLst/>
                <a:latin typeface="Arial" panose="020B0604020202020204" pitchFamily="34" charset="0"/>
              </a:rPr>
              <a:t>prezentate</a:t>
            </a:r>
            <a:r>
              <a:rPr lang="en-GB" sz="2400" b="0" i="0" dirty="0">
                <a:solidFill>
                  <a:srgbClr val="EBEBEB"/>
                </a:solidFill>
                <a:effectLst/>
                <a:latin typeface="Arial" panose="020B0604020202020204" pitchFamily="34" charset="0"/>
              </a:rPr>
              <a:t> pe slide-ul anterior, am format </a:t>
            </a:r>
            <a:r>
              <a:rPr lang="en-GB" sz="2400" b="0" i="0" dirty="0" err="1">
                <a:solidFill>
                  <a:srgbClr val="EBEBEB"/>
                </a:solidFill>
                <a:effectLst/>
                <a:latin typeface="Arial" panose="020B0604020202020204" pitchFamily="34" charset="0"/>
              </a:rPr>
              <a:t>două</a:t>
            </a:r>
            <a:r>
              <a:rPr lang="en-GB" sz="2400" b="0" i="0" dirty="0">
                <a:solidFill>
                  <a:srgbClr val="EBEBEB"/>
                </a:solidFill>
                <a:effectLst/>
                <a:latin typeface="Arial" panose="020B0604020202020204" pitchFamily="34" charset="0"/>
              </a:rPr>
              <a:t> user story </a:t>
            </a:r>
            <a:r>
              <a:rPr lang="en-GB" sz="2400" b="0" i="0" dirty="0" err="1">
                <a:solidFill>
                  <a:srgbClr val="EBEBEB"/>
                </a:solidFill>
                <a:effectLst/>
                <a:latin typeface="Arial" panose="020B0604020202020204" pitchFamily="34" charset="0"/>
              </a:rPr>
              <a:t>folosind</a:t>
            </a:r>
            <a:r>
              <a:rPr lang="en-GB" sz="2400" b="0" i="0" dirty="0">
                <a:solidFill>
                  <a:srgbClr val="EBEBEB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GB" sz="2400" b="0" i="0" dirty="0" err="1">
                <a:solidFill>
                  <a:srgbClr val="EBEBEB"/>
                </a:solidFill>
                <a:effectLst/>
                <a:latin typeface="Arial" panose="020B0604020202020204" pitchFamily="34" charset="0"/>
              </a:rPr>
              <a:t>aplicația</a:t>
            </a:r>
            <a:r>
              <a:rPr lang="en-GB" sz="2400" b="0" i="0" dirty="0">
                <a:solidFill>
                  <a:srgbClr val="EBEBEB"/>
                </a:solidFill>
                <a:effectLst/>
                <a:latin typeface="Arial" panose="020B0604020202020204" pitchFamily="34" charset="0"/>
              </a:rPr>
              <a:t> JIRA: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AF905817-AD6D-D6AB-D57A-218A279180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11" y="1451273"/>
            <a:ext cx="5997981" cy="2749252"/>
          </a:xfrm>
          <a:prstGeom prst="rect">
            <a:avLst/>
          </a:prstGeom>
        </p:spPr>
      </p:pic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C0988D6E-3C82-0CA4-028A-77FE8FA491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9536" y="3746797"/>
            <a:ext cx="6601588" cy="2749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43900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C7F34-9098-E95B-7E6C-53387A49E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0" i="0" dirty="0" err="1">
                <a:solidFill>
                  <a:srgbClr val="EBEBEB"/>
                </a:solidFill>
                <a:effectLst/>
                <a:latin typeface="Arial" panose="020B0604020202020204" pitchFamily="34" charset="0"/>
              </a:rPr>
              <a:t>Potrivit</a:t>
            </a:r>
            <a:r>
              <a:rPr lang="en-US" sz="2400" b="0" i="0" dirty="0">
                <a:solidFill>
                  <a:srgbClr val="EBEBEB"/>
                </a:solidFill>
                <a:effectLst/>
                <a:latin typeface="Arial" panose="020B0604020202020204" pitchFamily="34" charset="0"/>
              </a:rPr>
              <a:t> requirements </a:t>
            </a:r>
            <a:r>
              <a:rPr lang="en-US" sz="2400" b="0" i="0" dirty="0" err="1">
                <a:solidFill>
                  <a:srgbClr val="EBEBEB"/>
                </a:solidFill>
                <a:effectLst/>
                <a:latin typeface="Arial" panose="020B0604020202020204" pitchFamily="34" charset="0"/>
              </a:rPr>
              <a:t>prezentate</a:t>
            </a:r>
            <a:r>
              <a:rPr lang="en-US" sz="2400" b="0" i="0" dirty="0">
                <a:solidFill>
                  <a:srgbClr val="EBEBEB"/>
                </a:solidFill>
                <a:effectLst/>
                <a:latin typeface="Arial" panose="020B0604020202020204" pitchFamily="34" charset="0"/>
              </a:rPr>
              <a:t> anterior, s-au </a:t>
            </a:r>
            <a:r>
              <a:rPr lang="en-US" sz="2400" b="0" i="0" dirty="0" err="1">
                <a:solidFill>
                  <a:srgbClr val="EBEBEB"/>
                </a:solidFill>
                <a:effectLst/>
                <a:latin typeface="Arial" panose="020B0604020202020204" pitchFamily="34" charset="0"/>
              </a:rPr>
              <a:t>creat</a:t>
            </a:r>
            <a:r>
              <a:rPr lang="en-US" sz="2400" b="0" i="0" dirty="0">
                <a:solidFill>
                  <a:srgbClr val="EBEBEB"/>
                </a:solidFill>
                <a:effectLst/>
                <a:latin typeface="Arial" panose="020B0604020202020204" pitchFamily="34" charset="0"/>
              </a:rPr>
              <a:t> 11 test cases cu </a:t>
            </a:r>
            <a:r>
              <a:rPr lang="en-US" sz="2400" b="0" i="0" dirty="0" err="1">
                <a:solidFill>
                  <a:srgbClr val="EBEBEB"/>
                </a:solidFill>
                <a:effectLst/>
                <a:latin typeface="Arial" panose="020B0604020202020204" pitchFamily="34" charset="0"/>
              </a:rPr>
              <a:t>ajutorul</a:t>
            </a:r>
            <a:r>
              <a:rPr lang="en-US" sz="2400" b="0" i="0" dirty="0">
                <a:solidFill>
                  <a:srgbClr val="EBEBEB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sz="2400" b="0" i="0" dirty="0" err="1">
                <a:solidFill>
                  <a:srgbClr val="EBEBEB"/>
                </a:solidFill>
                <a:effectLst/>
                <a:latin typeface="Arial" panose="020B0604020202020204" pitchFamily="34" charset="0"/>
              </a:rPr>
              <a:t>aplicației</a:t>
            </a:r>
            <a:r>
              <a:rPr lang="en-US" sz="2400" b="0" i="0" dirty="0">
                <a:solidFill>
                  <a:srgbClr val="EBEBEB"/>
                </a:solidFill>
                <a:effectLst/>
                <a:latin typeface="Arial" panose="020B0604020202020204" pitchFamily="34" charset="0"/>
              </a:rPr>
              <a:t> TestRail: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2F767CCD-6195-4483-7DCC-A20528192B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11" y="1853248"/>
            <a:ext cx="7778998" cy="2245604"/>
          </a:xfrm>
          <a:prstGeom prst="rect">
            <a:avLst/>
          </a:prstGeom>
        </p:spPr>
      </p:pic>
      <p:pic>
        <p:nvPicPr>
          <p:cNvPr id="5" name="Picture 4" descr="Application, Teams&#10;&#10;Description automatically generated with medium confidence">
            <a:extLst>
              <a:ext uri="{FF2B5EF4-FFF2-40B4-BE49-F238E27FC236}">
                <a16:creationId xmlns:a16="http://schemas.microsoft.com/office/drawing/2014/main" id="{6F7CC53B-A0B8-8EC6-A135-D088B95343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9424" y="4429528"/>
            <a:ext cx="8874271" cy="1575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325030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76</TotalTime>
  <Words>860</Words>
  <Application>Microsoft Office PowerPoint</Application>
  <PresentationFormat>Widescreen</PresentationFormat>
  <Paragraphs>54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Century Gothic</vt:lpstr>
      <vt:lpstr>Wingdings 3</vt:lpstr>
      <vt:lpstr>Ion</vt:lpstr>
      <vt:lpstr>Proiect absolvire Software Development Academy</vt:lpstr>
      <vt:lpstr>Cuprins</vt:lpstr>
      <vt:lpstr>Informații teoretice</vt:lpstr>
      <vt:lpstr>PowerPoint Presentation</vt:lpstr>
      <vt:lpstr>Informații teoretice</vt:lpstr>
      <vt:lpstr>PowerPoint Presentation</vt:lpstr>
      <vt:lpstr>Pentru aplicația magazinului online al Federației Române de Fotbal (https://magazin.frf.ro/) , s-a stabilit setul următor de cerințe:</vt:lpstr>
      <vt:lpstr>Potrivit requirements prezentate pe slide-ul anterior, am format două user story folosind aplicația JIRA:</vt:lpstr>
      <vt:lpstr>Potrivit requirements prezentate anterior, s-au creat 11 test cases cu ajutorul aplicației TestRail:</vt:lpstr>
      <vt:lpstr>Executarea testcase-ului “Verific dacă funcționează butonul de autentificare”:</vt:lpstr>
      <vt:lpstr>Executarea testcase-ului “Verific că pot alege doar masculine sau doar feminin, nu ambele”:</vt:lpstr>
      <vt:lpstr>Mai jos am realizat matricea de trasabilitate:</vt:lpstr>
      <vt:lpstr>Raportul de execuție – dintr-un total de 11 cazuri de testare, 4 dintre acestea au fost “Fail”, potrivit raportului de execuție prezentat mai jos</vt:lpstr>
      <vt:lpstr>Raportarea unuia dintre bug-uri și anume “Conectare cu Gmail nefuncțională”:</vt:lpstr>
      <vt:lpstr>Raportarea unuia dintre bug-uri și anume “Cifre în nume și prenume – înregistrare cont”: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Proiect absolvire Software Development Academy</dc:title>
  <dc:creator>Andrei Grigore</dc:creator>
  <cp:lastModifiedBy>Andrei Mihai</cp:lastModifiedBy>
  <cp:revision>12</cp:revision>
  <dcterms:created xsi:type="dcterms:W3CDTF">2022-12-10T12:23:59Z</dcterms:created>
  <dcterms:modified xsi:type="dcterms:W3CDTF">2023-01-19T11:19:34Z</dcterms:modified>
</cp:coreProperties>
</file>