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19" r:id="rId3"/>
    <p:sldId id="302" r:id="rId5"/>
    <p:sldId id="313" r:id="rId6"/>
    <p:sldId id="307" r:id="rId7"/>
    <p:sldId id="309" r:id="rId8"/>
    <p:sldId id="311" r:id="rId9"/>
    <p:sldId id="315" r:id="rId10"/>
    <p:sldId id="318" r:id="rId11"/>
    <p:sldId id="320" r:id="rId12"/>
    <p:sldId id="322" r:id="rId13"/>
    <p:sldId id="323" r:id="rId14"/>
    <p:sldId id="324" r:id="rId15"/>
    <p:sldId id="326" r:id="rId16"/>
    <p:sldId id="328" r:id="rId17"/>
    <p:sldId id="329" r:id="rId18"/>
    <p:sldId id="330" r:id="rId19"/>
  </p:sldIdLst>
  <p:sldSz cx="9144000" cy="5143500"/>
  <p:notesSz cx="6858000" cy="9144000"/>
  <p:embeddedFontLst>
    <p:embeddedFont>
      <p:font typeface="Proxima Nova" charset="0"/>
      <p:regular r:id="rId23"/>
      <p:bold r:id="rId24"/>
      <p:italic r:id="rId25"/>
      <p:boldItalic r:id="rId26"/>
    </p:embeddedFont>
    <p:embeddedFont>
      <p:font typeface="Roboto Medium" charset="0"/>
      <p:regular r:id="rId27"/>
      <p:bold r:id="rId28"/>
      <p:italic r:id="rId29"/>
      <p:boldItalic r:id="rId30"/>
    </p:embeddedFont>
    <p:embeddedFont>
      <p:font typeface="Amatic SC" charset="0"/>
      <p:regular r:id="rId31"/>
      <p:bold r:id="rId32"/>
    </p:embeddedFont>
    <p:embeddedFont>
      <p:font typeface="Anaheim" charset="0"/>
      <p:regular r:id="rId33"/>
      <p:bold r:id="rId34"/>
    </p:embeddedFont>
    <p:embeddedFont>
      <p:font typeface="Barlow Condensed ExtraBold" charset="0"/>
      <p:bold r:id="rId35"/>
      <p:boldItalic r:id="rId36"/>
    </p:embeddedFont>
    <p:embeddedFont>
      <p:font typeface="Proxima Nova Semibold" charset="0"/>
      <p:regular r:id="rId37"/>
      <p:bold r:id="rId38"/>
      <p:boldItalic r:id="rId39"/>
    </p:embeddedFont>
    <p:embeddedFont>
      <p:font typeface="Overpass Mono" charset="0"/>
      <p:regular r:id="rId40"/>
      <p:bold r:id="rId41"/>
    </p:embeddedFont>
    <p:embeddedFont>
      <p:font typeface="Barlow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font" Target="fonts/font23.fntdata"/><Relationship Id="rId44" Type="http://schemas.openxmlformats.org/officeDocument/2006/relationships/font" Target="fonts/font22.fntdata"/><Relationship Id="rId43" Type="http://schemas.openxmlformats.org/officeDocument/2006/relationships/font" Target="fonts/font21.fntdata"/><Relationship Id="rId42" Type="http://schemas.openxmlformats.org/officeDocument/2006/relationships/font" Target="fonts/font20.fntdata"/><Relationship Id="rId41" Type="http://schemas.openxmlformats.org/officeDocument/2006/relationships/font" Target="fonts/font19.fntdata"/><Relationship Id="rId40" Type="http://schemas.openxmlformats.org/officeDocument/2006/relationships/font" Target="fonts/font18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7.fntdata"/><Relationship Id="rId38" Type="http://schemas.openxmlformats.org/officeDocument/2006/relationships/font" Target="fonts/font16.fntdata"/><Relationship Id="rId37" Type="http://schemas.openxmlformats.org/officeDocument/2006/relationships/font" Target="fonts/font15.fntdata"/><Relationship Id="rId36" Type="http://schemas.openxmlformats.org/officeDocument/2006/relationships/font" Target="fonts/font14.fntdata"/><Relationship Id="rId35" Type="http://schemas.openxmlformats.org/officeDocument/2006/relationships/font" Target="fonts/font13.fntdata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80" b="0" i="0" u="none" strike="noStrike" kern="1200" spc="0" baseline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  <a:r>
              <a:rPr sz="168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rPr>
              <a:t>Вакансии в Воронеже</a:t>
            </a:r>
            <a:endParaRPr sz="168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Times New Roman" panose="0202060305040502030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Вакансии в Воронеже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0156815774798015"/>
                  <c:y val="0.01033791097381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bg1"/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Assembler</c:v>
                </c:pt>
                <c:pt idx="1">
                  <c:v>Java</c:v>
                </c:pt>
                <c:pt idx="2">
                  <c:v>Python</c:v>
                </c:pt>
                <c:pt idx="3">
                  <c:v>C++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38</c:v>
                </c:pt>
                <c:pt idx="2">
                  <c:v>81</c:v>
                </c:pt>
                <c:pt idx="3">
                  <c:v>28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Times New Roman" panose="02020603050405020304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400">
          <a:solidFill>
            <a:schemeClr val="bg1"/>
          </a:solidFill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23850" y="267335"/>
            <a:ext cx="8201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Язык программирования ассемблер</a:t>
            </a:r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95645" y="3867785"/>
            <a:ext cx="3310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sz="1800">
                <a:solidFill>
                  <a:schemeClr val="bg1"/>
                </a:solidFill>
                <a:uFillTx/>
                <a:latin typeface="Times New Roman" panose="02020603050405020304" charset="0"/>
                <a:ea typeface="Times" charset="0"/>
              </a:rPr>
              <a:t>Подготовил студент</a:t>
            </a:r>
            <a:br>
              <a:rPr lang="ru-RU" altLang="en-US" sz="1800">
                <a:solidFill>
                  <a:schemeClr val="bg1"/>
                </a:solidFill>
                <a:uFillTx/>
                <a:latin typeface="Times New Roman" panose="02020603050405020304" charset="0"/>
                <a:ea typeface="Times" charset="0"/>
              </a:rPr>
            </a:br>
            <a:r>
              <a:rPr lang="ru-RU" altLang="en-US" sz="1800">
                <a:solidFill>
                  <a:schemeClr val="bg1"/>
                </a:solidFill>
                <a:uFillTx/>
                <a:latin typeface="Times New Roman" panose="02020603050405020304" charset="0"/>
                <a:ea typeface="Times" charset="0"/>
              </a:rPr>
              <a:t>Андросов Антон Сергеевич</a:t>
            </a:r>
            <a:endParaRPr lang="ru-RU" altLang="en-US" sz="1800">
              <a:solidFill>
                <a:schemeClr val="bg1"/>
              </a:solidFill>
              <a:uFillTx/>
              <a:latin typeface="Times New Roman" panose="02020603050405020304" charset="0"/>
              <a:ea typeface="Times" charset="0"/>
            </a:endParaRPr>
          </a:p>
          <a:p>
            <a:pPr algn="r"/>
            <a:r>
              <a:rPr lang="ru-RU" altLang="en-US" sz="1800">
                <a:solidFill>
                  <a:schemeClr val="bg1"/>
                </a:solidFill>
                <a:uFillTx/>
                <a:latin typeface="Times New Roman" panose="02020603050405020304" charset="0"/>
                <a:ea typeface="Times" charset="0"/>
              </a:rPr>
              <a:t>ИС-241</a:t>
            </a:r>
            <a:endParaRPr lang="ru-RU" altLang="en-US" sz="1800">
              <a:solidFill>
                <a:schemeClr val="bg1"/>
              </a:solidFill>
              <a:uFillTx/>
              <a:latin typeface="Times New Roman" panose="02020603050405020304" charset="0"/>
              <a:ea typeface="Time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275715"/>
            <a:ext cx="4956810" cy="32994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995" y="339090"/>
            <a:ext cx="8335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 algn="l"/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Объявление переменной</a:t>
            </a:r>
            <a:endParaRPr lang="ru-RU" altLang="en-US" sz="3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2127250"/>
            <a:ext cx="8829675" cy="888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995" y="339090"/>
            <a:ext cx="8335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 algn="l"/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Объявление стартовой точки</a:t>
            </a:r>
            <a:endParaRPr lang="ru-RU" altLang="en-US" sz="3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2139950"/>
            <a:ext cx="6707505" cy="1292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995" y="339090"/>
            <a:ext cx="8335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 algn="l"/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Написание вывода в консоль</a:t>
            </a:r>
            <a:endParaRPr lang="ru-RU" altLang="en-US" sz="3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563370"/>
            <a:ext cx="8717915" cy="2418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995" y="339090"/>
            <a:ext cx="8335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 algn="l"/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Компилирование и запуск кода</a:t>
            </a:r>
            <a:endParaRPr lang="ru-RU" altLang="en-US" sz="3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1995805"/>
            <a:ext cx="8601075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995" y="339090"/>
            <a:ext cx="8335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 algn="l"/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Сравнение кода с высокоуровневым языком</a:t>
            </a:r>
            <a:endParaRPr lang="ru-RU" altLang="en-US" sz="3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131570"/>
            <a:ext cx="3840480" cy="35496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95045" y="4732020"/>
            <a:ext cx="307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Assembly</a:t>
            </a:r>
            <a:endParaRPr lang="en-US" altLang="ru-RU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995" y="339090"/>
            <a:ext cx="8335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 algn="l"/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Сравнение кода с высокоуровневым языком</a:t>
            </a:r>
            <a:endParaRPr lang="ru-RU" altLang="en-US" sz="3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131570"/>
            <a:ext cx="3840480" cy="3549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55" y="1131570"/>
            <a:ext cx="4379595" cy="4216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14950" y="1771650"/>
            <a:ext cx="307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Python</a:t>
            </a:r>
            <a:endParaRPr 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95045" y="4732020"/>
            <a:ext cx="307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Assembly</a:t>
            </a:r>
            <a:endParaRPr lang="en-US" altLang="ru-RU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59790" y="2295525"/>
            <a:ext cx="74250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 algn="ctr"/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Спасибо за внимание!</a:t>
            </a:r>
            <a:endParaRPr lang="ru-RU" altLang="en-US" sz="3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995" y="339090"/>
            <a:ext cx="8335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/>
            <a:r>
              <a:rPr lang="ru-RU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История создания и развития</a:t>
            </a:r>
            <a:endParaRPr lang="ru-RU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EDSAC_(1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0" y="1491615"/>
            <a:ext cx="3343275" cy="2350770"/>
          </a:xfrm>
          <a:prstGeom prst="rect">
            <a:avLst/>
          </a:prstGeom>
        </p:spPr>
      </p:pic>
      <p:pic>
        <p:nvPicPr>
          <p:cNvPr id="4" name="Picture 3" descr="_Andrew_D_Booth_at_Manchester_bi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491615"/>
            <a:ext cx="3333750" cy="23622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4011930"/>
            <a:ext cx="3333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Ученый инженер Эндрю Дональд Бут </a:t>
            </a:r>
            <a:endParaRPr lang="ru-RU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38750" y="4011930"/>
            <a:ext cx="3333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Первое применение ассемблера в ЭВМ EDSAC (англ. Electronic Delay Storage Automatic Calculator) в 1948</a:t>
            </a:r>
            <a:endParaRPr lang="ru-RU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995" y="339090"/>
            <a:ext cx="8335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/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Ассемблеров - очень много</a:t>
            </a:r>
            <a:endParaRPr lang="ru-RU" sz="3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netwide-assembler-nasm-logo-EC5B1109AC-seeklogo.com-20362958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419860"/>
            <a:ext cx="1939925" cy="19399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72795" y="3580130"/>
            <a:ext cx="199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Netwide Assembler </a:t>
            </a:r>
            <a:r>
              <a:rPr lang="ru-RU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ru-RU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bann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20" y="1995805"/>
            <a:ext cx="2831465" cy="10795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128770" y="3580130"/>
            <a:ext cx="205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Yasm Assembler </a:t>
            </a:r>
            <a:r>
              <a:rPr lang="ru-RU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ru-RU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masm-icon-39338867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085" y="2160905"/>
            <a:ext cx="914400" cy="9144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6648450" y="3580130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Microsoft Assembler</a:t>
            </a:r>
            <a:endParaRPr 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995" y="339090"/>
            <a:ext cx="8335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/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Ассемблер - низкоуровневый</a:t>
            </a:r>
            <a:r>
              <a:rPr lang="en-US" altLang="ru-RU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второго поколения</a:t>
            </a:r>
            <a:endParaRPr lang="ru-RU" altLang="en-US" sz="3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12190" y="3445510"/>
            <a:ext cx="3466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Исполняемая программа</a:t>
            </a:r>
            <a:r>
              <a:rPr lang="en-US" altLang="ru-RU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написанная на машинном коде в шестнадцатиричном представлении для процессора архитектуры </a:t>
            </a:r>
            <a:r>
              <a:rPr lang="en-US" altLang="ru-RU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x86 </a:t>
            </a:r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под </a:t>
            </a:r>
            <a:r>
              <a:rPr lang="en-US" altLang="ru-RU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 </a:t>
            </a:r>
            <a:r>
              <a:rPr lang="en-US" altLang="ru-RU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MS DOS</a:t>
            </a:r>
            <a:endParaRPr lang="en-US" altLang="ru-RU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20335" y="3507740"/>
            <a:ext cx="3333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Та же самая программа</a:t>
            </a:r>
            <a:r>
              <a:rPr lang="en-US" altLang="ru-RU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на ассемблере</a:t>
            </a:r>
            <a:endParaRPr lang="ru-RU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0510" y="1203325"/>
            <a:ext cx="3110230" cy="2242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203325"/>
            <a:ext cx="4411345" cy="2241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995" y="339090"/>
            <a:ext cx="8335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/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Ассемблер - </a:t>
            </a:r>
            <a:r>
              <a:rPr lang="ru-RU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компилируемый</a:t>
            </a:r>
            <a:endParaRPr lang="ru-RU" sz="3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365125" y="1633220"/>
            <a:ext cx="2839085" cy="23228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224905" y="1633220"/>
            <a:ext cx="2591435" cy="23228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V="1">
            <a:off x="3204210" y="2787650"/>
            <a:ext cx="302387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34035" y="2571750"/>
            <a:ext cx="2501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Код</a:t>
            </a:r>
            <a:r>
              <a:rPr lang="en-US" altLang="ru-RU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понятный человеку</a:t>
            </a:r>
            <a:b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(язык ассемблера)</a:t>
            </a:r>
            <a:endParaRPr lang="ru-RU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175375" y="2571750"/>
            <a:ext cx="2689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Код</a:t>
            </a:r>
            <a:r>
              <a:rPr lang="en-US" altLang="ru-RU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понятный компьютеру</a:t>
            </a:r>
            <a:endParaRPr lang="ru-RU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(машинный код)</a:t>
            </a:r>
            <a:endParaRPr lang="ru-RU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560445" y="2355215"/>
            <a:ext cx="2258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КОМПИЛЯЦИЯ</a:t>
            </a:r>
            <a:endParaRPr lang="ru-RU" alt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995" y="339090"/>
            <a:ext cx="8335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 algn="ctr"/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Без ассемблера не было бы того</a:t>
            </a:r>
            <a:r>
              <a:rPr lang="en-US" altLang="ru-RU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что есть сейчас</a:t>
            </a:r>
            <a:endParaRPr lang="ru-RU" altLang="en-US" sz="3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Linux-Logo-1996-present-6217585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4890" y="1203325"/>
            <a:ext cx="4681220" cy="2633980"/>
          </a:xfrm>
          <a:prstGeom prst="rect">
            <a:avLst/>
          </a:prstGeom>
        </p:spPr>
      </p:pic>
      <p:pic>
        <p:nvPicPr>
          <p:cNvPr id="9" name="Picture 8" descr="logo-c-1-41782159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0000">
            <a:off x="4446905" y="1797685"/>
            <a:ext cx="2432050" cy="2432050"/>
          </a:xfrm>
          <a:prstGeom prst="rect">
            <a:avLst/>
          </a:prstGeom>
        </p:spPr>
      </p:pic>
      <p:pic>
        <p:nvPicPr>
          <p:cNvPr id="10" name="Picture 9" descr="N64+Emulator-25117010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0000">
            <a:off x="2422525" y="1861820"/>
            <a:ext cx="2438400" cy="24384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783080" y="3867785"/>
            <a:ext cx="5704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Эмулятор </a:t>
            </a:r>
            <a:r>
              <a:rPr lang="en-US" altLang="ru-RU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Nintendo 64,</a:t>
            </a:r>
            <a:r>
              <a:rPr lang="ru-RU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операционная система </a:t>
            </a:r>
            <a:r>
              <a:rPr lang="en-US" altLang="ru-RU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Linux, </a:t>
            </a:r>
            <a:r>
              <a:rPr lang="ru-RU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язык программирования </a:t>
            </a:r>
            <a:r>
              <a:rPr lang="en-US" altLang="ru-RU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 </a:t>
            </a:r>
            <a:r>
              <a:rPr lang="ru-RU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и многое другое</a:t>
            </a:r>
            <a:r>
              <a:rPr lang="en-US" altLang="ru-RU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995" y="339090"/>
            <a:ext cx="8335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 algn="l"/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Сферы применения ассемблера</a:t>
            </a:r>
            <a:endParaRPr lang="ru-RU" altLang="en-US" sz="3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microprocessor-512-7477934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491615"/>
            <a:ext cx="2133600" cy="21336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15060" y="3507740"/>
            <a:ext cx="18243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Программирование под микроконтроллеры</a:t>
            </a:r>
            <a:endParaRPr lang="ru-RU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protection-against-viruses-from-computer-worms-from-hackers-png-14063622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20" y="1143635"/>
            <a:ext cx="2856230" cy="28562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23970" y="3659505"/>
            <a:ext cx="1828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Вредоносное ПО</a:t>
            </a:r>
            <a:endParaRPr lang="ru-RU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 descr="technology_driver_update_core_cpu_hardware_processor-512-25151958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55" y="1563370"/>
            <a:ext cx="1826260" cy="182626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588125" y="3580130"/>
            <a:ext cx="1828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Драйвера</a:t>
            </a:r>
            <a:endParaRPr lang="ru-RU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995" y="339090"/>
            <a:ext cx="8335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 algn="l"/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Рынок труда</a:t>
            </a:r>
            <a:endParaRPr lang="ru-RU" altLang="en-US" sz="3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397000" y="934085"/>
          <a:ext cx="6350000" cy="4018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995" y="339090"/>
            <a:ext cx="8335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 algn="l"/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Написание программы на ассемблере</a:t>
            </a:r>
            <a:r>
              <a:rPr lang="en-US" altLang="ru-RU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ru-RU" alt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Инструменты</a:t>
            </a:r>
            <a:endParaRPr lang="ru-RU" altLang="en-US" sz="3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Linux-Logo-1996-present-6217585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1419860"/>
            <a:ext cx="3176905" cy="1934210"/>
          </a:xfrm>
          <a:prstGeom prst="rect">
            <a:avLst/>
          </a:prstGeom>
        </p:spPr>
      </p:pic>
      <p:pic>
        <p:nvPicPr>
          <p:cNvPr id="4" name="Picture 3" descr="netwide-assembler-nasm-logo-EC5B1109AC-seeklogo.com-20362958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1549400"/>
            <a:ext cx="1729105" cy="1729105"/>
          </a:xfrm>
          <a:prstGeom prst="rect">
            <a:avLst/>
          </a:prstGeom>
        </p:spPr>
      </p:pic>
      <p:pic>
        <p:nvPicPr>
          <p:cNvPr id="5" name="Picture 4" descr="phpihrext-logo-26695774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025" y="1741805"/>
            <a:ext cx="1612265" cy="16122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15060" y="3507740"/>
            <a:ext cx="1824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Linux</a:t>
            </a:r>
            <a:endParaRPr lang="en-US" altLang="ru-RU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660140" y="3580130"/>
            <a:ext cx="1824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NASM</a:t>
            </a:r>
            <a:endParaRPr lang="en-US" altLang="ru-RU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659880" y="3580130"/>
            <a:ext cx="1824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VSCodium</a:t>
            </a:r>
            <a:endParaRPr lang="en-US" altLang="ru-RU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WPS Presentation</Application>
  <PresentationFormat/>
  <Paragraphs>76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1" baseType="lpstr">
      <vt:lpstr>Arial</vt:lpstr>
      <vt:lpstr>SimSun</vt:lpstr>
      <vt:lpstr>Wingdings</vt:lpstr>
      <vt:lpstr>Arial</vt:lpstr>
      <vt:lpstr>Overpass Mono</vt:lpstr>
      <vt:lpstr>Anaheim</vt:lpstr>
      <vt:lpstr>Raleway SemiBold</vt:lpstr>
      <vt:lpstr>Nunito Light</vt:lpstr>
      <vt:lpstr>Barlow Condensed ExtraBold</vt:lpstr>
      <vt:lpstr>Roboto</vt:lpstr>
      <vt:lpstr>Roboto Condensed Light</vt:lpstr>
      <vt:lpstr>Barlow</vt:lpstr>
      <vt:lpstr>Proxima Nova Semibold</vt:lpstr>
      <vt:lpstr>Proxima Nova</vt:lpstr>
      <vt:lpstr>Microsoft YaHei</vt:lpstr>
      <vt:lpstr>Arial Unicode MS</vt:lpstr>
      <vt:lpstr>Calibri</vt:lpstr>
      <vt:lpstr>Amatic SC</vt:lpstr>
      <vt:lpstr>Roboto Medium</vt:lpstr>
      <vt:lpstr>Cambria</vt:lpstr>
      <vt:lpstr>Times New Roman</vt:lpstr>
      <vt:lpstr>Times</vt:lpstr>
      <vt:lpstr>Calibri Light</vt:lpstr>
      <vt:lpstr>Source Code Pro</vt:lpstr>
      <vt:lpstr>Slidesgo Final Pages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aandrosov</cp:lastModifiedBy>
  <cp:revision>8</cp:revision>
  <dcterms:created xsi:type="dcterms:W3CDTF">2024-09-29T19:20:44Z</dcterms:created>
  <dcterms:modified xsi:type="dcterms:W3CDTF">2024-09-29T19:20:44Z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