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4" r:id="rId3"/>
    <p:sldId id="347" r:id="rId4"/>
    <p:sldId id="350" r:id="rId5"/>
    <p:sldId id="351" r:id="rId6"/>
    <p:sldId id="380" r:id="rId7"/>
    <p:sldId id="348" r:id="rId8"/>
    <p:sldId id="349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5" r:id="rId19"/>
    <p:sldId id="362" r:id="rId20"/>
    <p:sldId id="363" r:id="rId21"/>
    <p:sldId id="366" r:id="rId22"/>
    <p:sldId id="378" r:id="rId23"/>
    <p:sldId id="364" r:id="rId24"/>
    <p:sldId id="367" r:id="rId25"/>
    <p:sldId id="368" r:id="rId26"/>
    <p:sldId id="369" r:id="rId27"/>
    <p:sldId id="370" r:id="rId28"/>
    <p:sldId id="371" r:id="rId29"/>
    <p:sldId id="372" r:id="rId30"/>
    <p:sldId id="379" r:id="rId31"/>
    <p:sldId id="373" r:id="rId32"/>
    <p:sldId id="32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clrMru>
    <a:srgbClr val="FF0000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3387" autoAdjust="0"/>
    <p:restoredTop sz="90953"/>
  </p:normalViewPr>
  <p:slideViewPr>
    <p:cSldViewPr snapToGrid="0">
      <p:cViewPr varScale="1">
        <p:scale>
          <a:sx n="111" d="100"/>
          <a:sy n="111" d="100"/>
        </p:scale>
        <p:origin x="24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jelade, Aanuoluwapo" userId="d2395762-2777-405d-acc7-a4e5ba9e1aca" providerId="ADAL" clId="{69BEDB56-F1C9-435D-8739-B7615D2C67BF}"/>
    <pc:docChg chg="custSel modSld">
      <pc:chgData name="Ojelade, Aanuoluwapo" userId="d2395762-2777-405d-acc7-a4e5ba9e1aca" providerId="ADAL" clId="{69BEDB56-F1C9-435D-8739-B7615D2C67BF}" dt="2020-04-18T20:58:24.457" v="0" actId="478"/>
      <pc:docMkLst>
        <pc:docMk/>
      </pc:docMkLst>
      <pc:sldChg chg="delSp mod delAnim">
        <pc:chgData name="Ojelade, Aanuoluwapo" userId="d2395762-2777-405d-acc7-a4e5ba9e1aca" providerId="ADAL" clId="{69BEDB56-F1C9-435D-8739-B7615D2C67BF}" dt="2020-04-18T20:58:24.457" v="0" actId="478"/>
        <pc:sldMkLst>
          <pc:docMk/>
          <pc:sldMk cId="0" sldId="358"/>
        </pc:sldMkLst>
        <pc:spChg chg="del">
          <ac:chgData name="Ojelade, Aanuoluwapo" userId="d2395762-2777-405d-acc7-a4e5ba9e1aca" providerId="ADAL" clId="{69BEDB56-F1C9-435D-8739-B7615D2C67BF}" dt="2020-04-18T20:58:24.457" v="0" actId="478"/>
          <ac:spMkLst>
            <pc:docMk/>
            <pc:sldMk cId="0" sldId="358"/>
            <ac:spMk id="31847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C20B20-559F-F845-8679-87A3154E2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7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625D2-79BA-2446-BD9F-CE26E0CDEDA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A69EA-0E7F-5243-8C9F-692784446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5720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618021" y="53439"/>
            <a:ext cx="1033153" cy="2434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Helvetica" pitchFamily="-97" charset="0"/>
              </a:rPr>
              <a:t>ISE 5615:  ANOVA I	 						     Nussbaum - </a:t>
            </a:r>
            <a:fld id="{7FF6CD22-5BA5-EE44-87C8-951AC17C945B}" type="slidenum">
              <a:rPr lang="en-US" sz="1400">
                <a:latin typeface="Helvetica" pitchFamily="-97" charset="0"/>
              </a:rPr>
              <a:pPr>
                <a:spcBef>
                  <a:spcPct val="50000"/>
                </a:spcBef>
              </a:pPr>
              <a:t>‹#›</a:t>
            </a:fld>
            <a:endParaRPr lang="en-US" sz="1400">
              <a:latin typeface="Helvetica" pitchFamily="-9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-9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-9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-9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-97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-9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-9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-9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-97" charset="0"/>
        </a:defRPr>
      </a:lvl9pPr>
    </p:titleStyle>
    <p:bodyStyle>
      <a:lvl1pPr marL="223838" indent="-223838" algn="l" rtl="0" eaLnBrk="0" fontAlgn="base" hangingPunct="0">
        <a:lnSpc>
          <a:spcPct val="110000"/>
        </a:lnSpc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413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97" charset="-128"/>
        </a:defRPr>
      </a:lvl2pPr>
      <a:lvl3pPr marL="914400" indent="-220663" algn="l" rtl="0" eaLnBrk="0" fontAlgn="base" hangingPunct="0">
        <a:spcBef>
          <a:spcPct val="20000"/>
        </a:spcBef>
        <a:spcAft>
          <a:spcPct val="0"/>
        </a:spcAft>
        <a:buChar char="◊"/>
        <a:defRPr sz="2000">
          <a:solidFill>
            <a:schemeClr val="tx1"/>
          </a:solidFill>
          <a:latin typeface="+mn-lt"/>
          <a:ea typeface="ＭＳ Ｐゴシック" pitchFamily="-97" charset="-128"/>
        </a:defRPr>
      </a:lvl3pPr>
      <a:lvl4pPr marL="1250950" indent="-222250" algn="l" rtl="0" eaLnBrk="0" fontAlgn="base" hangingPunct="0">
        <a:spcBef>
          <a:spcPct val="20000"/>
        </a:spcBef>
        <a:spcAft>
          <a:spcPct val="0"/>
        </a:spcAft>
        <a:buChar char="¤"/>
        <a:defRPr>
          <a:solidFill>
            <a:schemeClr val="tx1"/>
          </a:solidFill>
          <a:latin typeface="+mn-lt"/>
          <a:ea typeface="ＭＳ Ｐゴシック" pitchFamily="-97" charset="-128"/>
        </a:defRPr>
      </a:lvl4pPr>
      <a:lvl5pPr marL="1549400" indent="-1841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97" charset="-128"/>
        </a:defRPr>
      </a:lvl5pPr>
      <a:lvl6pPr marL="2006600" indent="-1841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97" charset="-128"/>
        </a:defRPr>
      </a:lvl6pPr>
      <a:lvl7pPr marL="2463800" indent="-1841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97" charset="-128"/>
        </a:defRPr>
      </a:lvl7pPr>
      <a:lvl8pPr marL="2921000" indent="-1841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97" charset="-128"/>
        </a:defRPr>
      </a:lvl8pPr>
      <a:lvl9pPr marL="3378200" indent="-1841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9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/>
              <a:t>Analysis of Variance I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52400" y="1981200"/>
            <a:ext cx="8763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447800" y="3048000"/>
            <a:ext cx="6477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4025" indent="-454025"/>
            <a:r>
              <a:rPr lang="en-US" b="1" dirty="0">
                <a:solidFill>
                  <a:srgbClr val="000000"/>
                </a:solidFill>
                <a:latin typeface="Helvetica" pitchFamily="-97" charset="0"/>
              </a:rPr>
              <a:t>Adapted from:</a:t>
            </a:r>
            <a:r>
              <a:rPr lang="en-US" dirty="0">
                <a:solidFill>
                  <a:srgbClr val="000000"/>
                </a:solidFill>
                <a:latin typeface="Helvetica" pitchFamily="-97" charset="0"/>
              </a:rPr>
              <a:t> </a:t>
            </a:r>
          </a:p>
          <a:p>
            <a:pPr marL="454025" indent="-454025"/>
            <a:r>
              <a:rPr lang="en-US" dirty="0">
                <a:latin typeface="Helvetica" pitchFamily="-97" charset="0"/>
              </a:rPr>
              <a:t>	</a:t>
            </a:r>
            <a:r>
              <a:rPr lang="en-US" dirty="0" err="1">
                <a:latin typeface="Helvetica" pitchFamily="-97" charset="0"/>
              </a:rPr>
              <a:t>Kutner</a:t>
            </a:r>
            <a:r>
              <a:rPr lang="en-US" dirty="0">
                <a:latin typeface="Helvetica" pitchFamily="-97" charset="0"/>
              </a:rPr>
              <a:t>, M.H. et al., (2005) </a:t>
            </a:r>
            <a:r>
              <a:rPr lang="en-US" i="1" dirty="0">
                <a:latin typeface="Helvetica" pitchFamily="-97" charset="0"/>
              </a:rPr>
              <a:t>Applied Linear Statistical Models</a:t>
            </a:r>
            <a:r>
              <a:rPr lang="en-US" dirty="0">
                <a:latin typeface="Helvetica" pitchFamily="-97" charset="0"/>
              </a:rPr>
              <a:t> (5</a:t>
            </a:r>
            <a:r>
              <a:rPr lang="en-US" baseline="30000" dirty="0">
                <a:latin typeface="Helvetica" pitchFamily="-97" charset="0"/>
              </a:rPr>
              <a:t>th</a:t>
            </a:r>
            <a:r>
              <a:rPr lang="en-US" dirty="0">
                <a:latin typeface="Helvetica" pitchFamily="-97" charset="0"/>
              </a:rPr>
              <a:t> ed.), McGraw-Hill, Boston, MA, Chapters 15-18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4674"/>
            <a:ext cx="9144000" cy="974725"/>
          </a:xfrm>
        </p:spPr>
        <p:txBody>
          <a:bodyPr/>
          <a:lstStyle/>
          <a:p>
            <a:r>
              <a:rPr lang="en-US" dirty="0"/>
              <a:t>ANOVA Model I:  Cell Means Model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“Fixed Effects” Model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651000"/>
            <a:ext cx="8339138" cy="48514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400" dirty="0"/>
              <a:t>Notation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2000" dirty="0" err="1"/>
              <a:t>r</a:t>
            </a:r>
            <a:r>
              <a:rPr lang="en-US" sz="2000" dirty="0"/>
              <a:t>:  number of factor levels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2000" dirty="0" err="1"/>
              <a:t>i</a:t>
            </a:r>
            <a:r>
              <a:rPr lang="en-US" sz="2000" dirty="0"/>
              <a:t>:  index of factor levels (</a:t>
            </a:r>
            <a:r>
              <a:rPr lang="en-US" sz="2000" dirty="0" err="1"/>
              <a:t>i</a:t>
            </a:r>
            <a:r>
              <a:rPr lang="en-US" sz="2000" dirty="0"/>
              <a:t> = 1 … </a:t>
            </a:r>
            <a:r>
              <a:rPr lang="en-US" sz="2000" dirty="0" err="1"/>
              <a:t>r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:  number of cases for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baseline="30000" dirty="0" err="1"/>
              <a:t>th</a:t>
            </a:r>
            <a:r>
              <a:rPr lang="en-US" sz="2000" dirty="0"/>
              <a:t> factor level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/>
              <a:t>:  total number of cases =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2000" dirty="0" err="1"/>
              <a:t>j</a:t>
            </a:r>
            <a:r>
              <a:rPr lang="en-US" sz="2000" dirty="0"/>
              <a:t>:  case or trial at a particular factor level or treatment (</a:t>
            </a:r>
            <a:r>
              <a:rPr lang="en-US" sz="2000" dirty="0" err="1"/>
              <a:t>j</a:t>
            </a:r>
            <a:r>
              <a:rPr lang="en-US" sz="2000" dirty="0"/>
              <a:t> = 1 … 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:  value of response in </a:t>
            </a:r>
            <a:r>
              <a:rPr lang="en-US" sz="2000" i="1" dirty="0" err="1"/>
              <a:t>j</a:t>
            </a:r>
            <a:r>
              <a:rPr lang="en-US" sz="2000" baseline="30000" dirty="0"/>
              <a:t> </a:t>
            </a:r>
            <a:r>
              <a:rPr lang="en-US" sz="2000" baseline="30000" dirty="0" err="1"/>
              <a:t>th</a:t>
            </a:r>
            <a:r>
              <a:rPr lang="en-US" sz="2000" dirty="0"/>
              <a:t> trial at </a:t>
            </a:r>
            <a:r>
              <a:rPr lang="en-US" sz="2000" i="1" dirty="0" err="1"/>
              <a:t>i</a:t>
            </a:r>
            <a:r>
              <a:rPr lang="en-US" sz="2000" baseline="30000" dirty="0"/>
              <a:t> </a:t>
            </a:r>
            <a:r>
              <a:rPr lang="en-US" sz="2000" baseline="30000" dirty="0" err="1"/>
              <a:t>th</a:t>
            </a:r>
            <a:r>
              <a:rPr lang="en-US" sz="2000" dirty="0"/>
              <a:t> factor level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ANOVA model I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=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+ </a:t>
            </a:r>
            <a:r>
              <a:rPr lang="en-US" sz="2000" dirty="0" err="1">
                <a:latin typeface="Symbol" pitchFamily="-97" charset="2"/>
              </a:rPr>
              <a:t>e</a:t>
            </a:r>
            <a:r>
              <a:rPr lang="en-US" sz="2000" baseline="-25000" dirty="0" err="1"/>
              <a:t>ij</a:t>
            </a:r>
            <a:r>
              <a:rPr lang="en-US" sz="2000" dirty="0"/>
              <a:t> 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sz="1800" dirty="0"/>
              <a:t> </a:t>
            </a:r>
            <a:r>
              <a:rPr lang="en-US" sz="1800" dirty="0">
                <a:latin typeface="Symbol" pitchFamily="-97" charset="2"/>
              </a:rPr>
              <a:t>m</a:t>
            </a:r>
            <a:r>
              <a:rPr lang="en-US" sz="1800" baseline="-25000" dirty="0"/>
              <a:t>i</a:t>
            </a:r>
            <a:r>
              <a:rPr lang="en-US" sz="1800" dirty="0"/>
              <a:t> are parameters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sz="1800" dirty="0"/>
              <a:t> </a:t>
            </a:r>
            <a:r>
              <a:rPr lang="en-US" sz="1800" dirty="0" err="1">
                <a:latin typeface="Symbol" pitchFamily="-97" charset="2"/>
              </a:rPr>
              <a:t>e</a:t>
            </a:r>
            <a:r>
              <a:rPr lang="en-US" sz="1800" baseline="-25000" dirty="0" err="1"/>
              <a:t>ij</a:t>
            </a:r>
            <a:r>
              <a:rPr lang="en-US" sz="1800" dirty="0"/>
              <a:t> are independent N(0, </a:t>
            </a:r>
            <a:r>
              <a:rPr lang="en-US" sz="1800" dirty="0">
                <a:latin typeface="Symbol" pitchFamily="-97" charset="2"/>
              </a:rPr>
              <a:t>s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 Model I:  Features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247775"/>
            <a:ext cx="7994650" cy="5207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Y is the sum of a constant (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i</a:t>
            </a:r>
            <a:r>
              <a:rPr lang="en-US" sz="2400" dirty="0"/>
              <a:t>) + a random error term (</a:t>
            </a:r>
            <a:r>
              <a:rPr lang="en-US" sz="2400" dirty="0" err="1">
                <a:latin typeface="Symbol" pitchFamily="-97" charset="2"/>
              </a:rPr>
              <a:t>e</a:t>
            </a:r>
            <a:r>
              <a:rPr lang="en-US" sz="2400" baseline="-25000" dirty="0" err="1"/>
              <a:t>ij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Since </a:t>
            </a:r>
            <a:r>
              <a:rPr lang="en-US" sz="2400" dirty="0" err="1"/>
              <a:t>E{</a:t>
            </a:r>
            <a:r>
              <a:rPr lang="en-US" sz="2400" dirty="0" err="1">
                <a:latin typeface="Symbol" pitchFamily="-97" charset="2"/>
              </a:rPr>
              <a:t>e</a:t>
            </a:r>
            <a:r>
              <a:rPr lang="en-US" sz="2400" baseline="-25000" dirty="0" err="1"/>
              <a:t>ij</a:t>
            </a:r>
            <a:r>
              <a:rPr lang="en-US" sz="2400" dirty="0"/>
              <a:t>) = 0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 </a:t>
            </a:r>
            <a:r>
              <a:rPr lang="en-US" sz="2000" dirty="0" err="1"/>
              <a:t>E{Y</a:t>
            </a:r>
            <a:r>
              <a:rPr lang="en-US" sz="2000" baseline="-25000" dirty="0" err="1"/>
              <a:t>ij</a:t>
            </a:r>
            <a:r>
              <a:rPr lang="en-US" sz="2000" dirty="0"/>
              <a:t>} =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Since </a:t>
            </a:r>
            <a:r>
              <a:rPr lang="en-US" sz="2400" dirty="0" err="1">
                <a:latin typeface="Symbol" pitchFamily="-97" charset="2"/>
              </a:rPr>
              <a:t>m</a:t>
            </a:r>
            <a:r>
              <a:rPr lang="en-US" sz="2400" dirty="0"/>
              <a:t> is a constant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 </a:t>
            </a:r>
            <a:r>
              <a:rPr lang="en-US" sz="2000" dirty="0">
                <a:latin typeface="Symbol" pitchFamily="-97" charset="2"/>
              </a:rPr>
              <a:t>s</a:t>
            </a:r>
            <a:r>
              <a:rPr lang="en-US" sz="2000" baseline="30000" dirty="0"/>
              <a:t>2</a:t>
            </a:r>
            <a:r>
              <a:rPr lang="en-US" sz="2000" dirty="0"/>
              <a:t>{Y</a:t>
            </a:r>
            <a:r>
              <a:rPr lang="en-US" sz="2000" baseline="-25000" dirty="0"/>
              <a:t>ij</a:t>
            </a:r>
            <a:r>
              <a:rPr lang="en-US" sz="2000" dirty="0"/>
              <a:t>} = </a:t>
            </a:r>
            <a:r>
              <a:rPr lang="en-US" sz="2000" dirty="0">
                <a:latin typeface="Symbol" pitchFamily="-97" charset="2"/>
              </a:rPr>
              <a:t>s</a:t>
            </a:r>
            <a:r>
              <a:rPr lang="en-US" sz="2000" baseline="30000" dirty="0"/>
              <a:t>2</a:t>
            </a:r>
            <a:r>
              <a:rPr lang="en-US" sz="2000" dirty="0"/>
              <a:t>{</a:t>
            </a:r>
            <a:r>
              <a:rPr lang="en-US" sz="2000" dirty="0">
                <a:latin typeface="Symbol" pitchFamily="-97" charset="2"/>
              </a:rPr>
              <a:t>e</a:t>
            </a:r>
            <a:r>
              <a:rPr lang="en-US" sz="2000" baseline="-25000" dirty="0"/>
              <a:t>ij</a:t>
            </a:r>
            <a:r>
              <a:rPr lang="en-US" sz="2000" dirty="0"/>
              <a:t>} = </a:t>
            </a:r>
            <a:r>
              <a:rPr lang="en-US" sz="2000" dirty="0">
                <a:latin typeface="Symbol" pitchFamily="-97" charset="2"/>
              </a:rPr>
              <a:t>s</a:t>
            </a:r>
            <a:r>
              <a:rPr lang="en-US" sz="2000" baseline="30000" dirty="0"/>
              <a:t>2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 err="1"/>
              <a:t>Y</a:t>
            </a:r>
            <a:r>
              <a:rPr lang="en-US" sz="2400" baseline="-25000" dirty="0" err="1"/>
              <a:t>ij</a:t>
            </a:r>
            <a:r>
              <a:rPr lang="en-US" sz="2400" dirty="0"/>
              <a:t> are normally distributed (because </a:t>
            </a:r>
            <a:r>
              <a:rPr lang="en-US" sz="2400" dirty="0" err="1">
                <a:latin typeface="Symbol" pitchFamily="-97" charset="2"/>
              </a:rPr>
              <a:t>e</a:t>
            </a:r>
            <a:r>
              <a:rPr lang="en-US" sz="2400" baseline="-25000" dirty="0" err="1"/>
              <a:t>ij</a:t>
            </a:r>
            <a:r>
              <a:rPr lang="en-US" sz="2400" dirty="0"/>
              <a:t> are)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Error terms on one trial have no influence on those on any other trial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Independence of </a:t>
            </a:r>
            <a:r>
              <a:rPr lang="en-US" sz="2000" dirty="0" err="1">
                <a:latin typeface="Symbol" pitchFamily="-97" charset="2"/>
              </a:rPr>
              <a:t>e</a:t>
            </a:r>
            <a:r>
              <a:rPr lang="en-US" sz="2000" baseline="-25000" dirty="0" err="1"/>
              <a:t>ij</a:t>
            </a:r>
            <a:r>
              <a:rPr lang="en-US" sz="2000" dirty="0"/>
              <a:t> -&gt; independence of 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Thus, </a:t>
            </a:r>
            <a:r>
              <a:rPr lang="en-US" sz="2400" dirty="0" err="1"/>
              <a:t>Y</a:t>
            </a:r>
            <a:r>
              <a:rPr lang="en-US" sz="2400" baseline="-25000" dirty="0" err="1"/>
              <a:t>ij</a:t>
            </a:r>
            <a:r>
              <a:rPr lang="en-US" sz="2400" dirty="0"/>
              <a:t> are independent </a:t>
            </a:r>
            <a:r>
              <a:rPr lang="en-US" sz="2400" dirty="0" err="1"/>
              <a:t>N(</a:t>
            </a:r>
            <a:r>
              <a:rPr lang="en-US" sz="2400" dirty="0" err="1">
                <a:latin typeface="Symbol" pitchFamily="-97" charset="2"/>
              </a:rPr>
              <a:t>m</a:t>
            </a:r>
            <a:r>
              <a:rPr lang="en-US" sz="2400" baseline="-25000" dirty="0" err="1"/>
              <a:t>i</a:t>
            </a:r>
            <a:r>
              <a:rPr lang="en-US" sz="2400" dirty="0"/>
              <a:t>, </a:t>
            </a:r>
            <a:r>
              <a:rPr lang="en-US" sz="2400" dirty="0">
                <a:latin typeface="Symbol" pitchFamily="-97" charset="2"/>
              </a:rPr>
              <a:t>s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Model I is linear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/>
              <a:t>Y</a:t>
            </a:r>
            <a:r>
              <a:rPr lang="en-US" sz="2000" dirty="0"/>
              <a:t> = </a:t>
            </a:r>
            <a:r>
              <a:rPr lang="en-US" sz="2000" b="1" dirty="0" err="1"/>
              <a:t>X</a:t>
            </a:r>
            <a:r>
              <a:rPr lang="en-US" sz="2000" b="1" dirty="0" err="1">
                <a:latin typeface="Symbol" pitchFamily="-97" charset="2"/>
              </a:rPr>
              <a:t>b</a:t>
            </a:r>
            <a:r>
              <a:rPr lang="en-US" sz="2000" dirty="0"/>
              <a:t> + </a:t>
            </a:r>
            <a:r>
              <a:rPr lang="en-US" sz="2000" b="1" dirty="0" err="1">
                <a:latin typeface="Symbol" pitchFamily="-97" charset="2"/>
              </a:rPr>
              <a:t>e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 Model I:  Interpretation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435100"/>
            <a:ext cx="7821612" cy="48879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Observational Data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are the simple means for the different factor level populations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Experimental Data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are the mean responses that would be obtained (expected) if the </a:t>
            </a:r>
            <a:r>
              <a:rPr lang="en-US" sz="2000" i="1" dirty="0" err="1"/>
              <a:t>i</a:t>
            </a:r>
            <a:r>
              <a:rPr lang="en-US" sz="2000" baseline="30000" dirty="0"/>
              <a:t> </a:t>
            </a:r>
            <a:r>
              <a:rPr lang="en-US" sz="2000" baseline="30000" dirty="0" err="1"/>
              <a:t>th</a:t>
            </a:r>
            <a:r>
              <a:rPr lang="en-US" sz="2000" dirty="0"/>
              <a:t> treatment were applied to all units in the population (with associated variance </a:t>
            </a:r>
            <a:r>
              <a:rPr lang="en-US" sz="2000" dirty="0">
                <a:latin typeface="Symbol" pitchFamily="-97" charset="2"/>
              </a:rPr>
              <a:t>s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Comments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ANOVA Model I is “</a:t>
            </a:r>
            <a:r>
              <a:rPr lang="en-US" sz="2000" b="1" dirty="0">
                <a:solidFill>
                  <a:srgbClr val="FF0000"/>
                </a:solidFill>
              </a:rPr>
              <a:t>robust</a:t>
            </a:r>
            <a:r>
              <a:rPr lang="en-US" sz="2000" dirty="0"/>
              <a:t>” to situations that do not meet assumptions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In experiments where all units receive all treatments, the responses are likely correlated.  Alternative model:  repeated measures</a:t>
            </a:r>
          </a:p>
          <a:p>
            <a:pPr lvl="1">
              <a:spcBef>
                <a:spcPct val="30000"/>
              </a:spcBef>
            </a:pPr>
            <a:endParaRPr lang="en-US" sz="2000" dirty="0"/>
          </a:p>
          <a:p>
            <a:pPr lvl="1">
              <a:spcBef>
                <a:spcPct val="300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 ANOVA Model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184275"/>
            <a:ext cx="7821613" cy="5470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Notation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• indicates summation over corresponding index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Y</a:t>
            </a:r>
            <a:r>
              <a:rPr lang="en-US" sz="2000" baseline="-25000" dirty="0"/>
              <a:t>i•</a:t>
            </a:r>
            <a:r>
              <a:rPr lang="en-US" sz="2000" dirty="0"/>
              <a:t> =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(</a:t>
            </a:r>
            <a:r>
              <a:rPr lang="en-US" sz="2000" dirty="0" err="1"/>
              <a:t>j</a:t>
            </a:r>
            <a:r>
              <a:rPr lang="en-US" sz="2000" dirty="0"/>
              <a:t> = 1 … 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Y</a:t>
            </a:r>
            <a:r>
              <a:rPr lang="en-US" sz="2000" baseline="-25000" dirty="0"/>
              <a:t>i•</a:t>
            </a:r>
            <a:r>
              <a:rPr lang="en-US" sz="2000" dirty="0"/>
              <a:t> =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/ 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 = Y</a:t>
            </a:r>
            <a:r>
              <a:rPr lang="en-US" sz="2000" baseline="-25000" dirty="0"/>
              <a:t>i•</a:t>
            </a:r>
            <a:r>
              <a:rPr lang="en-US" sz="2000" dirty="0"/>
              <a:t> / 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(factor level means)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Y</a:t>
            </a:r>
            <a:r>
              <a:rPr lang="en-US" sz="2000" baseline="-25000" dirty="0"/>
              <a:t>••</a:t>
            </a:r>
            <a:r>
              <a:rPr lang="en-US" sz="2000" dirty="0"/>
              <a:t> = </a:t>
            </a:r>
            <a:r>
              <a:rPr lang="en-US" sz="2000" dirty="0" err="1">
                <a:latin typeface="Symbol" pitchFamily="-97" charset="2"/>
              </a:rPr>
              <a:t>SS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(</a:t>
            </a:r>
            <a:r>
              <a:rPr lang="en-US" sz="2000" dirty="0" err="1"/>
              <a:t>i</a:t>
            </a:r>
            <a:r>
              <a:rPr lang="en-US" sz="2000" dirty="0"/>
              <a:t> = 1 … </a:t>
            </a:r>
            <a:r>
              <a:rPr lang="en-US" sz="2000" dirty="0" err="1"/>
              <a:t>r</a:t>
            </a:r>
            <a:r>
              <a:rPr lang="en-US" sz="2000" dirty="0"/>
              <a:t>; </a:t>
            </a:r>
            <a:r>
              <a:rPr lang="en-US" sz="2000" dirty="0" err="1"/>
              <a:t>j</a:t>
            </a:r>
            <a:r>
              <a:rPr lang="en-US" sz="2000" dirty="0"/>
              <a:t> = 1 … 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Y</a:t>
            </a:r>
            <a:r>
              <a:rPr lang="en-US" sz="2000" baseline="-25000" dirty="0"/>
              <a:t>••</a:t>
            </a:r>
            <a:r>
              <a:rPr lang="en-US" sz="2000" dirty="0"/>
              <a:t> = </a:t>
            </a:r>
            <a:r>
              <a:rPr lang="en-US" sz="2000" dirty="0" err="1">
                <a:latin typeface="Symbol" pitchFamily="-97" charset="2"/>
              </a:rPr>
              <a:t>SS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/ </a:t>
            </a: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/>
              <a:t> = Y</a:t>
            </a:r>
            <a:r>
              <a:rPr lang="en-US" sz="2000" baseline="-25000" dirty="0"/>
              <a:t>••</a:t>
            </a:r>
            <a:r>
              <a:rPr lang="en-US" sz="2000" dirty="0"/>
              <a:t> / </a:t>
            </a: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/>
              <a:t> 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Least Squares Estimation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Q = </a:t>
            </a:r>
            <a:r>
              <a:rPr lang="en-US" sz="2000" dirty="0" err="1">
                <a:latin typeface="Symbol" pitchFamily="-97" charset="2"/>
              </a:rPr>
              <a:t>SS</a:t>
            </a:r>
            <a:r>
              <a:rPr lang="en-US" sz="2000" dirty="0" err="1"/>
              <a:t>(Y</a:t>
            </a:r>
            <a:r>
              <a:rPr lang="en-US" sz="2000" baseline="-25000" dirty="0" err="1"/>
              <a:t>ij</a:t>
            </a:r>
            <a:r>
              <a:rPr lang="en-US" sz="2000" dirty="0"/>
              <a:t> -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sz="2000" dirty="0">
                <a:latin typeface="Symbol" pitchFamily="-97" charset="2"/>
              </a:rPr>
              <a:t>S</a:t>
            </a:r>
            <a:r>
              <a:rPr lang="en-US" sz="2000" dirty="0"/>
              <a:t>(Y</a:t>
            </a:r>
            <a:r>
              <a:rPr lang="en-US" sz="2000" baseline="-25000" dirty="0"/>
              <a:t>1j</a:t>
            </a:r>
            <a:r>
              <a:rPr lang="en-US" sz="2000" dirty="0"/>
              <a:t> -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 + … +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(Y</a:t>
            </a:r>
            <a:r>
              <a:rPr lang="en-US" sz="2000" baseline="-25000" dirty="0" err="1"/>
              <a:t>rj</a:t>
            </a:r>
            <a:r>
              <a:rPr lang="en-US" sz="2000" dirty="0"/>
              <a:t> -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r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</a:p>
          <a:p>
            <a:pPr lvl="1">
              <a:spcBef>
                <a:spcPct val="30000"/>
              </a:spcBef>
            </a:pPr>
            <a:r>
              <a:rPr lang="en-US" sz="2000" dirty="0" err="1"/>
              <a:t>dQ</a:t>
            </a:r>
            <a:r>
              <a:rPr lang="en-US" sz="2000" baseline="-25000" dirty="0" err="1"/>
              <a:t>i</a:t>
            </a:r>
            <a:r>
              <a:rPr lang="en-US" sz="2000" dirty="0" err="1"/>
              <a:t>/d</a:t>
            </a:r>
            <a:r>
              <a:rPr lang="en-US" sz="2000" dirty="0" err="1">
                <a:latin typeface="Symbol" pitchFamily="-97" charset="2"/>
              </a:rPr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= 0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= Y</a:t>
            </a:r>
            <a:r>
              <a:rPr lang="en-US" sz="2000" baseline="-25000" dirty="0"/>
              <a:t>i•</a:t>
            </a:r>
            <a:r>
              <a:rPr lang="en-US" sz="2000" dirty="0"/>
              <a:t> (least squares estimator)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Residuals (observed - fitted values)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 </a:t>
            </a:r>
            <a:r>
              <a:rPr lang="en-US" sz="2000" dirty="0" err="1"/>
              <a:t>e</a:t>
            </a:r>
            <a:r>
              <a:rPr lang="en-US" sz="2000" baseline="-25000" dirty="0" err="1"/>
              <a:t>ij</a:t>
            </a:r>
            <a:r>
              <a:rPr lang="en-US" sz="2000" dirty="0"/>
              <a:t> = 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- 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= 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- Y</a:t>
            </a:r>
            <a:r>
              <a:rPr lang="en-US" sz="2000" baseline="-25000" dirty="0"/>
              <a:t>i•</a:t>
            </a:r>
            <a:r>
              <a:rPr lang="en-US" sz="2000" dirty="0"/>
              <a:t> 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e</a:t>
            </a:r>
            <a:r>
              <a:rPr lang="en-US" sz="2000" baseline="-25000" dirty="0" err="1"/>
              <a:t>ij</a:t>
            </a:r>
            <a:r>
              <a:rPr lang="en-US" sz="2000" dirty="0"/>
              <a:t> = 0 (at any factor level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2400" dirty="0"/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1333500" y="215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_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1344613" y="29543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-97" charset="0"/>
              </a:rPr>
              <a:t>_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1873250" y="4618038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-97" charset="0"/>
              </a:rPr>
              <a:t>_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1411288" y="48148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2382838" y="56340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3367088" y="550068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-97" charset="0"/>
              </a:rPr>
              <a:t>_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Sums of Squares</a:t>
            </a: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1616075" y="925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lvetica" pitchFamily="-97" charset="0"/>
              </a:rPr>
              <a:t>_</a:t>
            </a: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827088" y="1274763"/>
            <a:ext cx="7872412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23838" indent="-223838">
              <a:lnSpc>
                <a:spcPct val="90000"/>
              </a:lnSpc>
              <a:spcBef>
                <a:spcPct val="30000"/>
              </a:spcBef>
              <a:tabLst>
                <a:tab pos="4578350" algn="l"/>
              </a:tabLst>
            </a:pPr>
            <a:r>
              <a:rPr lang="en-US" sz="2800" dirty="0">
                <a:latin typeface="Helvetica" pitchFamily="-97" charset="0"/>
              </a:rPr>
              <a:t>(</a:t>
            </a:r>
            <a:r>
              <a:rPr lang="en-US" sz="2800" dirty="0" err="1">
                <a:latin typeface="Helvetica" pitchFamily="-97" charset="0"/>
              </a:rPr>
              <a:t>Y</a:t>
            </a:r>
            <a:r>
              <a:rPr lang="en-US" sz="2800" baseline="-25000" dirty="0" err="1">
                <a:latin typeface="Helvetica" pitchFamily="-97" charset="0"/>
              </a:rPr>
              <a:t>ij</a:t>
            </a:r>
            <a:r>
              <a:rPr lang="en-US" sz="2800" baseline="-25000" dirty="0">
                <a:latin typeface="Helvetica" pitchFamily="-97" charset="0"/>
              </a:rPr>
              <a:t> </a:t>
            </a:r>
            <a:r>
              <a:rPr lang="en-US" sz="2800" dirty="0">
                <a:latin typeface="Helvetica" pitchFamily="-97" charset="0"/>
              </a:rPr>
              <a:t>- Y</a:t>
            </a:r>
            <a:r>
              <a:rPr lang="en-US" sz="2800" baseline="-25000" dirty="0">
                <a:latin typeface="Helvetica" pitchFamily="-97" charset="0"/>
              </a:rPr>
              <a:t>••</a:t>
            </a:r>
            <a:r>
              <a:rPr lang="en-US" sz="2800" dirty="0">
                <a:latin typeface="Helvetica" pitchFamily="-97" charset="0"/>
              </a:rPr>
              <a:t>) = (Y</a:t>
            </a:r>
            <a:r>
              <a:rPr lang="en-US" sz="2800" baseline="-25000" dirty="0">
                <a:latin typeface="Helvetica" pitchFamily="-97" charset="0"/>
              </a:rPr>
              <a:t>i•</a:t>
            </a:r>
            <a:r>
              <a:rPr lang="en-US" sz="2800" dirty="0">
                <a:latin typeface="Helvetica" pitchFamily="-97" charset="0"/>
              </a:rPr>
              <a:t> - Y</a:t>
            </a:r>
            <a:r>
              <a:rPr lang="en-US" sz="2800" baseline="-25000" dirty="0">
                <a:latin typeface="Helvetica" pitchFamily="-97" charset="0"/>
              </a:rPr>
              <a:t>••</a:t>
            </a:r>
            <a:r>
              <a:rPr lang="en-US" sz="2800" dirty="0">
                <a:latin typeface="Helvetica" pitchFamily="-97" charset="0"/>
              </a:rPr>
              <a:t>) + (</a:t>
            </a:r>
            <a:r>
              <a:rPr lang="en-US" sz="2800" dirty="0" err="1">
                <a:latin typeface="Helvetica" pitchFamily="-97" charset="0"/>
              </a:rPr>
              <a:t>Y</a:t>
            </a:r>
            <a:r>
              <a:rPr lang="en-US" sz="2800" baseline="-25000" dirty="0" err="1">
                <a:latin typeface="Helvetica" pitchFamily="-97" charset="0"/>
              </a:rPr>
              <a:t>ij</a:t>
            </a:r>
            <a:r>
              <a:rPr lang="en-US" sz="2800" dirty="0">
                <a:latin typeface="Helvetica" pitchFamily="-97" charset="0"/>
              </a:rPr>
              <a:t> - Y</a:t>
            </a:r>
            <a:r>
              <a:rPr lang="en-US" sz="2800" baseline="-25000" dirty="0">
                <a:latin typeface="Helvetica" pitchFamily="-97" charset="0"/>
              </a:rPr>
              <a:t>i•</a:t>
            </a:r>
            <a:r>
              <a:rPr lang="en-US" sz="2800" dirty="0">
                <a:latin typeface="Helvetica" pitchFamily="-97" charset="0"/>
              </a:rPr>
              <a:t>)</a:t>
            </a:r>
          </a:p>
          <a:p>
            <a:pPr marL="223838" indent="-223838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4578350" algn="l"/>
              </a:tabLst>
            </a:pPr>
            <a:endParaRPr lang="en-US" sz="2800" dirty="0">
              <a:latin typeface="Helvetica" pitchFamily="-97" charset="0"/>
            </a:endParaRPr>
          </a:p>
          <a:p>
            <a:pPr marL="223838" indent="-223838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4578350" algn="l"/>
              </a:tabLst>
            </a:pPr>
            <a:endParaRPr lang="en-US" sz="2800" dirty="0">
              <a:latin typeface="Helvetica" pitchFamily="-97" charset="0"/>
            </a:endParaRPr>
          </a:p>
          <a:p>
            <a:pPr marL="223838" indent="-223838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4578350" algn="l"/>
              </a:tabLst>
            </a:pPr>
            <a:endParaRPr lang="en-US" sz="2800" dirty="0">
              <a:latin typeface="Helvetica" pitchFamily="-97" charset="0"/>
            </a:endParaRPr>
          </a:p>
          <a:p>
            <a:pPr marL="223838" indent="-223838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4578350" algn="l"/>
              </a:tabLst>
            </a:pPr>
            <a:endParaRPr lang="en-US" sz="2800" dirty="0">
              <a:latin typeface="Helvetica" pitchFamily="-97" charset="0"/>
            </a:endParaRPr>
          </a:p>
          <a:p>
            <a:pPr marL="223838" indent="-223838">
              <a:lnSpc>
                <a:spcPct val="90000"/>
              </a:lnSpc>
              <a:spcBef>
                <a:spcPct val="30000"/>
              </a:spcBef>
              <a:tabLst>
                <a:tab pos="4578350" algn="l"/>
              </a:tabLst>
            </a:pPr>
            <a:r>
              <a:rPr lang="en-US" sz="2800" dirty="0">
                <a:latin typeface="Helvetica" pitchFamily="-97" charset="0"/>
              </a:rPr>
              <a:t> </a:t>
            </a:r>
            <a:r>
              <a:rPr lang="en-US" sz="2800" dirty="0" err="1">
                <a:latin typeface="Symbol" pitchFamily="-97" charset="2"/>
              </a:rPr>
              <a:t>SS</a:t>
            </a:r>
            <a:r>
              <a:rPr lang="en-US" sz="2800" dirty="0" err="1">
                <a:latin typeface="Helvetica" pitchFamily="-97" charset="0"/>
              </a:rPr>
              <a:t>(Y</a:t>
            </a:r>
            <a:r>
              <a:rPr lang="en-US" sz="2800" baseline="-25000" dirty="0" err="1">
                <a:latin typeface="Helvetica" pitchFamily="-97" charset="0"/>
              </a:rPr>
              <a:t>ij</a:t>
            </a:r>
            <a:r>
              <a:rPr lang="en-US" sz="2800" baseline="-25000" dirty="0">
                <a:latin typeface="Helvetica" pitchFamily="-97" charset="0"/>
              </a:rPr>
              <a:t> </a:t>
            </a:r>
            <a:r>
              <a:rPr lang="en-US" sz="2800" dirty="0">
                <a:latin typeface="Helvetica" pitchFamily="-97" charset="0"/>
              </a:rPr>
              <a:t>- Y</a:t>
            </a:r>
            <a:r>
              <a:rPr lang="en-US" sz="2800" baseline="-25000" dirty="0">
                <a:latin typeface="Helvetica" pitchFamily="-97" charset="0"/>
              </a:rPr>
              <a:t>••</a:t>
            </a:r>
            <a:r>
              <a:rPr lang="en-US" sz="2800" dirty="0">
                <a:latin typeface="Helvetica" pitchFamily="-97" charset="0"/>
              </a:rPr>
              <a:t>)</a:t>
            </a:r>
            <a:r>
              <a:rPr lang="en-US" sz="2800" baseline="30000" dirty="0">
                <a:latin typeface="Helvetica" pitchFamily="-97" charset="0"/>
              </a:rPr>
              <a:t>2</a:t>
            </a:r>
            <a:r>
              <a:rPr lang="en-US" sz="2800" dirty="0">
                <a:latin typeface="Helvetica" pitchFamily="-97" charset="0"/>
              </a:rPr>
              <a:t> = </a:t>
            </a:r>
            <a:r>
              <a:rPr lang="en-US" sz="2800" dirty="0" err="1">
                <a:latin typeface="Symbol" pitchFamily="-97" charset="2"/>
              </a:rPr>
              <a:t>S</a:t>
            </a:r>
            <a:r>
              <a:rPr lang="en-US" sz="2800" dirty="0" err="1">
                <a:latin typeface="Helvetica" pitchFamily="-97" charset="0"/>
              </a:rPr>
              <a:t>n</a:t>
            </a:r>
            <a:r>
              <a:rPr lang="en-US" sz="2800" baseline="-25000" dirty="0" err="1">
                <a:latin typeface="Helvetica" pitchFamily="-97" charset="0"/>
              </a:rPr>
              <a:t>i</a:t>
            </a:r>
            <a:r>
              <a:rPr lang="en-US" sz="2800" dirty="0" err="1">
                <a:latin typeface="Helvetica" pitchFamily="-97" charset="0"/>
              </a:rPr>
              <a:t>(Y</a:t>
            </a:r>
            <a:r>
              <a:rPr lang="en-US" sz="2800" baseline="-25000" dirty="0" err="1">
                <a:latin typeface="Helvetica" pitchFamily="-97" charset="0"/>
              </a:rPr>
              <a:t>i</a:t>
            </a:r>
            <a:r>
              <a:rPr lang="en-US" sz="2800" baseline="-25000" dirty="0">
                <a:latin typeface="Helvetica" pitchFamily="-97" charset="0"/>
              </a:rPr>
              <a:t>•</a:t>
            </a:r>
            <a:r>
              <a:rPr lang="en-US" sz="2800" dirty="0">
                <a:latin typeface="Helvetica" pitchFamily="-97" charset="0"/>
              </a:rPr>
              <a:t> - Y</a:t>
            </a:r>
            <a:r>
              <a:rPr lang="en-US" sz="2800" baseline="-25000" dirty="0">
                <a:latin typeface="Helvetica" pitchFamily="-97" charset="0"/>
              </a:rPr>
              <a:t>••</a:t>
            </a:r>
            <a:r>
              <a:rPr lang="en-US" sz="2800" dirty="0">
                <a:latin typeface="Helvetica" pitchFamily="-97" charset="0"/>
              </a:rPr>
              <a:t>)</a:t>
            </a:r>
            <a:r>
              <a:rPr lang="en-US" sz="2800" baseline="30000" dirty="0">
                <a:latin typeface="Helvetica" pitchFamily="-97" charset="0"/>
              </a:rPr>
              <a:t>2</a:t>
            </a:r>
            <a:r>
              <a:rPr lang="en-US" sz="2800" dirty="0">
                <a:latin typeface="Helvetica" pitchFamily="-97" charset="0"/>
              </a:rPr>
              <a:t> + </a:t>
            </a:r>
            <a:r>
              <a:rPr lang="en-US" sz="2800" dirty="0" err="1">
                <a:latin typeface="Symbol" pitchFamily="-97" charset="2"/>
              </a:rPr>
              <a:t>SS</a:t>
            </a:r>
            <a:r>
              <a:rPr lang="en-US" sz="2800" dirty="0" err="1">
                <a:latin typeface="Helvetica" pitchFamily="-97" charset="0"/>
              </a:rPr>
              <a:t>(Y</a:t>
            </a:r>
            <a:r>
              <a:rPr lang="en-US" sz="2800" baseline="-25000" dirty="0" err="1">
                <a:latin typeface="Helvetica" pitchFamily="-97" charset="0"/>
              </a:rPr>
              <a:t>ij</a:t>
            </a:r>
            <a:r>
              <a:rPr lang="en-US" sz="2800" dirty="0">
                <a:latin typeface="Helvetica" pitchFamily="-97" charset="0"/>
              </a:rPr>
              <a:t> - Y</a:t>
            </a:r>
            <a:r>
              <a:rPr lang="en-US" sz="2800" baseline="-25000" dirty="0">
                <a:latin typeface="Helvetica" pitchFamily="-97" charset="0"/>
              </a:rPr>
              <a:t>i•</a:t>
            </a:r>
            <a:r>
              <a:rPr lang="en-US" sz="2800" dirty="0">
                <a:latin typeface="Helvetica" pitchFamily="-97" charset="0"/>
              </a:rPr>
              <a:t>)</a:t>
            </a:r>
            <a:r>
              <a:rPr lang="en-US" sz="2800" baseline="30000" dirty="0">
                <a:latin typeface="Helvetica" pitchFamily="-97" charset="0"/>
              </a:rPr>
              <a:t>2</a:t>
            </a:r>
            <a:endParaRPr lang="en-US" dirty="0">
              <a:latin typeface="Helvetica" pitchFamily="-97" charset="0"/>
            </a:endParaRPr>
          </a:p>
          <a:p>
            <a:pPr marL="223838" indent="-223838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4578350" algn="l"/>
              </a:tabLst>
            </a:pPr>
            <a:endParaRPr lang="en-US" dirty="0">
              <a:latin typeface="Helvetica" pitchFamily="-97" charset="0"/>
            </a:endParaRP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2662238" y="9255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Helvetica" pitchFamily="-97" charset="0"/>
              </a:rPr>
              <a:t>_</a:t>
            </a: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3336925" y="925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lvetica" pitchFamily="-97" charset="0"/>
              </a:rPr>
              <a:t>_</a:t>
            </a: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5049838" y="9255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Helvetica" pitchFamily="-97" charset="0"/>
              </a:rPr>
              <a:t>_</a:t>
            </a: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868363" y="1968500"/>
            <a:ext cx="145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Total </a:t>
            </a:r>
          </a:p>
          <a:p>
            <a:pPr algn="ctr"/>
            <a:r>
              <a:rPr lang="en-US">
                <a:latin typeface="Helvetica" pitchFamily="-97" charset="0"/>
              </a:rPr>
              <a:t>Deviation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2349500" y="21510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=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2606675" y="1968500"/>
            <a:ext cx="2127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Helvetica" pitchFamily="-97" charset="0"/>
              </a:rPr>
              <a:t>Deviation of factor means from overall mean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4673600" y="213518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+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4803775" y="1922463"/>
            <a:ext cx="24780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Helvetica" pitchFamily="-97" charset="0"/>
              </a:rPr>
              <a:t>Residual </a:t>
            </a:r>
          </a:p>
          <a:p>
            <a:pPr algn="ctr"/>
            <a:r>
              <a:rPr lang="en-US" dirty="0">
                <a:latin typeface="Helvetica" pitchFamily="-97" charset="0"/>
              </a:rPr>
              <a:t>deviation</a:t>
            </a:r>
          </a:p>
          <a:p>
            <a:pPr algn="ctr"/>
            <a:r>
              <a:rPr lang="en-US" dirty="0">
                <a:latin typeface="Helvetica" pitchFamily="-97" charset="0"/>
              </a:rPr>
              <a:t>around factor means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1101725" y="4470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SSTO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2360613" y="447198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=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2617788" y="4470400"/>
            <a:ext cx="1814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SSTR</a:t>
            </a:r>
          </a:p>
        </p:txBody>
      </p:sp>
      <p:sp>
        <p:nvSpPr>
          <p:cNvPr id="317463" name="Text Box 23"/>
          <p:cNvSpPr txBox="1">
            <a:spLocks noChangeArrowheads="1"/>
          </p:cNvSpPr>
          <p:nvPr/>
        </p:nvSpPr>
        <p:spPr bwMode="auto">
          <a:xfrm>
            <a:off x="4575175" y="447198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+</a:t>
            </a:r>
          </a:p>
        </p:txBody>
      </p:sp>
      <p:sp>
        <p:nvSpPr>
          <p:cNvPr id="317464" name="Text Box 24"/>
          <p:cNvSpPr txBox="1">
            <a:spLocks noChangeArrowheads="1"/>
          </p:cNvSpPr>
          <p:nvPr/>
        </p:nvSpPr>
        <p:spPr bwMode="auto">
          <a:xfrm>
            <a:off x="5356225" y="4470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SSE</a:t>
            </a:r>
          </a:p>
        </p:txBody>
      </p:sp>
      <p:sp>
        <p:nvSpPr>
          <p:cNvPr id="317465" name="Text Box 25"/>
          <p:cNvSpPr txBox="1">
            <a:spLocks noChangeArrowheads="1"/>
          </p:cNvSpPr>
          <p:nvPr/>
        </p:nvSpPr>
        <p:spPr bwMode="auto">
          <a:xfrm>
            <a:off x="1096963" y="5076825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Helvetica" pitchFamily="-97" charset="0"/>
              </a:rPr>
              <a:t>(n</a:t>
            </a:r>
            <a:r>
              <a:rPr lang="en-US" baseline="-25000" dirty="0">
                <a:latin typeface="Helvetica" pitchFamily="-97" charset="0"/>
              </a:rPr>
              <a:t>T</a:t>
            </a:r>
            <a:r>
              <a:rPr lang="en-US" dirty="0">
                <a:latin typeface="Helvetica" pitchFamily="-97" charset="0"/>
              </a:rPr>
              <a:t>-1)</a:t>
            </a:r>
          </a:p>
        </p:txBody>
      </p:sp>
      <p:sp>
        <p:nvSpPr>
          <p:cNvPr id="317466" name="Text Box 26"/>
          <p:cNvSpPr txBox="1">
            <a:spLocks noChangeArrowheads="1"/>
          </p:cNvSpPr>
          <p:nvPr/>
        </p:nvSpPr>
        <p:spPr bwMode="auto">
          <a:xfrm>
            <a:off x="2324100" y="50784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=</a:t>
            </a:r>
          </a:p>
        </p:txBody>
      </p: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2581275" y="5076825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(r-1)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4538663" y="50784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+</a:t>
            </a:r>
          </a:p>
        </p:txBody>
      </p:sp>
      <p:sp>
        <p:nvSpPr>
          <p:cNvPr id="317469" name="Text Box 29"/>
          <p:cNvSpPr txBox="1">
            <a:spLocks noChangeArrowheads="1"/>
          </p:cNvSpPr>
          <p:nvPr/>
        </p:nvSpPr>
        <p:spPr bwMode="auto">
          <a:xfrm>
            <a:off x="5275263" y="5076825"/>
            <a:ext cx="884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(n</a:t>
            </a:r>
            <a:r>
              <a:rPr lang="en-US" baseline="-25000">
                <a:latin typeface="Helvetica" pitchFamily="-97" charset="0"/>
              </a:rPr>
              <a:t>T</a:t>
            </a:r>
            <a:r>
              <a:rPr lang="en-US">
                <a:latin typeface="Helvetica" pitchFamily="-97" charset="0"/>
              </a:rPr>
              <a:t>-r)</a:t>
            </a:r>
          </a:p>
        </p:txBody>
      </p:sp>
      <p:sp>
        <p:nvSpPr>
          <p:cNvPr id="317470" name="Text Box 30"/>
          <p:cNvSpPr txBox="1">
            <a:spLocks noChangeArrowheads="1"/>
          </p:cNvSpPr>
          <p:nvPr/>
        </p:nvSpPr>
        <p:spPr bwMode="auto">
          <a:xfrm>
            <a:off x="6516688" y="4487863"/>
            <a:ext cx="213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pitchFamily="-97" charset="0"/>
              </a:rPr>
              <a:t>Sums of Squares</a:t>
            </a:r>
          </a:p>
        </p:txBody>
      </p:sp>
      <p:sp>
        <p:nvSpPr>
          <p:cNvPr id="317471" name="Text Box 31"/>
          <p:cNvSpPr txBox="1">
            <a:spLocks noChangeArrowheads="1"/>
          </p:cNvSpPr>
          <p:nvPr/>
        </p:nvSpPr>
        <p:spPr bwMode="auto">
          <a:xfrm>
            <a:off x="6516688" y="5126038"/>
            <a:ext cx="209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pitchFamily="-97" charset="0"/>
              </a:rPr>
              <a:t>Deg. of Freedom</a:t>
            </a:r>
          </a:p>
        </p:txBody>
      </p: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1025525" y="5767388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MSTO</a:t>
            </a:r>
          </a:p>
        </p:txBody>
      </p:sp>
      <p:sp>
        <p:nvSpPr>
          <p:cNvPr id="317473" name="Text Box 33"/>
          <p:cNvSpPr txBox="1">
            <a:spLocks noChangeArrowheads="1"/>
          </p:cNvSpPr>
          <p:nvPr/>
        </p:nvSpPr>
        <p:spPr bwMode="auto">
          <a:xfrm>
            <a:off x="2295525" y="57689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≠</a:t>
            </a:r>
          </a:p>
        </p:txBody>
      </p:sp>
      <p:sp>
        <p:nvSpPr>
          <p:cNvPr id="317474" name="Text Box 34"/>
          <p:cNvSpPr txBox="1">
            <a:spLocks noChangeArrowheads="1"/>
          </p:cNvSpPr>
          <p:nvPr/>
        </p:nvSpPr>
        <p:spPr bwMode="auto">
          <a:xfrm>
            <a:off x="2565400" y="5767388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MSTR</a:t>
            </a:r>
          </a:p>
        </p:txBody>
      </p:sp>
      <p:sp>
        <p:nvSpPr>
          <p:cNvPr id="317475" name="Text Box 35"/>
          <p:cNvSpPr txBox="1">
            <a:spLocks noChangeArrowheads="1"/>
          </p:cNvSpPr>
          <p:nvPr/>
        </p:nvSpPr>
        <p:spPr bwMode="auto">
          <a:xfrm>
            <a:off x="4522788" y="5768975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+</a:t>
            </a:r>
          </a:p>
        </p:txBody>
      </p: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5278438" y="57673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pitchFamily="-97" charset="0"/>
              </a:rPr>
              <a:t>MSE</a:t>
            </a:r>
          </a:p>
        </p:txBody>
      </p:sp>
      <p:sp>
        <p:nvSpPr>
          <p:cNvPr id="317477" name="Text Box 37"/>
          <p:cNvSpPr txBox="1">
            <a:spLocks noChangeArrowheads="1"/>
          </p:cNvSpPr>
          <p:nvPr/>
        </p:nvSpPr>
        <p:spPr bwMode="auto">
          <a:xfrm>
            <a:off x="6516688" y="5784850"/>
            <a:ext cx="1836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pitchFamily="-97" charset="0"/>
              </a:rPr>
              <a:t>Mean Squares</a:t>
            </a:r>
          </a:p>
        </p:txBody>
      </p:sp>
      <p:sp>
        <p:nvSpPr>
          <p:cNvPr id="317478" name="Line 38"/>
          <p:cNvSpPr>
            <a:spLocks noChangeShapeType="1"/>
          </p:cNvSpPr>
          <p:nvPr/>
        </p:nvSpPr>
        <p:spPr bwMode="auto">
          <a:xfrm>
            <a:off x="736600" y="5629275"/>
            <a:ext cx="564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79" name="Line 39"/>
          <p:cNvSpPr>
            <a:spLocks noChangeShapeType="1"/>
          </p:cNvSpPr>
          <p:nvPr/>
        </p:nvSpPr>
        <p:spPr bwMode="auto">
          <a:xfrm>
            <a:off x="1176338" y="49911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0" name="Line 40"/>
          <p:cNvSpPr>
            <a:spLocks noChangeShapeType="1"/>
          </p:cNvSpPr>
          <p:nvPr/>
        </p:nvSpPr>
        <p:spPr bwMode="auto">
          <a:xfrm>
            <a:off x="3036888" y="49911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1" name="Line 41"/>
          <p:cNvSpPr>
            <a:spLocks noChangeShapeType="1"/>
          </p:cNvSpPr>
          <p:nvPr/>
        </p:nvSpPr>
        <p:spPr bwMode="auto">
          <a:xfrm>
            <a:off x="5291138" y="49911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2" name="Text Box 42"/>
          <p:cNvSpPr txBox="1">
            <a:spLocks noChangeArrowheads="1"/>
          </p:cNvSpPr>
          <p:nvPr/>
        </p:nvSpPr>
        <p:spPr bwMode="auto">
          <a:xfrm>
            <a:off x="2128838" y="347345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lvetica" pitchFamily="-97" charset="0"/>
              </a:rPr>
              <a:t>_</a:t>
            </a:r>
          </a:p>
        </p:txBody>
      </p:sp>
      <p:sp>
        <p:nvSpPr>
          <p:cNvPr id="317483" name="Text Box 43"/>
          <p:cNvSpPr txBox="1">
            <a:spLocks noChangeArrowheads="1"/>
          </p:cNvSpPr>
          <p:nvPr/>
        </p:nvSpPr>
        <p:spPr bwMode="auto">
          <a:xfrm>
            <a:off x="3771900" y="34734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lvetica" pitchFamily="-97" charset="0"/>
              </a:rPr>
              <a:t>_</a:t>
            </a:r>
          </a:p>
        </p:txBody>
      </p:sp>
      <p:sp>
        <p:nvSpPr>
          <p:cNvPr id="317484" name="Text Box 44"/>
          <p:cNvSpPr txBox="1">
            <a:spLocks noChangeArrowheads="1"/>
          </p:cNvSpPr>
          <p:nvPr/>
        </p:nvSpPr>
        <p:spPr bwMode="auto">
          <a:xfrm>
            <a:off x="4445000" y="34734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lvetica" pitchFamily="-97" charset="0"/>
              </a:rPr>
              <a:t>_</a:t>
            </a:r>
          </a:p>
        </p:txBody>
      </p:sp>
      <p:sp>
        <p:nvSpPr>
          <p:cNvPr id="317485" name="Text Box 45"/>
          <p:cNvSpPr txBox="1">
            <a:spLocks noChangeArrowheads="1"/>
          </p:cNvSpPr>
          <p:nvPr/>
        </p:nvSpPr>
        <p:spPr bwMode="auto">
          <a:xfrm>
            <a:off x="6705600" y="34734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lvetica" pitchFamily="-97" charset="0"/>
              </a:rPr>
              <a:t>_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sz="2800"/>
              <a:t>Expected Mean Squares and ANOVA Table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77963"/>
            <a:ext cx="7685087" cy="4995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tabLst>
                <a:tab pos="4578350" algn="l"/>
              </a:tabLst>
            </a:pPr>
            <a:r>
              <a:rPr lang="en-US" sz="2400" dirty="0"/>
              <a:t>E{MSE} = </a:t>
            </a:r>
            <a:r>
              <a:rPr lang="en-US" sz="2400" dirty="0">
                <a:latin typeface="Symbol" pitchFamily="-97" charset="2"/>
              </a:rPr>
              <a:t>s</a:t>
            </a:r>
            <a:r>
              <a:rPr lang="en-US" sz="2400" baseline="30000" dirty="0"/>
              <a:t>2</a:t>
            </a:r>
            <a:r>
              <a:rPr lang="en-US" sz="2400" dirty="0"/>
              <a:t> [</a:t>
            </a:r>
            <a:r>
              <a:rPr lang="en-US" sz="2400" dirty="0" err="1"/>
              <a:t>e</a:t>
            </a:r>
            <a:r>
              <a:rPr lang="en-US" sz="2400" baseline="-25000" dirty="0" err="1"/>
              <a:t>ij</a:t>
            </a:r>
            <a:r>
              <a:rPr lang="en-US" sz="2400" dirty="0"/>
              <a:t> ~ </a:t>
            </a:r>
            <a:r>
              <a:rPr lang="en-US" sz="2400" i="1" dirty="0"/>
              <a:t>N</a:t>
            </a:r>
            <a:r>
              <a:rPr lang="en-US" sz="2400" dirty="0"/>
              <a:t>(0,</a:t>
            </a:r>
            <a:r>
              <a:rPr lang="en-US" sz="2400" dirty="0">
                <a:latin typeface="Symbol" pitchFamily="-97" charset="2"/>
              </a:rPr>
              <a:t>s</a:t>
            </a:r>
            <a:r>
              <a:rPr lang="en-US" sz="2400" baseline="30000" dirty="0"/>
              <a:t>2</a:t>
            </a:r>
            <a:r>
              <a:rPr lang="en-US" sz="2400" dirty="0"/>
              <a:t>)]</a:t>
            </a:r>
          </a:p>
          <a:p>
            <a:pPr>
              <a:lnSpc>
                <a:spcPct val="100000"/>
              </a:lnSpc>
              <a:spcBef>
                <a:spcPct val="30000"/>
              </a:spcBef>
              <a:tabLst>
                <a:tab pos="4578350" algn="l"/>
              </a:tabLst>
            </a:pPr>
            <a:r>
              <a:rPr lang="en-US" sz="2400" dirty="0"/>
              <a:t>E{MSTR} = </a:t>
            </a:r>
            <a:r>
              <a:rPr lang="en-US" sz="2400" dirty="0">
                <a:latin typeface="Symbol" pitchFamily="-97" charset="2"/>
              </a:rPr>
              <a:t>s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dirty="0" err="1">
                <a:latin typeface="Symbol" pitchFamily="-97" charset="2"/>
              </a:rPr>
              <a:t>S</a:t>
            </a:r>
            <a:r>
              <a:rPr lang="en-US" sz="2400" dirty="0" err="1"/>
              <a:t>n</a:t>
            </a:r>
            <a:r>
              <a:rPr lang="en-US" sz="2400" baseline="-25000" dirty="0" err="1"/>
              <a:t>i</a:t>
            </a:r>
            <a:r>
              <a:rPr lang="en-US" sz="2400" dirty="0" err="1"/>
              <a:t>(</a:t>
            </a:r>
            <a:r>
              <a:rPr lang="en-US" sz="2400" dirty="0" err="1">
                <a:latin typeface="Symbol" pitchFamily="-97" charset="2"/>
              </a:rPr>
              <a:t>m</a:t>
            </a:r>
            <a:r>
              <a:rPr lang="en-US" sz="2400" baseline="-25000" dirty="0" err="1"/>
              <a:t>i</a:t>
            </a:r>
            <a:r>
              <a:rPr lang="en-US" sz="2400" dirty="0"/>
              <a:t> - 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•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/(r-1) (see </a:t>
            </a:r>
            <a:r>
              <a:rPr lang="en-US" sz="2400" dirty="0" err="1"/>
              <a:t>p</a:t>
            </a:r>
            <a:r>
              <a:rPr lang="en-US" sz="2400" dirty="0"/>
              <a:t>. 694)</a:t>
            </a:r>
          </a:p>
          <a:p>
            <a:pPr lvl="1">
              <a:spcBef>
                <a:spcPct val="30000"/>
              </a:spcBef>
              <a:tabLst>
                <a:tab pos="4578350" algn="l"/>
              </a:tabLst>
            </a:pPr>
            <a:r>
              <a:rPr lang="en-US" sz="2000" baseline="30000" dirty="0"/>
              <a:t> </a:t>
            </a:r>
            <a:r>
              <a:rPr lang="en-US" sz="2000" dirty="0" err="1">
                <a:latin typeface="Symbol" pitchFamily="-97" charset="2"/>
              </a:rPr>
              <a:t>m</a:t>
            </a:r>
            <a:r>
              <a:rPr lang="en-US" sz="2000" baseline="-25000" dirty="0"/>
              <a:t>•</a:t>
            </a:r>
            <a:r>
              <a:rPr lang="en-US" sz="2000" dirty="0"/>
              <a:t> =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 err="1">
                <a:latin typeface="Symbol" pitchFamily="-97" charset="2"/>
              </a:rPr>
              <a:t>m</a:t>
            </a:r>
            <a:r>
              <a:rPr lang="en-US" sz="2000" baseline="-25000" dirty="0" err="1"/>
              <a:t>i</a:t>
            </a:r>
            <a:r>
              <a:rPr lang="en-US" sz="2000" dirty="0" err="1"/>
              <a:t>/n</a:t>
            </a:r>
            <a:r>
              <a:rPr lang="en-US" sz="2000" baseline="-25000" dirty="0" err="1"/>
              <a:t>T</a:t>
            </a:r>
            <a:r>
              <a:rPr lang="en-US" sz="2000" dirty="0"/>
              <a:t>  (weighted mean)</a:t>
            </a:r>
            <a:endParaRPr lang="en-US" sz="2000" baseline="30000" dirty="0"/>
          </a:p>
          <a:p>
            <a:pPr>
              <a:lnSpc>
                <a:spcPct val="100000"/>
              </a:lnSpc>
              <a:spcBef>
                <a:spcPct val="30000"/>
              </a:spcBef>
              <a:buNone/>
              <a:tabLst>
                <a:tab pos="4578350" algn="l"/>
              </a:tabLst>
            </a:pPr>
            <a:r>
              <a:rPr lang="en-US" b="1" dirty="0">
                <a:solidFill>
                  <a:srgbClr val="3333CC"/>
                </a:solidFill>
              </a:rPr>
              <a:t>ANOVA Table: </a:t>
            </a:r>
          </a:p>
          <a:p>
            <a:pPr>
              <a:lnSpc>
                <a:spcPct val="100000"/>
              </a:lnSpc>
              <a:spcBef>
                <a:spcPct val="30000"/>
              </a:spcBef>
              <a:tabLst>
                <a:tab pos="4578350" algn="l"/>
              </a:tabLst>
            </a:pPr>
            <a:endParaRPr lang="en-US" sz="2400" dirty="0"/>
          </a:p>
        </p:txBody>
      </p:sp>
      <p:graphicFrame>
        <p:nvGraphicFramePr>
          <p:cNvPr id="318469" name="Object 5"/>
          <p:cNvGraphicFramePr>
            <a:graphicFrameLocks noChangeAspect="1"/>
          </p:cNvGraphicFramePr>
          <p:nvPr/>
        </p:nvGraphicFramePr>
        <p:xfrm>
          <a:off x="684213" y="3581400"/>
          <a:ext cx="8170862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6242304" imgH="2676144" progId="Word.Document.8">
                  <p:embed/>
                </p:oleObj>
              </mc:Choice>
              <mc:Fallback>
                <p:oleObj name="Document" r:id="rId3" imgW="6242304" imgH="2676144" progId="Word.Document.8">
                  <p:embed/>
                  <p:pic>
                    <p:nvPicPr>
                      <p:cNvPr id="318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3584"/>
                      <a:stretch>
                        <a:fillRect/>
                      </a:stretch>
                    </p:blipFill>
                    <p:spPr bwMode="auto">
                      <a:xfrm>
                        <a:off x="684213" y="3581400"/>
                        <a:ext cx="8170862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4687888" y="6118225"/>
            <a:ext cx="383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If all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>
                <a:latin typeface="Helvetica" pitchFamily="-97" charset="0"/>
              </a:rPr>
              <a:t>i</a:t>
            </a:r>
            <a:r>
              <a:rPr lang="en-US" sz="2000" dirty="0">
                <a:latin typeface="Helvetica" pitchFamily="-97" charset="0"/>
              </a:rPr>
              <a:t> are equal, E{MSTR} = </a:t>
            </a:r>
            <a:r>
              <a:rPr lang="en-US" sz="2000" b="1" dirty="0">
                <a:solidFill>
                  <a:srgbClr val="FF0000"/>
                </a:solidFill>
                <a:latin typeface="Symbol" pitchFamily="-97" charset="2"/>
              </a:rPr>
              <a:t>s</a:t>
            </a:r>
            <a:r>
              <a:rPr lang="en-US" sz="2000" b="1" baseline="30000" dirty="0">
                <a:solidFill>
                  <a:srgbClr val="FF0000"/>
                </a:solidFill>
                <a:latin typeface="Helvetica" pitchFamily="-97" charset="0"/>
              </a:rPr>
              <a:t>2</a:t>
            </a:r>
            <a:r>
              <a:rPr lang="en-US" sz="2000" dirty="0">
                <a:latin typeface="Helvetica" pitchFamily="-97" charset="0"/>
              </a:rPr>
              <a:t> </a:t>
            </a:r>
          </a:p>
        </p:txBody>
      </p:sp>
      <p:sp>
        <p:nvSpPr>
          <p:cNvPr id="318472" name="Rectangle 8"/>
          <p:cNvSpPr>
            <a:spLocks noChangeArrowheads="1"/>
          </p:cNvSpPr>
          <p:nvPr/>
        </p:nvSpPr>
        <p:spPr bwMode="auto">
          <a:xfrm>
            <a:off x="4592638" y="6073775"/>
            <a:ext cx="3965575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sz="2800" i="1"/>
              <a:t>F</a:t>
            </a:r>
            <a:r>
              <a:rPr lang="en-US" sz="2800"/>
              <a:t> Test for Equality of Factor Level Means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289050"/>
            <a:ext cx="7874000" cy="5251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tabLst>
                <a:tab pos="4578350" algn="l"/>
              </a:tabLst>
            </a:pPr>
            <a:r>
              <a:rPr lang="en-US" sz="2400" dirty="0"/>
              <a:t>General test:  are all 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i</a:t>
            </a:r>
            <a:r>
              <a:rPr lang="en-US" sz="2400" dirty="0"/>
              <a:t> the same?</a:t>
            </a:r>
          </a:p>
          <a:p>
            <a:pPr lvl="1">
              <a:spcBef>
                <a:spcPct val="30000"/>
              </a:spcBef>
              <a:tabLst>
                <a:tab pos="4578350" algn="l"/>
              </a:tabLst>
            </a:pPr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2 </a:t>
            </a:r>
            <a:r>
              <a:rPr lang="en-US" sz="2000" dirty="0"/>
              <a:t>= … = </a:t>
            </a:r>
            <a:r>
              <a:rPr lang="en-US" sz="2000" dirty="0" err="1">
                <a:latin typeface="Symbol" pitchFamily="-97" charset="2"/>
              </a:rPr>
              <a:t>m</a:t>
            </a:r>
            <a:r>
              <a:rPr lang="en-US" sz="2000" baseline="-25000" dirty="0" err="1"/>
              <a:t>r</a:t>
            </a:r>
            <a:endParaRPr lang="en-US" sz="2000" dirty="0"/>
          </a:p>
          <a:p>
            <a:pPr lvl="1">
              <a:spcBef>
                <a:spcPct val="30000"/>
              </a:spcBef>
              <a:tabLst>
                <a:tab pos="4578350" algn="l"/>
              </a:tabLst>
            </a:pPr>
            <a:r>
              <a:rPr lang="en-US" sz="2000" dirty="0"/>
              <a:t>H</a:t>
            </a:r>
            <a:r>
              <a:rPr lang="en-US" sz="2000" baseline="-25000" dirty="0"/>
              <a:t>a</a:t>
            </a:r>
            <a:r>
              <a:rPr lang="en-US" sz="2000" dirty="0"/>
              <a:t>: not all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are equal</a:t>
            </a:r>
            <a:endParaRPr lang="en-US" sz="2000" baseline="-25000" dirty="0"/>
          </a:p>
          <a:p>
            <a:pPr>
              <a:lnSpc>
                <a:spcPct val="100000"/>
              </a:lnSpc>
              <a:spcBef>
                <a:spcPct val="30000"/>
              </a:spcBef>
              <a:tabLst>
                <a:tab pos="4578350" algn="l"/>
              </a:tabLst>
            </a:pPr>
            <a:r>
              <a:rPr lang="en-US" sz="2400" dirty="0"/>
              <a:t>Test statistic:  </a:t>
            </a:r>
            <a:r>
              <a:rPr lang="en-US" sz="2400" i="1" dirty="0"/>
              <a:t>F</a:t>
            </a:r>
            <a:r>
              <a:rPr lang="en-US" sz="2400" dirty="0"/>
              <a:t> * = MSTR/MSE</a:t>
            </a:r>
          </a:p>
          <a:p>
            <a:pPr lvl="1">
              <a:spcBef>
                <a:spcPct val="30000"/>
              </a:spcBef>
              <a:tabLst>
                <a:tab pos="4578350" algn="l"/>
              </a:tabLst>
            </a:pPr>
            <a:r>
              <a:rPr lang="en-US" sz="2000" dirty="0"/>
              <a:t>Large </a:t>
            </a:r>
            <a:r>
              <a:rPr lang="en-US" sz="2000" i="1" dirty="0"/>
              <a:t>F</a:t>
            </a:r>
            <a:r>
              <a:rPr lang="en-US" sz="2000" dirty="0"/>
              <a:t> * -&gt; H</a:t>
            </a:r>
            <a:r>
              <a:rPr lang="en-US" sz="2000" baseline="-25000" dirty="0"/>
              <a:t>a</a:t>
            </a:r>
            <a:r>
              <a:rPr lang="en-US" sz="2000" dirty="0"/>
              <a:t>; </a:t>
            </a:r>
            <a:r>
              <a:rPr lang="en-US" sz="2000" i="1" dirty="0"/>
              <a:t>F</a:t>
            </a:r>
            <a:r>
              <a:rPr lang="en-US" sz="2000" dirty="0"/>
              <a:t> * near 1 -&gt; H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  <a:spcBef>
                <a:spcPct val="30000"/>
              </a:spcBef>
              <a:tabLst>
                <a:tab pos="4578350" algn="l"/>
              </a:tabLst>
            </a:pPr>
            <a:r>
              <a:rPr lang="en-US" sz="2400" dirty="0"/>
              <a:t>Sampling distribution = </a:t>
            </a:r>
            <a:r>
              <a:rPr lang="en-US" sz="2400" i="1" dirty="0"/>
              <a:t>F</a:t>
            </a:r>
            <a:r>
              <a:rPr lang="en-US" sz="2400" dirty="0"/>
              <a:t> (r-1, </a:t>
            </a:r>
            <a:r>
              <a:rPr lang="en-US" sz="2400" dirty="0" err="1"/>
              <a:t>n</a:t>
            </a:r>
            <a:r>
              <a:rPr lang="en-US" sz="2400" baseline="-25000" dirty="0" err="1"/>
              <a:t>T</a:t>
            </a:r>
            <a:r>
              <a:rPr lang="en-US" sz="2400" dirty="0" err="1"/>
              <a:t>-r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ct val="30000"/>
              </a:spcBef>
              <a:tabLst>
                <a:tab pos="4578350" algn="l"/>
              </a:tabLst>
            </a:pPr>
            <a:r>
              <a:rPr lang="en-US" sz="2400" dirty="0"/>
              <a:t>Decision Rule:</a:t>
            </a:r>
          </a:p>
          <a:p>
            <a:pPr lvl="1">
              <a:spcBef>
                <a:spcPct val="30000"/>
              </a:spcBef>
              <a:tabLst>
                <a:tab pos="4578350" algn="l"/>
              </a:tabLst>
            </a:pPr>
            <a:r>
              <a:rPr lang="en-US" sz="2000" dirty="0"/>
              <a:t>If </a:t>
            </a:r>
            <a:r>
              <a:rPr lang="en-US" sz="2000" i="1" dirty="0"/>
              <a:t>F</a:t>
            </a:r>
            <a:r>
              <a:rPr lang="en-US" sz="2000" dirty="0"/>
              <a:t> * ≤ </a:t>
            </a:r>
            <a:r>
              <a:rPr lang="en-US" sz="2000" i="1" dirty="0"/>
              <a:t>F</a:t>
            </a:r>
            <a:r>
              <a:rPr lang="en-US" sz="2000" dirty="0"/>
              <a:t> (1-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; r-1; </a:t>
            </a: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 err="1"/>
              <a:t>-r</a:t>
            </a:r>
            <a:r>
              <a:rPr lang="en-US" sz="2000" dirty="0"/>
              <a:t>), conclude H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</a:p>
          <a:p>
            <a:pPr lvl="1">
              <a:spcBef>
                <a:spcPct val="30000"/>
              </a:spcBef>
              <a:tabLst>
                <a:tab pos="4578350" algn="l"/>
              </a:tabLst>
            </a:pPr>
            <a:r>
              <a:rPr lang="en-US" sz="2000" dirty="0"/>
              <a:t>If </a:t>
            </a:r>
            <a:r>
              <a:rPr lang="en-US" sz="2000" i="1" dirty="0"/>
              <a:t>F</a:t>
            </a:r>
            <a:r>
              <a:rPr lang="en-US" sz="2000" dirty="0"/>
              <a:t> * &gt; </a:t>
            </a:r>
            <a:r>
              <a:rPr lang="en-US" sz="2000" i="1" dirty="0"/>
              <a:t>F</a:t>
            </a:r>
            <a:r>
              <a:rPr lang="en-US" sz="2000" dirty="0"/>
              <a:t> (1-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; r-1; </a:t>
            </a: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 err="1"/>
              <a:t>-r</a:t>
            </a:r>
            <a:r>
              <a:rPr lang="en-US" sz="2000" dirty="0"/>
              <a:t>), conclude H</a:t>
            </a:r>
            <a:r>
              <a:rPr lang="en-US" sz="2000" baseline="-25000" dirty="0"/>
              <a:t>a</a:t>
            </a:r>
            <a:r>
              <a:rPr lang="en-US" sz="2000" dirty="0"/>
              <a:t> </a:t>
            </a:r>
          </a:p>
          <a:p>
            <a:pPr>
              <a:spcBef>
                <a:spcPct val="30000"/>
              </a:spcBef>
              <a:tabLst>
                <a:tab pos="4578350" algn="l"/>
              </a:tabLst>
            </a:pPr>
            <a:r>
              <a:rPr lang="en-US" sz="2400" dirty="0"/>
              <a:t>Notes: </a:t>
            </a:r>
          </a:p>
          <a:p>
            <a:pPr lvl="1">
              <a:spcBef>
                <a:spcPct val="30000"/>
              </a:spcBef>
              <a:tabLst>
                <a:tab pos="4578350" algn="l"/>
              </a:tabLst>
            </a:pPr>
            <a:r>
              <a:rPr lang="en-US" sz="2000" dirty="0"/>
              <a:t>if r = 2, </a:t>
            </a:r>
            <a:r>
              <a:rPr lang="en-US" sz="2000" i="1" dirty="0"/>
              <a:t>F</a:t>
            </a:r>
            <a:r>
              <a:rPr lang="en-US" sz="2000" dirty="0"/>
              <a:t> test is same as two-sided </a:t>
            </a:r>
            <a:r>
              <a:rPr lang="en-US" sz="2000" i="1" dirty="0"/>
              <a:t>t</a:t>
            </a:r>
            <a:r>
              <a:rPr lang="en-US" sz="2000" dirty="0"/>
              <a:t> test [</a:t>
            </a:r>
            <a:r>
              <a:rPr lang="en-US" sz="2000" i="1" dirty="0"/>
              <a:t>F* </a:t>
            </a:r>
            <a:r>
              <a:rPr lang="en-US" sz="2000" dirty="0"/>
              <a:t>=</a:t>
            </a:r>
            <a:r>
              <a:rPr lang="en-US" sz="2000" i="1" dirty="0"/>
              <a:t> (t*)</a:t>
            </a:r>
            <a:r>
              <a:rPr lang="en-US" sz="2000" baseline="30000" dirty="0"/>
              <a:t>2</a:t>
            </a:r>
            <a:r>
              <a:rPr lang="en-US" sz="2000" dirty="0"/>
              <a:t>]</a:t>
            </a:r>
          </a:p>
          <a:p>
            <a:pPr lvl="1">
              <a:spcBef>
                <a:spcPct val="30000"/>
              </a:spcBef>
              <a:tabLst>
                <a:tab pos="4578350" algn="l"/>
              </a:tabLst>
            </a:pPr>
            <a:r>
              <a:rPr lang="en-US" sz="2000" i="1" dirty="0"/>
              <a:t>F</a:t>
            </a:r>
            <a:r>
              <a:rPr lang="en-US" sz="2000" dirty="0"/>
              <a:t> test is similar to Full vs. Reduced Model approach</a:t>
            </a:r>
          </a:p>
          <a:p>
            <a:pPr lvl="1">
              <a:spcBef>
                <a:spcPct val="30000"/>
              </a:spcBef>
              <a:tabLst>
                <a:tab pos="4578350" algn="l"/>
              </a:tabLst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 Model I:  Alternative Formulation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050" y="1447800"/>
            <a:ext cx="6864350" cy="50419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</a:rPr>
              <a:t>Factor Effects Model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en-US" dirty="0" err="1">
                <a:latin typeface="Symbol" pitchFamily="-97" charset="2"/>
              </a:rPr>
              <a:t>m</a:t>
            </a:r>
            <a:r>
              <a:rPr lang="en-US" baseline="-25000" dirty="0"/>
              <a:t>•</a:t>
            </a:r>
            <a:r>
              <a:rPr lang="en-US" dirty="0"/>
              <a:t> + </a:t>
            </a:r>
            <a:r>
              <a:rPr lang="en-US" dirty="0" err="1">
                <a:latin typeface="Symbol" pitchFamily="-97" charset="2"/>
              </a:rPr>
              <a:t>t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>
                <a:latin typeface="Symbol" pitchFamily="-97" charset="2"/>
              </a:rPr>
              <a:t>e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dirty="0"/>
              <a:t> </a:t>
            </a:r>
            <a:r>
              <a:rPr lang="en-US" dirty="0" err="1">
                <a:latin typeface="Symbol" pitchFamily="-97" charset="2"/>
              </a:rPr>
              <a:t>m</a:t>
            </a:r>
            <a:r>
              <a:rPr lang="en-US" baseline="-25000" dirty="0"/>
              <a:t>•</a:t>
            </a:r>
            <a:r>
              <a:rPr lang="en-US" dirty="0"/>
              <a:t> is a constant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dirty="0"/>
              <a:t> </a:t>
            </a:r>
            <a:r>
              <a:rPr lang="en-US" dirty="0" err="1">
                <a:latin typeface="Symbol" pitchFamily="-97" charset="2"/>
              </a:rPr>
              <a:t>t</a:t>
            </a:r>
            <a:r>
              <a:rPr lang="en-US" baseline="-25000" dirty="0" err="1"/>
              <a:t>i</a:t>
            </a:r>
            <a:r>
              <a:rPr lang="en-US" dirty="0"/>
              <a:t> is the </a:t>
            </a:r>
            <a:r>
              <a:rPr lang="en-US" i="1" dirty="0" err="1"/>
              <a:t>i</a:t>
            </a:r>
            <a:r>
              <a:rPr lang="en-US" baseline="30000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factor level effect (</a:t>
            </a:r>
            <a:r>
              <a:rPr lang="en-US" dirty="0">
                <a:latin typeface="Symbol" pitchFamily="-97" charset="2"/>
              </a:rPr>
              <a:t>m</a:t>
            </a:r>
            <a:r>
              <a:rPr lang="en-US" baseline="-25000" dirty="0"/>
              <a:t>i</a:t>
            </a:r>
            <a:r>
              <a:rPr lang="en-US" dirty="0"/>
              <a:t> - </a:t>
            </a:r>
            <a:r>
              <a:rPr lang="en-US" dirty="0" err="1">
                <a:latin typeface="Symbol" pitchFamily="-97" charset="2"/>
              </a:rPr>
              <a:t>m</a:t>
            </a:r>
            <a:r>
              <a:rPr lang="en-US" baseline="-25000" dirty="0"/>
              <a:t>•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dirty="0"/>
              <a:t> </a:t>
            </a:r>
            <a:r>
              <a:rPr lang="en-US" dirty="0" err="1">
                <a:latin typeface="Symbol" pitchFamily="-97" charset="2"/>
              </a:rPr>
              <a:t>e</a:t>
            </a:r>
            <a:r>
              <a:rPr lang="en-US" baseline="-25000" dirty="0" err="1"/>
              <a:t>ij</a:t>
            </a:r>
            <a:r>
              <a:rPr lang="en-US" dirty="0"/>
              <a:t> are independent N(0, </a:t>
            </a:r>
            <a:r>
              <a:rPr lang="en-US" dirty="0">
                <a:latin typeface="Symbol" pitchFamily="-97" charset="2"/>
              </a:rPr>
              <a:t>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dirty="0"/>
              <a:t> </a:t>
            </a:r>
            <a:r>
              <a:rPr lang="en-US" dirty="0" err="1">
                <a:latin typeface="Symbol" pitchFamily="-97" charset="2"/>
              </a:rPr>
              <a:t>m</a:t>
            </a:r>
            <a:r>
              <a:rPr lang="en-US" baseline="-25000" dirty="0"/>
              <a:t>•</a:t>
            </a:r>
            <a:r>
              <a:rPr lang="en-US" dirty="0"/>
              <a:t> = </a:t>
            </a:r>
            <a:r>
              <a:rPr lang="en-US" dirty="0" err="1">
                <a:latin typeface="Symbol" pitchFamily="-97" charset="2"/>
              </a:rPr>
              <a:t>Sm</a:t>
            </a:r>
            <a:r>
              <a:rPr lang="en-US" baseline="-25000" dirty="0" err="1"/>
              <a:t>i</a:t>
            </a:r>
            <a:r>
              <a:rPr lang="en-US" dirty="0"/>
              <a:t> / </a:t>
            </a:r>
            <a:r>
              <a:rPr lang="en-US" dirty="0" err="1"/>
              <a:t>r</a:t>
            </a:r>
            <a:endParaRPr lang="en-US" dirty="0"/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dirty="0"/>
              <a:t> </a:t>
            </a:r>
            <a:r>
              <a:rPr lang="en-US" dirty="0" err="1">
                <a:latin typeface="Symbol" pitchFamily="-97" charset="2"/>
              </a:rPr>
              <a:t>St</a:t>
            </a:r>
            <a:r>
              <a:rPr lang="en-US" baseline="-25000" dirty="0" err="1"/>
              <a:t>i</a:t>
            </a:r>
            <a:r>
              <a:rPr lang="en-US" dirty="0"/>
              <a:t> = 0</a:t>
            </a:r>
          </a:p>
          <a:p>
            <a:pPr>
              <a:spcBef>
                <a:spcPct val="30000"/>
              </a:spcBef>
            </a:pPr>
            <a:r>
              <a:rPr lang="en-US" dirty="0"/>
              <a:t>Equivalent to Cell Means Model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>
                <a:latin typeface="Symbol" pitchFamily="-97" charset="2"/>
              </a:rPr>
              <a:t>t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>
                <a:latin typeface="Symbol" pitchFamily="-97" charset="2"/>
              </a:rPr>
              <a:t>t</a:t>
            </a:r>
            <a:r>
              <a:rPr lang="en-US" baseline="-25000" dirty="0"/>
              <a:t>2 </a:t>
            </a:r>
            <a:r>
              <a:rPr lang="en-US" dirty="0"/>
              <a:t>= … = </a:t>
            </a:r>
            <a:r>
              <a:rPr lang="en-US" dirty="0" err="1">
                <a:latin typeface="Symbol" pitchFamily="-97" charset="2"/>
              </a:rPr>
              <a:t>t</a:t>
            </a:r>
            <a:r>
              <a:rPr lang="en-US" baseline="-25000" dirty="0" err="1"/>
              <a:t>r</a:t>
            </a:r>
            <a:r>
              <a:rPr lang="en-US" dirty="0"/>
              <a:t> = 0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not all </a:t>
            </a:r>
            <a:r>
              <a:rPr lang="en-US" dirty="0" err="1">
                <a:latin typeface="Symbol" pitchFamily="-97" charset="2"/>
              </a:rPr>
              <a:t>t</a:t>
            </a:r>
            <a:r>
              <a:rPr lang="en-US" baseline="-25000" dirty="0" err="1"/>
              <a:t>i</a:t>
            </a:r>
            <a:r>
              <a:rPr lang="en-US" dirty="0"/>
              <a:t> = 0</a:t>
            </a:r>
            <a:endParaRPr lang="en-US" baseline="-25000" dirty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lang="en-US" dirty="0"/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66" y="1819275"/>
            <a:ext cx="4972434" cy="44886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28600" y="4305300"/>
            <a:ext cx="990600" cy="863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 Example (JMP)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32439" y="1819275"/>
            <a:ext cx="3141662" cy="1190625"/>
            <a:chOff x="5278439" y="1755775"/>
            <a:chExt cx="3141662" cy="1190625"/>
          </a:xfrm>
        </p:grpSpPr>
        <p:sp>
          <p:nvSpPr>
            <p:cNvPr id="325640" name="Rectangle 8"/>
            <p:cNvSpPr>
              <a:spLocks noChangeArrowheads="1"/>
            </p:cNvSpPr>
            <p:nvPr/>
          </p:nvSpPr>
          <p:spPr bwMode="auto">
            <a:xfrm>
              <a:off x="5278439" y="1755775"/>
              <a:ext cx="3141662" cy="119062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639" name="Text Box 7"/>
            <p:cNvSpPr txBox="1">
              <a:spLocks noChangeArrowheads="1"/>
            </p:cNvSpPr>
            <p:nvPr/>
          </p:nvSpPr>
          <p:spPr bwMode="auto">
            <a:xfrm>
              <a:off x="5408613" y="1852613"/>
              <a:ext cx="297068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 dirty="0">
                  <a:latin typeface="Helvetica"/>
                  <a:cs typeface="Helvetica"/>
                </a:rPr>
                <a:t>F</a:t>
              </a:r>
              <a:r>
                <a:rPr lang="en-US" sz="2000" dirty="0">
                  <a:latin typeface="Helvetica"/>
                  <a:cs typeface="Helvetica"/>
                </a:rPr>
                <a:t> * = MSTR/MSE = 18.6</a:t>
              </a:r>
            </a:p>
            <a:p>
              <a:r>
                <a:rPr lang="en-US" sz="2000" i="1" dirty="0">
                  <a:latin typeface="Helvetica"/>
                  <a:cs typeface="Helvetica"/>
                </a:rPr>
                <a:t>F</a:t>
              </a:r>
              <a:r>
                <a:rPr lang="en-US" sz="2000" dirty="0">
                  <a:latin typeface="Helvetica"/>
                  <a:cs typeface="Helvetica"/>
                </a:rPr>
                <a:t> (0.95; 3; 15) = 3.29</a:t>
              </a:r>
            </a:p>
            <a:p>
              <a:r>
                <a:rPr lang="en-US" sz="2000" i="1" dirty="0">
                  <a:latin typeface="Helvetica"/>
                  <a:cs typeface="Helvetica"/>
                </a:rPr>
                <a:t>P</a:t>
              </a:r>
              <a:r>
                <a:rPr lang="en-US" sz="2000" dirty="0">
                  <a:latin typeface="Helvetica"/>
                  <a:cs typeface="Helvetica"/>
                </a:rPr>
                <a:t>-value &lt; 0.0001</a:t>
              </a:r>
            </a:p>
          </p:txBody>
        </p:sp>
      </p:grpSp>
      <p:sp>
        <p:nvSpPr>
          <p:cNvPr id="325643" name="Rectangle 11"/>
          <p:cNvSpPr>
            <a:spLocks noChangeArrowheads="1"/>
          </p:cNvSpPr>
          <p:nvPr/>
        </p:nvSpPr>
        <p:spPr bwMode="auto">
          <a:xfrm>
            <a:off x="304800" y="1889125"/>
            <a:ext cx="836613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454025" algn="l"/>
              </a:tabLst>
            </a:pPr>
            <a:r>
              <a:rPr lang="en-US" sz="1400" b="1" dirty="0">
                <a:latin typeface="Helvetica" pitchFamily="-97" charset="0"/>
              </a:rPr>
              <a:t>X	Y</a:t>
            </a:r>
            <a:endParaRPr lang="en-US" sz="1400" dirty="0">
              <a:latin typeface="Helvetica" pitchFamily="-97" charset="0"/>
            </a:endParaRP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1	11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1	17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1	16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1	14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1	15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2	12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2	10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2	15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2	19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2	11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3	23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3	20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3	18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3	17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4	27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4	33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4	22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4	26</a:t>
            </a:r>
          </a:p>
          <a:p>
            <a:pPr>
              <a:tabLst>
                <a:tab pos="454025" algn="l"/>
              </a:tabLst>
            </a:pPr>
            <a:r>
              <a:rPr lang="en-US" sz="1400" dirty="0">
                <a:latin typeface="Helvetica" pitchFamily="-97" charset="0"/>
              </a:rPr>
              <a:t>4	28</a:t>
            </a: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38100" y="6396038"/>
            <a:ext cx="23996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 dirty="0" err="1">
                <a:latin typeface="Helvetica" pitchFamily="-97" charset="0"/>
              </a:rPr>
              <a:t>Kutner</a:t>
            </a:r>
            <a:r>
              <a:rPr lang="en-US" sz="1600" i="1" dirty="0">
                <a:latin typeface="Helvetica" pitchFamily="-97" charset="0"/>
              </a:rPr>
              <a:t> et al., Table 16.1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2766" y="3238500"/>
            <a:ext cx="2718162" cy="523220"/>
          </a:xfrm>
          <a:prstGeom prst="rect">
            <a:avLst/>
          </a:prstGeom>
          <a:solidFill>
            <a:srgbClr val="C0C0C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Helvetica"/>
                <a:cs typeface="Helvetica"/>
              </a:rPr>
              <a:t>Interpretation?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5600" y="124584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+mn-lt"/>
              </a:rPr>
              <a:t>Analyze : Fit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and Testing of Factor Level Effects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165225"/>
            <a:ext cx="8339138" cy="51212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Inferences for factor level effects (</a:t>
            </a:r>
            <a:r>
              <a:rPr lang="en-US" sz="2400" i="1" dirty="0">
                <a:solidFill>
                  <a:srgbClr val="FF0000"/>
                </a:solidFill>
              </a:rPr>
              <a:t>“post hoc” </a:t>
            </a:r>
            <a:r>
              <a:rPr lang="en-US" sz="2400" dirty="0"/>
              <a:t>tests)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Single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endParaRPr lang="en-US" sz="2000" dirty="0"/>
          </a:p>
          <a:p>
            <a:pPr lvl="1">
              <a:spcBef>
                <a:spcPct val="30000"/>
              </a:spcBef>
            </a:pPr>
            <a:r>
              <a:rPr lang="en-US" sz="2000" dirty="0"/>
              <a:t>Differences between two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endParaRPr lang="en-US" sz="2000" dirty="0"/>
          </a:p>
          <a:p>
            <a:pPr lvl="1">
              <a:spcBef>
                <a:spcPct val="30000"/>
              </a:spcBef>
            </a:pPr>
            <a:r>
              <a:rPr lang="en-US" sz="2000" dirty="0"/>
              <a:t>Contrast among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endParaRPr lang="en-US" sz="2000" dirty="0"/>
          </a:p>
          <a:p>
            <a:pPr lvl="1">
              <a:spcBef>
                <a:spcPct val="30000"/>
              </a:spcBef>
            </a:pPr>
            <a:r>
              <a:rPr lang="en-US" sz="2000" dirty="0"/>
              <a:t>Linear combinations of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endParaRPr lang="en-US" sz="2000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Single factor level mean (H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i</a:t>
            </a:r>
            <a:r>
              <a:rPr lang="en-US" sz="2400" dirty="0"/>
              <a:t> = </a:t>
            </a:r>
            <a:r>
              <a:rPr lang="en-US" sz="2400" dirty="0" err="1"/>
              <a:t>c</a:t>
            </a:r>
            <a:r>
              <a:rPr lang="en-US" sz="2400" dirty="0"/>
              <a:t>; H</a:t>
            </a:r>
            <a:r>
              <a:rPr lang="en-US" sz="2400" baseline="-25000" dirty="0"/>
              <a:t>a</a:t>
            </a:r>
            <a:r>
              <a:rPr lang="en-US" sz="2400" dirty="0"/>
              <a:t>: 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i</a:t>
            </a:r>
            <a:r>
              <a:rPr lang="en-US" sz="2400" dirty="0"/>
              <a:t> ≠ </a:t>
            </a:r>
            <a:r>
              <a:rPr lang="en-US" sz="2400" dirty="0" err="1"/>
              <a:t>c</a:t>
            </a:r>
            <a:r>
              <a:rPr lang="en-US" sz="2400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= Y</a:t>
            </a:r>
            <a:r>
              <a:rPr lang="en-US" sz="2000" baseline="-25000" dirty="0"/>
              <a:t>i•</a:t>
            </a:r>
            <a:r>
              <a:rPr lang="en-US" sz="2000" dirty="0"/>
              <a:t> 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 s</a:t>
            </a:r>
            <a:r>
              <a:rPr lang="en-US" sz="2000" baseline="30000" dirty="0"/>
              <a:t>2</a:t>
            </a:r>
            <a:r>
              <a:rPr lang="en-US" sz="2000" dirty="0"/>
              <a:t>{Y</a:t>
            </a:r>
            <a:r>
              <a:rPr lang="en-US" sz="2000" baseline="-25000" dirty="0"/>
              <a:t>i•</a:t>
            </a:r>
            <a:r>
              <a:rPr lang="en-US" sz="2000" dirty="0"/>
              <a:t>} = MSE/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(Y</a:t>
            </a:r>
            <a:r>
              <a:rPr lang="en-US" sz="2000" baseline="-25000" dirty="0"/>
              <a:t>i•</a:t>
            </a:r>
            <a:r>
              <a:rPr lang="en-US" sz="2000" dirty="0"/>
              <a:t> -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)/</a:t>
            </a:r>
            <a:r>
              <a:rPr lang="en-US" sz="2000" dirty="0" err="1"/>
              <a:t>s{Y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•</a:t>
            </a:r>
            <a:r>
              <a:rPr lang="en-US" sz="2000" dirty="0"/>
              <a:t>} ~ </a:t>
            </a:r>
            <a:r>
              <a:rPr lang="en-US" sz="2000" i="1" dirty="0" err="1"/>
              <a:t>t</a:t>
            </a:r>
            <a:r>
              <a:rPr lang="en-US" sz="2000" dirty="0"/>
              <a:t> (</a:t>
            </a: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/>
              <a:t> - </a:t>
            </a:r>
            <a:r>
              <a:rPr lang="en-US" sz="2000" dirty="0" err="1"/>
              <a:t>r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Differences between two means (H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i</a:t>
            </a:r>
            <a:r>
              <a:rPr lang="en-US" sz="2400" dirty="0"/>
              <a:t> = 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i’</a:t>
            </a:r>
            <a:r>
              <a:rPr lang="en-US" sz="2400" dirty="0"/>
              <a:t>; H</a:t>
            </a:r>
            <a:r>
              <a:rPr lang="en-US" sz="2400" baseline="-25000" dirty="0"/>
              <a:t>a</a:t>
            </a:r>
            <a:r>
              <a:rPr lang="en-US" sz="2400" dirty="0"/>
              <a:t>: 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i</a:t>
            </a:r>
            <a:r>
              <a:rPr lang="en-US" sz="2400" dirty="0"/>
              <a:t> ≠ 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i’</a:t>
            </a:r>
            <a:r>
              <a:rPr lang="en-US" sz="2400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D =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-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i’</a:t>
            </a:r>
            <a:r>
              <a:rPr lang="en-US" sz="2000" dirty="0"/>
              <a:t> ; D = Y</a:t>
            </a:r>
            <a:r>
              <a:rPr lang="en-US" sz="2000" baseline="-25000" dirty="0"/>
              <a:t>i•</a:t>
            </a:r>
            <a:r>
              <a:rPr lang="en-US" sz="2000" dirty="0"/>
              <a:t> - Y</a:t>
            </a:r>
            <a:r>
              <a:rPr lang="en-US" sz="2000" baseline="-25000" dirty="0"/>
              <a:t>i’•</a:t>
            </a:r>
            <a:r>
              <a:rPr lang="en-US" sz="2000" dirty="0"/>
              <a:t> 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s</a:t>
            </a:r>
            <a:r>
              <a:rPr lang="en-US" sz="2000" baseline="30000" dirty="0"/>
              <a:t>2</a:t>
            </a:r>
            <a:r>
              <a:rPr lang="en-US" sz="2000" dirty="0"/>
              <a:t>{D} = MSE(1/n</a:t>
            </a:r>
            <a:r>
              <a:rPr lang="en-US" sz="2000" baseline="-25000" dirty="0"/>
              <a:t>i</a:t>
            </a:r>
            <a:r>
              <a:rPr lang="en-US" sz="2000" dirty="0"/>
              <a:t> + 1/n</a:t>
            </a:r>
            <a:r>
              <a:rPr lang="en-US" sz="2000" baseline="-25000" dirty="0"/>
              <a:t>i’</a:t>
            </a:r>
            <a:r>
              <a:rPr lang="en-US" sz="2000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(D - D)/</a:t>
            </a:r>
            <a:r>
              <a:rPr lang="en-US" sz="2000" dirty="0" err="1"/>
              <a:t>s{D</a:t>
            </a:r>
            <a:r>
              <a:rPr lang="en-US" sz="2000" dirty="0"/>
              <a:t>} ~ </a:t>
            </a:r>
            <a:r>
              <a:rPr lang="en-US" sz="2000" i="1" dirty="0" err="1"/>
              <a:t>t</a:t>
            </a:r>
            <a:r>
              <a:rPr lang="en-US" sz="2000" dirty="0"/>
              <a:t> (</a:t>
            </a: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/>
              <a:t> - </a:t>
            </a:r>
            <a:r>
              <a:rPr lang="en-US" sz="2000" dirty="0" err="1"/>
              <a:t>r</a:t>
            </a:r>
            <a:r>
              <a:rPr lang="en-US" sz="2000" dirty="0"/>
              <a:t>)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11325" y="3408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_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217613" y="36068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1547813" y="38052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_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1247775" y="41957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_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2295525" y="4191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-97" charset="0"/>
              </a:rPr>
              <a:t>_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2482850" y="51943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2955925" y="5059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-97" charset="0"/>
              </a:rPr>
              <a:t>_</a:t>
            </a:r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3454400" y="5054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_</a:t>
            </a:r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1476375" y="559276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1249363" y="59896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2203450" y="59880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grpSp>
        <p:nvGrpSpPr>
          <p:cNvPr id="322577" name="Group 17"/>
          <p:cNvGrpSpPr>
            <a:grpSpLocks/>
          </p:cNvGrpSpPr>
          <p:nvPr/>
        </p:nvGrpSpPr>
        <p:grpSpPr bwMode="auto">
          <a:xfrm>
            <a:off x="3911601" y="4448181"/>
            <a:ext cx="2109788" cy="369888"/>
            <a:chOff x="2464" y="2730"/>
            <a:chExt cx="1329" cy="233"/>
          </a:xfrm>
        </p:grpSpPr>
        <p:sp>
          <p:nvSpPr>
            <p:cNvPr id="322575" name="Line 15"/>
            <p:cNvSpPr>
              <a:spLocks noChangeShapeType="1"/>
            </p:cNvSpPr>
            <p:nvPr/>
          </p:nvSpPr>
          <p:spPr bwMode="auto">
            <a:xfrm flipV="1">
              <a:off x="2464" y="2868"/>
              <a:ext cx="488" cy="8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2990" y="2730"/>
              <a:ext cx="8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  <a:latin typeface="Helvetica" pitchFamily="-97" charset="0"/>
                </a:rPr>
                <a:t>df</a:t>
              </a:r>
              <a:r>
                <a:rPr lang="en-US" sz="1800" dirty="0">
                  <a:solidFill>
                    <a:srgbClr val="FF0000"/>
                  </a:solidFill>
                  <a:latin typeface="Helvetica" pitchFamily="-97" charset="0"/>
                </a:rPr>
                <a:t> for MSE</a:t>
              </a:r>
              <a:endParaRPr lang="en-US" sz="1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7144" y="3644900"/>
            <a:ext cx="3091656" cy="482600"/>
            <a:chOff x="2547144" y="3644900"/>
            <a:chExt cx="3091656" cy="482600"/>
          </a:xfrm>
        </p:grpSpPr>
        <p:cxnSp>
          <p:nvCxnSpPr>
            <p:cNvPr id="19" name="Elbow Connector 18"/>
            <p:cNvCxnSpPr/>
            <p:nvPr/>
          </p:nvCxnSpPr>
          <p:spPr bwMode="auto">
            <a:xfrm rot="5400000" flipH="1" flipV="1">
              <a:off x="2829322" y="3565922"/>
              <a:ext cx="279400" cy="843756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454400" y="3644900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+mn-lt"/>
                </a:rPr>
                <a:t>Denom. of </a:t>
              </a:r>
              <a:r>
                <a:rPr lang="en-US" sz="1800" i="1" dirty="0">
                  <a:solidFill>
                    <a:srgbClr val="FF0000"/>
                  </a:solidFill>
                  <a:latin typeface="+mn-lt"/>
                </a:rPr>
                <a:t>F</a:t>
              </a:r>
              <a:r>
                <a:rPr lang="en-US" sz="1800" dirty="0">
                  <a:solidFill>
                    <a:srgbClr val="FF0000"/>
                  </a:solidFill>
                  <a:latin typeface="+mn-lt"/>
                </a:rPr>
                <a:t> test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36907" y="3817938"/>
            <a:ext cx="5218124" cy="631831"/>
            <a:chOff x="3136907" y="3817938"/>
            <a:chExt cx="5218124" cy="631831"/>
          </a:xfrm>
        </p:grpSpPr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3136907" y="4079881"/>
              <a:ext cx="5218124" cy="369888"/>
              <a:chOff x="2464" y="2730"/>
              <a:chExt cx="3287" cy="233"/>
            </a:xfrm>
          </p:grpSpPr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V="1">
                <a:off x="2464" y="2868"/>
                <a:ext cx="488" cy="8"/>
              </a:xfrm>
              <a:prstGeom prst="line">
                <a:avLst/>
              </a:pr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2990" y="2730"/>
                <a:ext cx="276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Helvetica" pitchFamily="-97" charset="0"/>
                  </a:rPr>
                  <a:t>#observations in point estimate (here, Y</a:t>
                </a:r>
                <a:r>
                  <a:rPr lang="en-US" sz="1800" baseline="-25000" dirty="0">
                    <a:solidFill>
                      <a:srgbClr val="FF0000"/>
                    </a:solidFill>
                    <a:latin typeface="Helvetica" pitchFamily="-97" charset="0"/>
                  </a:rPr>
                  <a:t>i</a:t>
                </a:r>
                <a:r>
                  <a:rPr lang="en-US" sz="1800" dirty="0">
                    <a:solidFill>
                      <a:srgbClr val="FF0000"/>
                    </a:solidFill>
                    <a:latin typeface="Helvetica" pitchFamily="-97" charset="0"/>
                  </a:rPr>
                  <a:t>)</a:t>
                </a:r>
                <a:endParaRPr lang="en-US" sz="1800" dirty="0"/>
              </a:p>
            </p:txBody>
          </p:sp>
        </p:grp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7859713" y="3817938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Helvetica" pitchFamily="-97" charset="0"/>
                </a:rPr>
                <a:t>_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95400"/>
            <a:ext cx="7848600" cy="510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Describe ANOVA models, assumptions, applications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Compare and contrast regression and ANOVA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Define terms used in ANOVA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Contrast ANOVA Models I and II: statistical models, features, interpretations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Describe how ANOVA models are fit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Describe and apply partitioning of sums of squares and hypothesis testing in ANOVA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Describe and apply multiple comparison procedures (</a:t>
            </a:r>
            <a:r>
              <a:rPr lang="en-US" sz="2400" i="1" dirty="0"/>
              <a:t>post hoc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Describe and apply diagnostic and remedial measures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of Factor Level Effects, contd.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0292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Inferences for contrast of factor level means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Comparison of ≥ 2 factor level means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Contrast (L) is a linear combination of </a:t>
            </a:r>
            <a:r>
              <a:rPr lang="en-US" sz="2000" dirty="0">
                <a:latin typeface="Symbol" pitchFamily="-97" charset="2"/>
              </a:rPr>
              <a:t>m</a:t>
            </a:r>
            <a:r>
              <a:rPr lang="en-US" sz="2000" baseline="-25000" dirty="0"/>
              <a:t>i</a:t>
            </a:r>
            <a:r>
              <a:rPr lang="en-US" sz="2000" dirty="0"/>
              <a:t>, with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L = </a:t>
            </a:r>
            <a:r>
              <a:rPr lang="en-US" sz="1800" dirty="0" err="1">
                <a:latin typeface="Symbol" pitchFamily="-97" charset="2"/>
              </a:rPr>
              <a:t>S</a:t>
            </a:r>
            <a:r>
              <a:rPr lang="en-US" sz="1800" dirty="0" err="1"/>
              <a:t>(c</a:t>
            </a:r>
            <a:r>
              <a:rPr lang="en-US" sz="1800" baseline="-25000" dirty="0" err="1"/>
              <a:t>i</a:t>
            </a:r>
            <a:r>
              <a:rPr lang="en-US" sz="1800" dirty="0" err="1">
                <a:latin typeface="Symbol" pitchFamily="-97" charset="2"/>
              </a:rPr>
              <a:t>m</a:t>
            </a:r>
            <a:r>
              <a:rPr lang="en-US" sz="1800" baseline="-25000" dirty="0" err="1"/>
              <a:t>i</a:t>
            </a:r>
            <a:r>
              <a:rPr lang="en-US" sz="1800" dirty="0"/>
              <a:t>) and </a:t>
            </a:r>
            <a:r>
              <a:rPr lang="en-US" sz="1800" dirty="0" err="1">
                <a:latin typeface="Symbol" pitchFamily="-97" charset="2"/>
              </a:rPr>
              <a:t>S</a:t>
            </a:r>
            <a:r>
              <a:rPr lang="en-US" sz="1800" dirty="0" err="1"/>
              <a:t>c</a:t>
            </a:r>
            <a:r>
              <a:rPr lang="en-US" sz="1800" baseline="-25000" dirty="0" err="1"/>
              <a:t>i</a:t>
            </a:r>
            <a:r>
              <a:rPr lang="en-US" sz="1800" dirty="0"/>
              <a:t> = 0 (</a:t>
            </a:r>
            <a:r>
              <a:rPr lang="en-US" sz="1800" dirty="0" err="1"/>
              <a:t>i</a:t>
            </a:r>
            <a:r>
              <a:rPr lang="en-US" sz="1800" dirty="0"/>
              <a:t> = 1 … </a:t>
            </a:r>
            <a:r>
              <a:rPr lang="en-US" sz="1800" dirty="0" err="1"/>
              <a:t>r</a:t>
            </a:r>
            <a:r>
              <a:rPr lang="en-US" sz="18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L = 0; H</a:t>
            </a:r>
            <a:r>
              <a:rPr lang="en-US" sz="2000" baseline="-25000" dirty="0"/>
              <a:t>a</a:t>
            </a:r>
            <a:r>
              <a:rPr lang="en-US" sz="2000" dirty="0"/>
              <a:t>: L ≠ 0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 =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•</a:t>
            </a:r>
            <a:r>
              <a:rPr lang="en-US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</a:t>
            </a:r>
            <a:r>
              <a:rPr lang="en-US" sz="2000" baseline="30000" dirty="0"/>
              <a:t>2</a:t>
            </a:r>
            <a:r>
              <a:rPr lang="en-US" sz="2000" dirty="0"/>
              <a:t>{L} = MSE</a:t>
            </a:r>
            <a:r>
              <a:rPr lang="en-US" sz="2000" dirty="0">
                <a:latin typeface="Symbol" pitchFamily="-97" charset="2"/>
              </a:rPr>
              <a:t>S</a:t>
            </a:r>
            <a:r>
              <a:rPr lang="en-US" sz="2000" dirty="0"/>
              <a:t>(c</a:t>
            </a:r>
            <a:r>
              <a:rPr lang="en-US" sz="2000" baseline="-25000" dirty="0"/>
              <a:t>i</a:t>
            </a:r>
            <a:r>
              <a:rPr lang="en-US" sz="2000" baseline="30000" dirty="0"/>
              <a:t>2</a:t>
            </a:r>
            <a:r>
              <a:rPr lang="en-US" sz="2000" dirty="0"/>
              <a:t>/n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(L - L)/</a:t>
            </a:r>
            <a:r>
              <a:rPr lang="en-US" sz="2000" dirty="0" err="1"/>
              <a:t>s{L</a:t>
            </a:r>
            <a:r>
              <a:rPr lang="en-US" sz="2000" dirty="0"/>
              <a:t>} ~ </a:t>
            </a:r>
            <a:r>
              <a:rPr lang="en-US" sz="2000" i="1" dirty="0" err="1"/>
              <a:t>t</a:t>
            </a:r>
            <a:r>
              <a:rPr lang="en-US" sz="2000" dirty="0"/>
              <a:t> (</a:t>
            </a: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/>
              <a:t> -</a:t>
            </a:r>
            <a:r>
              <a:rPr lang="en-US" sz="2000" dirty="0" err="1"/>
              <a:t>r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Inference for linear combinations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Same as contrasts, but no restrictions on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 =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(c</a:t>
            </a:r>
            <a:r>
              <a:rPr lang="en-US" sz="2000" baseline="-25000" dirty="0" err="1"/>
              <a:t>i</a:t>
            </a:r>
            <a:r>
              <a:rPr lang="en-US" sz="2000" dirty="0" err="1">
                <a:latin typeface="Symbol" pitchFamily="-97" charset="2"/>
              </a:rPr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) and </a:t>
            </a:r>
            <a:r>
              <a:rPr lang="en-US" sz="2000" dirty="0" err="1">
                <a:latin typeface="Symbol" pitchFamily="-97" charset="2"/>
              </a:rPr>
              <a:t>S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 ≠ 0 (</a:t>
            </a:r>
            <a:r>
              <a:rPr lang="en-US" sz="2000" dirty="0" err="1"/>
              <a:t>i</a:t>
            </a:r>
            <a:r>
              <a:rPr lang="en-US" sz="2000" dirty="0"/>
              <a:t> = 1 … </a:t>
            </a:r>
            <a:r>
              <a:rPr lang="en-US" sz="2000" dirty="0" err="1"/>
              <a:t>r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L = </a:t>
            </a:r>
            <a:r>
              <a:rPr lang="en-US" sz="2000" dirty="0" err="1"/>
              <a:t>c</a:t>
            </a:r>
            <a:r>
              <a:rPr lang="en-US" sz="2000" dirty="0"/>
              <a:t>; H</a:t>
            </a:r>
            <a:r>
              <a:rPr lang="en-US" sz="2000" baseline="-25000" dirty="0"/>
              <a:t>a</a:t>
            </a:r>
            <a:r>
              <a:rPr lang="en-US" sz="2000" dirty="0"/>
              <a:t>: L ≠ </a:t>
            </a:r>
            <a:r>
              <a:rPr lang="en-US" sz="2000" dirty="0" err="1"/>
              <a:t>c</a:t>
            </a:r>
            <a:endParaRPr lang="en-US" sz="2000" dirty="0"/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1885950" y="31226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_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1120775" y="324802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1447800" y="36576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 pitchFamily="-97" charset="0"/>
              </a:rPr>
              <a:t>^</a:t>
            </a:r>
            <a:endParaRPr lang="en-US" sz="1800">
              <a:latin typeface="Symbol" pitchFamily="-97" charset="2"/>
            </a:endParaRPr>
          </a:p>
        </p:txBody>
      </p:sp>
      <p:sp>
        <p:nvSpPr>
          <p:cNvPr id="323596" name="Text Box 12"/>
          <p:cNvSpPr txBox="1">
            <a:spLocks noChangeArrowheads="1"/>
          </p:cNvSpPr>
          <p:nvPr/>
        </p:nvSpPr>
        <p:spPr bwMode="auto">
          <a:xfrm>
            <a:off x="1219200" y="40513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Helvetica" pitchFamily="-97" charset="0"/>
              </a:rPr>
              <a:t>^</a:t>
            </a:r>
            <a:endParaRPr lang="en-US" sz="1800">
              <a:latin typeface="Symbol" pitchFamily="-97" charset="2"/>
            </a:endParaRPr>
          </a:p>
        </p:txBody>
      </p:sp>
      <p:sp>
        <p:nvSpPr>
          <p:cNvPr id="323598" name="Text Box 14"/>
          <p:cNvSpPr txBox="1">
            <a:spLocks noChangeArrowheads="1"/>
          </p:cNvSpPr>
          <p:nvPr/>
        </p:nvSpPr>
        <p:spPr bwMode="auto">
          <a:xfrm>
            <a:off x="2092325" y="40401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Example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12446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3838" marR="0" lvl="0" indent="-223838" algn="l" defTabSz="914400" rtl="0" eaLnBrk="0" fontAlgn="base" latinLnBrk="0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X1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X2 vs. X3 and X4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97" charset="-128"/>
              </a:rPr>
              <a:t>L = </a:t>
            </a:r>
            <a:r>
              <a:rPr lang="en-US" sz="2000" dirty="0">
                <a:latin typeface="Helvetica" pitchFamily="-97" charset="0"/>
              </a:rPr>
              <a:t>(</a:t>
            </a:r>
            <a:r>
              <a:rPr lang="en-US" sz="2000" dirty="0">
                <a:latin typeface="Symbol" pitchFamily="-97" charset="2"/>
                <a:sym typeface="Symbol" pitchFamily="-97" charset="2"/>
              </a:rPr>
              <a:t></a:t>
            </a:r>
            <a:r>
              <a:rPr lang="en-US" sz="2000" baseline="-25000" dirty="0">
                <a:latin typeface="Helvetica" pitchFamily="-97" charset="0"/>
              </a:rPr>
              <a:t>1</a:t>
            </a:r>
            <a:r>
              <a:rPr lang="en-US" sz="2000" dirty="0">
                <a:latin typeface="Helvetica" pitchFamily="-97" charset="0"/>
              </a:rPr>
              <a:t> + </a:t>
            </a:r>
            <a:r>
              <a:rPr lang="en-US" sz="2000" dirty="0">
                <a:latin typeface="Symbol" pitchFamily="-97" charset="2"/>
                <a:sym typeface="Symbol" pitchFamily="-97" charset="2"/>
              </a:rPr>
              <a:t></a:t>
            </a:r>
            <a:r>
              <a:rPr lang="en-US" sz="2000" baseline="-25000" dirty="0">
                <a:latin typeface="Helvetica" pitchFamily="-97" charset="0"/>
              </a:rPr>
              <a:t>2</a:t>
            </a:r>
            <a:r>
              <a:rPr lang="en-US" sz="2000" dirty="0">
                <a:latin typeface="Helvetica" pitchFamily="-97" charset="0"/>
              </a:rPr>
              <a:t>)/2 -</a:t>
            </a:r>
            <a:r>
              <a:rPr lang="en-US" sz="2000" i="1" dirty="0">
                <a:latin typeface="Helvetica" pitchFamily="-97" charset="0"/>
              </a:rPr>
              <a:t> </a:t>
            </a:r>
            <a:r>
              <a:rPr lang="en-US" sz="2000" dirty="0">
                <a:latin typeface="Helvetica" pitchFamily="-97" charset="0"/>
              </a:rPr>
              <a:t>(</a:t>
            </a:r>
            <a:r>
              <a:rPr lang="en-US" sz="2000" dirty="0">
                <a:latin typeface="Symbol" pitchFamily="-97" charset="2"/>
                <a:sym typeface="Symbol" pitchFamily="-97" charset="2"/>
              </a:rPr>
              <a:t></a:t>
            </a:r>
            <a:r>
              <a:rPr lang="en-US" sz="2000" baseline="-25000" dirty="0">
                <a:latin typeface="Helvetica" pitchFamily="-97" charset="0"/>
              </a:rPr>
              <a:t>3</a:t>
            </a:r>
            <a:r>
              <a:rPr lang="en-US" sz="2000" dirty="0">
                <a:latin typeface="Helvetica" pitchFamily="-97" charset="0"/>
              </a:rPr>
              <a:t> + </a:t>
            </a:r>
            <a:r>
              <a:rPr lang="en-US" sz="2000" dirty="0">
                <a:latin typeface="Symbol" pitchFamily="-97" charset="2"/>
                <a:sym typeface="Symbol" pitchFamily="-97" charset="2"/>
              </a:rPr>
              <a:t></a:t>
            </a:r>
            <a:r>
              <a:rPr lang="en-US" sz="2000" baseline="-25000" dirty="0">
                <a:latin typeface="Helvetica" pitchFamily="-97" charset="0"/>
              </a:rPr>
              <a:t>4</a:t>
            </a:r>
            <a:r>
              <a:rPr lang="en-US" sz="2000" dirty="0">
                <a:latin typeface="Helvetica" pitchFamily="-97" charset="0"/>
              </a:rPr>
              <a:t>)/2 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lang="en-US" sz="2000" dirty="0">
                <a:latin typeface="Helvetica" pitchFamily="-97" charset="0"/>
              </a:rPr>
              <a:t>L = -9.35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charset="2"/>
                <a:ea typeface="ＭＳ Ｐゴシック" pitchFamily="-97" charset="-128"/>
                <a:cs typeface="Symbol" charset="2"/>
              </a:rPr>
              <a:t>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c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i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/n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 = 0.2125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lang="en-US" sz="2000" kern="0" dirty="0">
                <a:latin typeface="Helvetica" pitchFamily="-97" charset="0"/>
                <a:ea typeface="ＭＳ Ｐゴシック" pitchFamily="-97" charset="-128"/>
              </a:rPr>
              <a:t>MSE = 10.547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lang="en-US" sz="2000" dirty="0">
                <a:latin typeface="Helvetica"/>
                <a:cs typeface="Helvetica"/>
              </a:rPr>
              <a:t>s</a:t>
            </a:r>
            <a:r>
              <a:rPr lang="en-US" sz="2000" baseline="30000" dirty="0">
                <a:latin typeface="Helvetica"/>
                <a:cs typeface="Helvetica"/>
              </a:rPr>
              <a:t>2</a:t>
            </a:r>
            <a:r>
              <a:rPr lang="en-US" sz="2000" dirty="0">
                <a:latin typeface="Helvetica"/>
                <a:cs typeface="Helvetica"/>
              </a:rPr>
              <a:t>{L} = 10.547 </a:t>
            </a:r>
            <a:r>
              <a:rPr lang="en-US" sz="2000" dirty="0" err="1">
                <a:latin typeface="Helvetica"/>
                <a:cs typeface="Helvetica"/>
              </a:rPr>
              <a:t>x</a:t>
            </a:r>
            <a:r>
              <a:rPr lang="en-US" sz="2000" dirty="0">
                <a:latin typeface="Helvetica"/>
                <a:cs typeface="Helvetica"/>
              </a:rPr>
              <a:t> 0.2125 = 2.242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lang="en-US" sz="2000" kern="0" dirty="0" err="1">
                <a:latin typeface="Helvetica"/>
                <a:ea typeface="ＭＳ Ｐゴシック" pitchFamily="-97" charset="-128"/>
                <a:cs typeface="Helvetica"/>
              </a:rPr>
              <a:t>s{L</a:t>
            </a:r>
            <a:r>
              <a:rPr lang="en-US" sz="2000" kern="0" dirty="0">
                <a:latin typeface="Helvetica"/>
                <a:ea typeface="ＭＳ Ｐゴシック" pitchFamily="-97" charset="-128"/>
                <a:cs typeface="Helvetica"/>
              </a:rPr>
              <a:t>} = √2.242 = 1.50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lang="en-US" sz="2000" i="1" kern="0" dirty="0" err="1">
                <a:latin typeface="Helvetica"/>
                <a:ea typeface="ＭＳ Ｐゴシック" pitchFamily="-97" charset="-128"/>
                <a:cs typeface="Helvetica"/>
              </a:rPr>
              <a:t>t</a:t>
            </a:r>
            <a:r>
              <a:rPr lang="en-US" sz="2000" i="1" kern="0" baseline="30000" dirty="0">
                <a:latin typeface="Helvetica"/>
                <a:ea typeface="ＭＳ Ｐゴシック" pitchFamily="-97" charset="-128"/>
                <a:cs typeface="Helvetica"/>
              </a:rPr>
              <a:t> </a:t>
            </a:r>
            <a:r>
              <a:rPr lang="en-US" sz="2000" kern="0" dirty="0">
                <a:latin typeface="Helvetica"/>
                <a:ea typeface="ＭＳ Ｐゴシック" pitchFamily="-97" charset="-128"/>
                <a:cs typeface="Helvetica"/>
              </a:rPr>
              <a:t>* = L / </a:t>
            </a:r>
            <a:r>
              <a:rPr lang="en-US" sz="2000" kern="0" dirty="0" err="1">
                <a:latin typeface="Helvetica"/>
                <a:ea typeface="ＭＳ Ｐゴシック" pitchFamily="-97" charset="-128"/>
                <a:cs typeface="Helvetica"/>
              </a:rPr>
              <a:t>s{L</a:t>
            </a:r>
            <a:r>
              <a:rPr lang="en-US" sz="2000" kern="0" dirty="0">
                <a:latin typeface="Helvetica"/>
                <a:ea typeface="ＭＳ Ｐゴシック" pitchFamily="-97" charset="-128"/>
                <a:cs typeface="Helvetica"/>
              </a:rPr>
              <a:t>} = -9.35 / 1.497 = -6.25</a:t>
            </a:r>
          </a:p>
          <a:p>
            <a:pPr marL="122238" lvl="0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lang="en-US" kern="0" dirty="0">
                <a:latin typeface="Helvetica"/>
                <a:cs typeface="Helvetica"/>
              </a:rPr>
              <a:t>Alternatively, use an </a:t>
            </a:r>
            <a:r>
              <a:rPr lang="en-US" i="1" kern="0" dirty="0">
                <a:latin typeface="Helvetica"/>
                <a:cs typeface="Helvetica"/>
              </a:rPr>
              <a:t>F </a:t>
            </a:r>
            <a:r>
              <a:rPr lang="en-US" kern="0" dirty="0">
                <a:latin typeface="Helvetica"/>
                <a:cs typeface="Helvetica"/>
              </a:rPr>
              <a:t>test (single </a:t>
            </a:r>
            <a:r>
              <a:rPr lang="en-US" kern="0" dirty="0" err="1">
                <a:latin typeface="Helvetica"/>
                <a:cs typeface="Helvetica"/>
              </a:rPr>
              <a:t>dof</a:t>
            </a:r>
            <a:r>
              <a:rPr lang="en-US" kern="0" dirty="0">
                <a:latin typeface="Helvetica"/>
                <a:cs typeface="Helvetica"/>
              </a:rPr>
              <a:t>)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lang="en-US" sz="2000" i="1" kern="0" dirty="0">
                <a:latin typeface="Helvetica"/>
                <a:cs typeface="Helvetica"/>
              </a:rPr>
              <a:t>F</a:t>
            </a:r>
            <a:r>
              <a:rPr lang="en-US" sz="2000" i="1" kern="0" baseline="30000" dirty="0">
                <a:latin typeface="Helvetica"/>
                <a:cs typeface="Helvetica"/>
              </a:rPr>
              <a:t> </a:t>
            </a:r>
            <a:r>
              <a:rPr lang="en-US" sz="2000" kern="0" dirty="0">
                <a:latin typeface="Helvetica"/>
                <a:cs typeface="Helvetica"/>
              </a:rPr>
              <a:t>*= MS-contrast / MSE (</a:t>
            </a:r>
            <a:r>
              <a:rPr lang="en-US" sz="2000" kern="0" dirty="0" err="1">
                <a:latin typeface="Helvetica"/>
                <a:cs typeface="Helvetica"/>
              </a:rPr>
              <a:t>dof</a:t>
            </a:r>
            <a:r>
              <a:rPr lang="en-US" sz="2000" kern="0" baseline="-25000" dirty="0" err="1">
                <a:latin typeface="Helvetica"/>
                <a:cs typeface="Helvetica"/>
              </a:rPr>
              <a:t>num</a:t>
            </a:r>
            <a:r>
              <a:rPr lang="en-US" sz="2000" kern="0" dirty="0">
                <a:latin typeface="Helvetica"/>
                <a:cs typeface="Helvetica"/>
              </a:rPr>
              <a:t> = 1; </a:t>
            </a:r>
            <a:r>
              <a:rPr lang="en-US" sz="2000" kern="0" dirty="0" err="1">
                <a:latin typeface="Helvetica"/>
                <a:cs typeface="Helvetica"/>
              </a:rPr>
              <a:t>dof</a:t>
            </a:r>
            <a:r>
              <a:rPr lang="en-US" sz="2000" kern="0" baseline="-25000" dirty="0" err="1">
                <a:latin typeface="Helvetica"/>
                <a:cs typeface="Helvetica"/>
              </a:rPr>
              <a:t>denom</a:t>
            </a:r>
            <a:r>
              <a:rPr lang="en-US" sz="2000" kern="0" dirty="0">
                <a:latin typeface="Helvetica"/>
                <a:cs typeface="Helvetica"/>
              </a:rPr>
              <a:t> = </a:t>
            </a:r>
            <a:r>
              <a:rPr lang="en-US" sz="2000" kern="0" dirty="0" err="1">
                <a:latin typeface="Helvetica"/>
                <a:cs typeface="Helvetica"/>
              </a:rPr>
              <a:t>dof</a:t>
            </a:r>
            <a:r>
              <a:rPr lang="en-US" sz="2000" kern="0" baseline="-25000" dirty="0" err="1">
                <a:latin typeface="Helvetica"/>
                <a:cs typeface="Helvetica"/>
              </a:rPr>
              <a:t>error</a:t>
            </a:r>
            <a:r>
              <a:rPr lang="en-US" sz="2000" kern="0" dirty="0">
                <a:latin typeface="Helvetica"/>
                <a:cs typeface="Helvetica"/>
              </a:rPr>
              <a:t>)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lang="en-US" sz="2000" kern="0" dirty="0">
                <a:latin typeface="Helvetica"/>
                <a:cs typeface="Helvetica"/>
              </a:rPr>
              <a:t>SS-contrast = L</a:t>
            </a:r>
            <a:r>
              <a:rPr lang="en-US" sz="2000" kern="0" baseline="30000" dirty="0">
                <a:latin typeface="Helvetica"/>
                <a:cs typeface="Helvetica"/>
              </a:rPr>
              <a:t>2</a:t>
            </a:r>
            <a:r>
              <a:rPr lang="en-US" sz="2000" kern="0" dirty="0">
                <a:latin typeface="Helvetica"/>
                <a:cs typeface="Helvetica"/>
              </a:rPr>
              <a:t> /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charset="2"/>
                <a:ea typeface="ＭＳ Ｐゴシック" pitchFamily="-97" charset="-128"/>
                <a:cs typeface="Symbol" charset="2"/>
              </a:rPr>
              <a:t>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c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i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/n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97" charset="0"/>
                <a:ea typeface="ＭＳ Ｐゴシック" pitchFamily="-97" charset="-128"/>
              </a:rPr>
              <a:t> = 87.42 / 0.2125 = 411.4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r>
              <a:rPr lang="en-US" sz="2000" i="1" kern="0" dirty="0">
                <a:latin typeface="Helvetica"/>
                <a:cs typeface="Helvetica"/>
              </a:rPr>
              <a:t>F</a:t>
            </a:r>
            <a:r>
              <a:rPr lang="en-US" sz="2000" i="1" kern="0" baseline="30000" dirty="0">
                <a:latin typeface="Helvetica"/>
                <a:cs typeface="Helvetica"/>
              </a:rPr>
              <a:t> </a:t>
            </a:r>
            <a:r>
              <a:rPr lang="en-US" sz="2000" kern="0" dirty="0">
                <a:latin typeface="Helvetica"/>
                <a:cs typeface="Helvetica"/>
              </a:rPr>
              <a:t>*= 411.4 / 10.547 = 39.0</a:t>
            </a: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endParaRPr lang="en-US" sz="2000" kern="0" dirty="0">
              <a:latin typeface="Helvetica"/>
              <a:cs typeface="Helvetica"/>
            </a:endParaRPr>
          </a:p>
          <a:p>
            <a:pPr marL="122238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endParaRPr lang="en-US" sz="2000" i="1" kern="0" baseline="30000" dirty="0">
              <a:latin typeface="Helvetica"/>
              <a:ea typeface="ＭＳ Ｐゴシック" pitchFamily="-97" charset="-128"/>
              <a:cs typeface="Helvetica"/>
            </a:endParaRPr>
          </a:p>
          <a:p>
            <a:pPr marL="579438" lvl="1" indent="-241300">
              <a:lnSpc>
                <a:spcPct val="110000"/>
              </a:lnSpc>
              <a:spcBef>
                <a:spcPts val="500"/>
              </a:spcBef>
              <a:buFontTx/>
              <a:buChar char="–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97" charset="-128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33475" y="199072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438275" y="318452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36675" y="357822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46375" y="524192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4" y="3462754"/>
            <a:ext cx="3860800" cy="3098800"/>
          </a:xfrm>
          <a:prstGeom prst="rect">
            <a:avLst/>
          </a:prstGeom>
        </p:spPr>
      </p:pic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22300"/>
          </a:xfrm>
        </p:spPr>
        <p:txBody>
          <a:bodyPr/>
          <a:lstStyle/>
          <a:p>
            <a:r>
              <a:rPr lang="en-US" dirty="0"/>
              <a:t>Contrast Example (JMP)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18906" y="1116568"/>
            <a:ext cx="3506788" cy="2249487"/>
            <a:chOff x="2855" y="2527"/>
            <a:chExt cx="2209" cy="1417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855" y="2527"/>
              <a:ext cx="2209" cy="1417"/>
              <a:chOff x="3167" y="1175"/>
              <a:chExt cx="2036" cy="1417"/>
            </a:xfrm>
          </p:grpSpPr>
          <p:sp>
            <p:nvSpPr>
              <p:cNvPr id="326659" name="Text Box 3"/>
              <p:cNvSpPr txBox="1">
                <a:spLocks noChangeArrowheads="1"/>
              </p:cNvSpPr>
              <p:nvPr/>
            </p:nvSpPr>
            <p:spPr bwMode="auto">
              <a:xfrm>
                <a:off x="3234" y="1229"/>
                <a:ext cx="1846" cy="1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Helvetica" pitchFamily="-97" charset="0"/>
                  </a:rPr>
                  <a:t>L = (</a:t>
                </a:r>
                <a:r>
                  <a:rPr lang="en-US" sz="2000" dirty="0">
                    <a:latin typeface="Symbol" pitchFamily="-97" charset="2"/>
                    <a:sym typeface="Symbol" pitchFamily="-97" charset="2"/>
                  </a:rPr>
                  <a:t></a:t>
                </a:r>
                <a:r>
                  <a:rPr lang="en-US" sz="2000" baseline="-25000" dirty="0">
                    <a:latin typeface="Helvetica" pitchFamily="-97" charset="0"/>
                  </a:rPr>
                  <a:t>1</a:t>
                </a:r>
                <a:r>
                  <a:rPr lang="en-US" sz="2000" dirty="0">
                    <a:latin typeface="Helvetica" pitchFamily="-97" charset="0"/>
                  </a:rPr>
                  <a:t> + </a:t>
                </a:r>
                <a:r>
                  <a:rPr lang="en-US" sz="2000" dirty="0">
                    <a:latin typeface="Symbol" pitchFamily="-97" charset="2"/>
                    <a:sym typeface="Symbol" pitchFamily="-97" charset="2"/>
                  </a:rPr>
                  <a:t></a:t>
                </a:r>
                <a:r>
                  <a:rPr lang="en-US" sz="2000" baseline="-25000" dirty="0">
                    <a:latin typeface="Helvetica" pitchFamily="-97" charset="0"/>
                  </a:rPr>
                  <a:t>2</a:t>
                </a:r>
                <a:r>
                  <a:rPr lang="en-US" sz="2000" dirty="0">
                    <a:latin typeface="Helvetica" pitchFamily="-97" charset="0"/>
                  </a:rPr>
                  <a:t>)/2 -</a:t>
                </a:r>
                <a:r>
                  <a:rPr lang="en-US" sz="2000" i="1" dirty="0">
                    <a:latin typeface="Helvetica" pitchFamily="-97" charset="0"/>
                  </a:rPr>
                  <a:t> </a:t>
                </a:r>
                <a:r>
                  <a:rPr lang="en-US" sz="2000" dirty="0">
                    <a:latin typeface="Helvetica" pitchFamily="-97" charset="0"/>
                  </a:rPr>
                  <a:t>(</a:t>
                </a:r>
                <a:r>
                  <a:rPr lang="en-US" sz="2000" dirty="0">
                    <a:latin typeface="Symbol" pitchFamily="-97" charset="2"/>
                    <a:sym typeface="Symbol" pitchFamily="-97" charset="2"/>
                  </a:rPr>
                  <a:t></a:t>
                </a:r>
                <a:r>
                  <a:rPr lang="en-US" sz="2000" baseline="-25000" dirty="0">
                    <a:latin typeface="Helvetica" pitchFamily="-97" charset="0"/>
                  </a:rPr>
                  <a:t>3</a:t>
                </a:r>
                <a:r>
                  <a:rPr lang="en-US" sz="2000" dirty="0">
                    <a:latin typeface="Helvetica" pitchFamily="-97" charset="0"/>
                  </a:rPr>
                  <a:t> + </a:t>
                </a:r>
                <a:r>
                  <a:rPr lang="en-US" sz="2000" dirty="0">
                    <a:latin typeface="Symbol" pitchFamily="-97" charset="2"/>
                    <a:sym typeface="Symbol" pitchFamily="-97" charset="2"/>
                  </a:rPr>
                  <a:t></a:t>
                </a:r>
                <a:r>
                  <a:rPr lang="en-US" sz="2000" baseline="-25000" dirty="0">
                    <a:latin typeface="Helvetica" pitchFamily="-97" charset="0"/>
                  </a:rPr>
                  <a:t>4</a:t>
                </a:r>
                <a:r>
                  <a:rPr lang="en-US" sz="2000" dirty="0">
                    <a:latin typeface="Helvetica" pitchFamily="-97" charset="0"/>
                  </a:rPr>
                  <a:t>)/2 </a:t>
                </a:r>
                <a:endParaRPr lang="en-US" sz="2000" i="1" dirty="0">
                  <a:latin typeface="Helvetica" pitchFamily="-97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Helvetica" pitchFamily="-97" charset="0"/>
                  </a:rPr>
                  <a:t>L = -9.35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Helvetica" pitchFamily="-97" charset="0"/>
                  </a:rPr>
                  <a:t>s{L</a:t>
                </a:r>
                <a:r>
                  <a:rPr lang="en-US" sz="2000" dirty="0">
                    <a:latin typeface="Helvetica" pitchFamily="-97" charset="0"/>
                  </a:rPr>
                  <a:t>} = 1.49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i="1" dirty="0" err="1">
                    <a:latin typeface="Helvetica" pitchFamily="-97" charset="0"/>
                  </a:rPr>
                  <a:t>t</a:t>
                </a:r>
                <a:r>
                  <a:rPr lang="en-US" sz="2000" dirty="0">
                    <a:latin typeface="Helvetica" pitchFamily="-97" charset="0"/>
                  </a:rPr>
                  <a:t> * = -6.25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i="1" dirty="0">
                    <a:latin typeface="Helvetica" pitchFamily="-97" charset="0"/>
                  </a:rPr>
                  <a:t>F</a:t>
                </a:r>
                <a:r>
                  <a:rPr lang="en-US" sz="2000" dirty="0">
                    <a:latin typeface="Helvetica" pitchFamily="-97" charset="0"/>
                  </a:rPr>
                  <a:t> * = (</a:t>
                </a:r>
                <a:r>
                  <a:rPr lang="en-US" sz="2000" i="1" dirty="0" err="1">
                    <a:latin typeface="Helvetica" pitchFamily="-97" charset="0"/>
                  </a:rPr>
                  <a:t>t</a:t>
                </a:r>
                <a:r>
                  <a:rPr lang="en-US" sz="2000" dirty="0">
                    <a:latin typeface="Helvetica" pitchFamily="-97" charset="0"/>
                  </a:rPr>
                  <a:t> *)</a:t>
                </a:r>
                <a:r>
                  <a:rPr lang="en-US" sz="2000" baseline="30000" dirty="0">
                    <a:latin typeface="Helvetica" pitchFamily="-97" charset="0"/>
                  </a:rPr>
                  <a:t>2</a:t>
                </a:r>
                <a:r>
                  <a:rPr lang="en-US" sz="2000" dirty="0">
                    <a:latin typeface="Helvetica" pitchFamily="-97" charset="0"/>
                  </a:rPr>
                  <a:t> = 39.0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i="1" dirty="0">
                    <a:latin typeface="Helvetica" pitchFamily="-97" charset="0"/>
                  </a:rPr>
                  <a:t>P</a:t>
                </a:r>
                <a:r>
                  <a:rPr lang="en-US" sz="2000" dirty="0">
                    <a:latin typeface="Helvetica" pitchFamily="-97" charset="0"/>
                  </a:rPr>
                  <a:t>-value &lt; 0.0001</a:t>
                </a:r>
              </a:p>
            </p:txBody>
          </p:sp>
          <p:sp>
            <p:nvSpPr>
              <p:cNvPr id="326660" name="Rectangle 4"/>
              <p:cNvSpPr>
                <a:spLocks noChangeArrowheads="1"/>
              </p:cNvSpPr>
              <p:nvPr/>
            </p:nvSpPr>
            <p:spPr bwMode="auto">
              <a:xfrm>
                <a:off x="3167" y="1175"/>
                <a:ext cx="2036" cy="141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2933" y="2726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Helvetica" pitchFamily="-97" charset="0"/>
                </a:rPr>
                <a:t>^</a:t>
              </a:r>
            </a:p>
          </p:txBody>
        </p:sp>
        <p:sp>
          <p:nvSpPr>
            <p:cNvPr id="326666" name="Text Box 10"/>
            <p:cNvSpPr txBox="1">
              <a:spLocks noChangeArrowheads="1"/>
            </p:cNvSpPr>
            <p:nvPr/>
          </p:nvSpPr>
          <p:spPr bwMode="auto">
            <a:xfrm>
              <a:off x="3083" y="2925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Helvetica" pitchFamily="-97" charset="0"/>
                </a:rPr>
                <a:t>^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81800" y="4216400"/>
            <a:ext cx="473971" cy="609600"/>
            <a:chOff x="7772400" y="3987800"/>
            <a:chExt cx="473971" cy="609600"/>
          </a:xfrm>
        </p:grpSpPr>
        <p:sp>
          <p:nvSpPr>
            <p:cNvPr id="11" name="Right Bracket 10"/>
            <p:cNvSpPr/>
            <p:nvPr/>
          </p:nvSpPr>
          <p:spPr bwMode="auto">
            <a:xfrm>
              <a:off x="7772400" y="3987800"/>
              <a:ext cx="88900" cy="609600"/>
            </a:xfrm>
            <a:prstGeom prst="rightBracket">
              <a:avLst/>
            </a:prstGeom>
            <a:noFill/>
            <a:ln w="1905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12100" y="4076700"/>
              <a:ext cx="33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3333CC"/>
                  </a:solidFill>
                  <a:latin typeface="Helvetica"/>
                  <a:cs typeface="Helvetica"/>
                </a:rPr>
                <a:t>c</a:t>
              </a:r>
              <a:r>
                <a:rPr lang="en-US" sz="1800" baseline="-25000" dirty="0" err="1">
                  <a:solidFill>
                    <a:srgbClr val="3333CC"/>
                  </a:solidFill>
                  <a:latin typeface="Helvetica"/>
                  <a:cs typeface="Helvetica"/>
                </a:rPr>
                <a:t>i</a:t>
              </a:r>
              <a:endParaRPr lang="en-US" sz="1800" baseline="-25000" dirty="0">
                <a:solidFill>
                  <a:srgbClr val="3333CC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92900" y="4711700"/>
            <a:ext cx="774700" cy="465554"/>
            <a:chOff x="7683500" y="4483100"/>
            <a:chExt cx="774700" cy="465554"/>
          </a:xfrm>
        </p:grpSpPr>
        <p:grpSp>
          <p:nvGrpSpPr>
            <p:cNvPr id="19" name="Group 18"/>
            <p:cNvGrpSpPr/>
            <p:nvPr/>
          </p:nvGrpSpPr>
          <p:grpSpPr>
            <a:xfrm>
              <a:off x="8051800" y="4483100"/>
              <a:ext cx="406400" cy="465554"/>
              <a:chOff x="8051800" y="4483100"/>
              <a:chExt cx="406400" cy="46555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051800" y="4610100"/>
                <a:ext cx="40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333CC"/>
                    </a:solidFill>
                    <a:latin typeface="Helvetica"/>
                    <a:cs typeface="Helvetica"/>
                  </a:rPr>
                  <a:t>L</a:t>
                </a:r>
                <a:endParaRPr lang="en-US" sz="1600" baseline="-25000" dirty="0">
                  <a:solidFill>
                    <a:srgbClr val="3333CC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51800" y="44831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3333CC"/>
                    </a:solidFill>
                    <a:latin typeface="Helvetica"/>
                    <a:cs typeface="Helvetica"/>
                  </a:rPr>
                  <a:t>^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 bwMode="auto">
            <a:xfrm>
              <a:off x="7683500" y="4775200"/>
              <a:ext cx="3683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333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705600" y="5054600"/>
            <a:ext cx="1016000" cy="465554"/>
            <a:chOff x="7696200" y="4826000"/>
            <a:chExt cx="1016000" cy="465554"/>
          </a:xfrm>
        </p:grpSpPr>
        <p:grpSp>
          <p:nvGrpSpPr>
            <p:cNvPr id="18" name="Group 17"/>
            <p:cNvGrpSpPr/>
            <p:nvPr/>
          </p:nvGrpSpPr>
          <p:grpSpPr>
            <a:xfrm>
              <a:off x="7962900" y="4826000"/>
              <a:ext cx="749300" cy="465554"/>
              <a:chOff x="7962900" y="4826000"/>
              <a:chExt cx="749300" cy="46555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962900" y="4953000"/>
                <a:ext cx="749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3333CC"/>
                    </a:solidFill>
                    <a:latin typeface="Helvetica"/>
                    <a:cs typeface="Helvetica"/>
                  </a:rPr>
                  <a:t>s{L</a:t>
                </a:r>
                <a:r>
                  <a:rPr lang="en-US" sz="1600" dirty="0">
                    <a:solidFill>
                      <a:srgbClr val="3333CC"/>
                    </a:solidFill>
                    <a:latin typeface="Helvetica"/>
                    <a:cs typeface="Helvetica"/>
                  </a:rPr>
                  <a:t>}</a:t>
                </a:r>
                <a:endParaRPr lang="en-US" sz="1600" baseline="-25000" dirty="0">
                  <a:solidFill>
                    <a:srgbClr val="3333CC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128000" y="48260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3333CC"/>
                    </a:solidFill>
                    <a:latin typeface="Helvetica"/>
                    <a:cs typeface="Helvetica"/>
                  </a:rPr>
                  <a:t>^</a:t>
                </a:r>
              </a:p>
            </p:txBody>
          </p:sp>
        </p:grpSp>
        <p:cxnSp>
          <p:nvCxnSpPr>
            <p:cNvPr id="22" name="Straight Connector 21"/>
            <p:cNvCxnSpPr>
              <a:endCxn id="15" idx="1"/>
            </p:cNvCxnSpPr>
            <p:nvPr/>
          </p:nvCxnSpPr>
          <p:spPr bwMode="auto">
            <a:xfrm>
              <a:off x="7696200" y="4991100"/>
              <a:ext cx="266700" cy="1311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3333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2" y="1201738"/>
            <a:ext cx="4303467" cy="544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Comparison Procedures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431" y="1219200"/>
            <a:ext cx="8339138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Why?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Confidence coefficient (1-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) and specified Type I error rate (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) apply only to a particular estimate or inference, not to a series or set of estimates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Confidence coefficient (1-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) and specified Type I error rate (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) are appropriate </a:t>
            </a:r>
            <a:r>
              <a:rPr lang="en-US" sz="2000" dirty="0">
                <a:solidFill>
                  <a:srgbClr val="FF0000"/>
                </a:solidFill>
              </a:rPr>
              <a:t>only</a:t>
            </a:r>
            <a:r>
              <a:rPr lang="en-US" sz="2000" dirty="0"/>
              <a:t> if the estimate or test </a:t>
            </a:r>
            <a:r>
              <a:rPr lang="en-US" sz="2000" dirty="0">
                <a:solidFill>
                  <a:srgbClr val="FF0000"/>
                </a:solidFill>
              </a:rPr>
              <a:t>was not suggested</a:t>
            </a:r>
            <a:r>
              <a:rPr lang="en-US" sz="2000" dirty="0"/>
              <a:t> by the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0000FF"/>
                </a:solidFill>
              </a:rPr>
              <a:t>Data snooping</a:t>
            </a:r>
            <a:r>
              <a:rPr lang="en-US" sz="2000" dirty="0"/>
              <a:t>”:  pick only those comparisons with the highest expectation of significance.  Not fair, because of implicit </a:t>
            </a:r>
            <a:r>
              <a:rPr lang="en-US" sz="2000" dirty="0">
                <a:solidFill>
                  <a:srgbClr val="FF0000"/>
                </a:solidFill>
              </a:rPr>
              <a:t>family</a:t>
            </a:r>
            <a:r>
              <a:rPr lang="en-US" sz="2000" dirty="0"/>
              <a:t> of comparisons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But, “</a:t>
            </a:r>
            <a:r>
              <a:rPr lang="en-US" sz="2000" dirty="0">
                <a:solidFill>
                  <a:srgbClr val="FF0000"/>
                </a:solidFill>
              </a:rPr>
              <a:t>planned comparisons</a:t>
            </a:r>
            <a:r>
              <a:rPr lang="en-US" sz="2000" dirty="0"/>
              <a:t>” are typically acceptable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Alternatives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err="1"/>
              <a:t>Tukey</a:t>
            </a:r>
            <a:r>
              <a:rPr lang="en-US" sz="2000" dirty="0"/>
              <a:t> - all </a:t>
            </a:r>
            <a:r>
              <a:rPr lang="en-US" sz="2000" dirty="0" err="1"/>
              <a:t>pairwise</a:t>
            </a:r>
            <a:r>
              <a:rPr lang="en-US" sz="2000" dirty="0"/>
              <a:t> comparisons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err="1"/>
              <a:t>Scheffé</a:t>
            </a:r>
            <a:r>
              <a:rPr lang="en-US" sz="2000" dirty="0"/>
              <a:t> - all possible contrasts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err="1"/>
              <a:t>Bonferroni</a:t>
            </a:r>
            <a:r>
              <a:rPr lang="en-US" sz="2000" dirty="0"/>
              <a:t> - set of particular comparisons set in advance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Holm, Duncan, Newman/</a:t>
            </a:r>
            <a:r>
              <a:rPr lang="en-US" sz="2000" dirty="0" err="1"/>
              <a:t>Keuls</a:t>
            </a:r>
            <a:r>
              <a:rPr lang="en-US" sz="2000" dirty="0"/>
              <a:t>, </a:t>
            </a:r>
            <a:r>
              <a:rPr lang="en-US" sz="2000" dirty="0" err="1"/>
              <a:t>Dunnett</a:t>
            </a:r>
            <a:r>
              <a:rPr lang="en-US" sz="2000" dirty="0"/>
              <a:t>, …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 Procedures: </a:t>
            </a:r>
            <a:r>
              <a:rPr lang="en-US" dirty="0" err="1"/>
              <a:t>Tukey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4" y="1295400"/>
            <a:ext cx="8677276" cy="53133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Used for the set of all </a:t>
            </a:r>
            <a:r>
              <a:rPr lang="en-US" sz="2000" dirty="0" err="1"/>
              <a:t>pairwise</a:t>
            </a:r>
            <a:r>
              <a:rPr lang="en-US" sz="2000" dirty="0"/>
              <a:t> comparisons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Conservative for unequal sample sizes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Based on a ratio of range (</a:t>
            </a:r>
            <a:r>
              <a:rPr lang="en-US" sz="2000" dirty="0" err="1"/>
              <a:t>w</a:t>
            </a:r>
            <a:r>
              <a:rPr lang="en-US" sz="2000" dirty="0"/>
              <a:t>) vs. sample std. dev. (</a:t>
            </a:r>
            <a:r>
              <a:rPr lang="en-US" sz="2000" dirty="0" err="1"/>
              <a:t>s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Simultaneous 1-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 confidence interval: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/>
              <a:t>D ± </a:t>
            </a:r>
            <a:r>
              <a:rPr lang="en-US" sz="1800" dirty="0" err="1"/>
              <a:t>Ts{D</a:t>
            </a:r>
            <a:r>
              <a:rPr lang="en-US" sz="1800" dirty="0"/>
              <a:t>}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/>
              <a:t>D = Y</a:t>
            </a:r>
            <a:r>
              <a:rPr lang="en-US" sz="1800" baseline="-25000" dirty="0"/>
              <a:t>i•</a:t>
            </a:r>
            <a:r>
              <a:rPr lang="en-US" sz="1800" dirty="0"/>
              <a:t> - Y</a:t>
            </a:r>
            <a:r>
              <a:rPr lang="en-US" sz="1800" baseline="-25000" dirty="0"/>
              <a:t>i’•</a:t>
            </a:r>
            <a:r>
              <a:rPr lang="en-US" sz="1800" dirty="0"/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/>
              <a:t>s</a:t>
            </a:r>
            <a:r>
              <a:rPr lang="en-US" sz="1800" baseline="30000" dirty="0"/>
              <a:t>2</a:t>
            </a:r>
            <a:r>
              <a:rPr lang="en-US" sz="1800" dirty="0"/>
              <a:t>{D} = MSE(1/n</a:t>
            </a:r>
            <a:r>
              <a:rPr lang="en-US" sz="1800" baseline="-25000" dirty="0"/>
              <a:t>i</a:t>
            </a:r>
            <a:r>
              <a:rPr lang="en-US" sz="1800" dirty="0"/>
              <a:t> + 1/n</a:t>
            </a:r>
            <a:r>
              <a:rPr lang="en-US" sz="1800" baseline="-25000" dirty="0"/>
              <a:t>i’</a:t>
            </a:r>
            <a:r>
              <a:rPr lang="en-US" sz="1800" dirty="0"/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/>
              <a:t>T = (1/√2)</a:t>
            </a:r>
            <a:r>
              <a:rPr lang="en-US" sz="1800" i="1" dirty="0"/>
              <a:t>q</a:t>
            </a:r>
            <a:r>
              <a:rPr lang="en-US" sz="1800" dirty="0"/>
              <a:t>(1-</a:t>
            </a:r>
            <a:r>
              <a:rPr lang="en-US" sz="1800" dirty="0">
                <a:latin typeface="Symbol" pitchFamily="-97" charset="2"/>
              </a:rPr>
              <a:t>a</a:t>
            </a:r>
            <a:r>
              <a:rPr lang="en-US" sz="1800" dirty="0"/>
              <a:t>; </a:t>
            </a:r>
            <a:r>
              <a:rPr lang="en-US" sz="1800" dirty="0" err="1"/>
              <a:t>r</a:t>
            </a:r>
            <a:r>
              <a:rPr lang="en-US" sz="1800" dirty="0"/>
              <a:t>, </a:t>
            </a:r>
            <a:r>
              <a:rPr lang="en-US" sz="1800" dirty="0" err="1"/>
              <a:t>n</a:t>
            </a:r>
            <a:r>
              <a:rPr lang="en-US" sz="1800" baseline="-25000" dirty="0" err="1"/>
              <a:t>T</a:t>
            </a:r>
            <a:r>
              <a:rPr lang="en-US" sz="1800" dirty="0"/>
              <a:t> -</a:t>
            </a:r>
            <a:r>
              <a:rPr lang="en-US" sz="1800" dirty="0" err="1"/>
              <a:t>r</a:t>
            </a:r>
            <a:r>
              <a:rPr lang="en-US" sz="1800" dirty="0"/>
              <a:t>)  (</a:t>
            </a:r>
            <a:r>
              <a:rPr lang="en-US" sz="1800" i="1" dirty="0" err="1"/>
              <a:t>q</a:t>
            </a:r>
            <a:r>
              <a:rPr lang="en-US" sz="1800" dirty="0"/>
              <a:t>: </a:t>
            </a:r>
            <a:r>
              <a:rPr lang="en-US" sz="1800" dirty="0" err="1"/>
              <a:t>studentized</a:t>
            </a:r>
            <a:r>
              <a:rPr lang="en-US" sz="1800" dirty="0"/>
              <a:t> range distribution, Table B.9)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Simultaneous testing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: </a:t>
            </a:r>
            <a:r>
              <a:rPr lang="en-US" sz="1800" dirty="0">
                <a:latin typeface="Symbol" pitchFamily="-97" charset="2"/>
              </a:rPr>
              <a:t>m</a:t>
            </a:r>
            <a:r>
              <a:rPr lang="en-US" sz="1800" baseline="-25000" dirty="0"/>
              <a:t>i</a:t>
            </a:r>
            <a:r>
              <a:rPr lang="en-US" sz="1800" dirty="0"/>
              <a:t> = </a:t>
            </a:r>
            <a:r>
              <a:rPr lang="en-US" sz="1800" dirty="0">
                <a:latin typeface="Symbol" pitchFamily="-97" charset="2"/>
              </a:rPr>
              <a:t>m</a:t>
            </a:r>
            <a:r>
              <a:rPr lang="en-US" sz="1800" baseline="-25000" dirty="0"/>
              <a:t>i’</a:t>
            </a:r>
            <a:r>
              <a:rPr lang="en-US" sz="1800" dirty="0"/>
              <a:t>; H</a:t>
            </a:r>
            <a:r>
              <a:rPr lang="en-US" sz="1800" baseline="-25000" dirty="0"/>
              <a:t>a</a:t>
            </a:r>
            <a:r>
              <a:rPr lang="en-US" sz="1800" dirty="0"/>
              <a:t>: </a:t>
            </a:r>
            <a:r>
              <a:rPr lang="en-US" sz="1800" dirty="0">
                <a:latin typeface="Symbol" pitchFamily="-97" charset="2"/>
              </a:rPr>
              <a:t>m</a:t>
            </a:r>
            <a:r>
              <a:rPr lang="en-US" sz="1800" baseline="-25000" dirty="0"/>
              <a:t>i</a:t>
            </a:r>
            <a:r>
              <a:rPr lang="en-US" sz="1800" dirty="0"/>
              <a:t> ≠ </a:t>
            </a:r>
            <a:r>
              <a:rPr lang="en-US" sz="1800" dirty="0">
                <a:latin typeface="Symbol" pitchFamily="-97" charset="2"/>
              </a:rPr>
              <a:t>m</a:t>
            </a:r>
            <a:r>
              <a:rPr lang="en-US" sz="1800" baseline="-25000" dirty="0"/>
              <a:t>i’</a:t>
            </a:r>
            <a:r>
              <a:rPr lang="en-US" sz="1800" dirty="0"/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i="1" dirty="0" err="1"/>
              <a:t>q</a:t>
            </a:r>
            <a:r>
              <a:rPr lang="en-US" sz="1800" i="1" baseline="30000" dirty="0"/>
              <a:t> </a:t>
            </a:r>
            <a:r>
              <a:rPr lang="en-US" sz="1800" dirty="0"/>
              <a:t>* = √2D/s{D}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/>
              <a:t>If |</a:t>
            </a:r>
            <a:r>
              <a:rPr lang="en-US" sz="1800" i="1" dirty="0" err="1"/>
              <a:t>q</a:t>
            </a:r>
            <a:r>
              <a:rPr lang="en-US" sz="1800" i="1" baseline="30000" dirty="0"/>
              <a:t> </a:t>
            </a:r>
            <a:r>
              <a:rPr lang="en-US" sz="1800" dirty="0"/>
              <a:t>*| &gt; </a:t>
            </a:r>
            <a:r>
              <a:rPr lang="en-US" sz="1800" i="1" dirty="0"/>
              <a:t>q</a:t>
            </a:r>
            <a:r>
              <a:rPr lang="en-US" sz="1800" dirty="0"/>
              <a:t>(1-</a:t>
            </a:r>
            <a:r>
              <a:rPr lang="en-US" sz="1800" dirty="0">
                <a:latin typeface="Symbol" pitchFamily="-97" charset="2"/>
              </a:rPr>
              <a:t>a</a:t>
            </a:r>
            <a:r>
              <a:rPr lang="en-US" sz="1800" dirty="0"/>
              <a:t>; </a:t>
            </a:r>
            <a:r>
              <a:rPr lang="en-US" sz="1800" dirty="0" err="1"/>
              <a:t>r</a:t>
            </a:r>
            <a:r>
              <a:rPr lang="en-US" sz="1800" dirty="0"/>
              <a:t>, </a:t>
            </a:r>
            <a:r>
              <a:rPr lang="en-US" sz="1800" dirty="0" err="1"/>
              <a:t>n</a:t>
            </a:r>
            <a:r>
              <a:rPr lang="en-US" sz="1800" baseline="-25000" dirty="0" err="1"/>
              <a:t>T</a:t>
            </a:r>
            <a:r>
              <a:rPr lang="en-US" sz="1800" dirty="0"/>
              <a:t> -</a:t>
            </a:r>
            <a:r>
              <a:rPr lang="en-US" sz="1800" dirty="0" err="1"/>
              <a:t>r</a:t>
            </a:r>
            <a:r>
              <a:rPr lang="en-US" sz="1800" dirty="0"/>
              <a:t>) -&gt; H</a:t>
            </a:r>
            <a:r>
              <a:rPr lang="en-US" sz="1800" baseline="-25000" dirty="0"/>
              <a:t>a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000" dirty="0"/>
              <a:t>If unequal sample sizes, different s</a:t>
            </a:r>
            <a:r>
              <a:rPr lang="en-US" sz="2000" baseline="30000" dirty="0"/>
              <a:t>2</a:t>
            </a:r>
            <a:r>
              <a:rPr lang="en-US" sz="2000" dirty="0"/>
              <a:t>{D} (</a:t>
            </a:r>
            <a:r>
              <a:rPr lang="en-US" sz="2000" dirty="0" err="1"/>
              <a:t>Tukey</a:t>
            </a:r>
            <a:r>
              <a:rPr lang="en-US" sz="2000" dirty="0"/>
              <a:t>-Kramer Procedure)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1063625" y="319722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1914525" y="28067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482725" y="307657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_</a:t>
            </a:r>
            <a:endParaRPr lang="en-US" sz="2000" dirty="0">
              <a:latin typeface="Symbol" pitchFamily="-97" charset="2"/>
            </a:endParaRP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933575" y="30718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-97" charset="0"/>
              </a:rPr>
              <a:t>_</a:t>
            </a:r>
            <a:endParaRPr lang="en-US" sz="2000">
              <a:latin typeface="Symbol" pitchFamily="-97" charset="2"/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338263" y="3581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831975" y="51323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2241550" y="51323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1060450" y="28067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4805363" y="586422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 Procedures: </a:t>
            </a:r>
            <a:r>
              <a:rPr lang="en-US" dirty="0" err="1"/>
              <a:t>Scheffé</a:t>
            </a:r>
            <a:endParaRPr lang="en-US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320800"/>
            <a:ext cx="8339138" cy="49657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2000" dirty="0"/>
              <a:t>Used for the set of all possible contrasts (including </a:t>
            </a:r>
            <a:r>
              <a:rPr lang="en-US" sz="2000" dirty="0" err="1"/>
              <a:t>pairwise</a:t>
            </a:r>
            <a:r>
              <a:rPr lang="en-US" sz="2000" dirty="0"/>
              <a:t> comp.)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Simultaneous 1-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 confidence interval: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1800" dirty="0"/>
              <a:t>L ± </a:t>
            </a:r>
            <a:r>
              <a:rPr lang="en-US" sz="1800" dirty="0" err="1"/>
              <a:t>Ss{L</a:t>
            </a:r>
            <a:r>
              <a:rPr lang="en-US" sz="1800" dirty="0"/>
              <a:t>}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1800" dirty="0"/>
              <a:t>L = </a:t>
            </a:r>
            <a:r>
              <a:rPr lang="en-US" sz="1800" dirty="0" err="1">
                <a:latin typeface="Symbol" pitchFamily="-97" charset="2"/>
              </a:rPr>
              <a:t>S</a:t>
            </a:r>
            <a:r>
              <a:rPr lang="en-US" sz="1800" dirty="0" err="1"/>
              <a:t>c</a:t>
            </a:r>
            <a:r>
              <a:rPr lang="en-US" sz="1800" baseline="-25000" dirty="0" err="1"/>
              <a:t>i</a:t>
            </a:r>
            <a:r>
              <a:rPr lang="en-US" sz="1800" dirty="0" err="1"/>
              <a:t>Y</a:t>
            </a:r>
            <a:r>
              <a:rPr lang="en-US" sz="1800" baseline="-25000" dirty="0" err="1"/>
              <a:t>i</a:t>
            </a:r>
            <a:r>
              <a:rPr lang="en-US" sz="1800" baseline="-25000" dirty="0"/>
              <a:t>•</a:t>
            </a:r>
            <a:r>
              <a:rPr lang="en-US" sz="1800" dirty="0"/>
              <a:t> 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1800" dirty="0"/>
              <a:t>s</a:t>
            </a:r>
            <a:r>
              <a:rPr lang="en-US" sz="1800" baseline="30000" dirty="0"/>
              <a:t>2</a:t>
            </a:r>
            <a:r>
              <a:rPr lang="en-US" sz="1800" dirty="0"/>
              <a:t>{L} = MSE</a:t>
            </a:r>
            <a:r>
              <a:rPr lang="en-US" sz="1800" dirty="0">
                <a:latin typeface="Symbol" pitchFamily="-97" charset="2"/>
              </a:rPr>
              <a:t>S</a:t>
            </a:r>
            <a:r>
              <a:rPr lang="en-US" sz="1800" dirty="0"/>
              <a:t>(c</a:t>
            </a:r>
            <a:r>
              <a:rPr lang="en-US" sz="1800" baseline="-25000" dirty="0"/>
              <a:t>i</a:t>
            </a:r>
            <a:r>
              <a:rPr lang="en-US" sz="1800" baseline="30000" dirty="0"/>
              <a:t>2</a:t>
            </a:r>
            <a:r>
              <a:rPr lang="en-US" sz="1800" dirty="0"/>
              <a:t>/n</a:t>
            </a:r>
            <a:r>
              <a:rPr lang="en-US" sz="1800" baseline="-25000" dirty="0"/>
              <a:t>i</a:t>
            </a:r>
            <a:r>
              <a:rPr lang="en-US" sz="1800" dirty="0"/>
              <a:t>)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1800" dirty="0"/>
              <a:t>S</a:t>
            </a:r>
            <a:r>
              <a:rPr lang="en-US" sz="1800" baseline="30000" dirty="0"/>
              <a:t>2</a:t>
            </a:r>
            <a:r>
              <a:rPr lang="en-US" sz="1800" dirty="0"/>
              <a:t> = (r-1)</a:t>
            </a:r>
            <a:r>
              <a:rPr lang="en-US" sz="1800" i="1" dirty="0"/>
              <a:t>F</a:t>
            </a:r>
            <a:r>
              <a:rPr lang="en-US" sz="1800" dirty="0"/>
              <a:t>(1-</a:t>
            </a:r>
            <a:r>
              <a:rPr lang="en-US" sz="1800" dirty="0">
                <a:latin typeface="Symbol" pitchFamily="-97" charset="2"/>
              </a:rPr>
              <a:t>a</a:t>
            </a:r>
            <a:r>
              <a:rPr lang="en-US" sz="1800" dirty="0"/>
              <a:t>; r-1, </a:t>
            </a:r>
            <a:r>
              <a:rPr lang="en-US" sz="1800" dirty="0" err="1"/>
              <a:t>n</a:t>
            </a:r>
            <a:r>
              <a:rPr lang="en-US" sz="1800" baseline="-25000" dirty="0" err="1"/>
              <a:t>T</a:t>
            </a:r>
            <a:r>
              <a:rPr lang="en-US" sz="1800" dirty="0"/>
              <a:t> -</a:t>
            </a:r>
            <a:r>
              <a:rPr lang="en-US" sz="1800" dirty="0" err="1"/>
              <a:t>r</a:t>
            </a:r>
            <a:r>
              <a:rPr lang="en-US" sz="1800" dirty="0"/>
              <a:t>) 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Simultaneous testing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1800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: L = </a:t>
            </a:r>
            <a:r>
              <a:rPr lang="en-US" sz="1800" dirty="0">
                <a:latin typeface="Helvetica"/>
                <a:cs typeface="Helvetica"/>
              </a:rPr>
              <a:t>0; H</a:t>
            </a:r>
            <a:r>
              <a:rPr lang="en-US" sz="1800" baseline="-25000" dirty="0">
                <a:latin typeface="Helvetica"/>
                <a:cs typeface="Helvetica"/>
              </a:rPr>
              <a:t>a</a:t>
            </a:r>
            <a:r>
              <a:rPr lang="en-US" sz="1800" dirty="0">
                <a:latin typeface="Helvetica"/>
                <a:cs typeface="Helvetica"/>
              </a:rPr>
              <a:t>: L ≠ 0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1800" i="1" dirty="0"/>
              <a:t>F </a:t>
            </a:r>
            <a:r>
              <a:rPr lang="en-US" sz="1800" dirty="0"/>
              <a:t>* = L</a:t>
            </a:r>
            <a:r>
              <a:rPr lang="en-US" sz="1800" baseline="30000" dirty="0"/>
              <a:t>2</a:t>
            </a:r>
            <a:r>
              <a:rPr lang="en-US" sz="1800" dirty="0"/>
              <a:t>/(r-1)s</a:t>
            </a:r>
            <a:r>
              <a:rPr lang="en-US" sz="1800" baseline="30000" dirty="0"/>
              <a:t>2</a:t>
            </a:r>
            <a:r>
              <a:rPr lang="en-US" sz="1800" dirty="0"/>
              <a:t>{L}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1800" dirty="0"/>
              <a:t>If </a:t>
            </a:r>
            <a:r>
              <a:rPr lang="en-US" sz="1800" i="1" dirty="0"/>
              <a:t>F </a:t>
            </a:r>
            <a:r>
              <a:rPr lang="en-US" sz="1800" dirty="0"/>
              <a:t>* &gt; </a:t>
            </a:r>
            <a:r>
              <a:rPr lang="en-US" sz="1800" i="1" dirty="0"/>
              <a:t>F</a:t>
            </a:r>
            <a:r>
              <a:rPr lang="en-US" sz="1800" dirty="0"/>
              <a:t>(1-</a:t>
            </a:r>
            <a:r>
              <a:rPr lang="en-US" sz="1800" dirty="0">
                <a:latin typeface="Symbol" pitchFamily="-97" charset="2"/>
              </a:rPr>
              <a:t>a</a:t>
            </a:r>
            <a:r>
              <a:rPr lang="en-US" sz="1800" dirty="0"/>
              <a:t>; r-1, </a:t>
            </a:r>
            <a:r>
              <a:rPr lang="en-US" sz="1800" dirty="0" err="1"/>
              <a:t>n</a:t>
            </a:r>
            <a:r>
              <a:rPr lang="en-US" sz="1800" baseline="-25000" dirty="0" err="1"/>
              <a:t>T</a:t>
            </a:r>
            <a:r>
              <a:rPr lang="en-US" sz="1800" dirty="0"/>
              <a:t> -</a:t>
            </a:r>
            <a:r>
              <a:rPr lang="en-US" sz="1800" dirty="0" err="1"/>
              <a:t>r</a:t>
            </a:r>
            <a:r>
              <a:rPr lang="en-US" sz="1800" dirty="0"/>
              <a:t>) -&gt; H</a:t>
            </a:r>
            <a:r>
              <a:rPr lang="en-US" sz="1800" baseline="-25000" dirty="0"/>
              <a:t>a</a:t>
            </a:r>
            <a:endParaRPr lang="en-US" sz="1800" dirty="0"/>
          </a:p>
          <a:p>
            <a:pPr>
              <a:spcBef>
                <a:spcPts val="800"/>
              </a:spcBef>
            </a:pPr>
            <a:r>
              <a:rPr lang="en-US" sz="2000" dirty="0"/>
              <a:t>Confidence limits are wider for a single contrast vs. using </a:t>
            </a:r>
            <a:r>
              <a:rPr lang="en-US" sz="2000" i="1" dirty="0" err="1"/>
              <a:t>t</a:t>
            </a:r>
            <a:r>
              <a:rPr lang="en-US" sz="2000" dirty="0"/>
              <a:t>-test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1057275" y="24638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1881188" y="20780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1720850" y="2346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_</a:t>
            </a:r>
            <a:endParaRPr lang="en-US" sz="2000" dirty="0">
              <a:latin typeface="Symbol" pitchFamily="-97" charset="2"/>
            </a:endParaRP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2581275" y="45291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1601788" y="45291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1050925" y="20780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325563" y="28781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Tukey vs. Scheffé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038" y="1431924"/>
            <a:ext cx="7700962" cy="48799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If only </a:t>
            </a:r>
            <a:r>
              <a:rPr lang="en-US" sz="2400" dirty="0" err="1"/>
              <a:t>pairwise</a:t>
            </a:r>
            <a:r>
              <a:rPr lang="en-US" sz="2400" dirty="0"/>
              <a:t> comparisons, </a:t>
            </a:r>
            <a:r>
              <a:rPr lang="en-US" sz="2400" dirty="0" err="1"/>
              <a:t>Tukey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0000"/>
                </a:solidFill>
              </a:rPr>
              <a:t>usually </a:t>
            </a:r>
            <a:r>
              <a:rPr lang="en-US" sz="2400" dirty="0"/>
              <a:t>preferred (CI is narrower)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For general contrasts, </a:t>
            </a:r>
            <a:r>
              <a:rPr lang="en-US" sz="2400" dirty="0" err="1"/>
              <a:t>Scheffé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0000"/>
                </a:solidFill>
              </a:rPr>
              <a:t>usually</a:t>
            </a:r>
            <a:r>
              <a:rPr lang="en-US" sz="2400" dirty="0"/>
              <a:t> preferred (CI is narrower)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>
                <a:solidFill>
                  <a:srgbClr val="3333CC"/>
                </a:solidFill>
              </a:rPr>
              <a:t>Compare</a:t>
            </a:r>
            <a:r>
              <a:rPr lang="en-US" sz="2400" dirty="0"/>
              <a:t>, and use the one that is more efficient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If </a:t>
            </a:r>
            <a:r>
              <a:rPr lang="en-US" sz="2400" i="1" dirty="0"/>
              <a:t>F</a:t>
            </a:r>
            <a:r>
              <a:rPr lang="en-US" sz="2400" dirty="0"/>
              <a:t> test for equality of factor level means is significant (i.e., </a:t>
            </a:r>
            <a:r>
              <a:rPr lang="en-US" sz="2400" dirty="0">
                <a:latin typeface="Symbol" pitchFamily="-97" charset="2"/>
              </a:rPr>
              <a:t>m</a:t>
            </a:r>
            <a:r>
              <a:rPr lang="en-US" sz="2400" baseline="-25000" dirty="0"/>
              <a:t>i</a:t>
            </a:r>
            <a:r>
              <a:rPr lang="en-US" sz="2400" dirty="0"/>
              <a:t> are not all equal):</a:t>
            </a:r>
          </a:p>
          <a:p>
            <a:pPr lvl="1">
              <a:spcBef>
                <a:spcPct val="30000"/>
              </a:spcBef>
            </a:pPr>
            <a:r>
              <a:rPr lang="en-US" sz="2000" dirty="0" err="1"/>
              <a:t>Scheffé</a:t>
            </a:r>
            <a:r>
              <a:rPr lang="en-US" sz="2000" dirty="0"/>
              <a:t> procedure will find </a:t>
            </a:r>
            <a:r>
              <a:rPr lang="en-US" sz="2000" i="1" dirty="0"/>
              <a:t>at least </a:t>
            </a:r>
            <a:r>
              <a:rPr lang="en-US" sz="2000" dirty="0"/>
              <a:t>one significant contrast</a:t>
            </a:r>
          </a:p>
          <a:p>
            <a:pPr lvl="2">
              <a:spcBef>
                <a:spcPct val="30000"/>
              </a:spcBef>
            </a:pPr>
            <a:r>
              <a:rPr lang="en-US" sz="1800" dirty="0"/>
              <a:t>But, which one (of many) is not indicated</a:t>
            </a:r>
          </a:p>
          <a:p>
            <a:pPr lvl="1">
              <a:spcBef>
                <a:spcPct val="30000"/>
              </a:spcBef>
            </a:pPr>
            <a:r>
              <a:rPr lang="en-US" sz="2000" dirty="0" err="1"/>
              <a:t>Tukey</a:t>
            </a:r>
            <a:r>
              <a:rPr lang="en-US" sz="2000" dirty="0"/>
              <a:t> may find a difference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This can be very frustrating!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 Procedures: </a:t>
            </a:r>
            <a:r>
              <a:rPr lang="en-US" dirty="0" err="1"/>
              <a:t>Bonferroni</a:t>
            </a:r>
            <a:endParaRPr lang="en-US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320800"/>
            <a:ext cx="8686800" cy="5283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Used for a particular set of comparisons and/or contrasts that are specified </a:t>
            </a:r>
            <a:r>
              <a:rPr lang="en-US" sz="2400" dirty="0">
                <a:solidFill>
                  <a:srgbClr val="FF0000"/>
                </a:solidFill>
              </a:rPr>
              <a:t>in advance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Simultaneous 1-</a:t>
            </a:r>
            <a:r>
              <a:rPr lang="en-US" sz="2400" dirty="0">
                <a:latin typeface="Symbol" pitchFamily="-97" charset="2"/>
              </a:rPr>
              <a:t>a</a:t>
            </a:r>
            <a:r>
              <a:rPr lang="en-US" sz="2400" dirty="0"/>
              <a:t> confidence interval: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L ± </a:t>
            </a:r>
            <a:r>
              <a:rPr lang="en-US" sz="2000" dirty="0" err="1"/>
              <a:t>Bs{L</a:t>
            </a:r>
            <a:r>
              <a:rPr lang="en-US" sz="2000" dirty="0"/>
              <a:t>}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B = </a:t>
            </a:r>
            <a:r>
              <a:rPr lang="en-US" sz="2000" i="1" dirty="0" err="1"/>
              <a:t>t</a:t>
            </a:r>
            <a:r>
              <a:rPr lang="en-US" sz="2000" i="1" dirty="0"/>
              <a:t> </a:t>
            </a:r>
            <a:r>
              <a:rPr lang="en-US" sz="2000" dirty="0"/>
              <a:t>(1-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/2g; </a:t>
            </a: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/>
              <a:t> -</a:t>
            </a:r>
            <a:r>
              <a:rPr lang="en-US" sz="2000" dirty="0" err="1"/>
              <a:t>r</a:t>
            </a:r>
            <a:r>
              <a:rPr lang="en-US" sz="2000" dirty="0"/>
              <a:t>)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Simultaneous testing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L </a:t>
            </a:r>
            <a:r>
              <a:rPr lang="en-US" sz="2000" dirty="0">
                <a:latin typeface="Helvetica"/>
                <a:cs typeface="Helvetica"/>
              </a:rPr>
              <a:t>= 0; H</a:t>
            </a:r>
            <a:r>
              <a:rPr lang="en-US" sz="2000" baseline="-25000" dirty="0">
                <a:latin typeface="Helvetica"/>
                <a:cs typeface="Helvetica"/>
              </a:rPr>
              <a:t>a</a:t>
            </a:r>
            <a:r>
              <a:rPr lang="en-US" sz="2000" dirty="0">
                <a:latin typeface="Helvetica"/>
                <a:cs typeface="Helvetica"/>
              </a:rPr>
              <a:t>: L ≠ 0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i="1" dirty="0" err="1"/>
              <a:t>t</a:t>
            </a:r>
            <a:r>
              <a:rPr lang="en-US" sz="2000" i="1" dirty="0"/>
              <a:t> </a:t>
            </a:r>
            <a:r>
              <a:rPr lang="en-US" sz="2000" dirty="0"/>
              <a:t>* = L/</a:t>
            </a:r>
            <a:r>
              <a:rPr lang="en-US" sz="2000" dirty="0" err="1"/>
              <a:t>s{L</a:t>
            </a:r>
            <a:r>
              <a:rPr lang="en-US" sz="2000" dirty="0"/>
              <a:t>}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If |</a:t>
            </a:r>
            <a:r>
              <a:rPr lang="en-US" sz="2000" i="1" dirty="0" err="1"/>
              <a:t>t</a:t>
            </a:r>
            <a:r>
              <a:rPr lang="en-US" sz="2000" i="1" dirty="0"/>
              <a:t> </a:t>
            </a:r>
            <a:r>
              <a:rPr lang="en-US" sz="2000" dirty="0"/>
              <a:t>*| &gt; </a:t>
            </a:r>
            <a:r>
              <a:rPr lang="en-US" sz="2000" i="1" dirty="0" err="1"/>
              <a:t>t</a:t>
            </a:r>
            <a:r>
              <a:rPr lang="en-US" sz="2000" i="1" dirty="0"/>
              <a:t> </a:t>
            </a:r>
            <a:r>
              <a:rPr lang="en-US" sz="2000" dirty="0"/>
              <a:t>(1-</a:t>
            </a:r>
            <a:r>
              <a:rPr lang="en-US" sz="2000" dirty="0">
                <a:latin typeface="Symbol" pitchFamily="-97" charset="2"/>
              </a:rPr>
              <a:t>a</a:t>
            </a:r>
            <a:r>
              <a:rPr lang="en-US" sz="2000" dirty="0"/>
              <a:t>/2g; </a:t>
            </a:r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/>
              <a:t> -</a:t>
            </a:r>
            <a:r>
              <a:rPr lang="en-US" sz="2000" dirty="0" err="1"/>
              <a:t>r</a:t>
            </a:r>
            <a:r>
              <a:rPr lang="en-US" sz="2000" dirty="0"/>
              <a:t>) -&gt; H</a:t>
            </a:r>
            <a:r>
              <a:rPr lang="en-US" sz="2000" baseline="-25000" dirty="0"/>
              <a:t>a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/>
              <a:t>Which method?  (see pp. 757-758)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Compute all multipliers (e.g., B, S, T, or others) and </a:t>
            </a:r>
            <a:r>
              <a:rPr lang="en-US" sz="2000" dirty="0">
                <a:solidFill>
                  <a:srgbClr val="FF0000"/>
                </a:solidFill>
              </a:rPr>
              <a:t>pick the smallest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/>
              <a:t>Tukey</a:t>
            </a:r>
            <a:r>
              <a:rPr lang="en-US" sz="2000" dirty="0"/>
              <a:t> and </a:t>
            </a:r>
            <a:r>
              <a:rPr lang="en-US" sz="2000" dirty="0" err="1"/>
              <a:t>Scheff</a:t>
            </a:r>
            <a:r>
              <a:rPr lang="en-US" altLang="ja-JP" sz="2000" dirty="0" err="1">
                <a:cs typeface="ＭＳ Ｐゴシック" pitchFamily="-97" charset="-128"/>
              </a:rPr>
              <a:t>é</a:t>
            </a:r>
            <a:r>
              <a:rPr lang="en-US" altLang="ja-JP" sz="2000" dirty="0">
                <a:cs typeface="ＭＳ Ｐゴシック" pitchFamily="-97" charset="-128"/>
              </a:rPr>
              <a:t> best for data snooping</a:t>
            </a:r>
            <a:endParaRPr lang="en-US" sz="2200" dirty="0"/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1751013" y="25669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 flipH="1">
            <a:off x="1790700" y="4283074"/>
            <a:ext cx="40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 flipH="1">
            <a:off x="1374775" y="4283074"/>
            <a:ext cx="40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847725" y="25669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" pitchFamily="-97" charset="0"/>
              </a:rPr>
              <a:t>^</a:t>
            </a:r>
            <a:endParaRPr lang="en-US" sz="1800" dirty="0">
              <a:latin typeface="Symbol" pitchFamily="-97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5" y="596900"/>
            <a:ext cx="3805238" cy="933450"/>
          </a:xfrm>
        </p:spPr>
        <p:txBody>
          <a:bodyPr/>
          <a:lstStyle/>
          <a:p>
            <a:r>
              <a:rPr lang="en-US" sz="2800"/>
              <a:t>Multiple Comparison Example (JMP)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911851" y="1681163"/>
            <a:ext cx="2762250" cy="871537"/>
            <a:chOff x="5378451" y="1757363"/>
            <a:chExt cx="2762250" cy="871537"/>
          </a:xfrm>
        </p:grpSpPr>
        <p:sp>
          <p:nvSpPr>
            <p:cNvPr id="331779" name="Text Box 3"/>
            <p:cNvSpPr txBox="1">
              <a:spLocks noChangeArrowheads="1"/>
            </p:cNvSpPr>
            <p:nvPr/>
          </p:nvSpPr>
          <p:spPr bwMode="auto">
            <a:xfrm>
              <a:off x="5484813" y="1825625"/>
              <a:ext cx="258904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 dirty="0" err="1">
                  <a:latin typeface="Helvetica" pitchFamily="-97" charset="0"/>
                </a:rPr>
                <a:t>q</a:t>
              </a:r>
              <a:r>
                <a:rPr lang="en-US" sz="2000" i="1" dirty="0">
                  <a:latin typeface="Helvetica" pitchFamily="-97" charset="0"/>
                </a:rPr>
                <a:t> </a:t>
              </a:r>
              <a:r>
                <a:rPr lang="en-US" sz="2000" dirty="0">
                  <a:latin typeface="Helvetica" pitchFamily="-97" charset="0"/>
                </a:rPr>
                <a:t>(0.95; 4, 15) = 4.08</a:t>
              </a:r>
            </a:p>
            <a:p>
              <a:r>
                <a:rPr lang="en-US" sz="2000" dirty="0">
                  <a:latin typeface="Helvetica" pitchFamily="-97" charset="0"/>
                </a:rPr>
                <a:t>T = </a:t>
              </a:r>
              <a:r>
                <a:rPr lang="en-US" sz="2000" i="1" dirty="0" err="1">
                  <a:latin typeface="Helvetica" pitchFamily="-97" charset="0"/>
                </a:rPr>
                <a:t>q</a:t>
              </a:r>
              <a:r>
                <a:rPr lang="en-US" sz="2000" dirty="0">
                  <a:latin typeface="Helvetica" pitchFamily="-97" charset="0"/>
                </a:rPr>
                <a:t> /√2 = 2.88</a:t>
              </a:r>
            </a:p>
          </p:txBody>
        </p:sp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5378451" y="1757363"/>
              <a:ext cx="2762250" cy="8715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5087938" y="3184525"/>
            <a:ext cx="371475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3363" indent="-233363"/>
            <a:r>
              <a:rPr lang="en-US" sz="1600" b="1">
                <a:latin typeface="Helvetica" pitchFamily="-97" charset="0"/>
              </a:rPr>
              <a:t>Result:</a:t>
            </a:r>
            <a:r>
              <a:rPr lang="en-US" sz="1600">
                <a:latin typeface="Helvetica" pitchFamily="-97" charset="0"/>
              </a:rPr>
              <a:t>  </a:t>
            </a:r>
          </a:p>
          <a:p>
            <a:pPr marL="233363" indent="-233363">
              <a:buFontTx/>
              <a:buChar char="•"/>
            </a:pPr>
            <a:r>
              <a:rPr lang="en-US" sz="1600">
                <a:latin typeface="Helvetica" pitchFamily="-97" charset="0"/>
              </a:rPr>
              <a:t>4 is different from 1,2, and 3 (as a group)</a:t>
            </a:r>
          </a:p>
          <a:p>
            <a:pPr marL="233363" indent="-233363">
              <a:buFontTx/>
              <a:buChar char="•"/>
            </a:pPr>
            <a:r>
              <a:rPr lang="en-US" sz="1600">
                <a:latin typeface="Helvetica" pitchFamily="-97" charset="0"/>
              </a:rPr>
              <a:t>Differences not always so clear (overlap between groups)</a:t>
            </a:r>
          </a:p>
          <a:p>
            <a:pPr marL="233363" indent="-233363">
              <a:buFontTx/>
              <a:buChar char="•"/>
            </a:pPr>
            <a:r>
              <a:rPr lang="en-US" sz="1600">
                <a:latin typeface="Helvetica" pitchFamily="-97" charset="0"/>
              </a:rPr>
              <a:t>Example presentation:</a:t>
            </a:r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5638800" y="5241925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87" name="Line 11"/>
          <p:cNvSpPr>
            <a:spLocks noChangeShapeType="1"/>
          </p:cNvSpPr>
          <p:nvPr/>
        </p:nvSpPr>
        <p:spPr bwMode="auto">
          <a:xfrm>
            <a:off x="5638800" y="6384925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5715000" y="6454775"/>
            <a:ext cx="306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-97" charset="0"/>
              </a:rPr>
              <a:t>1	2	3	4</a:t>
            </a:r>
          </a:p>
        </p:txBody>
      </p:sp>
      <p:sp>
        <p:nvSpPr>
          <p:cNvPr id="331789" name="Rectangle 13"/>
          <p:cNvSpPr>
            <a:spLocks noChangeArrowheads="1"/>
          </p:cNvSpPr>
          <p:nvPr/>
        </p:nvSpPr>
        <p:spPr bwMode="auto">
          <a:xfrm>
            <a:off x="5791200" y="5838825"/>
            <a:ext cx="3048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90" name="Rectangle 14"/>
          <p:cNvSpPr>
            <a:spLocks noChangeArrowheads="1"/>
          </p:cNvSpPr>
          <p:nvPr/>
        </p:nvSpPr>
        <p:spPr bwMode="auto">
          <a:xfrm>
            <a:off x="6629400" y="5991225"/>
            <a:ext cx="304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91" name="Rectangle 15"/>
          <p:cNvSpPr>
            <a:spLocks noChangeArrowheads="1"/>
          </p:cNvSpPr>
          <p:nvPr/>
        </p:nvSpPr>
        <p:spPr bwMode="auto">
          <a:xfrm>
            <a:off x="7467600" y="5610225"/>
            <a:ext cx="3048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92" name="Rectangle 16"/>
          <p:cNvSpPr>
            <a:spLocks noChangeArrowheads="1"/>
          </p:cNvSpPr>
          <p:nvPr/>
        </p:nvSpPr>
        <p:spPr bwMode="auto">
          <a:xfrm>
            <a:off x="8382000" y="5229225"/>
            <a:ext cx="304800" cy="1143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93" name="Line 17"/>
          <p:cNvSpPr>
            <a:spLocks noChangeShapeType="1"/>
          </p:cNvSpPr>
          <p:nvPr/>
        </p:nvSpPr>
        <p:spPr bwMode="auto">
          <a:xfrm>
            <a:off x="5791200" y="5318125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94" name="Line 18"/>
          <p:cNvSpPr>
            <a:spLocks noChangeShapeType="1"/>
          </p:cNvSpPr>
          <p:nvPr/>
        </p:nvSpPr>
        <p:spPr bwMode="auto">
          <a:xfrm>
            <a:off x="8229600" y="493712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8353425" y="4470401"/>
            <a:ext cx="3683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Helvetica" pitchFamily="-97" charset="0"/>
              </a:rPr>
              <a:t>B</a:t>
            </a:r>
          </a:p>
        </p:txBody>
      </p:sp>
      <p:sp>
        <p:nvSpPr>
          <p:cNvPr id="331796" name="Text Box 20"/>
          <p:cNvSpPr txBox="1">
            <a:spLocks noChangeArrowheads="1"/>
          </p:cNvSpPr>
          <p:nvPr/>
        </p:nvSpPr>
        <p:spPr bwMode="auto">
          <a:xfrm>
            <a:off x="6578600" y="4851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Helvetica" pitchFamily="-97" charset="0"/>
              </a:rPr>
              <a:t>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" y="589956"/>
            <a:ext cx="4687887" cy="617279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Comparisons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6024"/>
            <a:ext cx="8539162" cy="54895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400" dirty="0"/>
              <a:t>If multiple comparisons among means provide </a:t>
            </a:r>
            <a:r>
              <a:rPr lang="en-US" sz="2400" dirty="0">
                <a:solidFill>
                  <a:srgbClr val="FF0000"/>
                </a:solidFill>
              </a:rPr>
              <a:t>independent </a:t>
            </a:r>
            <a:r>
              <a:rPr lang="en-US" sz="2400" dirty="0"/>
              <a:t>information, the comparisons are </a:t>
            </a:r>
            <a:r>
              <a:rPr lang="en-US" sz="2400" dirty="0">
                <a:solidFill>
                  <a:srgbClr val="FF0000"/>
                </a:solidFill>
              </a:rPr>
              <a:t>orthogonal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X1 vs. X2 and X3 vs. X4 are orthogonal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X1 vs. X2 and X1 vs. mean of X2 and X3 is not</a:t>
            </a:r>
          </a:p>
          <a:p>
            <a:pPr lvl="2">
              <a:spcBef>
                <a:spcPts val="500"/>
              </a:spcBef>
            </a:pPr>
            <a:r>
              <a:rPr lang="en-US" sz="1800" dirty="0"/>
              <a:t>Both involve comparisons of X1 with X2; the information gained is overlapping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Two comparisons are orthogonal if:</a:t>
            </a:r>
          </a:p>
          <a:p>
            <a:pPr lvl="2">
              <a:spcBef>
                <a:spcPts val="500"/>
              </a:spcBef>
            </a:pP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S</a:t>
            </a:r>
            <a:r>
              <a:rPr lang="en-US" dirty="0"/>
              <a:t>c</a:t>
            </a:r>
            <a:r>
              <a:rPr lang="en-US" baseline="-25000" dirty="0"/>
              <a:t>1i</a:t>
            </a:r>
            <a:r>
              <a:rPr lang="en-US" dirty="0"/>
              <a:t>c</a:t>
            </a:r>
            <a:r>
              <a:rPr lang="en-US" baseline="-25000" dirty="0"/>
              <a:t>2i</a:t>
            </a:r>
            <a:r>
              <a:rPr lang="en-US" dirty="0"/>
              <a:t> = 0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If there are </a:t>
            </a:r>
            <a:r>
              <a:rPr lang="en-US" sz="2400" dirty="0">
                <a:solidFill>
                  <a:srgbClr val="3333CC"/>
                </a:solidFill>
              </a:rPr>
              <a:t>a</a:t>
            </a:r>
            <a:r>
              <a:rPr lang="en-US" sz="2400" dirty="0"/>
              <a:t> groups, then there can be (several sets of) </a:t>
            </a:r>
            <a:r>
              <a:rPr lang="en-US" sz="2400" dirty="0">
                <a:solidFill>
                  <a:srgbClr val="3333CC"/>
                </a:solidFill>
              </a:rPr>
              <a:t>a-1</a:t>
            </a:r>
            <a:r>
              <a:rPr lang="en-US" sz="2400" dirty="0"/>
              <a:t> orthogonal comparisons (or, = </a:t>
            </a:r>
            <a:r>
              <a:rPr lang="en-US" sz="2400" dirty="0" err="1"/>
              <a:t>dof</a:t>
            </a:r>
            <a:r>
              <a:rPr lang="en-US" sz="2400" dirty="0"/>
              <a:t> for the factor)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Sums of squares for the set of comparisons = SS of the factor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So what?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Orthogonal </a:t>
            </a:r>
            <a:r>
              <a:rPr lang="en-US" sz="2000" i="1" dirty="0"/>
              <a:t>F</a:t>
            </a:r>
            <a:r>
              <a:rPr lang="en-US" sz="2000" dirty="0"/>
              <a:t>-tests are independent! No need for multiple comparison procedures</a:t>
            </a:r>
            <a:endParaRPr lang="en-US" dirty="0"/>
          </a:p>
          <a:p>
            <a:pPr lvl="1">
              <a:spcBef>
                <a:spcPts val="50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 I:  Overview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619250"/>
            <a:ext cx="7575550" cy="4751388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Chapter 15:  Review of Experimental Designs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Chapter 16:  Single-factor ANOVA model and statistical tests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Regression vs. ANOVA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Definitions and terminology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Uses of ANOVA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Fitting the model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Chapter 17:  Analysis of factor level effects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Chapter 18:  Diagnostics and remedial measures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Diagnostics and Remedial Measures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431924"/>
            <a:ext cx="7256462" cy="49180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Residual analysis</a:t>
            </a:r>
          </a:p>
          <a:p>
            <a:pPr lvl="1">
              <a:spcBef>
                <a:spcPct val="300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ij</a:t>
            </a:r>
            <a:r>
              <a:rPr lang="en-US" sz="2000" dirty="0"/>
              <a:t> = 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 - Y</a:t>
            </a:r>
            <a:r>
              <a:rPr lang="en-US" sz="2000" baseline="-25000" dirty="0"/>
              <a:t>i•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Diagnosis of departures from ANOVA model</a:t>
            </a:r>
          </a:p>
          <a:p>
            <a:pPr lvl="1">
              <a:spcBef>
                <a:spcPct val="30000"/>
              </a:spcBef>
            </a:pPr>
            <a:r>
              <a:rPr lang="en-US" sz="2000" dirty="0" err="1"/>
              <a:t>Nonconstancy</a:t>
            </a:r>
            <a:r>
              <a:rPr lang="en-US" sz="2000" dirty="0"/>
              <a:t> of error variance</a:t>
            </a:r>
          </a:p>
          <a:p>
            <a:pPr lvl="1">
              <a:spcBef>
                <a:spcPct val="30000"/>
              </a:spcBef>
            </a:pPr>
            <a:r>
              <a:rPr lang="en-US" sz="2000" dirty="0" err="1"/>
              <a:t>Nonindependence</a:t>
            </a:r>
            <a:r>
              <a:rPr lang="en-US" sz="2000" dirty="0"/>
              <a:t> of error terms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Outliers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Omission of important explanatory variables</a:t>
            </a:r>
          </a:p>
          <a:p>
            <a:pPr lvl="1">
              <a:spcBef>
                <a:spcPct val="30000"/>
              </a:spcBef>
            </a:pPr>
            <a:r>
              <a:rPr lang="en-US" sz="2000" dirty="0" err="1"/>
              <a:t>Nonnormality</a:t>
            </a:r>
            <a:r>
              <a:rPr lang="en-US" sz="2000" dirty="0"/>
              <a:t> of error terms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Remedial measures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Weighted least squares (used to get more equal variances for each factor level)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Transformation of response variable</a:t>
            </a:r>
          </a:p>
          <a:p>
            <a:pPr lvl="1">
              <a:spcBef>
                <a:spcPct val="30000"/>
              </a:spcBef>
            </a:pPr>
            <a:endParaRPr lang="en-US" sz="2000" dirty="0"/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2524125" y="16113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-97" charset="0"/>
              </a:rPr>
              <a:t>_</a:t>
            </a:r>
            <a:endParaRPr lang="en-US" sz="2000" dirty="0">
              <a:latin typeface="Symbol" pitchFamily="-97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Remedial Measures, contd.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330325"/>
            <a:ext cx="7675562" cy="52530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Effects of departures from model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See discussion (pp. 793-795)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ANOVA Model I is relatively </a:t>
            </a:r>
            <a:r>
              <a:rPr lang="en-US" dirty="0">
                <a:solidFill>
                  <a:srgbClr val="FF0000"/>
                </a:solidFill>
              </a:rPr>
              <a:t>robust</a:t>
            </a:r>
            <a:r>
              <a:rPr lang="en-US" dirty="0"/>
              <a:t> (less so for Model II)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Nonparametric Rank </a:t>
            </a:r>
            <a:r>
              <a:rPr lang="en-US" i="1" dirty="0"/>
              <a:t>F</a:t>
            </a:r>
            <a:r>
              <a:rPr lang="en-US" dirty="0"/>
              <a:t> test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When remedial measures are not successful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</a:rPr>
              <a:t>Nonparametric</a:t>
            </a:r>
            <a:r>
              <a:rPr lang="en-US" dirty="0"/>
              <a:t> inference procedure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Not dependent on error term distribution</a:t>
            </a:r>
          </a:p>
          <a:p>
            <a:pPr lvl="1">
              <a:spcBef>
                <a:spcPct val="30000"/>
              </a:spcBef>
            </a:pPr>
            <a:r>
              <a:rPr lang="en-US" i="1" dirty="0"/>
              <a:t>F</a:t>
            </a:r>
            <a:r>
              <a:rPr lang="en-US" dirty="0"/>
              <a:t> test based on data ranks, from 1 to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Substitute </a:t>
            </a:r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dirty="0"/>
              <a:t> for </a:t>
            </a:r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/>
              <a:t> ; Ties use the average</a:t>
            </a:r>
            <a:endParaRPr lang="en-US" i="1" dirty="0"/>
          </a:p>
          <a:p>
            <a:pPr lvl="2">
              <a:spcBef>
                <a:spcPct val="30000"/>
              </a:spcBef>
            </a:pPr>
            <a:r>
              <a:rPr lang="en-US" i="1" dirty="0"/>
              <a:t>F </a:t>
            </a:r>
            <a:r>
              <a:rPr lang="en-US" dirty="0"/>
              <a:t>*</a:t>
            </a:r>
            <a:r>
              <a:rPr lang="en-US" baseline="-25000" dirty="0"/>
              <a:t>R</a:t>
            </a:r>
            <a:r>
              <a:rPr lang="en-US" dirty="0"/>
              <a:t> = MSTR/MSE ~ </a:t>
            </a:r>
            <a:r>
              <a:rPr lang="en-US" i="1" dirty="0"/>
              <a:t>F</a:t>
            </a:r>
            <a:r>
              <a:rPr lang="en-US" dirty="0"/>
              <a:t> (1 - </a:t>
            </a:r>
            <a:r>
              <a:rPr lang="en-US" dirty="0">
                <a:latin typeface="Symbol" pitchFamily="-97" charset="2"/>
              </a:rPr>
              <a:t>a</a:t>
            </a:r>
            <a:r>
              <a:rPr lang="en-US" dirty="0"/>
              <a:t>; </a:t>
            </a:r>
            <a:r>
              <a:rPr lang="en-US" dirty="0" err="1"/>
              <a:t>r</a:t>
            </a:r>
            <a:r>
              <a:rPr lang="en-US" dirty="0"/>
              <a:t> - 1,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2363" y="1419225"/>
            <a:ext cx="7532687" cy="47132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What is ANOVA and how does it differ from regression analysis?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Terminology:  factor, level, treatment, …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ANOVA Model I vs. Model II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Model assumptions, features, and interpretation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Partitioning of sums-of-squares and ANOVA table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i="1"/>
              <a:t>F</a:t>
            </a:r>
            <a:r>
              <a:rPr lang="en-US" sz="2400"/>
              <a:t> test for equality of factor level means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Estimation and testing of factor level effects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Multiple comparison procedures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Diagnostics and remedial measures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09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3888" y="1179513"/>
            <a:ext cx="8140700" cy="53609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Factor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Explanatory or predictor variable</a:t>
            </a:r>
            <a:endParaRPr lang="en-US" sz="1800" dirty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Factor Level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Particular form (amount, quantity, etc.) of a factor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Single-Factor and Multifactor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One or more predictor variables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Experimental Factor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Level of the factor assigned at random to the </a:t>
            </a:r>
            <a:r>
              <a:rPr lang="en-US" sz="2000" dirty="0">
                <a:solidFill>
                  <a:srgbClr val="FF0000"/>
                </a:solidFill>
              </a:rPr>
              <a:t>experimental unit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Classification (or Observational) Factor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Characteristics of units not under control of investigator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Qualitative and Quantitative Factors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Treatment (or Cell)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Factor level (single-factor) or combination of levels (multifactor)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ANOVA Studies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2" y="1209674"/>
            <a:ext cx="8053388" cy="53308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Choice of Treatments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Selection of factors to help understand underlying phenomena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Single vs. Multifactor studies (information vs. effort)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Number and range of levels of each factor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Definition of Treatment (see </a:t>
            </a:r>
            <a:r>
              <a:rPr lang="en-US" sz="2400" dirty="0" err="1"/>
              <a:t>p</a:t>
            </a:r>
            <a:r>
              <a:rPr lang="en-US" sz="2400" dirty="0"/>
              <a:t>. 649)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Control Treatment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Required when general influence of treatments is not known or is not consistent under all conditions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Application of identical procedures to experimental units as those used with other treatments, except that the effect under investigation is not applied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Identifying the Basic Unit of Study (see </a:t>
            </a:r>
            <a:r>
              <a:rPr lang="en-US" sz="2400" dirty="0" err="1"/>
              <a:t>p</a:t>
            </a:r>
            <a:r>
              <a:rPr lang="en-US" sz="2400" dirty="0"/>
              <a:t>. 652)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Experimental unit </a:t>
            </a:r>
            <a:r>
              <a:rPr lang="en-US" sz="2000" dirty="0"/>
              <a:t>= smallest unit of experimental material to which a treatment can be assigned (thus, depends on randomization methods)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ANOVA Studies, contd.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4483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sz="2400" dirty="0"/>
              <a:t>Randomization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en-US" sz="2000" dirty="0"/>
              <a:t>A recent idea!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en-US" sz="2000" dirty="0"/>
              <a:t>Typically, treatments assigned to units at random; to “average out” systematic effects 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en-US" sz="2000" dirty="0"/>
              <a:t>Randomization appropriate in other phases: order of treatments, etc.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en-US" sz="2000" dirty="0"/>
              <a:t>How to randomize, potential pitfalls, etc. (see pp. 654-655)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Blocking</a:t>
            </a:r>
            <a:r>
              <a:rPr lang="en-US" sz="2000" dirty="0"/>
              <a:t>: a restriction (constraint) to randomization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lang="en-US" sz="1800" dirty="0"/>
              <a:t>Block = homogenous group of experimental units (e.g., gender)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lang="en-US" sz="1800" dirty="0"/>
              <a:t>Equivalent to repeating the experiment on each block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sz="2400" dirty="0"/>
              <a:t>Treatments may be crossed or nested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Crossed</a:t>
            </a:r>
            <a:r>
              <a:rPr lang="en-US" sz="2000" dirty="0"/>
              <a:t>:  all combinations of two or more factor levels included (full factorial = all combinations of all factor levels)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Nested</a:t>
            </a:r>
            <a:r>
              <a:rPr lang="en-US" sz="2000" dirty="0"/>
              <a:t>:  levels of a factor appear with only one level of another factor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ANOVA?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25" y="1458913"/>
            <a:ext cx="7712075" cy="4876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dirty="0"/>
              <a:t>Analysis of Variance (ANOVA) models: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Are used to examine the relationship between one response variable (vs. MANOVA) and one or more independent or predictor </a:t>
            </a:r>
            <a:r>
              <a:rPr lang="en-US" dirty="0" err="1"/>
              <a:t>variable(s</a:t>
            </a:r>
            <a:r>
              <a:rPr lang="en-US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Do not require any assumptions regarding the nature of the relationship between the DV and IVs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Are appropriate for either quantitative or </a:t>
            </a:r>
            <a:r>
              <a:rPr lang="en-US" b="1" dirty="0"/>
              <a:t>qualitative</a:t>
            </a:r>
            <a:r>
              <a:rPr lang="en-US" dirty="0"/>
              <a:t> IVs 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Are derived from analysis of the reduction in squared errors achieved from inclusion of </a:t>
            </a:r>
            <a:r>
              <a:rPr lang="en-US" dirty="0">
                <a:solidFill>
                  <a:srgbClr val="FF0000"/>
                </a:solidFill>
              </a:rPr>
              <a:t>factor effects</a:t>
            </a:r>
            <a:r>
              <a:rPr lang="en-US" dirty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 vs. Regression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209675"/>
            <a:ext cx="8250238" cy="5381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Similarities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ANOVA used in tests of regression coefficients, model fit, etc.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Both concerned with relationships between predictor and response variables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Both appropriate for either observational or experimental data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Response variable is typically quantitative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When indicator variables are used, regression analysis is identical to ANOVA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 dirty="0"/>
              <a:t>Differences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ANOVA models can be used without modification when predictor variables are qualitative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ANOVA models </a:t>
            </a:r>
            <a:r>
              <a:rPr lang="en-US" sz="2000" dirty="0">
                <a:solidFill>
                  <a:srgbClr val="FF0000"/>
                </a:solidFill>
              </a:rPr>
              <a:t>make (and require) no assumptions about the functional form of the relationship </a:t>
            </a:r>
            <a:r>
              <a:rPr lang="en-US" sz="2000" dirty="0"/>
              <a:t>between predictor and response variables (though can provide information on this)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 Model I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430338"/>
            <a:ext cx="8453437" cy="5080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ANOVA Models I and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Model I</a:t>
            </a:r>
            <a:r>
              <a:rPr lang="en-US" sz="2000" dirty="0"/>
              <a:t>:  conclusions apply to only those factor levels included in the study;  factor levels chosen for specific interest “</a:t>
            </a:r>
            <a:r>
              <a:rPr lang="en-US" sz="2000" dirty="0">
                <a:solidFill>
                  <a:srgbClr val="FF0000"/>
                </a:solidFill>
              </a:rPr>
              <a:t>Fixed Effects</a:t>
            </a:r>
            <a:r>
              <a:rPr lang="en-US" sz="2000" dirty="0"/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Model II</a:t>
            </a:r>
            <a:r>
              <a:rPr lang="en-US" sz="2000" dirty="0"/>
              <a:t>:  conclusions extend to a more general population of varying factor levels; levels used in study are only a sample of possible values from a larger population “</a:t>
            </a:r>
            <a:r>
              <a:rPr lang="en-US" sz="2000" dirty="0">
                <a:solidFill>
                  <a:srgbClr val="FF0000"/>
                </a:solidFill>
              </a:rPr>
              <a:t>Random Effects</a:t>
            </a:r>
            <a:r>
              <a:rPr lang="en-US" sz="2000" dirty="0"/>
              <a:t>”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Basic ideas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Probability distribution of responses for each factor level that differ only in their means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Normal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Equal variance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Responses at a given level are random selections and independent of responses at other factor levels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Are factor-level means the same?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If not, how do they differ?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2400" dirty="0"/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8458200" y="609600"/>
            <a:ext cx="381000" cy="3810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807200" y="2184400"/>
            <a:ext cx="180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76900" y="3111500"/>
            <a:ext cx="2057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9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97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Sandy Dalton:Applications:Microsoft Office 98:Templates:Blank Presentation</Template>
  <TotalTime>6726</TotalTime>
  <Words>3203</Words>
  <Application>Microsoft Office PowerPoint</Application>
  <PresentationFormat>On-screen Show (4:3)</PresentationFormat>
  <Paragraphs>448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Helvetica</vt:lpstr>
      <vt:lpstr>Symbol</vt:lpstr>
      <vt:lpstr>Times</vt:lpstr>
      <vt:lpstr>Blank Presentation</vt:lpstr>
      <vt:lpstr>Document</vt:lpstr>
      <vt:lpstr>Analysis of Variance I</vt:lpstr>
      <vt:lpstr>Learning Objectives</vt:lpstr>
      <vt:lpstr>ANOVA I:  Overview</vt:lpstr>
      <vt:lpstr>Terminology</vt:lpstr>
      <vt:lpstr>Design of ANOVA Studies</vt:lpstr>
      <vt:lpstr>Design of ANOVA Studies, contd.</vt:lpstr>
      <vt:lpstr>What Is ANOVA?</vt:lpstr>
      <vt:lpstr>ANOVA vs. Regression</vt:lpstr>
      <vt:lpstr>ANOVA Model I</vt:lpstr>
      <vt:lpstr>ANOVA Model I:  Cell Means Model “Fixed Effects” Model</vt:lpstr>
      <vt:lpstr>ANOVA Model I:  Features</vt:lpstr>
      <vt:lpstr>ANOVA Model I:  Interpretation</vt:lpstr>
      <vt:lpstr>Fitting ANOVA Model</vt:lpstr>
      <vt:lpstr>Partitioning Sums of Squares</vt:lpstr>
      <vt:lpstr>Expected Mean Squares and ANOVA Table</vt:lpstr>
      <vt:lpstr>F Test for Equality of Factor Level Means</vt:lpstr>
      <vt:lpstr>ANOVA Model I:  Alternative Formulation</vt:lpstr>
      <vt:lpstr>ANOVA Example (JMP)</vt:lpstr>
      <vt:lpstr>Estimation and Testing of Factor Level Effects</vt:lpstr>
      <vt:lpstr>Testing of Factor Level Effects, contd.</vt:lpstr>
      <vt:lpstr>Contrast Example</vt:lpstr>
      <vt:lpstr>Contrast Example (JMP)</vt:lpstr>
      <vt:lpstr>Multiple Comparison Procedures</vt:lpstr>
      <vt:lpstr>Multiple Comparison Procedures: Tukey</vt:lpstr>
      <vt:lpstr>Multiple Comparison Procedures: Scheffé</vt:lpstr>
      <vt:lpstr>Tukey vs. Scheffé</vt:lpstr>
      <vt:lpstr>Multiple Comparison Procedures: Bonferroni</vt:lpstr>
      <vt:lpstr>Multiple Comparison Example (JMP)</vt:lpstr>
      <vt:lpstr>Orthogonal Comparisons</vt:lpstr>
      <vt:lpstr>Diagnostics and Remedial Measures</vt:lpstr>
      <vt:lpstr>Remedial Measures, contd.</vt:lpstr>
      <vt:lpstr>SUMMARY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ISE Department</dc:creator>
  <cp:lastModifiedBy>Aanu Ojelade</cp:lastModifiedBy>
  <cp:revision>1403</cp:revision>
  <cp:lastPrinted>2009-02-24T18:48:34Z</cp:lastPrinted>
  <dcterms:created xsi:type="dcterms:W3CDTF">2011-03-16T18:18:24Z</dcterms:created>
  <dcterms:modified xsi:type="dcterms:W3CDTF">2020-04-18T20:58:34Z</dcterms:modified>
</cp:coreProperties>
</file>