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4" r:id="rId9"/>
    <p:sldId id="265" r:id="rId10"/>
    <p:sldId id="262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144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Approaches for Diabetes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A Comparative Study of Class Balancing Techniques and Model Performance</a:t>
            </a:r>
          </a:p>
          <a:p>
            <a:r>
              <a:t>Alexandros Angelakis</a:t>
            </a:r>
          </a:p>
          <a:p>
            <a:r>
              <a:t>University of Crete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AutoML</a:t>
            </a:r>
            <a:r>
              <a:rPr dirty="0"/>
              <a:t> - </a:t>
            </a:r>
            <a:r>
              <a:rPr dirty="0" err="1"/>
              <a:t>JADBio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Used </a:t>
            </a:r>
            <a:r>
              <a:rPr sz="2000" dirty="0" err="1"/>
              <a:t>AutoML</a:t>
            </a:r>
            <a:r>
              <a:rPr sz="2000" dirty="0"/>
              <a:t> for comparison.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Configurations using  90% - 10% hold-out method. Total number of models trained: 171.</a:t>
            </a:r>
          </a:p>
          <a:p>
            <a:endParaRPr sz="1000" dirty="0"/>
          </a:p>
          <a:p>
            <a:r>
              <a:rPr sz="2000" dirty="0"/>
              <a:t>Best model</a:t>
            </a:r>
            <a:r>
              <a:rPr lang="en-US" sz="2000" dirty="0"/>
              <a:t> configuration: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JADBio</a:t>
            </a:r>
            <a:r>
              <a:rPr lang="en-US" sz="2000" dirty="0"/>
              <a:t> selected all the features for classification as well. 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70D90-F097-7539-C5AD-00896F15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476542"/>
            <a:ext cx="6502400" cy="7732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FA5B3-8BCC-BC1A-3D71-A3307075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623332"/>
            <a:ext cx="5118100" cy="3338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B5880-8B85-B371-C647-38BA8BA08217}"/>
              </a:ext>
            </a:extLst>
          </p:cNvPr>
          <p:cNvSpPr txBox="1"/>
          <p:nvPr/>
        </p:nvSpPr>
        <p:spPr>
          <a:xfrm>
            <a:off x="787400" y="254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metrics of </a:t>
            </a:r>
            <a:r>
              <a:rPr lang="en-US" dirty="0" err="1"/>
              <a:t>JADBio</a:t>
            </a:r>
            <a:r>
              <a:rPr lang="en-US" dirty="0"/>
              <a:t> with confidence intervals: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EF7D1-572E-86E0-BBFC-232484277A2B}"/>
              </a:ext>
            </a:extLst>
          </p:cNvPr>
          <p:cNvSpPr txBox="1"/>
          <p:nvPr/>
        </p:nvSpPr>
        <p:spPr>
          <a:xfrm>
            <a:off x="647700" y="4222750"/>
            <a:ext cx="797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JADBio</a:t>
            </a:r>
            <a:r>
              <a:rPr lang="en-US" dirty="0"/>
              <a:t> achieved high precision along with high recall, but did not manage to attain a high balanced accuracy.</a:t>
            </a:r>
          </a:p>
        </p:txBody>
      </p:sp>
    </p:spTree>
    <p:extLst>
      <p:ext uri="{BB962C8B-B14F-4D97-AF65-F5344CB8AC3E}">
        <p14:creationId xmlns:p14="http://schemas.microsoft.com/office/powerpoint/2010/main" val="4917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Class imbalance affects diabetes prediction.</a:t>
            </a:r>
            <a:endParaRPr lang="en-US" sz="2000" dirty="0"/>
          </a:p>
          <a:p>
            <a:endParaRPr sz="1000" dirty="0"/>
          </a:p>
          <a:p>
            <a:r>
              <a:rPr sz="2000" dirty="0"/>
              <a:t>Random </a:t>
            </a:r>
            <a:r>
              <a:rPr sz="2000" dirty="0" err="1"/>
              <a:t>undersampling</a:t>
            </a:r>
            <a:r>
              <a:rPr sz="2000" dirty="0"/>
              <a:t> is efficient and effective.</a:t>
            </a:r>
            <a:endParaRPr lang="en-US" sz="2000" dirty="0"/>
          </a:p>
          <a:p>
            <a:endParaRPr sz="1000" dirty="0"/>
          </a:p>
          <a:p>
            <a:r>
              <a:rPr lang="en-US" sz="2000" dirty="0"/>
              <a:t>Tree based models, and especially </a:t>
            </a:r>
            <a:r>
              <a:rPr lang="en-US" sz="2000" dirty="0" err="1"/>
              <a:t>XGBoost</a:t>
            </a:r>
            <a:r>
              <a:rPr lang="en-US" sz="2000" dirty="0"/>
              <a:t>, </a:t>
            </a:r>
            <a:r>
              <a:rPr sz="2000" dirty="0"/>
              <a:t>performed best overall.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/>
              <a:t>Decreasing false negatives (Type II errors) in medical applications is crucial.</a:t>
            </a:r>
          </a:p>
          <a:p>
            <a:endParaRPr sz="1000" dirty="0"/>
          </a:p>
          <a:p>
            <a:r>
              <a:rPr sz="2000" dirty="0"/>
              <a:t>Future work: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800" dirty="0"/>
              <a:t>- </a:t>
            </a:r>
            <a:r>
              <a:rPr sz="1800" dirty="0"/>
              <a:t>Improve balance between precision and recall.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- Explore advanced resampling techniques (SMOTE or GANs)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Machine learning is widely applied in healthcare.</a:t>
            </a:r>
            <a:endParaRPr lang="en-US" sz="2000" dirty="0"/>
          </a:p>
          <a:p>
            <a:endParaRPr lang="en-US" sz="1000" dirty="0"/>
          </a:p>
          <a:p>
            <a:r>
              <a:rPr sz="2000" dirty="0"/>
              <a:t>This study focuses on diabetes prediction using different models.</a:t>
            </a:r>
            <a:endParaRPr lang="en-US" sz="2000" dirty="0"/>
          </a:p>
          <a:p>
            <a:endParaRPr sz="1000" dirty="0"/>
          </a:p>
          <a:p>
            <a:r>
              <a:rPr sz="2000" dirty="0"/>
              <a:t>Evaluates class balancing techniques and hyperparameter tuning.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288"/>
            <a:ext cx="8229600" cy="4525963"/>
          </a:xfrm>
        </p:spPr>
        <p:txBody>
          <a:bodyPr>
            <a:normAutofit/>
          </a:bodyPr>
          <a:lstStyle/>
          <a:p>
            <a:r>
              <a:rPr sz="2000" dirty="0"/>
              <a:t>Dataset: 100,000 patient records</a:t>
            </a:r>
            <a:r>
              <a:rPr lang="en-US" sz="2000" dirty="0"/>
              <a:t> (large sample size)</a:t>
            </a:r>
            <a:r>
              <a:rPr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000" dirty="0"/>
              <a:t>Class </a:t>
            </a:r>
            <a:r>
              <a:rPr sz="2000" dirty="0"/>
              <a:t>Imbalance: 91,544 non-diabetic vs. 8,456 diabetic samples.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800" dirty="0"/>
              <a:t>- Imbalance Ratio: ≈10.82 (heavily imbalance)</a:t>
            </a:r>
          </a:p>
          <a:p>
            <a:endParaRPr sz="1000" dirty="0"/>
          </a:p>
          <a:p>
            <a:r>
              <a:rPr sz="2000" dirty="0"/>
              <a:t>Goal: Develop models for early diabetes detection.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3E0E8-499C-94B1-A873-76C256E0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65" y="1963738"/>
            <a:ext cx="7552470" cy="993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Processing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No missing values in the dataset.</a:t>
            </a:r>
            <a:endParaRPr lang="en-US" sz="2000" dirty="0"/>
          </a:p>
          <a:p>
            <a:endParaRPr sz="1000" dirty="0"/>
          </a:p>
          <a:p>
            <a:r>
              <a:rPr sz="2000" dirty="0"/>
              <a:t>Categorical features one-hot encoded (except smoking history - frequency encoded).</a:t>
            </a:r>
            <a:endParaRPr lang="en-US" sz="2000" dirty="0"/>
          </a:p>
          <a:p>
            <a:endParaRPr sz="1000" dirty="0"/>
          </a:p>
          <a:p>
            <a:r>
              <a:rPr sz="2000" dirty="0"/>
              <a:t>Numerical features standardized (zero mean, unit variance).</a:t>
            </a:r>
            <a:endParaRPr lang="en-US" sz="2000" dirty="0"/>
          </a:p>
          <a:p>
            <a:endParaRPr sz="1000" dirty="0"/>
          </a:p>
          <a:p>
            <a:r>
              <a:rPr sz="2000" dirty="0"/>
              <a:t>Addressing class imbalance using: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sz="1800" dirty="0"/>
              <a:t>- Random </a:t>
            </a:r>
            <a:r>
              <a:rPr sz="1800" dirty="0" err="1"/>
              <a:t>undersampling</a:t>
            </a:r>
            <a:endParaRPr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sz="1800" dirty="0"/>
              <a:t>- Class weighting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- SMOTE (computationally intensive, not tested)</a:t>
            </a:r>
            <a:endParaRPr sz="1800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Feature selection: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sz="1800" dirty="0"/>
              <a:t>- LASSO Regression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sz="1800" dirty="0"/>
              <a:t>- Backward Elimination</a:t>
            </a:r>
            <a:endParaRPr lang="en-US" sz="1800" dirty="0"/>
          </a:p>
          <a:p>
            <a:pPr marL="0" indent="0">
              <a:buNone/>
            </a:pPr>
            <a:endParaRPr sz="1000" dirty="0"/>
          </a:p>
          <a:p>
            <a:r>
              <a:rPr sz="2000" dirty="0"/>
              <a:t>Evaluated models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800" dirty="0"/>
              <a:t>- Logistic Regression, SVM, Random Forest, Decision Tree, </a:t>
            </a:r>
            <a:r>
              <a:rPr lang="en-US" sz="1800" dirty="0" err="1"/>
              <a:t>XGBoost</a:t>
            </a:r>
            <a:r>
              <a:rPr lang="en-US" sz="1800" dirty="0"/>
              <a:t>, KNN, GNB.</a:t>
            </a:r>
          </a:p>
          <a:p>
            <a:pPr marL="0" indent="0">
              <a:buNone/>
            </a:pPr>
            <a:r>
              <a:rPr lang="en-US" sz="1800" dirty="0"/>
              <a:t>	- Each model was implemented using scikit-learn or </a:t>
            </a:r>
            <a:r>
              <a:rPr lang="en-US" sz="1800" dirty="0" err="1"/>
              <a:t>XGBoost</a:t>
            </a:r>
            <a:r>
              <a:rPr lang="en-US" sz="1800" dirty="0"/>
              <a:t>. The dataset was 	 	split into 90-10.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sz="2000" dirty="0"/>
              <a:t>Hyperparameter tuning with nested cross-validation</a:t>
            </a:r>
            <a:r>
              <a:rPr lang="en-US" sz="2000" dirty="0"/>
              <a:t> (outer loop 10-fold stratified cross-validation, inner loop 5-fold stratified cross-validation)</a:t>
            </a:r>
            <a:r>
              <a:rPr sz="2000" dirty="0"/>
              <a:t>.</a:t>
            </a:r>
            <a:r>
              <a:rPr lang="en-US" sz="2000" dirty="0"/>
              <a:t> </a:t>
            </a:r>
            <a:endParaRPr lang="el-GR" sz="2000" dirty="0"/>
          </a:p>
          <a:p>
            <a:endParaRPr lang="en-US" sz="1000" dirty="0"/>
          </a:p>
          <a:p>
            <a:r>
              <a:rPr lang="en-US" sz="2000" dirty="0"/>
              <a:t>Best overall model selected based on its average AUC score across all outer folds. Final model trained on the entire training dataset.</a:t>
            </a:r>
            <a:r>
              <a:rPr lang="el-GR" sz="2000" dirty="0"/>
              <a:t> </a:t>
            </a:r>
          </a:p>
          <a:p>
            <a:endParaRPr lang="el-GR" sz="1000" dirty="0"/>
          </a:p>
          <a:p>
            <a:r>
              <a:rPr lang="en-US" sz="2000" dirty="0"/>
              <a:t>Total number of trained models: 680</a:t>
            </a:r>
            <a:r>
              <a:rPr lang="el-GR" sz="2000" dirty="0"/>
              <a:t>1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C0D5E1-8E41-72C5-03E0-4F1481B0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5" y="666750"/>
            <a:ext cx="4718050" cy="3481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92F1-A7B7-ADE9-A5E0-26BA40D00DC3}"/>
              </a:ext>
            </a:extLst>
          </p:cNvPr>
          <p:cNvSpPr txBox="1"/>
          <p:nvPr/>
        </p:nvSpPr>
        <p:spPr>
          <a:xfrm>
            <a:off x="666750" y="190500"/>
            <a:ext cx="57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configurations tested using nested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95002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Without balancing: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sz="1800" dirty="0"/>
              <a:t>- Best Model: </a:t>
            </a:r>
            <a:r>
              <a:rPr sz="1800" dirty="0" err="1"/>
              <a:t>XGBoost</a:t>
            </a:r>
            <a:r>
              <a:rPr sz="1800" dirty="0"/>
              <a:t> (AUC = 0.980</a:t>
            </a:r>
            <a:r>
              <a:rPr lang="en-US" sz="1800" dirty="0"/>
              <a:t>5</a:t>
            </a:r>
            <a:r>
              <a:rPr sz="1800" dirty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sz="1800" dirty="0"/>
              <a:t>- High precision but low recall (0.6712)</a:t>
            </a:r>
            <a:endParaRPr lang="en-US" sz="18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000" dirty="0"/>
              <a:t>In medical applications, recall is often prioritized to avoid missing critical cases. Need for less Type II errors.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000" dirty="0"/>
              <a:t>Low recall due to class imbalance (model more sensitive to majority class)</a:t>
            </a:r>
          </a:p>
          <a:p>
            <a:endParaRPr sz="1050" dirty="0"/>
          </a:p>
          <a:p>
            <a:r>
              <a:rPr sz="2000" dirty="0"/>
              <a:t>With balancing: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/>
              <a:t>- Best model: </a:t>
            </a:r>
            <a:r>
              <a:rPr lang="en-US" sz="1800" dirty="0" err="1"/>
              <a:t>XGBoost</a:t>
            </a:r>
            <a:r>
              <a:rPr lang="en-US" sz="1800" dirty="0"/>
              <a:t> (AUC = 0.9831)</a:t>
            </a:r>
            <a:endParaRPr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sz="1800" dirty="0"/>
              <a:t>- Recall improved (0.93</a:t>
            </a:r>
            <a:r>
              <a:rPr lang="en-US" sz="1800" dirty="0"/>
              <a:t>49</a:t>
            </a:r>
            <a:r>
              <a:rPr sz="1800" dirty="0"/>
              <a:t>) but lower precision (0.48</a:t>
            </a:r>
            <a:r>
              <a:rPr lang="en-US" sz="1800" dirty="0"/>
              <a:t>71</a:t>
            </a:r>
            <a:r>
              <a:rPr sz="1800" dirty="0"/>
              <a:t>)</a:t>
            </a:r>
            <a:endParaRPr lang="en-US" sz="1800" dirty="0"/>
          </a:p>
          <a:p>
            <a:endParaRPr sz="1050" dirty="0"/>
          </a:p>
          <a:p>
            <a:r>
              <a:rPr sz="2000" dirty="0"/>
              <a:t>Best efficiency: Random </a:t>
            </a:r>
            <a:r>
              <a:rPr sz="2000" dirty="0" err="1"/>
              <a:t>undersampling</a:t>
            </a:r>
            <a:r>
              <a:rPr sz="2000" dirty="0"/>
              <a:t> (faster execution).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7D03B1-A888-CE6B-1A61-3BF3CCA2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7" y="763032"/>
            <a:ext cx="3363119" cy="2595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A8364-E2AF-00F4-0175-D5C64C795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526" y="763032"/>
            <a:ext cx="3399743" cy="2595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EB0A8-7C12-144F-1681-C0CACBABE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56" y="3868411"/>
            <a:ext cx="3363119" cy="2674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95A1A-61B6-B0B5-5039-19A8CB967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397" y="4127716"/>
            <a:ext cx="4571999" cy="1897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0587D2-3450-1A34-563E-3195DD826CB8}"/>
              </a:ext>
            </a:extLst>
          </p:cNvPr>
          <p:cNvSpPr txBox="1"/>
          <p:nvPr/>
        </p:nvSpPr>
        <p:spPr>
          <a:xfrm>
            <a:off x="463550" y="393700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 and performance metrics without using class balancing: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D8420-3825-A9E3-0A1C-BF76BC599DE6}"/>
              </a:ext>
            </a:extLst>
          </p:cNvPr>
          <p:cNvSpPr txBox="1"/>
          <p:nvPr/>
        </p:nvSpPr>
        <p:spPr>
          <a:xfrm>
            <a:off x="463550" y="3429000"/>
            <a:ext cx="69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 and performance metrics using class balancing:</a:t>
            </a:r>
          </a:p>
        </p:txBody>
      </p:sp>
    </p:spTree>
    <p:extLst>
      <p:ext uri="{BB962C8B-B14F-4D97-AF65-F5344CB8AC3E}">
        <p14:creationId xmlns:p14="http://schemas.microsoft.com/office/powerpoint/2010/main" val="41233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AEA5-EDFD-36AF-5746-AC3A7CA7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088"/>
            <a:ext cx="7105650" cy="633412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Feature contribution to prediction without using class balancing: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3137C-109E-119C-A779-3D40C303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11" y="706438"/>
            <a:ext cx="3303577" cy="2233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4D3B3-2992-2FC4-4212-A3BCAA0F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78" y="3601482"/>
            <a:ext cx="7042442" cy="2354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A41B9-E333-ABDA-C713-E72877AEB864}"/>
              </a:ext>
            </a:extLst>
          </p:cNvPr>
          <p:cNvSpPr txBox="1"/>
          <p:nvPr/>
        </p:nvSpPr>
        <p:spPr>
          <a:xfrm>
            <a:off x="577850" y="3086100"/>
            <a:ext cx="686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contribution to prediction using class balancing:</a:t>
            </a:r>
          </a:p>
        </p:txBody>
      </p:sp>
    </p:spTree>
    <p:extLst>
      <p:ext uri="{BB962C8B-B14F-4D97-AF65-F5344CB8AC3E}">
        <p14:creationId xmlns:p14="http://schemas.microsoft.com/office/powerpoint/2010/main" val="368845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528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Machine Learning Approaches for Diabetes Prediction</vt:lpstr>
      <vt:lpstr>Introduction</vt:lpstr>
      <vt:lpstr>Problem Definition</vt:lpstr>
      <vt:lpstr>Data Processing and Preprocessing</vt:lpstr>
      <vt:lpstr>Machine Learning Pipeline</vt:lpstr>
      <vt:lpstr>PowerPoint Presentation</vt:lpstr>
      <vt:lpstr>Model Performance</vt:lpstr>
      <vt:lpstr>PowerPoint Presentation</vt:lpstr>
      <vt:lpstr>Feature contribution to prediction without using class balancing:</vt:lpstr>
      <vt:lpstr>AutoML - JADBio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Αλέξανδρος Αγγελάκης</cp:lastModifiedBy>
  <cp:revision>47</cp:revision>
  <dcterms:created xsi:type="dcterms:W3CDTF">2013-01-27T09:14:16Z</dcterms:created>
  <dcterms:modified xsi:type="dcterms:W3CDTF">2025-02-01T09:34:24Z</dcterms:modified>
  <cp:category/>
</cp:coreProperties>
</file>