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401" r:id="rId36"/>
    <p:sldId id="661" r:id="rId37"/>
    <p:sldId id="662"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Protocol - Basics" id="{96C32C16-1C63-4344-AA82-98C35150A711}">
          <p14:sldIdLst>
            <p14:sldId id="259"/>
            <p14:sldId id="260"/>
            <p14:sldId id="657"/>
            <p14:sldId id="261"/>
            <p14:sldId id="262"/>
          </p14:sldIdLst>
        </p14:section>
        <p14:section name="HTTP 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 id="281"/>
            <p14:sldId id="282"/>
            <p14:sldId id="283"/>
            <p14:sldId id="284"/>
            <p14:sldId id="285"/>
          </p14:sldIdLst>
        </p14:section>
        <p14:section name="Conclusion" id="{57B581EB-70DD-4CD6-A454-D7DDF3166468}">
          <p14:sldIdLst>
            <p14:sldId id="286"/>
            <p14:sldId id="401"/>
            <p14:sldId id="661"/>
            <p14:sldId id="662"/>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1241" autoAdjust="0"/>
  </p:normalViewPr>
  <p:slideViewPr>
    <p:cSldViewPr showGuides="1">
      <p:cViewPr varScale="1">
        <p:scale>
          <a:sx n="106" d="100"/>
          <a:sy n="106" d="100"/>
        </p:scale>
        <p:origin x="714" y="108"/>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22.3.2023 г.</a:t>
            </a:fld>
            <a:endParaRPr lang="bg-BG"/>
          </a:p>
        </p:txBody>
      </p:sp>
      <p:sp>
        <p:nvSpPr>
          <p:cNvPr id="4" name="Footer Placeholder 3">
            <a:extLst>
              <a:ext uri="{FF2B5EF4-FFF2-40B4-BE49-F238E27FC236}">
                <a16:creationId xmlns=""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3/22/2023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endParaRPr lang="bg-BG" dirty="0"/>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doctor </a:t>
            </a:r>
            <a:r>
              <a:rPr lang="en-US" b="1" dirty="0"/>
              <a:t>Svetlin Nakov</a:t>
            </a:r>
            <a:r>
              <a:rPr lang="en-US" b="0" dirty="0"/>
              <a:t>,</a:t>
            </a:r>
            <a:r>
              <a:rPr lang="bg-BG" b="0" dirty="0"/>
              <a:t> </a:t>
            </a:r>
            <a:r>
              <a:rPr lang="en-US" b="0"/>
              <a:t>senior technical trainer and </a:t>
            </a:r>
            <a:r>
              <a:rPr lang="en-US"/>
              <a:t>co-founder of </a:t>
            </a:r>
            <a:r>
              <a:rPr lang="en-US" b="1"/>
              <a:t>SoftUni</a:t>
            </a:r>
            <a:r>
              <a:rPr lang="en-US" b="0"/>
              <a:t> and </a:t>
            </a:r>
            <a:r>
              <a:rPr lang="en-US"/>
              <a:t>I will teach this lesson.</a:t>
            </a:r>
            <a:endParaRPr lang="en-US" dirty="0"/>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 xmlns:a16="http://schemas.microsoft.com/office/drawing/2014/main"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 xmlns:a16="http://schemas.microsoft.com/office/drawing/2014/main"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 xmlns:a16="http://schemas.microsoft.com/office/drawing/2014/main"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 xmlns:a16="http://schemas.microsoft.com/office/drawing/2014/main"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10" Type="http://schemas.microsoft.com/office/2007/relationships/hdphoto" Target="../media/hdphoto2.wdp"/><Relationship Id="rId4" Type="http://schemas.openxmlformats.org/officeDocument/2006/relationships/image" Target="../media/image44.png"/><Relationship Id="rId9" Type="http://schemas.openxmlformats.org/officeDocument/2006/relationships/image" Target="../media/image4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hyperlink" Target="https://www.softwaregroup.com/" TargetMode="External"/><Relationship Id="rId13" Type="http://schemas.openxmlformats.org/officeDocument/2006/relationships/image" Target="../media/image60.png"/><Relationship Id="rId18" Type="http://schemas.openxmlformats.org/officeDocument/2006/relationships/hyperlink" Target="https://bosch.io/" TargetMode="External"/><Relationship Id="rId26" Type="http://schemas.openxmlformats.org/officeDocument/2006/relationships/hyperlink" Target="https://dxc.com/us/en" TargetMode="External"/><Relationship Id="rId3" Type="http://schemas.openxmlformats.org/officeDocument/2006/relationships/image" Target="../media/image55.jpeg"/><Relationship Id="rId21" Type="http://schemas.openxmlformats.org/officeDocument/2006/relationships/image" Target="../media/image64.png"/><Relationship Id="rId7" Type="http://schemas.openxmlformats.org/officeDocument/2006/relationships/image" Target="../media/image57.png"/><Relationship Id="rId12" Type="http://schemas.openxmlformats.org/officeDocument/2006/relationships/hyperlink" Target="https://createx.bg/" TargetMode="External"/><Relationship Id="rId17" Type="http://schemas.openxmlformats.org/officeDocument/2006/relationships/image" Target="../media/image62.png"/><Relationship Id="rId25" Type="http://schemas.openxmlformats.org/officeDocument/2006/relationships/image" Target="../media/image66.png"/><Relationship Id="rId2" Type="http://schemas.openxmlformats.org/officeDocument/2006/relationships/hyperlink" Target="https://www.pharvision.ai/" TargetMode="External"/><Relationship Id="rId16" Type="http://schemas.openxmlformats.org/officeDocument/2006/relationships/hyperlink" Target="https://smartit.bg/" TargetMode="External"/><Relationship Id="rId20" Type="http://schemas.openxmlformats.org/officeDocument/2006/relationships/hyperlink" Target="https://it.schwarz/en/careers" TargetMode="External"/><Relationship Id="rId29" Type="http://schemas.openxmlformats.org/officeDocument/2006/relationships/image" Target="../media/image68.jpg"/><Relationship Id="rId1" Type="http://schemas.openxmlformats.org/officeDocument/2006/relationships/slideLayout" Target="../slideLayouts/slideLayout3.xml"/><Relationship Id="rId6" Type="http://schemas.openxmlformats.org/officeDocument/2006/relationships/hyperlink" Target="https://www.postbank.bg/bg-BG" TargetMode="External"/><Relationship Id="rId11" Type="http://schemas.openxmlformats.org/officeDocument/2006/relationships/image" Target="../media/image59.png"/><Relationship Id="rId24" Type="http://schemas.openxmlformats.org/officeDocument/2006/relationships/hyperlink" Target="https://www.draftkings.com/" TargetMode="External"/><Relationship Id="rId5" Type="http://schemas.openxmlformats.org/officeDocument/2006/relationships/image" Target="../media/image56.png"/><Relationship Id="rId15" Type="http://schemas.openxmlformats.org/officeDocument/2006/relationships/image" Target="../media/image61.jpeg"/><Relationship Id="rId23" Type="http://schemas.openxmlformats.org/officeDocument/2006/relationships/image" Target="../media/image65.png"/><Relationship Id="rId28" Type="http://schemas.openxmlformats.org/officeDocument/2006/relationships/hyperlink" Target="https://ambitioned.com/" TargetMode="External"/><Relationship Id="rId10" Type="http://schemas.openxmlformats.org/officeDocument/2006/relationships/hyperlink" Target="https://bg.coca-colahellenic.com/bg/working-with-us" TargetMode="External"/><Relationship Id="rId19" Type="http://schemas.openxmlformats.org/officeDocument/2006/relationships/image" Target="../media/image63.png"/><Relationship Id="rId4" Type="http://schemas.openxmlformats.org/officeDocument/2006/relationships/hyperlink" Target="https://en.superhosting.bg/" TargetMode="External"/><Relationship Id="rId9" Type="http://schemas.openxmlformats.org/officeDocument/2006/relationships/image" Target="../media/image58.png"/><Relationship Id="rId14" Type="http://schemas.openxmlformats.org/officeDocument/2006/relationships/hyperlink" Target="https://www.pokerstars.bg/" TargetMode="External"/><Relationship Id="rId22" Type="http://schemas.openxmlformats.org/officeDocument/2006/relationships/hyperlink" Target="https://indeavr.com/" TargetMode="External"/><Relationship Id="rId27" Type="http://schemas.openxmlformats.org/officeDocument/2006/relationships/image" Target="../media/image67.png"/></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9" name="Text Placeholder 8">
            <a:extLst>
              <a:ext uri="{FF2B5EF4-FFF2-40B4-BE49-F238E27FC236}">
                <a16:creationId xmlns=""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400" dirty="0">
                <a:hlinkClick r:id="rId3"/>
              </a:rPr>
              <a:t>Chrome Developer Tools</a:t>
            </a:r>
            <a:endParaRPr lang="en-US" sz="3400" dirty="0"/>
          </a:p>
          <a:p>
            <a:pPr lvl="1"/>
            <a:r>
              <a:rPr lang="en-US" dirty="0"/>
              <a:t>Press </a:t>
            </a:r>
            <a:r>
              <a:rPr lang="en-US" b="1" dirty="0">
                <a:solidFill>
                  <a:schemeClr val="bg1"/>
                </a:solidFill>
              </a:rPr>
              <a:t>[F12]</a:t>
            </a:r>
            <a:r>
              <a:rPr lang="en-US" dirty="0">
                <a:solidFill>
                  <a:schemeClr val="bg1"/>
                </a:solidFill>
              </a:rPr>
              <a:t> </a:t>
            </a:r>
            <a:r>
              <a:rPr lang="en-US" dirty="0"/>
              <a:t>in Chrome</a:t>
            </a:r>
          </a:p>
          <a:p>
            <a:pPr lvl="1"/>
            <a:r>
              <a:rPr lang="en-US" dirty="0"/>
              <a:t>Open the [Network] tab</a:t>
            </a:r>
          </a:p>
          <a:p>
            <a:pPr lvl="1"/>
            <a:r>
              <a:rPr lang="en-US" dirty="0"/>
              <a:t>Inspect the HTTP traffic</a:t>
            </a:r>
          </a:p>
        </p:txBody>
      </p:sp>
      <p:sp>
        <p:nvSpPr>
          <p:cNvPr id="4" name="Title 3">
            <a:extLst>
              <a:ext uri="{FF2B5EF4-FFF2-40B4-BE49-F238E27FC236}">
                <a16:creationId xmlns=""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 xmlns:a16="http://schemas.microsoft.com/office/drawing/2014/main"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 xmlns:a16="http://schemas.microsoft.com/office/drawing/2014/main"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 xmlns:a16="http://schemas.microsoft.com/office/drawing/2014/main"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 xmlns:a16="http://schemas.microsoft.com/office/drawing/2014/main"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
            </a:r>
            <a:r>
              <a:rPr lang="en-US" dirty="0"/>
              <a:t>attribute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 xmlns:a16="http://schemas.microsoft.com/office/drawing/2014/main"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 xmlns:a16="http://schemas.microsoft.com/office/drawing/2014/main"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 xmlns:a16="http://schemas.microsoft.com/office/drawing/2014/main"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 xmlns:a16="http://schemas.microsoft.com/office/drawing/2014/main"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 xmlns:a16="http://schemas.microsoft.com/office/drawing/2014/main" id="{CC231055-0F74-41F9-8D95-D8073DF18977}"/>
              </a:ext>
            </a:extLst>
          </p:cNvPr>
          <p:cNvSpPr/>
          <p:nvPr/>
        </p:nvSpPr>
        <p:spPr>
          <a:xfrm>
            <a:off x="471000" y="5724000"/>
            <a:ext cx="8905195" cy="584775"/>
          </a:xfrm>
          <a:prstGeom prst="rect">
            <a:avLst/>
          </a:prstGeom>
        </p:spPr>
        <p:txBody>
          <a:bodyPr wrap="none">
            <a:spAutoFit/>
          </a:bodyPr>
          <a:lstStyle/>
          <a:p>
            <a:r>
              <a:rPr lang="en-US" sz="3200" dirty="0"/>
              <a:t>Example: </a:t>
            </a:r>
            <a:r>
              <a:rPr lang="en-US" sz="3200" dirty="0">
                <a:hlinkClick r:id="rId5"/>
              </a:rPr>
              <a:t>https://repl.it/@nakov/http-form-example</a:t>
            </a:r>
            <a:endParaRPr lang="en-US" sz="32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 xmlns:a16="http://schemas.microsoft.com/office/drawing/2014/main"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 xmlns:a16="http://schemas.microsoft.com/office/drawing/2014/main"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 xmlns:a16="http://schemas.microsoft.com/office/drawing/2014/main"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 xmlns:a16="http://schemas.microsoft.com/office/drawing/2014/main" id="{53E7D97C-CFCC-4CDA-9EFD-6125DDF4FAAC}"/>
              </a:ext>
            </a:extLst>
          </p:cNvPr>
          <p:cNvSpPr/>
          <p:nvPr/>
        </p:nvSpPr>
        <p:spPr>
          <a:xfrm>
            <a:off x="471000" y="6025002"/>
            <a:ext cx="8630889" cy="584775"/>
          </a:xfrm>
          <a:prstGeom prst="rect">
            <a:avLst/>
          </a:prstGeom>
        </p:spPr>
        <p:txBody>
          <a:bodyPr wrap="none">
            <a:spAutoFit/>
          </a:bodyPr>
          <a:lstStyle/>
          <a:p>
            <a:r>
              <a:rPr lang="en-US" sz="3200" dirty="0"/>
              <a:t>Example: </a:t>
            </a:r>
            <a:r>
              <a:rPr lang="en-US" sz="3200" dirty="0">
                <a:hlinkClick r:id="rId4"/>
              </a:rPr>
              <a:t>https://repl.it/@nakov/http-get-example</a:t>
            </a:r>
            <a:endParaRPr lang="en-US" sz="3200" dirty="0"/>
          </a:p>
        </p:txBody>
      </p:sp>
      <p:grpSp>
        <p:nvGrpSpPr>
          <p:cNvPr id="3" name="Group 2">
            <a:extLst>
              <a:ext uri="{FF2B5EF4-FFF2-40B4-BE49-F238E27FC236}">
                <a16:creationId xmlns="" xmlns:a16="http://schemas.microsoft.com/office/drawing/2014/main"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 xmlns:a16="http://schemas.microsoft.com/office/drawing/2014/main"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 xmlns:a16="http://schemas.microsoft.com/office/drawing/2014/main"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 xmlns:a16="http://schemas.microsoft.com/office/drawing/2014/main" id="{50819AF0-75A3-45F6-99AB-48BA28503383}"/>
              </a:ext>
            </a:extLst>
          </p:cNvPr>
          <p:cNvSpPr/>
          <p:nvPr/>
        </p:nvSpPr>
        <p:spPr>
          <a:xfrm>
            <a:off x="336000" y="6025002"/>
            <a:ext cx="8827417" cy="584775"/>
          </a:xfrm>
          <a:prstGeom prst="rect">
            <a:avLst/>
          </a:prstGeom>
        </p:spPr>
        <p:txBody>
          <a:bodyPr wrap="none">
            <a:spAutoFit/>
          </a:bodyPr>
          <a:lstStyle/>
          <a:p>
            <a:r>
              <a:rPr lang="en-US" sz="3200" dirty="0"/>
              <a:t>Example: </a:t>
            </a:r>
            <a:r>
              <a:rPr lang="en-US" sz="3200" dirty="0">
                <a:hlinkClick r:id="rId4"/>
              </a:rPr>
              <a:t>https://repl.it/@nakov/http-post-example</a:t>
            </a:r>
            <a:endParaRPr lang="en-US" sz="3200" dirty="0"/>
          </a:p>
        </p:txBody>
      </p:sp>
      <p:sp>
        <p:nvSpPr>
          <p:cNvPr id="12" name="Rectangle: Rounded Corners 11">
            <a:extLst>
              <a:ext uri="{FF2B5EF4-FFF2-40B4-BE49-F238E27FC236}">
                <a16:creationId xmlns="" xmlns:a16="http://schemas.microsoft.com/office/drawing/2014/main"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 xmlns:a16="http://schemas.microsoft.com/office/drawing/2014/main"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 xmlns:a16="http://schemas.microsoft.com/office/drawing/2014/main"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 xmlns:a16="http://schemas.microsoft.com/office/drawing/2014/main" id="{154064E1-3685-4D8D-B46D-CF85667980F6}"/>
              </a:ext>
            </a:extLst>
          </p:cNvPr>
          <p:cNvSpPr/>
          <p:nvPr/>
        </p:nvSpPr>
        <p:spPr>
          <a:xfrm>
            <a:off x="336000" y="6100780"/>
            <a:ext cx="9941055" cy="553998"/>
          </a:xfrm>
          <a:prstGeom prst="rect">
            <a:avLst/>
          </a:prstGeom>
        </p:spPr>
        <p:txBody>
          <a:bodyPr wrap="none">
            <a:spAutoFit/>
          </a:bodyPr>
          <a:lstStyle/>
          <a:p>
            <a:r>
              <a:rPr lang="en-US" sz="3000" dirty="0"/>
              <a:t>Example: </a:t>
            </a:r>
            <a:r>
              <a:rPr lang="en-US" sz="3000" dirty="0">
                <a:hlinkClick r:id="rId4"/>
              </a:rPr>
              <a:t>https://repl.it/@nakov/http-post-example-name-age</a:t>
            </a:r>
            <a:endParaRPr lang="en-US" sz="3000" dirty="0"/>
          </a:p>
        </p:txBody>
      </p:sp>
      <p:sp>
        <p:nvSpPr>
          <p:cNvPr id="11" name="AutoShape 7">
            <a:extLst>
              <a:ext uri="{FF2B5EF4-FFF2-40B4-BE49-F238E27FC236}">
                <a16:creationId xmlns="" xmlns:a16="http://schemas.microsoft.com/office/drawing/2014/main"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bl>
          </a:graphicData>
        </a:graphic>
      </p:graphicFrame>
      <p:sp>
        <p:nvSpPr>
          <p:cNvPr id="14" name="Rectangle: Rounded Corners 13">
            <a:extLst>
              <a:ext uri="{FF2B5EF4-FFF2-40B4-BE49-F238E27FC236}">
                <a16:creationId xmlns=""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 xmlns:a16="http://schemas.microsoft.com/office/drawing/2014/main" val="20001"/>
                      </a:ext>
                    </a:extLst>
                  </a:gridCol>
                  <a:gridCol w="5850000">
                    <a:extLst>
                      <a:ext uri="{9D8B030D-6E8A-4147-A177-3AD203B41FA5}">
                        <a16:colId xmlns=""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424284960"/>
                    </a:ext>
                  </a:extLst>
                </a:tr>
              </a:tbl>
            </a:graphicData>
          </a:graphic>
        </p:graphicFrame>
        <p:pic>
          <p:nvPicPr>
            <p:cNvPr id="8" name="Picture 7">
              <a:extLst>
                <a:ext uri="{FF2B5EF4-FFF2-40B4-BE49-F238E27FC236}">
                  <a16:creationId xmlns=""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lumMod val="60000"/>
                    <a:lumOff val="40000"/>
                  </a:schemeClr>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sp>
        <p:nvSpPr>
          <p:cNvPr id="8" name="Slide Number">
            <a:extLst>
              <a:ext uri="{FF2B5EF4-FFF2-40B4-BE49-F238E27FC236}">
                <a16:creationId xmlns="" xmlns:a16="http://schemas.microsoft.com/office/drawing/2014/main" id="{6CF15B81-8E0C-4FAB-ACF8-6D1711B2A23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 xmlns:a16="http://schemas.microsoft.com/office/drawing/2014/main" val="20001"/>
                    </a:ext>
                  </a:extLst>
                </a:gridCol>
                <a:gridCol w="2184714">
                  <a:extLst>
                    <a:ext uri="{9D8B030D-6E8A-4147-A177-3AD203B41FA5}">
                      <a16:colId xmlns="" xmlns:a16="http://schemas.microsoft.com/office/drawing/2014/main" val="20002"/>
                    </a:ext>
                  </a:extLst>
                </a:gridCol>
                <a:gridCol w="6973146">
                  <a:extLst>
                    <a:ext uri="{9D8B030D-6E8A-4147-A177-3AD203B41FA5}">
                      <a16:colId xmlns=""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198477958"/>
                  </a:ext>
                </a:extLst>
              </a:tr>
            </a:tbl>
          </a:graphicData>
        </a:graphic>
      </p:graphicFrame>
      <p:sp>
        <p:nvSpPr>
          <p:cNvPr id="5" name="Slide Number">
            <a:extLst>
              <a:ext uri="{FF2B5EF4-FFF2-40B4-BE49-F238E27FC236}">
                <a16:creationId xmlns=""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media types: </a:t>
            </a:r>
            <a:r>
              <a:rPr lang="en-US" sz="3200" dirty="0">
                <a:hlinkClick r:id="rId3"/>
              </a:rPr>
              <a:t>https://iana.org/assignments/media-types</a:t>
            </a:r>
            <a:endParaRPr lang="en-US" sz="3200" dirty="0"/>
          </a:p>
        </p:txBody>
      </p:sp>
      <p:sp>
        <p:nvSpPr>
          <p:cNvPr id="3" name="Title 2">
            <a:extLst>
              <a:ext uri="{FF2B5EF4-FFF2-40B4-BE49-F238E27FC236}">
                <a16:creationId xmlns=""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200" b="1" dirty="0">
                <a:solidFill>
                  <a:schemeClr val="bg1"/>
                </a:solidFill>
                <a:cs typeface="Consolas" pitchFamily="49" charset="0"/>
              </a:rPr>
              <a:t>Network</a:t>
            </a:r>
            <a:r>
              <a:rPr lang="en-US" sz="3200" dirty="0"/>
              <a:t> </a:t>
            </a:r>
            <a:r>
              <a:rPr lang="en-US" sz="3200" b="1" dirty="0">
                <a:solidFill>
                  <a:schemeClr val="bg1"/>
                </a:solidFill>
                <a:cs typeface="Consolas" pitchFamily="49" charset="0"/>
              </a:rPr>
              <a:t>protocol</a:t>
            </a:r>
            <a:r>
              <a:rPr lang="en-US" sz="3200" dirty="0"/>
              <a:t> (</a:t>
            </a:r>
            <a:r>
              <a:rPr lang="en-US" sz="3200" dirty="0">
                <a:cs typeface="Consolas" pitchFamily="49" charset="0"/>
              </a:rPr>
              <a:t>http</a:t>
            </a:r>
            <a:r>
              <a:rPr lang="en-US" sz="3200" dirty="0"/>
              <a:t>, </a:t>
            </a:r>
            <a:r>
              <a:rPr lang="en-US" sz="3200" dirty="0">
                <a:cs typeface="Consolas" pitchFamily="49" charset="0"/>
              </a:rPr>
              <a:t>ftp</a:t>
            </a:r>
            <a:r>
              <a:rPr lang="en-US" sz="3200" dirty="0"/>
              <a:t>, </a:t>
            </a:r>
            <a:r>
              <a:rPr lang="en-US" sz="3200" dirty="0">
                <a:cs typeface="Consolas" pitchFamily="49" charset="0"/>
              </a:rPr>
              <a:t>https</a:t>
            </a:r>
            <a:r>
              <a:rPr lang="en-US" sz="3200" dirty="0"/>
              <a:t>...) – HTTP in most cases</a:t>
            </a:r>
          </a:p>
          <a:p>
            <a:pPr marL="355600" indent="-355600">
              <a:buClr>
                <a:schemeClr val="tx1"/>
              </a:buClr>
            </a:pPr>
            <a:r>
              <a:rPr lang="en-US" sz="3200" b="1" dirty="0">
                <a:solidFill>
                  <a:schemeClr val="bg1"/>
                </a:solidFill>
                <a:cs typeface="Consolas" pitchFamily="49" charset="0"/>
              </a:rPr>
              <a:t>Host</a:t>
            </a:r>
            <a:r>
              <a:rPr lang="en-US" sz="3200" dirty="0"/>
              <a:t> or</a:t>
            </a:r>
            <a:r>
              <a:rPr lang="en-US" sz="3200" dirty="0">
                <a:solidFill>
                  <a:schemeClr val="bg1"/>
                </a:solidFill>
              </a:rPr>
              <a:t> </a:t>
            </a:r>
            <a:r>
              <a:rPr lang="en-US" sz="3200" b="1" dirty="0">
                <a:solidFill>
                  <a:schemeClr val="bg1"/>
                </a:solidFill>
              </a:rPr>
              <a:t>IP</a:t>
            </a:r>
            <a:r>
              <a:rPr lang="en-US" sz="3200" dirty="0">
                <a:solidFill>
                  <a:schemeClr val="bg1"/>
                </a:solidFill>
              </a:rPr>
              <a:t> </a:t>
            </a:r>
            <a:r>
              <a:rPr lang="en-US" sz="3200" dirty="0"/>
              <a:t>address (</a:t>
            </a:r>
            <a:r>
              <a:rPr lang="en-US" sz="3200" noProof="1">
                <a:cs typeface="Consolas" pitchFamily="49" charset="0"/>
              </a:rPr>
              <a:t>softuni.org</a:t>
            </a:r>
            <a:r>
              <a:rPr lang="en-US" sz="3200" dirty="0"/>
              <a:t>, </a:t>
            </a:r>
            <a:r>
              <a:rPr lang="en-US" sz="3200" dirty="0">
                <a:cs typeface="Consolas" pitchFamily="49" charset="0"/>
              </a:rPr>
              <a:t>gmail.com</a:t>
            </a:r>
            <a:r>
              <a:rPr lang="en-US" sz="3200" dirty="0"/>
              <a:t>, </a:t>
            </a:r>
            <a:r>
              <a:rPr lang="en-US" sz="3200" dirty="0">
                <a:cs typeface="Consolas" pitchFamily="49" charset="0"/>
              </a:rPr>
              <a:t>127.0.0.1</a:t>
            </a:r>
            <a:r>
              <a:rPr lang="en-US" sz="3200" dirty="0"/>
              <a:t>, </a:t>
            </a:r>
            <a:r>
              <a:rPr lang="en-US" sz="3200" dirty="0">
                <a:cs typeface="Consolas" pitchFamily="49" charset="0"/>
              </a:rPr>
              <a:t>web</a:t>
            </a:r>
            <a:r>
              <a:rPr lang="en-US" sz="3200" dirty="0"/>
              <a:t>)</a:t>
            </a:r>
          </a:p>
          <a:p>
            <a:pPr marL="355600" indent="-355600">
              <a:buClr>
                <a:schemeClr val="tx1"/>
              </a:buClr>
            </a:pPr>
            <a:r>
              <a:rPr lang="en-US" sz="3200" b="1" dirty="0">
                <a:solidFill>
                  <a:schemeClr val="bg1"/>
                </a:solidFill>
                <a:cs typeface="Consolas" pitchFamily="49" charset="0"/>
              </a:rPr>
              <a:t>Port</a:t>
            </a:r>
            <a:r>
              <a:rPr lang="en-US" sz="3200" dirty="0"/>
              <a:t> (the default port is </a:t>
            </a:r>
            <a:r>
              <a:rPr lang="en-US" sz="3200" b="1" dirty="0">
                <a:solidFill>
                  <a:schemeClr val="bg1"/>
                </a:solidFill>
              </a:rPr>
              <a:t>80</a:t>
            </a:r>
            <a:r>
              <a:rPr lang="en-US" sz="3200" dirty="0"/>
              <a:t>) – integer in the range [0…65535]</a:t>
            </a:r>
          </a:p>
          <a:p>
            <a:pPr marL="355600" indent="-355600">
              <a:buClr>
                <a:schemeClr val="tx1"/>
              </a:buClr>
            </a:pPr>
            <a:r>
              <a:rPr lang="en-US" sz="3200" b="1" dirty="0">
                <a:solidFill>
                  <a:schemeClr val="bg1"/>
                </a:solidFill>
                <a:cs typeface="Consolas" pitchFamily="49" charset="0"/>
              </a:rPr>
              <a:t>Path</a:t>
            </a:r>
            <a:r>
              <a:rPr lang="en-US" sz="3200" dirty="0"/>
              <a:t> (</a:t>
            </a:r>
            <a:r>
              <a:rPr lang="en-US" sz="3200" dirty="0">
                <a:cs typeface="Consolas" pitchFamily="49" charset="0"/>
              </a:rPr>
              <a:t>/forum</a:t>
            </a:r>
            <a:r>
              <a:rPr lang="en-US" sz="3200" dirty="0"/>
              <a:t>, /path/</a:t>
            </a:r>
            <a:r>
              <a:rPr lang="en-US" sz="3200" noProof="1">
                <a:cs typeface="Consolas" pitchFamily="49" charset="0"/>
              </a:rPr>
              <a:t>index.php</a:t>
            </a:r>
            <a:r>
              <a:rPr lang="en-US" sz="3200" dirty="0"/>
              <a:t>)</a:t>
            </a:r>
          </a:p>
          <a:p>
            <a:pPr marL="355600" indent="-355600">
              <a:buClr>
                <a:schemeClr val="tx1"/>
              </a:buClr>
            </a:pPr>
            <a:r>
              <a:rPr lang="en-US" sz="3200" b="1" dirty="0">
                <a:solidFill>
                  <a:schemeClr val="bg1"/>
                </a:solidFill>
                <a:cs typeface="Consolas" pitchFamily="49" charset="0"/>
              </a:rPr>
              <a:t>Query</a:t>
            </a:r>
            <a:r>
              <a:rPr lang="en-US" sz="3200" dirty="0"/>
              <a:t> </a:t>
            </a:r>
            <a:r>
              <a:rPr lang="en-US" sz="3200" b="1" dirty="0">
                <a:solidFill>
                  <a:schemeClr val="bg1"/>
                </a:solidFill>
                <a:cs typeface="Consolas" pitchFamily="49" charset="0"/>
              </a:rPr>
              <a:t>string</a:t>
            </a:r>
            <a:r>
              <a:rPr lang="en-US" sz="3200" dirty="0"/>
              <a:t> (</a:t>
            </a:r>
            <a:r>
              <a:rPr lang="en-US" sz="3200" dirty="0">
                <a:cs typeface="Consolas" pitchFamily="49" charset="0"/>
              </a:rPr>
              <a:t>?</a:t>
            </a:r>
            <a:r>
              <a:rPr lang="en-US" sz="3200" noProof="1">
                <a:cs typeface="Consolas" pitchFamily="49" charset="0"/>
              </a:rPr>
              <a:t>id=27&amp;lang=en</a:t>
            </a:r>
            <a:r>
              <a:rPr lang="en-US" sz="3200" dirty="0"/>
              <a:t>)</a:t>
            </a:r>
          </a:p>
          <a:p>
            <a:pPr marL="355600" indent="-355600">
              <a:buClr>
                <a:schemeClr val="tx1"/>
              </a:buClr>
            </a:pPr>
            <a:r>
              <a:rPr lang="en-US" sz="3200" b="1" dirty="0">
                <a:solidFill>
                  <a:schemeClr val="bg1"/>
                </a:solidFill>
                <a:cs typeface="Consolas" pitchFamily="49" charset="0"/>
              </a:rPr>
              <a:t>Fragment</a:t>
            </a:r>
            <a:r>
              <a:rPr lang="en-US" sz="3200" dirty="0"/>
              <a:t> (</a:t>
            </a:r>
            <a:r>
              <a:rPr lang="en-US" sz="3200" dirty="0">
                <a:cs typeface="Consolas" pitchFamily="49" charset="0"/>
              </a:rPr>
              <a:t>#slides</a:t>
            </a:r>
            <a:r>
              <a:rPr lang="en-US" sz="3200" dirty="0"/>
              <a:t>) – navigate to some section in the page</a:t>
            </a:r>
          </a:p>
        </p:txBody>
      </p:sp>
      <p:sp>
        <p:nvSpPr>
          <p:cNvPr id="14" name="Rectangle 4">
            <a:extLst>
              <a:ext uri="{FF2B5EF4-FFF2-40B4-BE49-F238E27FC236}">
                <a16:creationId xmlns=""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 xmlns:a16="http://schemas.microsoft.com/office/drawing/2014/main" val="20000"/>
                    </a:ext>
                  </a:extLst>
                </a:gridCol>
                <a:gridCol w="2340000">
                  <a:extLst>
                    <a:ext uri="{9D8B030D-6E8A-4147-A177-3AD203B41FA5}">
                      <a16:colId xmlns=""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 xmlns:a16="http://schemas.microsoft.com/office/drawing/2014/main" val="10004"/>
                  </a:ext>
                </a:extLst>
              </a:tr>
            </a:tbl>
          </a:graphicData>
        </a:graphic>
      </p:graphicFrame>
      <p:sp>
        <p:nvSpPr>
          <p:cNvPr id="10" name="Slide Number">
            <a:extLst>
              <a:ext uri="{FF2B5EF4-FFF2-40B4-BE49-F238E27FC236}">
                <a16:creationId xmlns=""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 xmlns:a16="http://schemas.microsoft.com/office/drawing/2014/main" val="20000"/>
                    </a:ext>
                  </a:extLst>
                </a:gridCol>
                <a:gridCol w="2340000">
                  <a:extLst>
                    <a:ext uri="{9D8B030D-6E8A-4147-A177-3AD203B41FA5}">
                      <a16:colId xmlns=""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 xmlns:a16="http://schemas.microsoft.com/office/drawing/2014/main" val="928370619"/>
                  </a:ext>
                </a:extLst>
              </a:tr>
            </a:tbl>
          </a:graphicData>
        </a:graphic>
      </p:graphicFrame>
      <p:sp>
        <p:nvSpPr>
          <p:cNvPr id="19" name="AutoShape 7">
            <a:extLst>
              <a:ext uri="{FF2B5EF4-FFF2-40B4-BE49-F238E27FC236}">
                <a16:creationId xmlns=""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 xmlns:a16="http://schemas.microsoft.com/office/drawing/2014/main" id="{6B910FB6-8672-47E0-9139-E44BE9A48E1B}"/>
              </a:ext>
            </a:extLst>
          </p:cNvPr>
          <p:cNvSpPr/>
          <p:nvPr/>
        </p:nvSpPr>
        <p:spPr>
          <a:xfrm>
            <a:off x="743168" y="1761114"/>
            <a:ext cx="7653207" cy="4447371"/>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400" b="1" dirty="0">
                <a:solidFill>
                  <a:schemeClr val="bg1"/>
                </a:solidFill>
              </a:rPr>
              <a:t>H</a:t>
            </a:r>
            <a:r>
              <a:rPr lang="en-US" sz="3400" dirty="0">
                <a:solidFill>
                  <a:schemeClr val="bg2"/>
                </a:solidFill>
              </a:rPr>
              <a:t>yper</a:t>
            </a:r>
            <a:r>
              <a:rPr lang="en-US" sz="3400" b="1" dirty="0">
                <a:solidFill>
                  <a:schemeClr val="bg1"/>
                </a:solidFill>
              </a:rPr>
              <a:t>T</a:t>
            </a:r>
            <a:r>
              <a:rPr lang="en-US" sz="3400" dirty="0">
                <a:solidFill>
                  <a:schemeClr val="bg2"/>
                </a:solidFill>
              </a:rPr>
              <a:t>ext </a:t>
            </a:r>
            <a:r>
              <a:rPr lang="en-US" sz="3400" b="1" dirty="0">
                <a:solidFill>
                  <a:schemeClr val="bg1"/>
                </a:solidFill>
              </a:rPr>
              <a:t>T</a:t>
            </a:r>
            <a:r>
              <a:rPr lang="en-US" sz="3400" dirty="0">
                <a:solidFill>
                  <a:schemeClr val="bg2"/>
                </a:solidFill>
              </a:rPr>
              <a:t>ransfer </a:t>
            </a:r>
            <a:r>
              <a:rPr lang="en-US" sz="3400" b="1" dirty="0">
                <a:solidFill>
                  <a:schemeClr val="bg1"/>
                </a:solidFill>
              </a:rPr>
              <a:t>P</a:t>
            </a:r>
            <a:r>
              <a:rPr lang="en-US" sz="3400"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Request</a:t>
            </a:r>
            <a:r>
              <a:rPr lang="en-US" sz="3000" dirty="0">
                <a:solidFill>
                  <a:schemeClr val="bg2"/>
                </a:solidFill>
              </a:rPr>
              <a:t>: method + headers + body</a:t>
            </a:r>
            <a:endParaRPr lang="en-US" sz="30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Response</a:t>
            </a:r>
            <a:r>
              <a:rPr lang="en-US" sz="30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400" dirty="0">
                <a:solidFill>
                  <a:schemeClr val="bg2"/>
                </a:solidFill>
              </a:rPr>
              <a:t>The </a:t>
            </a:r>
            <a:r>
              <a:rPr lang="en-US" sz="3400" b="1" dirty="0">
                <a:solidFill>
                  <a:schemeClr val="bg1"/>
                </a:solidFill>
              </a:rPr>
              <a:t>URL</a:t>
            </a:r>
            <a:r>
              <a:rPr lang="en-US" sz="3400" dirty="0">
                <a:solidFill>
                  <a:schemeClr val="bg1"/>
                </a:solidFill>
              </a:rPr>
              <a:t> </a:t>
            </a:r>
            <a:r>
              <a:rPr lang="en-US" sz="3400" dirty="0">
                <a:solidFill>
                  <a:schemeClr val="bg2"/>
                </a:solidFill>
              </a:rPr>
              <a:t>parts: </a:t>
            </a:r>
            <a:r>
              <a:rPr lang="en-US" sz="3400" b="1" dirty="0">
                <a:solidFill>
                  <a:schemeClr val="bg1"/>
                </a:solidFill>
              </a:rPr>
              <a:t>protocol</a:t>
            </a:r>
            <a:r>
              <a:rPr lang="en-US" sz="3400" dirty="0">
                <a:solidFill>
                  <a:schemeClr val="bg2"/>
                </a:solidFill>
              </a:rPr>
              <a:t>,</a:t>
            </a:r>
            <a:r>
              <a:rPr lang="en-US" sz="3400" dirty="0">
                <a:solidFill>
                  <a:schemeClr val="bg1"/>
                </a:solidFill>
              </a:rPr>
              <a:t> </a:t>
            </a:r>
            <a:r>
              <a:rPr lang="en-US" sz="3400" b="1" dirty="0">
                <a:solidFill>
                  <a:schemeClr val="bg1"/>
                </a:solidFill>
              </a:rPr>
              <a:t>host</a:t>
            </a:r>
            <a:r>
              <a:rPr lang="en-US" sz="3400" dirty="0">
                <a:solidFill>
                  <a:schemeClr val="bg2"/>
                </a:solidFill>
              </a:rPr>
              <a:t>, </a:t>
            </a:r>
            <a:r>
              <a:rPr lang="en-US" sz="3400" b="1" dirty="0">
                <a:solidFill>
                  <a:schemeClr val="bg1"/>
                </a:solidFill>
              </a:rPr>
              <a:t>port</a:t>
            </a:r>
            <a:r>
              <a:rPr lang="en-US" sz="3400" dirty="0">
                <a:solidFill>
                  <a:schemeClr val="bg2"/>
                </a:solidFill>
              </a:rPr>
              <a:t>, </a:t>
            </a:r>
            <a:r>
              <a:rPr lang="en-US" sz="3400" b="1" dirty="0">
                <a:solidFill>
                  <a:schemeClr val="bg1"/>
                </a:solidFill>
              </a:rPr>
              <a:t>path</a:t>
            </a:r>
            <a:r>
              <a:rPr lang="en-US" sz="3400" dirty="0">
                <a:solidFill>
                  <a:schemeClr val="bg2"/>
                </a:solidFill>
              </a:rPr>
              <a:t>, </a:t>
            </a:r>
            <a:r>
              <a:rPr lang="en-US" sz="3400" b="1" dirty="0">
                <a:solidFill>
                  <a:schemeClr val="bg1"/>
                </a:solidFill>
              </a:rPr>
              <a:t>query string</a:t>
            </a:r>
            <a:r>
              <a:rPr lang="en-US" sz="3400" dirty="0">
                <a:solidFill>
                  <a:schemeClr val="bg1"/>
                </a:solidFill>
              </a:rPr>
              <a:t> </a:t>
            </a:r>
            <a:r>
              <a:rPr lang="en-US" sz="3400" dirty="0">
                <a:solidFill>
                  <a:schemeClr val="bg2"/>
                </a:solidFill>
              </a:rPr>
              <a:t>and </a:t>
            </a:r>
            <a:r>
              <a:rPr lang="en-US" sz="3400" b="1" dirty="0">
                <a:solidFill>
                  <a:schemeClr val="bg1"/>
                </a:solidFill>
              </a:rPr>
              <a:t>fragment</a:t>
            </a:r>
            <a:endParaRPr lang="en-US" sz="3400" dirty="0">
              <a:solidFill>
                <a:schemeClr val="bg1"/>
              </a:solidFill>
            </a:endParaRPr>
          </a:p>
        </p:txBody>
      </p:sp>
      <p:sp>
        <p:nvSpPr>
          <p:cNvPr id="15" name="Slide Number">
            <a:extLst>
              <a:ext uri="{FF2B5EF4-FFF2-40B4-BE49-F238E27FC236}">
                <a16:creationId xmlns=""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9" name="Picture 18" descr="Logo, company name&#10;&#10;Description automatically generated">
            <a:hlinkClick r:id="rId2"/>
            <a:extLst>
              <a:ext uri="{FF2B5EF4-FFF2-40B4-BE49-F238E27FC236}">
                <a16:creationId xmlns:a16="http://schemas.microsoft.com/office/drawing/2014/main" xmlns="" id="{F695C7C5-DABF-43EE-A6C1-EAE2EEE0C9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754" t="27513" r="15212" b="31480"/>
          <a:stretch/>
        </p:blipFill>
        <p:spPr>
          <a:xfrm>
            <a:off x="277587" y="5655568"/>
            <a:ext cx="1704391" cy="759297"/>
          </a:xfrm>
          <a:prstGeom prst="rect">
            <a:avLst/>
          </a:prstGeom>
        </p:spPr>
      </p:pic>
      <p:pic>
        <p:nvPicPr>
          <p:cNvPr id="23" name="Picture 22" descr="A picture containing logo&#10;&#10;Description automatically generated">
            <a:hlinkClick r:id="rId4"/>
            <a:extLst>
              <a:ext uri="{FF2B5EF4-FFF2-40B4-BE49-F238E27FC236}">
                <a16:creationId xmlns:a16="http://schemas.microsoft.com/office/drawing/2014/main" xmlns="" id="{BA25B75E-8216-4248-83D3-EC26438E3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5193" y="5558957"/>
            <a:ext cx="1593799" cy="952521"/>
          </a:xfrm>
          <a:prstGeom prst="rect">
            <a:avLst/>
          </a:prstGeom>
        </p:spPr>
      </p:pic>
      <p:pic>
        <p:nvPicPr>
          <p:cNvPr id="24" name="Picture 23" descr="Graphical user interface, text, application&#10;&#10;Description automatically generated">
            <a:hlinkClick r:id="rId6"/>
            <a:extLst>
              <a:ext uri="{FF2B5EF4-FFF2-40B4-BE49-F238E27FC236}">
                <a16:creationId xmlns:a16="http://schemas.microsoft.com/office/drawing/2014/main" xmlns="" id="{99BE8E0D-4CD6-423C-B482-4BF691E004B9}"/>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2735348" y="2557422"/>
            <a:ext cx="2211823" cy="1089203"/>
          </a:xfrm>
          <a:prstGeom prst="rect">
            <a:avLst/>
          </a:prstGeom>
        </p:spPr>
      </p:pic>
      <p:pic>
        <p:nvPicPr>
          <p:cNvPr id="26" name="Picture 25" descr="Logo&#10;&#10;Description automatically generated">
            <a:hlinkClick r:id="rId8"/>
            <a:extLst>
              <a:ext uri="{FF2B5EF4-FFF2-40B4-BE49-F238E27FC236}">
                <a16:creationId xmlns:a16="http://schemas.microsoft.com/office/drawing/2014/main" xmlns="" id="{3A1E1CA1-D56C-4DE1-9BDC-F2FA10D093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21" y="4194384"/>
            <a:ext cx="2366037" cy="1025101"/>
          </a:xfrm>
          <a:prstGeom prst="rect">
            <a:avLst/>
          </a:prstGeom>
        </p:spPr>
      </p:pic>
      <p:pic>
        <p:nvPicPr>
          <p:cNvPr id="29" name="Picture 28" descr="Text&#10;&#10;Description automatically generated with low confidence">
            <a:hlinkClick r:id="rId10"/>
            <a:extLst>
              <a:ext uri="{FF2B5EF4-FFF2-40B4-BE49-F238E27FC236}">
                <a16:creationId xmlns:a16="http://schemas.microsoft.com/office/drawing/2014/main" xmlns="" id="{7E770D87-9E84-428A-B6DE-60CA6A95A96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1161" y="875362"/>
            <a:ext cx="2184284" cy="1714353"/>
          </a:xfrm>
          <a:prstGeom prst="rect">
            <a:avLst/>
          </a:prstGeom>
        </p:spPr>
      </p:pic>
      <p:pic>
        <p:nvPicPr>
          <p:cNvPr id="34" name="Picture 33" descr="A picture containing logo&#10;&#10;Description automatically generated">
            <a:hlinkClick r:id="rId12"/>
            <a:extLst>
              <a:ext uri="{FF2B5EF4-FFF2-40B4-BE49-F238E27FC236}">
                <a16:creationId xmlns:a16="http://schemas.microsoft.com/office/drawing/2014/main" xmlns="" id="{68388868-5056-476F-9288-137236A0422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80500" y="5641819"/>
            <a:ext cx="1815525" cy="869659"/>
          </a:xfrm>
          <a:prstGeom prst="rect">
            <a:avLst/>
          </a:prstGeom>
        </p:spPr>
      </p:pic>
      <p:pic>
        <p:nvPicPr>
          <p:cNvPr id="35" name="Picture 34" descr="Logo&#10;&#10;Description automatically generated with low confidence">
            <a:hlinkClick r:id="rId14"/>
            <a:extLst>
              <a:ext uri="{FF2B5EF4-FFF2-40B4-BE49-F238E27FC236}">
                <a16:creationId xmlns:a16="http://schemas.microsoft.com/office/drawing/2014/main" xmlns="" id="{B87F00C9-0D0A-4D3E-82E8-9A2CFBB8B64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682336" y="1383106"/>
            <a:ext cx="5236953" cy="965563"/>
          </a:xfrm>
          <a:prstGeom prst="rect">
            <a:avLst/>
          </a:prstGeom>
        </p:spPr>
      </p:pic>
      <p:pic>
        <p:nvPicPr>
          <p:cNvPr id="36" name="Picture 35" descr="Shape&#10;&#10;Description automatically generated with medium confidence">
            <a:hlinkClick r:id="rId16"/>
            <a:extLst>
              <a:ext uri="{FF2B5EF4-FFF2-40B4-BE49-F238E27FC236}">
                <a16:creationId xmlns:a16="http://schemas.microsoft.com/office/drawing/2014/main" xmlns="" id="{3B30853C-111E-4B36-8BEF-DFE3C6A84C5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22761" y="5601521"/>
            <a:ext cx="2520171" cy="869659"/>
          </a:xfrm>
          <a:prstGeom prst="rect">
            <a:avLst/>
          </a:prstGeom>
        </p:spPr>
      </p:pic>
      <p:pic>
        <p:nvPicPr>
          <p:cNvPr id="37" name="Picture 36" descr="Logo&#10;&#10;Description automatically generated">
            <a:hlinkClick r:id="rId18"/>
            <a:extLst>
              <a:ext uri="{FF2B5EF4-FFF2-40B4-BE49-F238E27FC236}">
                <a16:creationId xmlns:a16="http://schemas.microsoft.com/office/drawing/2014/main" xmlns="" id="{92837D2B-E933-480C-87FA-0B9DBAACA04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563669" y="4086151"/>
            <a:ext cx="2779263" cy="1075844"/>
          </a:xfrm>
          <a:prstGeom prst="rect">
            <a:avLst/>
          </a:prstGeom>
        </p:spPr>
      </p:pic>
      <p:pic>
        <p:nvPicPr>
          <p:cNvPr id="38" name="Picture 37" descr="Graphical user interface&#10;&#10;Description automatically generated with low confidence">
            <a:hlinkClick r:id="rId20"/>
            <a:extLst>
              <a:ext uri="{FF2B5EF4-FFF2-40B4-BE49-F238E27FC236}">
                <a16:creationId xmlns:a16="http://schemas.microsoft.com/office/drawing/2014/main" xmlns="" id="{DF73092C-E471-4116-B890-7E225470388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06035" y="1476349"/>
            <a:ext cx="1865077" cy="2314493"/>
          </a:xfrm>
          <a:prstGeom prst="rect">
            <a:avLst/>
          </a:prstGeom>
        </p:spPr>
      </p:pic>
      <p:pic>
        <p:nvPicPr>
          <p:cNvPr id="39" name="Picture 38" descr="Text&#10;&#10;Description automatically generated with low confidence">
            <a:hlinkClick r:id="rId22"/>
            <a:extLst>
              <a:ext uri="{FF2B5EF4-FFF2-40B4-BE49-F238E27FC236}">
                <a16:creationId xmlns:a16="http://schemas.microsoft.com/office/drawing/2014/main" xmlns="" id="{282CE06A-8307-4AAA-8AF5-197432017668}"/>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049177" y="4363431"/>
            <a:ext cx="2757360" cy="621896"/>
          </a:xfrm>
          <a:prstGeom prst="rect">
            <a:avLst/>
          </a:prstGeom>
        </p:spPr>
      </p:pic>
      <p:pic>
        <p:nvPicPr>
          <p:cNvPr id="40" name="Picture 39" descr="Logo&#10;&#10;Description automatically generated">
            <a:hlinkClick r:id="rId24"/>
            <a:extLst>
              <a:ext uri="{FF2B5EF4-FFF2-40B4-BE49-F238E27FC236}">
                <a16:creationId xmlns:a16="http://schemas.microsoft.com/office/drawing/2014/main" xmlns="" id="{C1CA53F6-A2C4-4E43-8E82-B322807D580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388945" y="3914016"/>
            <a:ext cx="1740047" cy="1218032"/>
          </a:xfrm>
          <a:prstGeom prst="rect">
            <a:avLst/>
          </a:prstGeom>
        </p:spPr>
      </p:pic>
      <p:pic>
        <p:nvPicPr>
          <p:cNvPr id="41" name="Picture 40" descr="Logo&#10;&#10;Description automatically generated">
            <a:hlinkClick r:id="rId26"/>
            <a:extLst>
              <a:ext uri="{FF2B5EF4-FFF2-40B4-BE49-F238E27FC236}">
                <a16:creationId xmlns:a16="http://schemas.microsoft.com/office/drawing/2014/main" xmlns="" id="{A286012A-1A6D-4FD8-AF54-DE72F6FC32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472469" y="2542277"/>
            <a:ext cx="1656523" cy="1104348"/>
          </a:xfrm>
          <a:prstGeom prst="rect">
            <a:avLst/>
          </a:prstGeom>
        </p:spPr>
      </p:pic>
      <p:pic>
        <p:nvPicPr>
          <p:cNvPr id="42" name="Picture 41" descr="A blue and white logo&#10;&#10;Description automatically generated with medium confidence">
            <a:hlinkClick r:id="rId28"/>
            <a:extLst>
              <a:ext uri="{FF2B5EF4-FFF2-40B4-BE49-F238E27FC236}">
                <a16:creationId xmlns:a16="http://schemas.microsoft.com/office/drawing/2014/main" xmlns="" id="{B5A85CC1-6CE9-43CE-84E8-5F0D26AF4C9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539855" y="2585651"/>
            <a:ext cx="3396816" cy="947556"/>
          </a:xfrm>
          <a:prstGeom prst="rect">
            <a:avLst/>
          </a:prstGeom>
        </p:spPr>
      </p:pic>
    </p:spTree>
    <p:extLst>
      <p:ext uri="{BB962C8B-B14F-4D97-AF65-F5344CB8AC3E}">
        <p14:creationId xmlns:p14="http://schemas.microsoft.com/office/powerpoint/2010/main" val="39173838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a16="http://schemas.microsoft.com/office/drawing/2014/main" xmlns=""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xmlns="" id="{19D59668-3C9A-4BAE-83AF-92CB45919E32}"/>
              </a:ext>
            </a:extLst>
          </p:cNvPr>
          <p:cNvPicPr>
            <a:picLocks noChangeAspect="1"/>
          </p:cNvPicPr>
          <p:nvPr/>
        </p:nvPicPr>
        <p:blipFill>
          <a:blip r:embed="rId3"/>
          <a:stretch>
            <a:fillRect/>
          </a:stretch>
        </p:blipFill>
        <p:spPr>
          <a:xfrm>
            <a:off x="3530498" y="1855527"/>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5870532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pPr>
              <a:buClr>
                <a:schemeClr val="tx1"/>
              </a:buClr>
            </a:pPr>
            <a:r>
              <a:rPr lang="en-US" b="1" dirty="0">
                <a:solidFill>
                  <a:schemeClr val="bg1"/>
                </a:solidFill>
              </a:rPr>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buClr>
                <a:schemeClr val="tx1"/>
              </a:buClr>
            </a:pPr>
            <a:r>
              <a:rPr lang="en-US" dirty="0"/>
              <a:t>Text-based client-server protocol for the Internet</a:t>
            </a:r>
          </a:p>
          <a:p>
            <a:pPr lvl="1">
              <a:lnSpc>
                <a:spcPct val="100000"/>
              </a:lnSpc>
              <a:buClr>
                <a:schemeClr val="tx1"/>
              </a:buClr>
            </a:pPr>
            <a:r>
              <a:rPr lang="en-US" dirty="0"/>
              <a:t>For transferring Web resources (HTML files, images, styles, etc.)</a:t>
            </a:r>
          </a:p>
          <a:p>
            <a:pPr lvl="1">
              <a:lnSpc>
                <a:spcPct val="100000"/>
              </a:lnSpc>
              <a:buClr>
                <a:schemeClr val="tx1"/>
              </a:buClr>
            </a:pPr>
            <a:r>
              <a:rPr lang="en-US" dirty="0"/>
              <a:t>Request-response based, relies on URLs (like </a:t>
            </a:r>
            <a:r>
              <a:rPr lang="en-US" dirty="0">
                <a:hlinkClick r:id="rId3"/>
              </a:rPr>
              <a:t>https://softuni.org</a:t>
            </a:r>
            <a:r>
              <a:rPr lang="en-US" dirty="0"/>
              <a:t>)</a:t>
            </a:r>
          </a:p>
          <a:p>
            <a:pPr lvl="1">
              <a:lnSpc>
                <a:spcPct val="100000"/>
              </a:lnSpc>
              <a:buClr>
                <a:schemeClr val="tx1"/>
              </a:buClr>
            </a:pPr>
            <a:r>
              <a:rPr lang="en-US" dirty="0"/>
              <a:t>Stateless</a:t>
            </a:r>
          </a:p>
        </p:txBody>
      </p:sp>
      <p:sp>
        <p:nvSpPr>
          <p:cNvPr id="4" name="Title 3">
            <a:extLst>
              <a:ext uri="{FF2B5EF4-FFF2-40B4-BE49-F238E27FC236}">
                <a16:creationId xmlns=""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5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000"/>
                            </p:stCondLst>
                            <p:childTnLst>
                              <p:par>
                                <p:cTn id="16" presetID="10" presetClass="entr" presetSubtype="0" fill="hold" nodeType="afterEffect">
                                  <p:stCondLst>
                                    <p:cond delay="50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300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par>
                          <p:cTn id="31" fill="hold">
                            <p:stCondLst>
                              <p:cond delay="3500"/>
                            </p:stCondLst>
                            <p:childTnLst>
                              <p:par>
                                <p:cTn id="32" presetID="22" presetClass="entr" presetSubtype="2"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righ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pPr>
              <a:buClr>
                <a:schemeClr val="tx1"/>
              </a:buClr>
            </a:pPr>
            <a:r>
              <a:rPr lang="en-US" b="1" dirty="0">
                <a:solidFill>
                  <a:schemeClr val="bg1"/>
                </a:solidFill>
              </a:rPr>
              <a:t>Front-end</a:t>
            </a:r>
            <a:r>
              <a:rPr lang="en-US" dirty="0"/>
              <a:t> and </a:t>
            </a:r>
            <a:r>
              <a:rPr lang="en-US" b="1" dirty="0">
                <a:solidFill>
                  <a:schemeClr val="bg1"/>
                </a:solidFill>
              </a:rPr>
              <a:t>back-end</a:t>
            </a:r>
            <a:r>
              <a:rPr lang="en-US" dirty="0"/>
              <a:t> separates the modern apps into </a:t>
            </a:r>
            <a:r>
              <a:rPr lang="en-US" b="1" dirty="0">
                <a:solidFill>
                  <a:schemeClr val="bg1"/>
                </a:solidFill>
              </a:rPr>
              <a:t>client-side</a:t>
            </a:r>
            <a:r>
              <a:rPr lang="en-US" dirty="0"/>
              <a:t> (UI) and </a:t>
            </a:r>
            <a:r>
              <a:rPr lang="en-US" b="1" dirty="0">
                <a:solidFill>
                  <a:schemeClr val="bg1"/>
                </a:solidFill>
              </a:rPr>
              <a:t>server-side</a:t>
            </a:r>
            <a:r>
              <a:rPr lang="en-US" dirty="0"/>
              <a:t> (data) components</a:t>
            </a:r>
          </a:p>
          <a:p>
            <a:pPr>
              <a:buClr>
                <a:schemeClr val="tx1"/>
              </a:buClr>
            </a:pPr>
            <a:r>
              <a:rPr lang="en-US" b="1" dirty="0">
                <a:solidFill>
                  <a:schemeClr val="bg1"/>
                </a:solidFill>
              </a:rPr>
              <a:t>Front-end</a:t>
            </a:r>
            <a:r>
              <a:rPr lang="en-US" dirty="0"/>
              <a:t> == client-side components (presentation layer), e.g. React app</a:t>
            </a:r>
          </a:p>
          <a:p>
            <a:pPr lvl="1">
              <a:lnSpc>
                <a:spcPct val="100000"/>
              </a:lnSpc>
              <a:spcBef>
                <a:spcPts val="300"/>
              </a:spcBef>
              <a:buClr>
                <a:schemeClr val="tx1"/>
              </a:buClr>
            </a:pPr>
            <a:r>
              <a:rPr lang="en-US" dirty="0"/>
              <a:t>Implement the </a:t>
            </a:r>
            <a:r>
              <a:rPr lang="en-US" b="1" dirty="0">
                <a:solidFill>
                  <a:schemeClr val="bg1"/>
                </a:solidFill>
              </a:rPr>
              <a:t>user interface</a:t>
            </a:r>
            <a:r>
              <a:rPr lang="en-US" dirty="0">
                <a:solidFill>
                  <a:schemeClr val="bg1"/>
                </a:solidFill>
              </a:rPr>
              <a:t> </a:t>
            </a:r>
            <a:r>
              <a:rPr lang="en-US" dirty="0"/>
              <a:t>(UI)</a:t>
            </a:r>
          </a:p>
          <a:p>
            <a:pPr>
              <a:buClr>
                <a:schemeClr val="tx1"/>
              </a:buClr>
            </a:pPr>
            <a:r>
              <a:rPr lang="en-US" b="1" dirty="0">
                <a:solidFill>
                  <a:schemeClr val="bg1"/>
                </a:solidFill>
              </a:rPr>
              <a:t>Back-end</a:t>
            </a:r>
            <a:r>
              <a:rPr lang="en-US" b="1" dirty="0"/>
              <a:t> </a:t>
            </a:r>
            <a:r>
              <a:rPr lang="en-US" dirty="0"/>
              <a:t>== server-side components (business logic APIs), e.g. ASP.NET Core</a:t>
            </a:r>
          </a:p>
          <a:p>
            <a:pPr lvl="1">
              <a:lnSpc>
                <a:spcPct val="100000"/>
              </a:lnSpc>
              <a:spcBef>
                <a:spcPts val="300"/>
              </a:spcBef>
              <a:buClr>
                <a:schemeClr val="tx1"/>
              </a:buClr>
            </a:pPr>
            <a:r>
              <a:rPr lang="en-US" dirty="0"/>
              <a:t>Provide </a:t>
            </a:r>
            <a:r>
              <a:rPr lang="en-US" b="1" dirty="0">
                <a:solidFill>
                  <a:schemeClr val="bg1"/>
                </a:solidFill>
              </a:rPr>
              <a:t>data storage and processing</a:t>
            </a:r>
            <a:endParaRPr lang="en-US" dirty="0">
              <a:solidFill>
                <a:schemeClr val="bg1"/>
              </a:solidFill>
            </a:endParaRPr>
          </a:p>
        </p:txBody>
      </p:sp>
      <p:sp>
        <p:nvSpPr>
          <p:cNvPr id="4" name="Title 3">
            <a:extLst>
              <a:ext uri="{FF2B5EF4-FFF2-40B4-BE49-F238E27FC236}">
                <a16:creationId xmlns=""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 xmlns:a16="http://schemas.microsoft.com/office/drawing/2014/main" id="{125910A2-BB52-4F64-B171-CA1311B08626}"/>
              </a:ext>
            </a:extLst>
          </p:cNvPr>
          <p:cNvSpPr/>
          <p:nvPr/>
        </p:nvSpPr>
        <p:spPr>
          <a:xfrm>
            <a:off x="7586100" y="3382542"/>
            <a:ext cx="4639800" cy="1190454"/>
          </a:xfrm>
          <a:prstGeom prst="rect">
            <a:avLst/>
          </a:prstGeom>
        </p:spPr>
        <p:txBody>
          <a:bodyPr wrap="square">
            <a:spAutoFit/>
          </a:bodyPr>
          <a:lstStyle/>
          <a:p>
            <a:pPr marL="360363" lvl="0" indent="-360363" defTabSz="1218438">
              <a:lnSpc>
                <a:spcPct val="105000"/>
              </a:lnSpc>
              <a:spcBef>
                <a:spcPts val="600"/>
              </a:spcBef>
              <a:spcAft>
                <a:spcPts val="600"/>
              </a:spcAft>
              <a:buClr>
                <a:schemeClr val="tx1"/>
              </a:buClr>
              <a:buFont typeface="Wingdings" panose="05000000000000000000" pitchFamily="2" charset="2"/>
              <a:buChar char="§"/>
            </a:pPr>
            <a:r>
              <a:rPr lang="en-US" sz="3398" b="1" dirty="0">
                <a:solidFill>
                  <a:schemeClr val="bg1"/>
                </a:solidFill>
              </a:rPr>
              <a:t>HTTP</a:t>
            </a:r>
            <a:r>
              <a:rPr lang="en-US" sz="3398" b="1" dirty="0">
                <a:solidFill>
                  <a:srgbClr val="234465"/>
                </a:solidFill>
              </a:rPr>
              <a:t>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 xmlns:a16="http://schemas.microsoft.com/office/drawing/2014/main"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11135</Words>
  <Application>Microsoft Office PowerPoint</Application>
  <PresentationFormat>Widescreen</PresentationFormat>
  <Paragraphs>986</Paragraphs>
  <Slides>39</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맑은 고딕</vt: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Angelov, Dimitar</cp:lastModifiedBy>
  <cp:revision>403</cp:revision>
  <dcterms:created xsi:type="dcterms:W3CDTF">2018-05-23T13:08:44Z</dcterms:created>
  <dcterms:modified xsi:type="dcterms:W3CDTF">2023-03-22T07:56:03Z</dcterms:modified>
  <cp:category>programming;computer programming;software development;web development</cp:category>
</cp:coreProperties>
</file>