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54"/>
  </p:notesMasterIdLst>
  <p:handoutMasterIdLst>
    <p:handoutMasterId r:id="rId55"/>
  </p:handoutMasterIdLst>
  <p:sldIdLst>
    <p:sldId id="274" r:id="rId2"/>
    <p:sldId id="257" r:id="rId3"/>
    <p:sldId id="520" r:id="rId4"/>
    <p:sldId id="353" r:id="rId5"/>
    <p:sldId id="523" r:id="rId6"/>
    <p:sldId id="521" r:id="rId7"/>
    <p:sldId id="525" r:id="rId8"/>
    <p:sldId id="526" r:id="rId9"/>
    <p:sldId id="527" r:id="rId10"/>
    <p:sldId id="505" r:id="rId11"/>
    <p:sldId id="584" r:id="rId12"/>
    <p:sldId id="636" r:id="rId13"/>
    <p:sldId id="625" r:id="rId14"/>
    <p:sldId id="547" r:id="rId15"/>
    <p:sldId id="590" r:id="rId16"/>
    <p:sldId id="601" r:id="rId17"/>
    <p:sldId id="637" r:id="rId18"/>
    <p:sldId id="624" r:id="rId19"/>
    <p:sldId id="638" r:id="rId20"/>
    <p:sldId id="721" r:id="rId21"/>
    <p:sldId id="722" r:id="rId22"/>
    <p:sldId id="723" r:id="rId23"/>
    <p:sldId id="724" r:id="rId24"/>
    <p:sldId id="725" r:id="rId25"/>
    <p:sldId id="726" r:id="rId26"/>
    <p:sldId id="727" r:id="rId27"/>
    <p:sldId id="728" r:id="rId28"/>
    <p:sldId id="729" r:id="rId29"/>
    <p:sldId id="730" r:id="rId30"/>
    <p:sldId id="731" r:id="rId31"/>
    <p:sldId id="733" r:id="rId32"/>
    <p:sldId id="734" r:id="rId33"/>
    <p:sldId id="735" r:id="rId34"/>
    <p:sldId id="736" r:id="rId35"/>
    <p:sldId id="737" r:id="rId36"/>
    <p:sldId id="739" r:id="rId37"/>
    <p:sldId id="715" r:id="rId38"/>
    <p:sldId id="628" r:id="rId39"/>
    <p:sldId id="655" r:id="rId40"/>
    <p:sldId id="654" r:id="rId41"/>
    <p:sldId id="659" r:id="rId42"/>
    <p:sldId id="632" r:id="rId43"/>
    <p:sldId id="656" r:id="rId44"/>
    <p:sldId id="657" r:id="rId45"/>
    <p:sldId id="658" r:id="rId46"/>
    <p:sldId id="755" r:id="rId47"/>
    <p:sldId id="549" r:id="rId48"/>
    <p:sldId id="401" r:id="rId49"/>
    <p:sldId id="756" r:id="rId50"/>
    <p:sldId id="757" r:id="rId51"/>
    <p:sldId id="405" r:id="rId52"/>
    <p:sldId id="49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7442939-A2E6-46E3-8DA6-A14BFBAFC62B}">
          <p14:sldIdLst>
            <p14:sldId id="274"/>
            <p14:sldId id="257"/>
            <p14:sldId id="520"/>
          </p14:sldIdLst>
        </p14:section>
        <p14:section name="The 4 Skills of Software Engineers" id="{333990FA-6551-4DE2-B502-200119ECF2ED}">
          <p14:sldIdLst>
            <p14:sldId id="353"/>
            <p14:sldId id="523"/>
            <p14:sldId id="521"/>
            <p14:sldId id="525"/>
            <p14:sldId id="526"/>
            <p14:sldId id="527"/>
          </p14:sldIdLst>
        </p14:section>
        <p14:section name="Fundamental Software Engineering Concepts" id="{A01A3F00-8CB1-45B2-8022-35D16F24A5DD}">
          <p14:sldIdLst>
            <p14:sldId id="505"/>
            <p14:sldId id="584"/>
            <p14:sldId id="636"/>
            <p14:sldId id="625"/>
            <p14:sldId id="547"/>
            <p14:sldId id="590"/>
            <p14:sldId id="601"/>
            <p14:sldId id="637"/>
            <p14:sldId id="624"/>
            <p14:sldId id="638"/>
            <p14:sldId id="721"/>
            <p14:sldId id="722"/>
            <p14:sldId id="723"/>
            <p14:sldId id="724"/>
            <p14:sldId id="725"/>
            <p14:sldId id="726"/>
            <p14:sldId id="727"/>
            <p14:sldId id="728"/>
            <p14:sldId id="729"/>
            <p14:sldId id="730"/>
            <p14:sldId id="731"/>
            <p14:sldId id="733"/>
            <p14:sldId id="734"/>
            <p14:sldId id="735"/>
            <p14:sldId id="736"/>
            <p14:sldId id="737"/>
            <p14:sldId id="739"/>
          </p14:sldIdLst>
        </p14:section>
        <p14:section name="Software Architectures" id="{A6850FA4-62C8-42D1-8102-684F194FD756}">
          <p14:sldIdLst>
            <p14:sldId id="715"/>
            <p14:sldId id="628"/>
            <p14:sldId id="655"/>
            <p14:sldId id="654"/>
            <p14:sldId id="659"/>
            <p14:sldId id="632"/>
            <p14:sldId id="656"/>
            <p14:sldId id="657"/>
            <p14:sldId id="658"/>
            <p14:sldId id="755"/>
          </p14:sldIdLst>
        </p14:section>
        <p14:section name="Conclusion" id="{2B3D34B5-FDA6-4CAC-9AB8-A186C17906C2}">
          <p14:sldIdLst>
            <p14:sldId id="549"/>
            <p14:sldId id="401"/>
            <p14:sldId id="756"/>
            <p14:sldId id="757"/>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DB4C3"/>
    <a:srgbClr val="7A859E"/>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9" autoAdjust="0"/>
    <p:restoredTop sz="92883" autoAdjust="0"/>
  </p:normalViewPr>
  <p:slideViewPr>
    <p:cSldViewPr showGuides="1">
      <p:cViewPr varScale="1">
        <p:scale>
          <a:sx n="108" d="100"/>
          <a:sy n="108" d="100"/>
        </p:scale>
        <p:origin x="768" y="102"/>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56" d="100"/>
          <a:sy n="56" d="100"/>
        </p:scale>
        <p:origin x="2856" y="4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22.3.2023 г.</a:t>
            </a:fld>
            <a:endParaRPr lang="bg-BG"/>
          </a:p>
        </p:txBody>
      </p:sp>
      <p:sp>
        <p:nvSpPr>
          <p:cNvPr id="4" name="Footer Placeholder 3">
            <a:extLst>
              <a:ext uri="{FF2B5EF4-FFF2-40B4-BE49-F238E27FC236}">
                <a16:creationId xmlns=""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3/22/2023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jqueryui.com/"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curriculu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spcAft>
                <a:spcPts val="0"/>
              </a:spcAft>
            </a:pPr>
            <a:r>
              <a:rPr lang="en-US" dirty="0"/>
              <a:t>Hello everyone. Welcome to the "</a:t>
            </a:r>
            <a:r>
              <a:rPr lang="en-US" sz="1200" b="1" dirty="0"/>
              <a:t>Software Development Concepts</a:t>
            </a:r>
            <a:r>
              <a:rPr lang="en-US" dirty="0"/>
              <a:t>" lesson from the "</a:t>
            </a:r>
            <a:r>
              <a:rPr lang="en-US" b="1" dirty="0"/>
              <a:t>Programming Fundamentals</a:t>
            </a:r>
            <a:r>
              <a:rPr lang="en-US" dirty="0"/>
              <a:t>" training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a:t>
            </a:r>
            <a:r>
              <a:rPr lang="bg-BG" b="0" dirty="0"/>
              <a:t> </a:t>
            </a:r>
            <a:r>
              <a:rPr lang="en-US" b="0" dirty="0"/>
              <a:t>senior technical trainer and </a:t>
            </a:r>
            <a:r>
              <a:rPr lang="en-US" dirty="0"/>
              <a:t>co-founder of </a:t>
            </a:r>
            <a:r>
              <a:rPr lang="en-US" b="1" dirty="0"/>
              <a:t>SoftUni</a:t>
            </a:r>
            <a:r>
              <a:rPr lang="en-US" b="0" dirty="0"/>
              <a:t> and </a:t>
            </a:r>
            <a:r>
              <a:rPr lang="en-US" dirty="0"/>
              <a:t>I will teach this lesson.</a:t>
            </a:r>
          </a:p>
          <a:p>
            <a:pPr>
              <a:lnSpc>
                <a:spcPct val="100000"/>
              </a:lnSpc>
              <a:spcBef>
                <a:spcPts val="0"/>
              </a:spcBef>
              <a:spcAft>
                <a:spcPts val="0"/>
              </a:spcAft>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introduce you to the most important</a:t>
            </a:r>
            <a:r>
              <a:rPr lang="bg-BG" dirty="0"/>
              <a:t> </a:t>
            </a:r>
            <a:r>
              <a:rPr lang="en-US" dirty="0"/>
              <a:t>fundamental </a:t>
            </a:r>
            <a:r>
              <a:rPr lang="en-US" b="1" dirty="0"/>
              <a:t>concepts</a:t>
            </a:r>
            <a:r>
              <a:rPr lang="en-US" dirty="0"/>
              <a:t>, </a:t>
            </a:r>
            <a:r>
              <a:rPr lang="en-US" b="1" dirty="0"/>
              <a:t>principles</a:t>
            </a:r>
            <a:r>
              <a:rPr lang="en-US" dirty="0"/>
              <a:t> and </a:t>
            </a:r>
            <a:r>
              <a:rPr lang="en-US" b="1" dirty="0"/>
              <a:t>paradigms</a:t>
            </a:r>
            <a:r>
              <a:rPr lang="en-US" dirty="0"/>
              <a:t> of the "</a:t>
            </a:r>
            <a:r>
              <a:rPr lang="en-US" b="1" dirty="0"/>
              <a:t>software engineering</a:t>
            </a:r>
            <a:r>
              <a:rPr lang="en-US" dirty="0"/>
              <a:t>" profession.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will start with the </a:t>
            </a:r>
            <a:r>
              <a:rPr lang="en-US" sz="1200" b="1" dirty="0"/>
              <a:t>4 essential skills of software engineers</a:t>
            </a:r>
            <a:r>
              <a:rPr lang="en-US" sz="1200" dirty="0"/>
              <a:t> and will explain how the main concepts of computer science and software development are related to the software engineering profession.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Then, I will briefly present some of the most important concepts and paradigm of software development like object-oriented and functional programming, component-based and event-driven programming, libraries and frameworks, software architectures, front-end and back-end, databases, Web development concepts, operating systems, virtualization and cloud, software development methodologies, quality assurance and others.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have limited time, so I will only mention most of these concepts without a solid explanation</a:t>
            </a:r>
            <a:r>
              <a:rPr lang="bg-BG" dirty="0"/>
              <a:t>, </a:t>
            </a:r>
            <a:r>
              <a:rPr lang="en-US" dirty="0"/>
              <a:t>because it takes years to master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 xmlns:a16="http://schemas.microsoft.com/office/drawing/2014/main" id="{712AD983-B21E-4F25-8855-A3666226226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22245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make a review of the most necessary </a:t>
            </a:r>
            <a:r>
              <a:rPr lang="en-US" b="1" dirty="0"/>
              <a:t>concepts and principles of software engineering</a:t>
            </a:r>
            <a:r>
              <a:rPr lang="en-US" dirty="0"/>
              <a:t>, including</a:t>
            </a:r>
          </a:p>
          <a:p>
            <a:pPr marL="171450" indent="-171450">
              <a:buFont typeface="Arial" panose="020B0604020202020204" pitchFamily="34" charset="0"/>
              <a:buChar char="•"/>
            </a:pPr>
            <a:r>
              <a:rPr lang="en-US" dirty="0"/>
              <a:t>math concepts for developers, procedural, object-oriented and functional programming, data structures and algorithms, component-based and event-driven programming, asynchronous programming, networking, software architectures and the client-server model, the concept of front-end and back-end, Web front-end, DOM and AJAX, back-end and RESTful services, templating engines, routing, user interface libraries and frameworks, databases and object-relational mapping, the model-view-controller paradigm, embedded systems and Internet of things, mobile apps, virtualization and cloud, containers, operating systems and the Linux shell, development methodologies, project tracking, source control systems, unit testing and quality assurance.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These </a:t>
            </a:r>
            <a:r>
              <a:rPr lang="en-US" b="1" dirty="0"/>
              <a:t>fundamental computer science and software development concepts </a:t>
            </a:r>
            <a:r>
              <a:rPr lang="en-US" b="0" dirty="0"/>
              <a:t>include many programming </a:t>
            </a:r>
            <a:r>
              <a:rPr lang="en-US" b="1" dirty="0"/>
              <a:t>paradigms</a:t>
            </a:r>
            <a:r>
              <a:rPr lang="en-US" b="0" dirty="0"/>
              <a:t>, essential software development knowledge and skills, software engineering </a:t>
            </a:r>
            <a:r>
              <a:rPr lang="en-US" b="1" dirty="0"/>
              <a:t>principles</a:t>
            </a:r>
            <a:r>
              <a:rPr lang="en-US" b="0" dirty="0"/>
              <a:t> and </a:t>
            </a:r>
            <a:r>
              <a:rPr lang="en-US" b="1" dirty="0"/>
              <a:t>concepts</a:t>
            </a:r>
            <a:r>
              <a:rPr lang="en-US" b="0" dirty="0"/>
              <a:t>, which developers learn through their formal and informal education and later at their job, as they get more and more practical experience as software developers.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10</a:t>
            </a:fld>
            <a:endParaRPr lang="en-US" dirty="0"/>
          </a:p>
        </p:txBody>
      </p:sp>
      <p:sp>
        <p:nvSpPr>
          <p:cNvPr id="7" name="Footer Placeholder 7">
            <a:extLst>
              <a:ext uri="{FF2B5EF4-FFF2-40B4-BE49-F238E27FC236}">
                <a16:creationId xmlns="" xmlns:a16="http://schemas.microsoft.com/office/drawing/2014/main" id="{13E7E88C-3297-4E72-B4EE-ADBB58DCE33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986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Simple mathematical concepts </a:t>
            </a:r>
            <a:r>
              <a:rPr lang="en-US" dirty="0"/>
              <a:t>are often needed and applied in software development.</a:t>
            </a:r>
            <a:endParaRPr lang="bg-BG" dirty="0"/>
          </a:p>
          <a:p>
            <a:pPr marL="171450" indent="-171450">
              <a:buFont typeface="Arial" panose="020B0604020202020204" pitchFamily="34" charset="0"/>
              <a:buChar char="•"/>
            </a:pPr>
            <a:r>
              <a:rPr lang="en-US" dirty="0"/>
              <a:t>This doesn't mean that software developers should be strong mathematicians, but they should be </a:t>
            </a:r>
            <a:r>
              <a:rPr lang="en-US" b="1" dirty="0"/>
              <a:t>familiar with the basic math concepts at school level</a:t>
            </a:r>
            <a:r>
              <a:rPr lang="en-US" dirty="0"/>
              <a:t>.</a:t>
            </a:r>
          </a:p>
          <a:p>
            <a:pPr marL="171450" indent="-171450">
              <a:buFont typeface="Arial" panose="020B0604020202020204" pitchFamily="34" charset="0"/>
              <a:buChar char="•"/>
            </a:pPr>
            <a:r>
              <a:rPr lang="en-US" dirty="0"/>
              <a:t>Developers don't need to prove theorems or solve differential equations, but they need to understand </a:t>
            </a:r>
            <a:r>
              <a:rPr lang="en-US" b="1" dirty="0"/>
              <a:t>coordinate systems</a:t>
            </a:r>
            <a:r>
              <a:rPr lang="en-US" dirty="0"/>
              <a:t>, they need to know what a </a:t>
            </a:r>
            <a:r>
              <a:rPr lang="en-US" b="1" dirty="0"/>
              <a:t>function</a:t>
            </a:r>
            <a:r>
              <a:rPr lang="en-US" dirty="0"/>
              <a:t> is, they need to be able to perform </a:t>
            </a:r>
            <a:r>
              <a:rPr lang="en-US" b="1" dirty="0"/>
              <a:t>simple calculations</a:t>
            </a:r>
            <a:r>
              <a:rPr lang="en-US" dirty="0"/>
              <a:t>, and they need to have well-developed </a:t>
            </a:r>
            <a:r>
              <a:rPr lang="en-US" b="1" dirty="0"/>
              <a:t>algorithmic thinking</a:t>
            </a:r>
            <a:r>
              <a:rPr lang="en-US" dirty="0"/>
              <a:t>, which is like the logical thinking used in math.</a:t>
            </a:r>
          </a:p>
          <a:p>
            <a:pPr marL="171450" indent="-171450">
              <a:buFont typeface="Arial" panose="020B0604020202020204" pitchFamily="34" charset="0"/>
              <a:buChar char="•"/>
            </a:pPr>
            <a:r>
              <a:rPr lang="en-US" b="1" dirty="0"/>
              <a:t>School-level math is enough for most developers</a:t>
            </a:r>
            <a:r>
              <a:rPr lang="en-US" dirty="0"/>
              <a:t>, unless they are involved with computer graphics, machine learning or other math-intensive specialization.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Below are the most important </a:t>
            </a:r>
            <a:r>
              <a:rPr lang="en-US" b="1" dirty="0"/>
              <a:t>mathematical concepts </a:t>
            </a:r>
            <a:r>
              <a:rPr lang="en-US" dirty="0"/>
              <a:t>related to programming:</a:t>
            </a:r>
          </a:p>
          <a:p>
            <a:pPr marL="0" indent="0">
              <a:buFont typeface="Arial" panose="020B0604020202020204" pitchFamily="34" charset="0"/>
              <a:buNone/>
            </a:pPr>
            <a:endParaRPr lang="en-US" dirty="0"/>
          </a:p>
          <a:p>
            <a:pPr lvl="0"/>
            <a:r>
              <a:rPr lang="en-US" b="1" dirty="0"/>
              <a:t>Coordinate systems</a:t>
            </a:r>
            <a:r>
              <a:rPr lang="bg-BG" b="1" dirty="0"/>
              <a:t> </a:t>
            </a:r>
            <a:r>
              <a:rPr lang="en-US" b="0" dirty="0"/>
              <a:t>and </a:t>
            </a:r>
            <a:r>
              <a:rPr lang="en-US" b="1" dirty="0"/>
              <a:t>graphical objects </a:t>
            </a:r>
            <a:r>
              <a:rPr lang="en-US" b="0" dirty="0"/>
              <a:t>with their size, position and other numerical characteristics </a:t>
            </a:r>
            <a:r>
              <a:rPr lang="en-US" dirty="0"/>
              <a:t>are used in computer graphics and user interface systems, such as HTML and CSS, PDF, SVG and others.</a:t>
            </a:r>
          </a:p>
          <a:p>
            <a:pPr lvl="0"/>
            <a:endParaRPr lang="en-US" dirty="0"/>
          </a:p>
          <a:p>
            <a:pPr lvl="0"/>
            <a:r>
              <a:rPr lang="en-US" dirty="0"/>
              <a:t>Mathematical </a:t>
            </a:r>
            <a:r>
              <a:rPr lang="en-US" b="1" dirty="0"/>
              <a:t>functions</a:t>
            </a:r>
            <a:r>
              <a:rPr lang="en-US" b="0" dirty="0"/>
              <a:t>, elements of </a:t>
            </a:r>
            <a:r>
              <a:rPr lang="en-US" dirty="0"/>
              <a:t>lambda calculus, discrete functions and other simple mathematical transformations are used by developers when they write code, as part of the </a:t>
            </a:r>
            <a:r>
              <a:rPr lang="en-US" b="1" dirty="0"/>
              <a:t>functional programming paradigm </a:t>
            </a:r>
            <a:r>
              <a:rPr lang="en-US" dirty="0"/>
              <a:t>and some modern architectural approaches like "</a:t>
            </a:r>
            <a:r>
              <a:rPr lang="en-US" b="1" dirty="0"/>
              <a:t>serverless computations</a:t>
            </a:r>
            <a:r>
              <a:rPr lang="en-US" dirty="0"/>
              <a:t>".</a:t>
            </a:r>
          </a:p>
          <a:p>
            <a:pPr marL="171450" lvl="0" indent="-171450">
              <a:buFont typeface="Arial" panose="020B0604020202020204" pitchFamily="34" charset="0"/>
              <a:buChar char="•"/>
            </a:pPr>
            <a:r>
              <a:rPr lang="en-US" dirty="0"/>
              <a:t>For </a:t>
            </a:r>
            <a:r>
              <a:rPr lang="en-US" b="1" dirty="0"/>
              <a:t>example</a:t>
            </a:r>
            <a:r>
              <a:rPr lang="en-US" dirty="0"/>
              <a:t>, developers may </a:t>
            </a:r>
            <a:r>
              <a:rPr lang="en-US" b="1" dirty="0"/>
              <a:t>define functions </a:t>
            </a:r>
            <a:r>
              <a:rPr lang="en-US" dirty="0"/>
              <a:t>in their programming language, which transform input values into an output result,</a:t>
            </a:r>
          </a:p>
          <a:p>
            <a:pPr marL="171450" lvl="0" indent="-171450">
              <a:buFont typeface="Arial" panose="020B0604020202020204" pitchFamily="34" charset="0"/>
              <a:buChar char="•"/>
            </a:pPr>
            <a:r>
              <a:rPr lang="en-US" dirty="0"/>
              <a:t>Or they can </a:t>
            </a:r>
            <a:r>
              <a:rPr lang="en-US" b="1" dirty="0"/>
              <a:t>pass a function </a:t>
            </a:r>
            <a:r>
              <a:rPr lang="en-US" dirty="0"/>
              <a:t>(called a callback or delegate) </a:t>
            </a:r>
            <a:r>
              <a:rPr lang="en-US" b="1" dirty="0"/>
              <a:t>as a parameter </a:t>
            </a:r>
            <a:r>
              <a:rPr lang="en-US" dirty="0"/>
              <a:t>to other function.</a:t>
            </a:r>
          </a:p>
          <a:p>
            <a:pPr lvl="0"/>
            <a:endParaRPr lang="en-US" b="1" dirty="0"/>
          </a:p>
          <a:p>
            <a:pPr lvl="0"/>
            <a:r>
              <a:rPr lang="en-US" b="1" dirty="0"/>
              <a:t>Vectors </a:t>
            </a:r>
            <a:r>
              <a:rPr lang="en-US" dirty="0"/>
              <a:t>and </a:t>
            </a:r>
            <a:r>
              <a:rPr lang="en-US" b="1" dirty="0"/>
              <a:t>matrices </a:t>
            </a:r>
            <a:r>
              <a:rPr lang="en-US" dirty="0"/>
              <a:t>may be used in graphics, machine learning, and everywhere else.</a:t>
            </a:r>
          </a:p>
          <a:p>
            <a:pPr marL="171450" lvl="0" indent="-171450">
              <a:buFont typeface="Arial" panose="020B0604020202020204" pitchFamily="34" charset="0"/>
              <a:buChar char="•"/>
            </a:pPr>
            <a:r>
              <a:rPr lang="en-US" dirty="0"/>
              <a:t>In fact, developers are using vectors every day, because "</a:t>
            </a:r>
            <a:r>
              <a:rPr lang="en-US" b="1" dirty="0"/>
              <a:t>vector</a:t>
            </a:r>
            <a:r>
              <a:rPr lang="en-US" dirty="0"/>
              <a:t>" is the mathematical name of "</a:t>
            </a:r>
            <a:r>
              <a:rPr lang="en-US" b="1" dirty="0"/>
              <a:t>arrays and lists</a:t>
            </a:r>
            <a:r>
              <a:rPr lang="en-US" dirty="0"/>
              <a:t>".</a:t>
            </a:r>
          </a:p>
          <a:p>
            <a:pPr marL="171450" lvl="0" indent="-171450">
              <a:buFont typeface="Arial" panose="020B0604020202020204" pitchFamily="34" charset="0"/>
              <a:buChar char="•"/>
            </a:pPr>
            <a:r>
              <a:rPr lang="en-US" b="0" dirty="0"/>
              <a:t>"</a:t>
            </a:r>
            <a:r>
              <a:rPr lang="en-US" b="1" dirty="0"/>
              <a:t>Matrices</a:t>
            </a:r>
            <a:r>
              <a:rPr lang="en-US" b="0" dirty="0"/>
              <a:t>"</a:t>
            </a:r>
            <a:r>
              <a:rPr lang="en-US" b="1" dirty="0"/>
              <a:t> </a:t>
            </a:r>
            <a:r>
              <a:rPr lang="en-US" b="0" dirty="0"/>
              <a:t>is the mathematical name of "</a:t>
            </a:r>
            <a:r>
              <a:rPr lang="en-US" b="1" dirty="0"/>
              <a:t>tables</a:t>
            </a:r>
            <a:r>
              <a:rPr lang="en-US" b="0" dirty="0"/>
              <a:t>" that we know well from spreadsheet and Excel applications.</a:t>
            </a:r>
            <a:endParaRPr lang="bg-BG" b="0" dirty="0"/>
          </a:p>
          <a:p>
            <a:pPr marL="0" lvl="0" indent="0">
              <a:buFont typeface="Arial" panose="020B0604020202020204" pitchFamily="34" charset="0"/>
              <a:buNone/>
            </a:pPr>
            <a:endParaRPr lang="en-US" dirty="0"/>
          </a:p>
          <a:p>
            <a:pPr lvl="0"/>
            <a:r>
              <a:rPr lang="en-US" dirty="0"/>
              <a:t>Finite state </a:t>
            </a:r>
            <a:r>
              <a:rPr lang="en-US" b="1" dirty="0"/>
              <a:t>automata</a:t>
            </a:r>
            <a:r>
              <a:rPr lang="en-US" dirty="0"/>
              <a:t> and </a:t>
            </a:r>
            <a:r>
              <a:rPr lang="en-US" b="1" dirty="0"/>
              <a:t>state machines</a:t>
            </a:r>
            <a:r>
              <a:rPr lang="en-US" dirty="0"/>
              <a:t> are used in </a:t>
            </a:r>
            <a:r>
              <a:rPr lang="en-US" b="1" dirty="0"/>
              <a:t>parsers </a:t>
            </a:r>
            <a:r>
              <a:rPr lang="en-US" dirty="0"/>
              <a:t>(which extract data from structured text), in process management and </a:t>
            </a:r>
            <a:r>
              <a:rPr lang="en-US" b="1" dirty="0"/>
              <a:t>workflow</a:t>
            </a:r>
            <a:r>
              <a:rPr lang="en-US" dirty="0"/>
              <a:t> management software and in interpreters and </a:t>
            </a:r>
            <a:r>
              <a:rPr lang="en-US" b="1" dirty="0"/>
              <a:t>compilers</a:t>
            </a:r>
            <a:r>
              <a:rPr lang="en-US" dirty="0"/>
              <a:t>.</a:t>
            </a:r>
          </a:p>
          <a:p>
            <a:pPr lvl="0"/>
            <a:endParaRPr lang="en-US" dirty="0"/>
          </a:p>
          <a:p>
            <a:pPr lvl="0"/>
            <a:r>
              <a:rPr lang="en-US" b="1" dirty="0"/>
              <a:t>Statistics </a:t>
            </a:r>
            <a:r>
              <a:rPr lang="en-US" dirty="0"/>
              <a:t>concepts, such as </a:t>
            </a:r>
            <a:r>
              <a:rPr lang="en-US" sz="1200" b="0" i="0" kern="1200" dirty="0">
                <a:solidFill>
                  <a:schemeClr val="tx1"/>
                </a:solidFill>
                <a:effectLst/>
                <a:latin typeface="+mn-lt"/>
                <a:ea typeface="+mn-ea"/>
                <a:cs typeface="+mn-cs"/>
              </a:rPr>
              <a:t>probability distributions, statistical significance, hypothesis testing, and regression</a:t>
            </a:r>
            <a:r>
              <a:rPr lang="en-US" dirty="0"/>
              <a:t> are widely used in </a:t>
            </a:r>
            <a:r>
              <a:rPr lang="en-US" b="1" dirty="0"/>
              <a:t>data science </a:t>
            </a:r>
            <a:r>
              <a:rPr lang="en-US" dirty="0"/>
              <a:t>and </a:t>
            </a:r>
            <a:r>
              <a:rPr lang="en-US" b="1" dirty="0"/>
              <a:t>machine learning</a:t>
            </a:r>
            <a:r>
              <a:rPr lang="en-US" dirty="0"/>
              <a:t>.</a:t>
            </a:r>
          </a:p>
          <a:p>
            <a:pPr marL="171450" lvl="0" indent="-171450">
              <a:buFont typeface="Arial" panose="020B0604020202020204" pitchFamily="34" charset="0"/>
              <a:buChar char="•"/>
            </a:pPr>
            <a:r>
              <a:rPr lang="en-US" dirty="0"/>
              <a:t>In </a:t>
            </a:r>
            <a:r>
              <a:rPr lang="en-US" b="1" dirty="0"/>
              <a:t>machine learning</a:t>
            </a:r>
            <a:r>
              <a:rPr lang="en-US" dirty="0"/>
              <a:t>, data science and artificial intelligence systems, </a:t>
            </a:r>
            <a:r>
              <a:rPr lang="en-US" b="1" dirty="0"/>
              <a:t>math skills</a:t>
            </a:r>
            <a:r>
              <a:rPr lang="en-US" dirty="0"/>
              <a:t> are more important.</a:t>
            </a:r>
          </a:p>
          <a:p>
            <a:pPr marL="171450" lvl="0" indent="-171450">
              <a:buFont typeface="Arial" panose="020B0604020202020204" pitchFamily="34" charset="0"/>
              <a:buChar char="•"/>
            </a:pPr>
            <a:r>
              <a:rPr lang="en-US" dirty="0"/>
              <a:t>But in traditional (mainstream) Web, mobile and back-end development, we need nothing more than </a:t>
            </a:r>
            <a:r>
              <a:rPr lang="en-US" b="1" dirty="0"/>
              <a:t>school-level math </a:t>
            </a:r>
            <a:r>
              <a:rPr lang="en-US" dirty="0"/>
              <a:t>and </a:t>
            </a:r>
            <a:r>
              <a:rPr lang="en-US" b="1" dirty="0"/>
              <a:t>logical thinking</a:t>
            </a:r>
            <a:r>
              <a:rPr lang="en-US" dirty="0"/>
              <a:t>.</a:t>
            </a:r>
          </a:p>
          <a:p>
            <a:pPr lvl="0"/>
            <a:endParaRPr lang="en-US" dirty="0"/>
          </a:p>
          <a:p>
            <a:pPr lvl="0"/>
            <a:r>
              <a:rPr lang="en-US" b="1" dirty="0"/>
              <a:t>Algorithm complexity</a:t>
            </a:r>
            <a:r>
              <a:rPr lang="en-US" dirty="0"/>
              <a:t> is a math concept from the mathematical analysis, used to estimate the execution</a:t>
            </a:r>
            <a:r>
              <a:rPr lang="bg-BG" dirty="0"/>
              <a:t> </a:t>
            </a:r>
            <a:r>
              <a:rPr lang="en-US" dirty="0"/>
              <a:t>speed of the code,</a:t>
            </a:r>
            <a:r>
              <a:rPr lang="bg-BG" dirty="0"/>
              <a:t> </a:t>
            </a:r>
            <a:r>
              <a:rPr lang="en-US" dirty="0"/>
              <a:t>based on the approximation of the steps needed to be executed.</a:t>
            </a:r>
          </a:p>
          <a:p>
            <a:pPr marL="171450" lvl="0" indent="-171450">
              <a:buFont typeface="Arial" panose="020B0604020202020204" pitchFamily="34" charset="0"/>
              <a:buChar char="•"/>
            </a:pPr>
            <a:r>
              <a:rPr lang="en-US" dirty="0"/>
              <a:t>Developers need to learn the concept of "</a:t>
            </a:r>
            <a:r>
              <a:rPr lang="en-US" b="1" dirty="0"/>
              <a:t>time complexity</a:t>
            </a:r>
            <a:r>
              <a:rPr lang="en-US" dirty="0"/>
              <a:t>" and what is linear time, quadratic time, cubic time and logarithmic time, which is quite simple, and mathematics is not deeply involved.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sz="1200" b="1" i="0" kern="1200" dirty="0">
                <a:solidFill>
                  <a:schemeClr val="tx1"/>
                </a:solidFill>
                <a:effectLst/>
                <a:latin typeface="+mn-lt"/>
                <a:ea typeface="+mn-ea"/>
                <a:cs typeface="+mn-cs"/>
              </a:rPr>
              <a:t>Mathematical modeling</a:t>
            </a:r>
            <a:r>
              <a:rPr lang="en-US" sz="1200" b="0" i="0" kern="1200" dirty="0">
                <a:solidFill>
                  <a:schemeClr val="tx1"/>
                </a:solidFill>
                <a:effectLst/>
                <a:latin typeface="+mn-lt"/>
                <a:ea typeface="+mn-ea"/>
                <a:cs typeface="+mn-cs"/>
              </a:rPr>
              <a:t> is the art of translating problems from an application area into tractable </a:t>
            </a:r>
            <a:r>
              <a:rPr lang="en-US" sz="1200" b="1" i="0" kern="1200" dirty="0">
                <a:solidFill>
                  <a:schemeClr val="tx1"/>
                </a:solidFill>
                <a:effectLst/>
                <a:latin typeface="+mn-lt"/>
                <a:ea typeface="+mn-ea"/>
                <a:cs typeface="+mn-cs"/>
              </a:rPr>
              <a:t>mathematical</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formal </a:t>
            </a:r>
            <a:r>
              <a:rPr lang="en-US" sz="1200" b="0" i="0" kern="1200" dirty="0">
                <a:solidFill>
                  <a:schemeClr val="tx1"/>
                </a:solidFill>
                <a:effectLst/>
                <a:latin typeface="+mn-lt"/>
                <a:ea typeface="+mn-ea"/>
                <a:cs typeface="+mn-cs"/>
              </a:rPr>
              <a:t>formulations whose theoretical, numerical and algorithmic analysis provides insight, answers, and guidance useful for the originating application.</a:t>
            </a:r>
          </a:p>
          <a:p>
            <a:pPr marL="171450" lvl="0" indent="-171450">
              <a:buFont typeface="Arial" panose="020B0604020202020204" pitchFamily="34" charset="0"/>
              <a:buChar char="•"/>
            </a:pPr>
            <a:r>
              <a:rPr lang="en-US" b="1" dirty="0"/>
              <a:t>Mathematical modeling </a:t>
            </a:r>
            <a:r>
              <a:rPr lang="en-US" dirty="0"/>
              <a:t>is important skill, related to algorithmic thinking and developers with strong problem-solving skills learn how to use it at basic level.</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4500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 </a:t>
            </a:r>
            <a:r>
              <a:rPr lang="en-US" b="0" dirty="0"/>
              <a:t>of </a:t>
            </a:r>
            <a:r>
              <a:rPr lang="en-US" dirty="0"/>
              <a:t>how basic </a:t>
            </a:r>
            <a:r>
              <a:rPr lang="en-US" b="1" dirty="0"/>
              <a:t>school-level mathematical skills </a:t>
            </a:r>
            <a:r>
              <a:rPr lang="en-US" dirty="0"/>
              <a:t>are used to </a:t>
            </a:r>
            <a:r>
              <a:rPr lang="en-US" b="1" dirty="0"/>
              <a:t>draw objects </a:t>
            </a:r>
            <a:r>
              <a:rPr lang="en-US" dirty="0"/>
              <a:t>using SVG (scalable vector graphics) – the vector graphics standard for the Web.</a:t>
            </a:r>
          </a:p>
          <a:p>
            <a:pPr marL="171450" indent="-171450">
              <a:buFont typeface="Arial" panose="020B0604020202020204" pitchFamily="34" charset="0"/>
              <a:buChar char="•"/>
            </a:pPr>
            <a:r>
              <a:rPr lang="en-US" dirty="0"/>
              <a:t>We draw a rectangle at certain </a:t>
            </a:r>
            <a:r>
              <a:rPr lang="en-US" b="1" dirty="0"/>
              <a:t>position</a:t>
            </a:r>
            <a:r>
              <a:rPr lang="en-US" dirty="0"/>
              <a:t> at the coordinate system, with certain </a:t>
            </a:r>
            <a:r>
              <a:rPr lang="en-US" b="1" dirty="0"/>
              <a:t>size</a:t>
            </a:r>
            <a:r>
              <a:rPr lang="en-US" dirty="0"/>
              <a:t>, border </a:t>
            </a:r>
            <a:r>
              <a:rPr lang="en-US" b="1" dirty="0"/>
              <a:t>width</a:t>
            </a:r>
            <a:r>
              <a:rPr lang="en-US" dirty="0"/>
              <a:t> and border </a:t>
            </a:r>
            <a:r>
              <a:rPr lang="en-US" b="1" dirty="0"/>
              <a:t>radius</a:t>
            </a:r>
            <a:r>
              <a:rPr lang="en-US" dirty="0"/>
              <a:t>.</a:t>
            </a:r>
          </a:p>
          <a:p>
            <a:pPr marL="171450" indent="-171450">
              <a:buFont typeface="Arial" panose="020B0604020202020204" pitchFamily="34" charset="0"/>
              <a:buChar char="•"/>
            </a:pPr>
            <a:r>
              <a:rPr lang="en-US" dirty="0"/>
              <a:t>Developers use similar concepts when they </a:t>
            </a:r>
            <a:r>
              <a:rPr lang="en-US" b="1" dirty="0"/>
              <a:t>create the user interface of their apps</a:t>
            </a:r>
            <a:r>
              <a:rPr lang="en-US" dirty="0"/>
              <a:t>, using HTML and CSS or XAML or other graphical representation technology.</a:t>
            </a:r>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17551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previous example in </a:t>
            </a:r>
            <a:r>
              <a:rPr lang="en-US" b="1" dirty="0"/>
              <a:t>live demonstration</a:t>
            </a:r>
            <a:r>
              <a:rPr lang="en-US" dirty="0"/>
              <a:t>.</a:t>
            </a:r>
          </a:p>
          <a:p>
            <a:pPr marL="171450" indent="-171450">
              <a:buFont typeface="Arial" panose="020B0604020202020204" pitchFamily="34" charset="0"/>
              <a:buChar char="•"/>
            </a:pPr>
            <a:r>
              <a:rPr lang="en-US" dirty="0"/>
              <a:t>We open </a:t>
            </a:r>
            <a:r>
              <a:rPr lang="en-US" b="1" dirty="0"/>
              <a:t>repl.it</a:t>
            </a:r>
            <a:r>
              <a:rPr lang="en-US" dirty="0"/>
              <a:t>, where I have prepared code for the </a:t>
            </a:r>
            <a:r>
              <a:rPr lang="en-US" b="1" dirty="0"/>
              <a:t>SVG example</a:t>
            </a:r>
            <a:r>
              <a:rPr lang="en-US" dirty="0"/>
              <a:t>.</a:t>
            </a:r>
          </a:p>
          <a:p>
            <a:pPr marL="171450" indent="-171450">
              <a:buFont typeface="Arial" panose="020B0604020202020204" pitchFamily="34" charset="0"/>
              <a:buChar char="•"/>
            </a:pPr>
            <a:r>
              <a:rPr lang="en-US" dirty="0"/>
              <a:t>And we click the green </a:t>
            </a:r>
            <a:r>
              <a:rPr lang="en-US" b="1" dirty="0"/>
              <a:t>[Run] button</a:t>
            </a:r>
            <a:r>
              <a:rPr lang="en-US" dirty="0"/>
              <a:t>.</a:t>
            </a:r>
          </a:p>
          <a:p>
            <a:pPr marL="171450" indent="-171450">
              <a:buFont typeface="Arial" panose="020B0604020202020204" pitchFamily="34" charset="0"/>
              <a:buChar char="•"/>
            </a:pPr>
            <a:r>
              <a:rPr lang="en-US" dirty="0"/>
              <a:t>Now we see the </a:t>
            </a:r>
            <a:r>
              <a:rPr lang="en-US" b="1" dirty="0"/>
              <a:t>red rectangle</a:t>
            </a:r>
            <a:r>
              <a:rPr lang="en-US" dirty="0"/>
              <a:t> with the black border.</a:t>
            </a:r>
          </a:p>
          <a:p>
            <a:pPr marL="171450" indent="-171450">
              <a:buFont typeface="Arial" panose="020B0604020202020204" pitchFamily="34" charset="0"/>
              <a:buChar char="•"/>
            </a:pPr>
            <a:r>
              <a:rPr lang="en-US" dirty="0"/>
              <a:t>It is located at the invisible </a:t>
            </a:r>
            <a:r>
              <a:rPr lang="en-US" b="1" dirty="0"/>
              <a:t>coordinate system</a:t>
            </a:r>
            <a:r>
              <a:rPr lang="en-US" dirty="0"/>
              <a:t>, which starts at the top left corner of the Web page, which hosts the SVG graphical area.</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3739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Object-oriented programming </a:t>
            </a:r>
            <a:r>
              <a:rPr lang="en-US" dirty="0"/>
              <a:t>(</a:t>
            </a:r>
            <a:r>
              <a:rPr lang="en-US" b="1" dirty="0"/>
              <a:t>OOP</a:t>
            </a:r>
            <a:r>
              <a:rPr lang="en-US" dirty="0"/>
              <a:t>) is the concept of using </a:t>
            </a:r>
            <a:r>
              <a:rPr lang="en-US" b="1" dirty="0"/>
              <a:t>classes</a:t>
            </a:r>
            <a:r>
              <a:rPr lang="en-US" dirty="0"/>
              <a:t> and </a:t>
            </a:r>
            <a:r>
              <a:rPr lang="en-US" b="1" dirty="0"/>
              <a:t>objects</a:t>
            </a:r>
            <a:r>
              <a:rPr lang="bg-BG" dirty="0"/>
              <a:t> </a:t>
            </a:r>
            <a:r>
              <a:rPr lang="en-US" dirty="0"/>
              <a:t>to model the real world.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Classes </a:t>
            </a:r>
            <a:r>
              <a:rPr lang="en-US" dirty="0"/>
              <a:t>are sets of </a:t>
            </a:r>
            <a:r>
              <a:rPr lang="en-US" b="1" dirty="0"/>
              <a:t>data fields</a:t>
            </a:r>
            <a:r>
              <a:rPr lang="en-US" dirty="0"/>
              <a:t>, together with </a:t>
            </a:r>
            <a:r>
              <a:rPr lang="en-US" b="1" dirty="0"/>
              <a:t>methods </a:t>
            </a:r>
            <a:r>
              <a:rPr lang="en-US" dirty="0"/>
              <a:t>(which are functionality to interact with the data fields and other objects).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Classes </a:t>
            </a:r>
            <a:r>
              <a:rPr lang="en-US" dirty="0"/>
              <a:t>define the </a:t>
            </a:r>
            <a:r>
              <a:rPr lang="en-US" b="1" dirty="0"/>
              <a:t>structure of information objects</a:t>
            </a:r>
            <a:r>
              <a:rPr lang="en-US" dirty="0"/>
              <a:t>: the data they holds and the operation they can perform.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Objects </a:t>
            </a:r>
            <a:r>
              <a:rPr lang="en-US" dirty="0"/>
              <a:t>are </a:t>
            </a:r>
            <a:r>
              <a:rPr lang="en-US" b="1" dirty="0"/>
              <a:t>instances of the </a:t>
            </a:r>
            <a:r>
              <a:rPr lang="en-US" dirty="0"/>
              <a:t>classes</a:t>
            </a:r>
            <a:r>
              <a:rPr lang="bg-BG" dirty="0"/>
              <a:t>, </a:t>
            </a:r>
            <a:r>
              <a:rPr lang="en-US" dirty="0"/>
              <a:t>holding certain values in their data fields.</a:t>
            </a:r>
          </a:p>
          <a:p>
            <a:endParaRPr lang="en-US" dirty="0"/>
          </a:p>
          <a:p>
            <a:r>
              <a:rPr lang="en-US" dirty="0"/>
              <a:t>At the </a:t>
            </a:r>
            <a:r>
              <a:rPr lang="en-US" b="1" dirty="0"/>
              <a:t>example </a:t>
            </a:r>
            <a:r>
              <a:rPr lang="en-US" dirty="0"/>
              <a:t>we have a definition of the </a:t>
            </a:r>
            <a:r>
              <a:rPr lang="en-US" b="1" dirty="0"/>
              <a:t>class</a:t>
            </a:r>
            <a:r>
              <a:rPr lang="en-US" dirty="0"/>
              <a:t> "</a:t>
            </a:r>
            <a:r>
              <a:rPr lang="en-US" b="1" dirty="0"/>
              <a:t>Rectangle</a:t>
            </a:r>
            <a:r>
              <a:rPr lang="en-US" dirty="0"/>
              <a:t>".</a:t>
            </a:r>
          </a:p>
          <a:p>
            <a:pPr marL="171450" indent="-171450">
              <a:buFont typeface="Arial" panose="020B0604020202020204" pitchFamily="34" charset="0"/>
              <a:buChar char="•"/>
            </a:pPr>
            <a:r>
              <a:rPr lang="en-US" dirty="0"/>
              <a:t>It holds two </a:t>
            </a:r>
            <a:r>
              <a:rPr lang="en-US" b="1" dirty="0"/>
              <a:t>data fields</a:t>
            </a:r>
            <a:r>
              <a:rPr lang="en-US" dirty="0"/>
              <a:t>: </a:t>
            </a:r>
            <a:r>
              <a:rPr lang="en-US" b="1" dirty="0"/>
              <a:t>width</a:t>
            </a:r>
            <a:r>
              <a:rPr lang="en-US" dirty="0"/>
              <a:t> and </a:t>
            </a:r>
            <a:r>
              <a:rPr lang="en-US" b="1" dirty="0"/>
              <a:t>height</a:t>
            </a:r>
            <a:r>
              <a:rPr lang="en-US" dirty="0"/>
              <a:t>. – integer values.</a:t>
            </a:r>
          </a:p>
          <a:p>
            <a:pPr marL="171450" indent="-171450">
              <a:buFont typeface="Arial" panose="020B0604020202020204" pitchFamily="34" charset="0"/>
              <a:buChar char="•"/>
            </a:pPr>
            <a:r>
              <a:rPr lang="en-US" dirty="0"/>
              <a:t>It defines a </a:t>
            </a:r>
            <a:r>
              <a:rPr lang="en-US" b="1" dirty="0"/>
              <a:t>method</a:t>
            </a:r>
            <a:r>
              <a:rPr lang="en-US" dirty="0"/>
              <a:t>, holding the code to </a:t>
            </a:r>
            <a:r>
              <a:rPr lang="en-US" b="1" dirty="0"/>
              <a:t>calculate the area</a:t>
            </a:r>
            <a:r>
              <a:rPr lang="en-US" dirty="0"/>
              <a:t> of the rectangle.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the </a:t>
            </a:r>
            <a:r>
              <a:rPr lang="en-US" b="1" dirty="0"/>
              <a:t>class definition</a:t>
            </a:r>
            <a:r>
              <a:rPr lang="en-US" dirty="0"/>
              <a:t> … and the programming language here doesn’t matter.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These are the definitions of the </a:t>
            </a:r>
            <a:r>
              <a:rPr lang="en-US" b="1" dirty="0"/>
              <a:t>data fields</a:t>
            </a:r>
            <a:r>
              <a:rPr lang="en-US" dirty="0"/>
              <a:t>, which the class holds in each object.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These are the </a:t>
            </a:r>
            <a:r>
              <a:rPr lang="en-US" b="1" dirty="0"/>
              <a:t>methods </a:t>
            </a:r>
            <a:r>
              <a:rPr lang="en-US" dirty="0"/>
              <a:t>of the class: the </a:t>
            </a:r>
            <a:r>
              <a:rPr lang="en-US" b="1" dirty="0"/>
              <a:t>operations</a:t>
            </a:r>
            <a:r>
              <a:rPr lang="en-US" dirty="0"/>
              <a:t> or </a:t>
            </a:r>
            <a:r>
              <a:rPr lang="en-US" b="1" dirty="0"/>
              <a:t>actions</a:t>
            </a:r>
            <a:r>
              <a:rPr lang="en-US" dirty="0"/>
              <a:t> that objects of this class can do.</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now we have </a:t>
            </a:r>
            <a:r>
              <a:rPr lang="en-US" b="1" dirty="0"/>
              <a:t>several objects </a:t>
            </a:r>
            <a:r>
              <a:rPr lang="en-US" dirty="0"/>
              <a:t>of this class "</a:t>
            </a:r>
            <a:r>
              <a:rPr lang="en-US" b="1" dirty="0"/>
              <a:t>Rectangle</a:t>
            </a:r>
            <a:r>
              <a:rPr lang="en-US" dirty="0"/>
              <a:t>".</a:t>
            </a:r>
          </a:p>
          <a:p>
            <a:pPr marL="171450" indent="-171450">
              <a:buFont typeface="Arial" panose="020B0604020202020204" pitchFamily="34" charset="0"/>
              <a:buChar char="•"/>
            </a:pPr>
            <a:r>
              <a:rPr lang="en-US" dirty="0"/>
              <a:t>The </a:t>
            </a:r>
            <a:r>
              <a:rPr lang="en-US" b="1" dirty="0"/>
              <a:t>first object</a:t>
            </a:r>
            <a:r>
              <a:rPr lang="en-US" dirty="0"/>
              <a:t> is a rectangle of </a:t>
            </a:r>
            <a:r>
              <a:rPr lang="en-US" b="1" dirty="0"/>
              <a:t>width 5 </a:t>
            </a:r>
            <a:r>
              <a:rPr lang="en-US" dirty="0"/>
              <a:t>and </a:t>
            </a:r>
            <a:r>
              <a:rPr lang="en-US" b="1" dirty="0"/>
              <a:t>height 6</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Another </a:t>
            </a:r>
            <a:r>
              <a:rPr lang="en-US" b="1" dirty="0"/>
              <a:t>object </a:t>
            </a:r>
            <a:r>
              <a:rPr lang="en-US" dirty="0"/>
              <a:t>has </a:t>
            </a:r>
            <a:r>
              <a:rPr lang="en-US" b="1" dirty="0"/>
              <a:t>width 6 </a:t>
            </a:r>
            <a:r>
              <a:rPr lang="en-US" dirty="0"/>
              <a:t>and </a:t>
            </a:r>
            <a:r>
              <a:rPr lang="en-US" b="1" dirty="0"/>
              <a:t>height 4</a:t>
            </a:r>
            <a:r>
              <a:rPr lang="en-US" dirty="0"/>
              <a:t>.</a:t>
            </a:r>
            <a:endParaRPr lang="bg-BG"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Some other </a:t>
            </a:r>
            <a:r>
              <a:rPr lang="en-US" b="1" dirty="0"/>
              <a:t>object </a:t>
            </a:r>
            <a:r>
              <a:rPr lang="en-US" dirty="0"/>
              <a:t>has </a:t>
            </a:r>
            <a:r>
              <a:rPr lang="en-US" b="1" dirty="0"/>
              <a:t>width 7 </a:t>
            </a:r>
            <a:r>
              <a:rPr lang="en-US" dirty="0"/>
              <a:t>and </a:t>
            </a:r>
            <a:r>
              <a:rPr lang="en-US" b="1" dirty="0"/>
              <a:t>height 3</a:t>
            </a:r>
            <a:r>
              <a:rPr lang="en-US" dirty="0"/>
              <a:t>.</a:t>
            </a:r>
          </a:p>
          <a:p>
            <a:pPr marL="171450" indent="-171450">
              <a:buFont typeface="Arial" panose="020B0604020202020204" pitchFamily="34" charset="0"/>
              <a:buChar char="•"/>
            </a:pPr>
            <a:r>
              <a:rPr lang="en-US" dirty="0"/>
              <a:t>We have one </a:t>
            </a:r>
            <a:r>
              <a:rPr lang="en-US" b="1" dirty="0"/>
              <a:t>class "Rectangle" </a:t>
            </a:r>
            <a:r>
              <a:rPr lang="en-US" dirty="0"/>
              <a:t>and </a:t>
            </a:r>
            <a:r>
              <a:rPr lang="en-US" b="1" dirty="0"/>
              <a:t>3 objects </a:t>
            </a:r>
            <a:r>
              <a:rPr lang="en-US" dirty="0"/>
              <a:t>(or instances) of this class.</a:t>
            </a:r>
          </a:p>
          <a:p>
            <a:pPr marL="171450" indent="-171450">
              <a:buFont typeface="Arial" panose="020B0604020202020204" pitchFamily="34" charset="0"/>
              <a:buChar char="•"/>
            </a:pPr>
            <a:r>
              <a:rPr lang="en-US" dirty="0"/>
              <a:t>The </a:t>
            </a:r>
            <a:r>
              <a:rPr lang="en-US" b="1" dirty="0"/>
              <a:t>class </a:t>
            </a:r>
            <a:r>
              <a:rPr lang="en-US" dirty="0"/>
              <a:t>holds the definition (the specification, the model, the template) for the objects.</a:t>
            </a:r>
          </a:p>
          <a:p>
            <a:pPr marL="628650" lvl="1" indent="-171450">
              <a:buFont typeface="Arial" panose="020B0604020202020204" pitchFamily="34" charset="0"/>
              <a:buChar char="•"/>
            </a:pPr>
            <a:r>
              <a:rPr lang="en-US" dirty="0"/>
              <a:t>It defines the </a:t>
            </a:r>
            <a:r>
              <a:rPr lang="en-US" b="1" dirty="0"/>
              <a:t>data fields </a:t>
            </a:r>
            <a:r>
              <a:rPr lang="en-US" dirty="0"/>
              <a:t>and </a:t>
            </a:r>
            <a:r>
              <a:rPr lang="en-US" b="1" dirty="0"/>
              <a:t>methods</a:t>
            </a:r>
            <a:r>
              <a:rPr lang="bg-BG" dirty="0"/>
              <a:t> </a:t>
            </a:r>
            <a:r>
              <a:rPr lang="en-US" dirty="0"/>
              <a:t>and more details (in some cases).</a:t>
            </a:r>
          </a:p>
          <a:p>
            <a:pPr marL="628650" lvl="1" indent="-171450">
              <a:buFont typeface="Arial" panose="020B0604020202020204" pitchFamily="34" charset="0"/>
              <a:buChar char="•"/>
            </a:pPr>
            <a:r>
              <a:rPr lang="en-US" dirty="0"/>
              <a:t>Classes don't hold data. They hold </a:t>
            </a:r>
            <a:r>
              <a:rPr lang="en-US" b="1" dirty="0"/>
              <a:t>data definitions</a:t>
            </a:r>
            <a:r>
              <a:rPr lang="en-US" b="0" dirty="0"/>
              <a:t> and </a:t>
            </a:r>
            <a:r>
              <a:rPr lang="en-US" b="1" dirty="0"/>
              <a:t>operation definitions</a:t>
            </a:r>
            <a:r>
              <a:rPr lang="en-US" dirty="0"/>
              <a:t>.</a:t>
            </a:r>
          </a:p>
          <a:p>
            <a:pPr marL="0" lvl="0" indent="0">
              <a:buFont typeface="Arial" panose="020B0604020202020204" pitchFamily="34" charset="0"/>
              <a:buNone/>
            </a:pPr>
            <a:endParaRPr lang="en-US" dirty="0"/>
          </a:p>
          <a:p>
            <a:pPr marL="171450" indent="-171450">
              <a:buFont typeface="Arial" panose="020B0604020202020204" pitchFamily="34" charset="0"/>
              <a:buChar char="•"/>
            </a:pPr>
            <a:r>
              <a:rPr lang="en-US" b="1" dirty="0"/>
              <a:t>Objects hold values </a:t>
            </a:r>
            <a:r>
              <a:rPr lang="en-US" dirty="0"/>
              <a:t>for the data fields in the class.</a:t>
            </a:r>
          </a:p>
          <a:p>
            <a:pPr marL="628650" lvl="1" indent="-171450">
              <a:buFont typeface="Arial" panose="020B0604020202020204" pitchFamily="34" charset="0"/>
              <a:buChar char="•"/>
            </a:pPr>
            <a:r>
              <a:rPr lang="en-US" dirty="0"/>
              <a:t>Objects of class "Rectangle" </a:t>
            </a:r>
            <a:r>
              <a:rPr lang="en-US" b="1" dirty="0"/>
              <a:t>hold data </a:t>
            </a:r>
            <a:r>
              <a:rPr lang="en-US" dirty="0"/>
              <a:t>about certain rectangle.</a:t>
            </a:r>
          </a:p>
          <a:p>
            <a:pPr marL="628650" lvl="1" indent="-171450">
              <a:buFont typeface="Arial" panose="020B0604020202020204" pitchFamily="34" charset="0"/>
              <a:buChar char="•"/>
            </a:pPr>
            <a:r>
              <a:rPr lang="en-US" dirty="0"/>
              <a:t>Objects are </a:t>
            </a:r>
            <a:r>
              <a:rPr lang="en-US" b="1" dirty="0"/>
              <a:t>information structures</a:t>
            </a:r>
            <a:r>
              <a:rPr lang="en-US" dirty="0"/>
              <a:t>, holding data.</a:t>
            </a:r>
          </a:p>
          <a:p>
            <a:pPr marL="171450" indent="-171450">
              <a:buFont typeface="Arial" panose="020B0604020202020204" pitchFamily="34" charset="0"/>
              <a:buChar char="•"/>
            </a:pPr>
            <a:r>
              <a:rPr lang="en-US" dirty="0"/>
              <a:t>Typically one class has multiple objects (or instances).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Classes and objects </a:t>
            </a:r>
            <a:r>
              <a:rPr lang="en-US" b="0" dirty="0"/>
              <a:t>are the building blocks of the </a:t>
            </a:r>
            <a:r>
              <a:rPr lang="en-US" b="1" dirty="0"/>
              <a:t>object-oriented programming </a:t>
            </a:r>
            <a:r>
              <a:rPr lang="en-US" dirty="0"/>
              <a:t>(</a:t>
            </a:r>
            <a:r>
              <a:rPr lang="en-US" b="1" dirty="0"/>
              <a:t>OOP</a:t>
            </a:r>
            <a:r>
              <a:rPr lang="en-US" dirty="0"/>
              <a:t>) and they come together with some other OOP concepts like abstraction, interfaces, data encapsulation, inheritance, polymorphism and exception handling.</a:t>
            </a:r>
          </a:p>
          <a:p>
            <a:pPr marL="0" indent="0">
              <a:buFont typeface="Arial" panose="020B0604020202020204" pitchFamily="34" charset="0"/>
              <a:buNone/>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83526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prepared </a:t>
            </a:r>
            <a:r>
              <a:rPr lang="en-US" b="1" dirty="0"/>
              <a:t>examples of classes and objects</a:t>
            </a:r>
            <a:r>
              <a:rPr lang="en-US" dirty="0"/>
              <a:t> in C# and JavaScript.</a:t>
            </a:r>
          </a:p>
          <a:p>
            <a:pPr marL="171450" indent="-171450">
              <a:buFont typeface="Arial" panose="020B0604020202020204" pitchFamily="34" charset="0"/>
              <a:buChar char="•"/>
            </a:pPr>
            <a:r>
              <a:rPr lang="en-US" dirty="0"/>
              <a:t>We can open the </a:t>
            </a:r>
            <a:r>
              <a:rPr lang="en-US" b="1" dirty="0"/>
              <a:t>JavaScript example</a:t>
            </a:r>
            <a:r>
              <a:rPr lang="en-US" dirty="0"/>
              <a:t>.</a:t>
            </a:r>
          </a:p>
          <a:p>
            <a:pPr marL="628650" lvl="1" indent="-171450">
              <a:buFont typeface="Arial" panose="020B0604020202020204" pitchFamily="34" charset="0"/>
              <a:buChar char="•"/>
            </a:pPr>
            <a:r>
              <a:rPr lang="en-US" b="1" dirty="0"/>
              <a:t>Wait</a:t>
            </a:r>
            <a:r>
              <a:rPr lang="en-US" dirty="0"/>
              <a:t> a bit for the code to load.</a:t>
            </a:r>
          </a:p>
          <a:p>
            <a:pPr marL="628650" lvl="1" indent="-171450">
              <a:buFont typeface="Arial" panose="020B0604020202020204" pitchFamily="34" charset="0"/>
              <a:buChar char="•"/>
            </a:pPr>
            <a:r>
              <a:rPr lang="en-US" dirty="0"/>
              <a:t>It </a:t>
            </a:r>
            <a:r>
              <a:rPr lang="en-US" b="1" dirty="0"/>
              <a:t>takes time</a:t>
            </a:r>
            <a:r>
              <a:rPr lang="en-US" dirty="0"/>
              <a:t>…</a:t>
            </a:r>
          </a:p>
          <a:p>
            <a:pPr marL="628650" lvl="1" indent="-171450">
              <a:buFont typeface="Arial" panose="020B0604020202020204" pitchFamily="34" charset="0"/>
              <a:buChar char="•"/>
            </a:pPr>
            <a:r>
              <a:rPr lang="en-US" dirty="0"/>
              <a:t>Now we click </a:t>
            </a:r>
            <a:r>
              <a:rPr lang="en-US" b="1" dirty="0"/>
              <a:t>[Run] </a:t>
            </a:r>
            <a:r>
              <a:rPr lang="en-US" dirty="0"/>
              <a:t>and we see </a:t>
            </a:r>
            <a:r>
              <a:rPr lang="en-US" b="1" dirty="0"/>
              <a:t>several rectangles </a:t>
            </a:r>
            <a:r>
              <a:rPr lang="en-US" dirty="0"/>
              <a:t>(objects of class "Rectangle") together with their </a:t>
            </a:r>
            <a:r>
              <a:rPr lang="en-US" b="1" dirty="0"/>
              <a:t>data field values </a:t>
            </a:r>
            <a:r>
              <a:rPr lang="en-US" dirty="0"/>
              <a:t>and the </a:t>
            </a:r>
            <a:r>
              <a:rPr lang="en-US" b="1" dirty="0"/>
              <a:t>calculated area</a:t>
            </a:r>
            <a:r>
              <a:rPr lang="en-US" b="0" dirty="0"/>
              <a:t>.</a:t>
            </a:r>
          </a:p>
          <a:p>
            <a:pPr marL="628650" lvl="1" indent="-171450">
              <a:buFont typeface="Arial" panose="020B0604020202020204" pitchFamily="34" charset="0"/>
              <a:buChar char="•"/>
            </a:pPr>
            <a:r>
              <a:rPr lang="en-US" b="0" dirty="0"/>
              <a:t>The rectangle area is calculated by a method "</a:t>
            </a:r>
            <a:r>
              <a:rPr lang="en-US" b="1" noProof="1"/>
              <a:t>calcArea</a:t>
            </a:r>
            <a:r>
              <a:rPr lang="en-US" b="0" dirty="0"/>
              <a:t>" in the class.</a:t>
            </a:r>
          </a:p>
          <a:p>
            <a:pPr marL="628650" lvl="1" indent="-171450">
              <a:buFont typeface="Arial" panose="020B0604020202020204" pitchFamily="34" charset="0"/>
              <a:buChar char="•"/>
            </a:pPr>
            <a:r>
              <a:rPr lang="en-US" b="0" dirty="0"/>
              <a:t>This is the </a:t>
            </a:r>
            <a:r>
              <a:rPr lang="en-US" b="1" dirty="0"/>
              <a:t>class definition</a:t>
            </a:r>
            <a:r>
              <a:rPr lang="en-US" b="0" dirty="0"/>
              <a:t>.</a:t>
            </a:r>
          </a:p>
          <a:p>
            <a:pPr marL="628650" lvl="1" indent="-171450">
              <a:buFont typeface="Arial" panose="020B0604020202020204" pitchFamily="34" charset="0"/>
              <a:buChar char="•"/>
            </a:pPr>
            <a:r>
              <a:rPr lang="en-US" b="0" dirty="0"/>
              <a:t>And this is </a:t>
            </a:r>
            <a:r>
              <a:rPr lang="en-US" b="1" dirty="0"/>
              <a:t>how we create objects</a:t>
            </a:r>
            <a:r>
              <a:rPr lang="en-US" b="0" dirty="0"/>
              <a:t>.</a:t>
            </a:r>
          </a:p>
          <a:p>
            <a:pPr marL="171450" lvl="0" indent="-171450">
              <a:buFont typeface="Arial" panose="020B0604020202020204" pitchFamily="34" charset="0"/>
              <a:buChar char="•"/>
            </a:pPr>
            <a:r>
              <a:rPr lang="en-US" b="0" dirty="0"/>
              <a:t>I will not be able to get into more details at this moment.</a:t>
            </a:r>
          </a:p>
          <a:p>
            <a:pPr marL="628650" lvl="1" indent="-171450">
              <a:buFont typeface="Arial" panose="020B0604020202020204" pitchFamily="34" charset="0"/>
              <a:buChar char="•"/>
            </a:pPr>
            <a:r>
              <a:rPr lang="en-US" b="0" dirty="0"/>
              <a:t>Now </a:t>
            </a:r>
            <a:r>
              <a:rPr lang="en-US" b="1" dirty="0"/>
              <a:t>the concept </a:t>
            </a:r>
            <a:r>
              <a:rPr lang="en-US" b="0" dirty="0"/>
              <a:t>is important, not the implementation and the code.</a:t>
            </a:r>
          </a:p>
          <a:p>
            <a:pPr marL="628650" lvl="1" indent="-171450">
              <a:buFont typeface="Arial" panose="020B0604020202020204" pitchFamily="34" charset="0"/>
              <a:buChar char="•"/>
            </a:pPr>
            <a:r>
              <a:rPr lang="en-US" b="0" dirty="0"/>
              <a:t>The concept is that in programming we can </a:t>
            </a:r>
            <a:r>
              <a:rPr lang="en-US" b="1" dirty="0"/>
              <a:t>define classes</a:t>
            </a:r>
            <a:r>
              <a:rPr lang="en-US" b="0" dirty="0"/>
              <a:t>, which model real-world entities.</a:t>
            </a:r>
          </a:p>
          <a:p>
            <a:pPr marL="628650" lvl="1" indent="-171450">
              <a:buFont typeface="Arial" panose="020B0604020202020204" pitchFamily="34" charset="0"/>
              <a:buChar char="•"/>
            </a:pPr>
            <a:r>
              <a:rPr lang="en-US" b="0" dirty="0"/>
              <a:t>They hold </a:t>
            </a:r>
            <a:r>
              <a:rPr lang="en-US" b="1" dirty="0"/>
              <a:t>data</a:t>
            </a:r>
            <a:r>
              <a:rPr lang="en-US" b="0" dirty="0"/>
              <a:t> (properties) and </a:t>
            </a:r>
            <a:r>
              <a:rPr lang="en-US" b="1" dirty="0"/>
              <a:t>operations</a:t>
            </a:r>
            <a:r>
              <a:rPr lang="en-US" b="0" dirty="0"/>
              <a:t>, just like in the real world.</a:t>
            </a:r>
          </a:p>
          <a:p>
            <a:pPr marL="628650" lvl="1" indent="-171450">
              <a:buFont typeface="Arial" panose="020B0604020202020204" pitchFamily="34" charset="0"/>
              <a:buChar char="•"/>
            </a:pPr>
            <a:r>
              <a:rPr lang="en-US" b="1" dirty="0"/>
              <a:t>Objects </a:t>
            </a:r>
            <a:r>
              <a:rPr lang="en-US" b="0" dirty="0"/>
              <a:t>are instances of the class definition with certain data characteristics, just like objects in the real world.</a:t>
            </a:r>
          </a:p>
          <a:p>
            <a:pPr marL="171450" lvl="0" indent="-171450">
              <a:buFont typeface="Arial" panose="020B0604020202020204" pitchFamily="34" charset="0"/>
              <a:buChar char="•"/>
            </a:pPr>
            <a:r>
              <a:rPr lang="en-US" b="0" dirty="0"/>
              <a:t>We shall learn more about defining and using classes in the "</a:t>
            </a:r>
            <a:r>
              <a:rPr lang="en-US" b="1" dirty="0"/>
              <a:t>Object-Oriented Programming</a:t>
            </a:r>
            <a:r>
              <a:rPr lang="en-US" b="0" dirty="0"/>
              <a:t>"</a:t>
            </a:r>
            <a:r>
              <a:rPr lang="en-US" b="1" dirty="0"/>
              <a:t> course at SoftUni</a:t>
            </a:r>
            <a:r>
              <a:rPr lang="en-US" b="0" dirty="0"/>
              <a:t>.</a:t>
            </a:r>
          </a:p>
          <a:p>
            <a:pPr marL="171450" lvl="0" indent="-171450">
              <a:buFont typeface="Arial" panose="020B0604020202020204" pitchFamily="34" charset="0"/>
              <a:buChar char="•"/>
            </a:pPr>
            <a:r>
              <a:rPr lang="en-US" b="0" dirty="0"/>
              <a:t>We have </a:t>
            </a:r>
            <a:r>
              <a:rPr lang="en-US" b="1" dirty="0"/>
              <a:t>the same code in C#</a:t>
            </a:r>
            <a:r>
              <a:rPr lang="en-US" b="0" dirty="0"/>
              <a:t>, which works in a very similar way.</a:t>
            </a:r>
          </a:p>
          <a:p>
            <a:pPr marL="171450" lvl="0" indent="-171450">
              <a:buFont typeface="Arial" panose="020B0604020202020204" pitchFamily="34" charset="0"/>
              <a:buChar char="•"/>
            </a:pPr>
            <a:r>
              <a:rPr lang="en-US" b="0" dirty="0"/>
              <a:t>If you are curious, you can </a:t>
            </a:r>
            <a:r>
              <a:rPr lang="en-US" b="1" dirty="0"/>
              <a:t>look at the sample code in detail </a:t>
            </a:r>
            <a:r>
              <a:rPr lang="en-US" b="0" dirty="0"/>
              <a:t>and play with it.</a:t>
            </a:r>
          </a:p>
          <a:p>
            <a:pPr marL="0" lvl="0" indent="0">
              <a:buFont typeface="Arial" panose="020B0604020202020204" pitchFamily="34" charset="0"/>
              <a:buNone/>
            </a:pPr>
            <a:endParaRPr lang="en-US" b="0" dirty="0"/>
          </a:p>
          <a:p>
            <a:pPr marL="0" lvl="0" indent="0">
              <a:buFont typeface="Arial" panose="020B0604020202020204" pitchFamily="34" charset="0"/>
              <a:buNone/>
            </a:pPr>
            <a:endParaRPr lang="en-US" b="0" dirty="0"/>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23109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Inheritance </a:t>
            </a:r>
            <a:r>
              <a:rPr lang="en-US" dirty="0"/>
              <a:t>and </a:t>
            </a:r>
            <a:r>
              <a:rPr lang="en-US" b="1" dirty="0"/>
              <a:t>interfaces </a:t>
            </a:r>
            <a:r>
              <a:rPr lang="en-US" dirty="0"/>
              <a:t>are two other major concepts in the object-oriented programming.</a:t>
            </a:r>
          </a:p>
          <a:p>
            <a:pPr marL="171450" indent="-171450">
              <a:buFont typeface="Arial" panose="020B0604020202020204" pitchFamily="34" charset="0"/>
              <a:buChar char="•"/>
            </a:pPr>
            <a:r>
              <a:rPr lang="en-US" b="1" dirty="0"/>
              <a:t>Inheritance</a:t>
            </a:r>
            <a:r>
              <a:rPr lang="en-US" dirty="0"/>
              <a:t> allows classes to </a:t>
            </a:r>
            <a:r>
              <a:rPr lang="en-US" b="1" dirty="0"/>
              <a:t>inherit data and functionality </a:t>
            </a:r>
            <a:r>
              <a:rPr lang="en-US" dirty="0"/>
              <a:t>from a </a:t>
            </a:r>
            <a:r>
              <a:rPr lang="en-US" b="1" dirty="0"/>
              <a:t>parent class</a:t>
            </a:r>
            <a:r>
              <a:rPr lang="en-US" dirty="0"/>
              <a:t> (also called "base class").</a:t>
            </a:r>
          </a:p>
          <a:p>
            <a:pPr marL="171450" indent="-171450">
              <a:buFont typeface="Arial" panose="020B0604020202020204" pitchFamily="34" charset="0"/>
              <a:buChar char="•"/>
            </a:pPr>
            <a:r>
              <a:rPr lang="en-US" dirty="0"/>
              <a:t>When a class inherits another class, the </a:t>
            </a:r>
            <a:r>
              <a:rPr lang="en-US" b="1" dirty="0"/>
              <a:t>parent class fields </a:t>
            </a:r>
            <a:r>
              <a:rPr lang="en-US" dirty="0"/>
              <a:t>are merged with the </a:t>
            </a:r>
            <a:r>
              <a:rPr lang="en-US" b="1" dirty="0"/>
              <a:t>child class fields </a:t>
            </a:r>
            <a:r>
              <a:rPr lang="en-US" dirty="0"/>
              <a:t>and they together form the </a:t>
            </a:r>
            <a:r>
              <a:rPr lang="en-US" b="1" dirty="0"/>
              <a:t>set of data fields </a:t>
            </a:r>
            <a:r>
              <a:rPr lang="en-US" dirty="0"/>
              <a:t>for the child class.</a:t>
            </a:r>
          </a:p>
          <a:p>
            <a:pPr lvl="0"/>
            <a:endParaRPr lang="en-US" b="1" dirty="0"/>
          </a:p>
          <a:p>
            <a:pPr lvl="0"/>
            <a:r>
              <a:rPr lang="en-US" b="1" dirty="0"/>
              <a:t>Interfaces </a:t>
            </a:r>
            <a:r>
              <a:rPr lang="en-US" dirty="0"/>
              <a:t>defines abstract actions.</a:t>
            </a:r>
          </a:p>
          <a:p>
            <a:pPr marL="171450" lvl="0" indent="-171450">
              <a:buFont typeface="Arial" panose="020B0604020202020204" pitchFamily="34" charset="0"/>
              <a:buChar char="•"/>
            </a:pPr>
            <a:r>
              <a:rPr lang="en-US" dirty="0"/>
              <a:t>These are actions to be </a:t>
            </a:r>
            <a:r>
              <a:rPr lang="en-US" b="1" dirty="0"/>
              <a:t>implemented in the descendent classes</a:t>
            </a:r>
            <a:r>
              <a:rPr lang="en-US" dirty="0"/>
              <a:t>.</a:t>
            </a:r>
          </a:p>
          <a:p>
            <a:pPr marL="171450" lvl="0" indent="-171450">
              <a:buFont typeface="Arial" panose="020B0604020202020204" pitchFamily="34" charset="0"/>
              <a:buChar char="•"/>
            </a:pPr>
            <a:r>
              <a:rPr lang="en-US" dirty="0"/>
              <a:t>Interfaces define a </a:t>
            </a:r>
            <a:r>
              <a:rPr lang="en-US" b="1" dirty="0"/>
              <a:t>set of empty (or abstract) methods</a:t>
            </a:r>
            <a:r>
              <a:rPr lang="en-US" b="0" dirty="0"/>
              <a:t> (or actions)</a:t>
            </a:r>
            <a:r>
              <a:rPr lang="en-US" dirty="0"/>
              <a:t>,</a:t>
            </a:r>
          </a:p>
          <a:p>
            <a:pPr marL="628650" lvl="1" indent="-171450">
              <a:buFont typeface="Arial" panose="020B0604020202020204" pitchFamily="34" charset="0"/>
              <a:buChar char="•"/>
            </a:pPr>
            <a:r>
              <a:rPr lang="en-US" dirty="0"/>
              <a:t>which shall be obligatory implemented in the child classes.</a:t>
            </a:r>
          </a:p>
          <a:p>
            <a:pPr marL="171450" lvl="0" indent="-171450">
              <a:buFont typeface="Arial" panose="020B0604020202020204" pitchFamily="34" charset="0"/>
              <a:buChar char="•"/>
            </a:pPr>
            <a:r>
              <a:rPr lang="en-US" dirty="0"/>
              <a:t>Interfaces are also called "</a:t>
            </a:r>
            <a:r>
              <a:rPr lang="en-US" b="1" dirty="0"/>
              <a:t>contracts</a:t>
            </a:r>
            <a:r>
              <a:rPr lang="en-US" dirty="0"/>
              <a:t>", because they define certain set of functionalities, a contract to implement certain methods.</a:t>
            </a:r>
          </a:p>
          <a:p>
            <a:pPr lvl="0"/>
            <a:endParaRPr lang="en-US" b="1" dirty="0"/>
          </a:p>
          <a:p>
            <a:pPr lvl="0"/>
            <a:r>
              <a:rPr lang="en-US" b="1" dirty="0"/>
              <a:t>Abstract classes</a:t>
            </a:r>
            <a:r>
              <a:rPr lang="en-US" b="0" dirty="0"/>
              <a:t> are used to model</a:t>
            </a:r>
            <a:r>
              <a:rPr lang="en-US" dirty="0"/>
              <a:t> abstractions.</a:t>
            </a:r>
          </a:p>
          <a:p>
            <a:pPr marL="171450" lvl="0" indent="-171450">
              <a:buFont typeface="Arial" panose="020B0604020202020204" pitchFamily="34" charset="0"/>
              <a:buChar char="•"/>
            </a:pPr>
            <a:r>
              <a:rPr lang="en-US" dirty="0"/>
              <a:t>For example, the class </a:t>
            </a:r>
            <a:r>
              <a:rPr lang="en-US" sz="3398" b="1" dirty="0">
                <a:solidFill>
                  <a:schemeClr val="bg1"/>
                </a:solidFill>
                <a:latin typeface="Consolas" panose="020B0609020204030204" pitchFamily="49" charset="0"/>
              </a:rPr>
              <a:t>Figure</a:t>
            </a:r>
            <a:r>
              <a:rPr lang="en-US" sz="3398" b="0" dirty="0">
                <a:solidFill>
                  <a:schemeClr val="bg1"/>
                </a:solidFill>
                <a:latin typeface="Consolas" panose="020B0609020204030204" pitchFamily="49" charset="0"/>
              </a:rPr>
              <a:t> is not a concrete figure like square or rectangle, but the concept or the abstraction of "figure".</a:t>
            </a:r>
          </a:p>
          <a:p>
            <a:pPr marL="171450" lvl="0" indent="-171450">
              <a:buFont typeface="Arial" panose="020B0604020202020204" pitchFamily="34" charset="0"/>
              <a:buChar char="•"/>
            </a:pPr>
            <a:r>
              <a:rPr lang="en-US" sz="3398" b="0" dirty="0">
                <a:solidFill>
                  <a:schemeClr val="bg1"/>
                </a:solidFill>
                <a:latin typeface="Consolas" panose="020B0609020204030204" pitchFamily="49" charset="0"/>
              </a:rPr>
              <a:t>Abstract classes d</a:t>
            </a:r>
            <a:r>
              <a:rPr lang="en-US" dirty="0"/>
              <a:t>efines </a:t>
            </a:r>
            <a:r>
              <a:rPr lang="en-US" b="1" dirty="0"/>
              <a:t>data </a:t>
            </a:r>
            <a:r>
              <a:rPr lang="en-US" dirty="0"/>
              <a:t>+ </a:t>
            </a:r>
            <a:r>
              <a:rPr lang="en-US" b="1" dirty="0"/>
              <a:t>actions</a:t>
            </a:r>
            <a:r>
              <a:rPr lang="en-US" b="0" dirty="0"/>
              <a:t> (or normal methods)</a:t>
            </a:r>
            <a:r>
              <a:rPr lang="en-US" b="1" dirty="0"/>
              <a:t> </a:t>
            </a:r>
            <a:r>
              <a:rPr lang="en-US" dirty="0"/>
              <a:t>+ </a:t>
            </a:r>
            <a:r>
              <a:rPr lang="en-US" b="1" dirty="0"/>
              <a:t>abstract actions</a:t>
            </a:r>
            <a:r>
              <a:rPr lang="en-US" b="0" dirty="0"/>
              <a:t> (or empty methods).</a:t>
            </a:r>
          </a:p>
          <a:p>
            <a:pPr marL="171450" lvl="0" indent="-171450">
              <a:buFont typeface="Arial" panose="020B0604020202020204" pitchFamily="34" charset="0"/>
              <a:buChar char="•"/>
            </a:pPr>
            <a:r>
              <a:rPr lang="en-US" b="0" dirty="0"/>
              <a:t>Abstract classes are </a:t>
            </a:r>
            <a:r>
              <a:rPr lang="en-US" b="1" dirty="0"/>
              <a:t>designed to be inherited</a:t>
            </a:r>
            <a:r>
              <a:rPr lang="en-US" b="0" dirty="0"/>
              <a:t> (or extended).</a:t>
            </a:r>
          </a:p>
          <a:p>
            <a:pPr lvl="0"/>
            <a:endParaRPr lang="en-US" b="1" dirty="0"/>
          </a:p>
          <a:p>
            <a:pPr lvl="0"/>
            <a:r>
              <a:rPr lang="en-US" b="1" dirty="0"/>
              <a:t>Concrete classes</a:t>
            </a:r>
            <a:r>
              <a:rPr lang="en-US" dirty="0"/>
              <a:t> like </a:t>
            </a:r>
            <a:r>
              <a:rPr lang="en-US" sz="3398" b="1" dirty="0">
                <a:solidFill>
                  <a:schemeClr val="bg1"/>
                </a:solidFill>
                <a:latin typeface="Consolas" panose="020B0609020204030204" pitchFamily="49" charset="0"/>
              </a:rPr>
              <a:t>Circle</a:t>
            </a:r>
            <a:r>
              <a:rPr lang="en-US" dirty="0"/>
              <a:t> and </a:t>
            </a:r>
            <a:r>
              <a:rPr lang="en-US" b="1" dirty="0">
                <a:solidFill>
                  <a:schemeClr val="bg1"/>
                </a:solidFill>
                <a:latin typeface="Consolas" panose="020B0609020204030204" pitchFamily="49" charset="0"/>
              </a:rPr>
              <a:t>Rectangle</a:t>
            </a:r>
            <a:r>
              <a:rPr lang="en-US" b="0" dirty="0">
                <a:solidFill>
                  <a:schemeClr val="bg1"/>
                </a:solidFill>
                <a:latin typeface="Consolas" panose="020B0609020204030204" pitchFamily="49" charset="0"/>
              </a:rPr>
              <a:t> represent real entities, not abstractions.</a:t>
            </a:r>
          </a:p>
          <a:p>
            <a:pPr marL="171450" lvl="0" indent="-171450">
              <a:buFont typeface="Arial" panose="020B0604020202020204" pitchFamily="34" charset="0"/>
              <a:buChar char="•"/>
            </a:pPr>
            <a:r>
              <a:rPr lang="en-US" dirty="0"/>
              <a:t>Concrete classes define data fields + concrete functionality (methods).</a:t>
            </a:r>
          </a:p>
          <a:p>
            <a:pPr marL="171450" lvl="0" indent="-171450">
              <a:buFont typeface="Arial" panose="020B0604020202020204" pitchFamily="34" charset="0"/>
              <a:buChar char="•"/>
            </a:pPr>
            <a:r>
              <a:rPr lang="en-US" dirty="0"/>
              <a:t>They can i</a:t>
            </a:r>
            <a:r>
              <a:rPr lang="en-US" b="1" dirty="0"/>
              <a:t>mplement interfaces </a:t>
            </a:r>
            <a:r>
              <a:rPr lang="en-US" dirty="0"/>
              <a:t>and </a:t>
            </a:r>
            <a:r>
              <a:rPr lang="en-US" b="1" dirty="0"/>
              <a:t>inherit abstract and other classes</a:t>
            </a:r>
            <a:r>
              <a:rPr lang="en-US" dirty="0"/>
              <a:t>.</a:t>
            </a:r>
          </a:p>
          <a:p>
            <a:pPr lvl="0"/>
            <a:endParaRPr lang="en-US" dirty="0"/>
          </a:p>
          <a:p>
            <a:pPr lvl="0"/>
            <a:endParaRPr lang="en-US" dirty="0"/>
          </a:p>
          <a:p>
            <a:pPr lvl="0"/>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08806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t>
            </a:r>
            <a:r>
              <a:rPr lang="en-US" b="1" dirty="0"/>
              <a:t>example</a:t>
            </a:r>
            <a:r>
              <a:rPr lang="en-US" dirty="0"/>
              <a:t> we demonstrate </a:t>
            </a:r>
            <a:r>
              <a:rPr lang="en-US" b="1" dirty="0"/>
              <a:t>abstract classes </a:t>
            </a:r>
            <a:r>
              <a:rPr lang="en-US" dirty="0"/>
              <a:t>and </a:t>
            </a:r>
            <a:r>
              <a:rPr lang="en-US" b="1" dirty="0"/>
              <a:t>concrete classes</a:t>
            </a:r>
            <a:r>
              <a:rPr lang="en-US" dirty="0"/>
              <a:t>.</a:t>
            </a:r>
          </a:p>
          <a:p>
            <a:pPr marL="171450" indent="-171450">
              <a:buFont typeface="Arial" panose="020B0604020202020204" pitchFamily="34" charset="0"/>
              <a:buChar char="•"/>
            </a:pPr>
            <a:r>
              <a:rPr lang="en-US" dirty="0"/>
              <a:t>This is an example of </a:t>
            </a:r>
            <a:r>
              <a:rPr lang="en-US" b="1" dirty="0"/>
              <a:t>abstract class</a:t>
            </a:r>
            <a:r>
              <a:rPr lang="en-US" dirty="0"/>
              <a:t>, which models an abstraction "</a:t>
            </a:r>
            <a:r>
              <a:rPr lang="en-US" b="1" dirty="0"/>
              <a:t>Figure</a:t>
            </a:r>
            <a:r>
              <a:rPr lang="en-US" dirty="0"/>
              <a:t>".</a:t>
            </a:r>
          </a:p>
          <a:p>
            <a:pPr marL="171450" indent="-171450">
              <a:buFont typeface="Arial" panose="020B0604020202020204" pitchFamily="34" charset="0"/>
              <a:buChar char="•"/>
            </a:pPr>
            <a:r>
              <a:rPr lang="en-US" dirty="0"/>
              <a:t>It defines two </a:t>
            </a:r>
            <a:r>
              <a:rPr lang="en-US" b="1" dirty="0"/>
              <a:t>data</a:t>
            </a:r>
            <a:r>
              <a:rPr lang="en-US" dirty="0"/>
              <a:t> fields: </a:t>
            </a:r>
            <a:r>
              <a:rPr lang="en-US" b="1" dirty="0"/>
              <a:t>x</a:t>
            </a:r>
            <a:r>
              <a:rPr lang="en-US" dirty="0"/>
              <a:t> and </a:t>
            </a:r>
            <a:r>
              <a:rPr lang="en-US" b="1" dirty="0"/>
              <a:t>y</a:t>
            </a:r>
            <a:r>
              <a:rPr lang="en-US" dirty="0"/>
              <a:t>.</a:t>
            </a:r>
          </a:p>
          <a:p>
            <a:pPr marL="171450" indent="-171450">
              <a:buFont typeface="Arial" panose="020B0604020202020204" pitchFamily="34" charset="0"/>
              <a:buChar char="•"/>
            </a:pPr>
            <a:r>
              <a:rPr lang="en-US" dirty="0"/>
              <a:t>It defines also an </a:t>
            </a:r>
            <a:r>
              <a:rPr lang="en-US" b="1" dirty="0"/>
              <a:t>abstract action </a:t>
            </a:r>
            <a:r>
              <a:rPr lang="en-US" dirty="0"/>
              <a:t>(or method) for calculating the area of the figure.</a:t>
            </a:r>
          </a:p>
          <a:p>
            <a:pPr marL="628650" lvl="1" indent="-171450">
              <a:buFont typeface="Arial" panose="020B0604020202020204" pitchFamily="34" charset="0"/>
              <a:buChar char="•"/>
            </a:pPr>
            <a:r>
              <a:rPr lang="en-US" dirty="0"/>
              <a:t>This method is </a:t>
            </a:r>
            <a:r>
              <a:rPr lang="en-US" b="1" dirty="0"/>
              <a:t>empty</a:t>
            </a:r>
            <a:r>
              <a:rPr lang="en-US" dirty="0"/>
              <a:t> (or</a:t>
            </a:r>
            <a:r>
              <a:rPr lang="en-US" b="1" dirty="0"/>
              <a:t> abstract</a:t>
            </a:r>
            <a:r>
              <a:rPr lang="en-US" dirty="0"/>
              <a:t>), because it is specific to the concrete figure, like "</a:t>
            </a:r>
            <a:r>
              <a:rPr lang="en-US" b="1" i="1" dirty="0"/>
              <a:t>circle</a:t>
            </a:r>
            <a:r>
              <a:rPr lang="en-US" dirty="0"/>
              <a:t>" or "</a:t>
            </a:r>
            <a:r>
              <a:rPr lang="en-US" b="1" i="1" dirty="0"/>
              <a:t>rectangle</a:t>
            </a:r>
            <a:r>
              <a:rPr lang="en-US" dirty="0"/>
              <a:t>".</a:t>
            </a:r>
            <a:endParaRPr lang="bg-BG" dirty="0"/>
          </a:p>
          <a:p>
            <a:pPr marL="628650" lvl="1" indent="-171450">
              <a:buFont typeface="Arial" panose="020B0604020202020204" pitchFamily="34" charset="0"/>
              <a:buChar char="•"/>
            </a:pPr>
            <a:r>
              <a:rPr lang="en-US" dirty="0"/>
              <a:t>In the child (or descendent) classes this abstract action </a:t>
            </a:r>
            <a:r>
              <a:rPr lang="en-US" b="1" dirty="0"/>
              <a:t>will become concrete</a:t>
            </a:r>
            <a:r>
              <a:rPr lang="en-US" dirty="0"/>
              <a:t>, it will hold the code to calculate a circle area or rectangle area or other, depending on the concrete figure.</a:t>
            </a:r>
          </a:p>
          <a:p>
            <a:pPr marL="171450" lvl="0" indent="-171450">
              <a:buFont typeface="Arial" panose="020B0604020202020204" pitchFamily="34" charset="0"/>
              <a:buChar char="•"/>
            </a:pPr>
            <a:r>
              <a:rPr lang="en-US" dirty="0"/>
              <a:t>This abstract class models the generic </a:t>
            </a:r>
            <a:r>
              <a:rPr lang="en-US" b="1" dirty="0"/>
              <a:t>abstraction "Figure"</a:t>
            </a:r>
            <a:r>
              <a:rPr lang="en-US" dirty="0"/>
              <a:t> and child classes will determine the type of the figure.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is the definition of the </a:t>
            </a:r>
            <a:r>
              <a:rPr lang="en-US" b="1" dirty="0"/>
              <a:t>base abstract class</a:t>
            </a:r>
            <a:r>
              <a:rPr lang="en-US" b="0" dirty="0"/>
              <a:t>.</a:t>
            </a:r>
          </a:p>
          <a:p>
            <a:pPr marL="171450" lvl="0" indent="-171450">
              <a:buFont typeface="Arial" panose="020B0604020202020204" pitchFamily="34" charset="0"/>
              <a:buChar char="•"/>
            </a:pPr>
            <a:r>
              <a:rPr lang="en-US" dirty="0"/>
              <a:t>Don't focus on the programming language, we talk about concepts now.</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is the definition of an </a:t>
            </a:r>
            <a:r>
              <a:rPr lang="en-US" b="1" dirty="0"/>
              <a:t>abstract method</a:t>
            </a:r>
            <a:r>
              <a:rPr lang="en-US" dirty="0"/>
              <a:t>, which returns an integer value.</a:t>
            </a:r>
          </a:p>
          <a:p>
            <a:pPr marL="171450" lvl="0" indent="-171450">
              <a:buFont typeface="Arial" panose="020B0604020202020204" pitchFamily="34" charset="0"/>
              <a:buChar char="•"/>
            </a:pPr>
            <a:r>
              <a:rPr lang="en-US" dirty="0"/>
              <a:t>Again, don't care about the programming language.</a:t>
            </a:r>
          </a:p>
          <a:p>
            <a:pPr marL="171450" lvl="0" indent="-171450">
              <a:buFont typeface="Arial" panose="020B0604020202020204" pitchFamily="34" charset="0"/>
              <a:buChar char="•"/>
            </a:pPr>
            <a:r>
              <a:rPr lang="en-US" dirty="0"/>
              <a:t>Different programming languages have different syntax, but the concepts remain the same.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is an example of </a:t>
            </a:r>
            <a:r>
              <a:rPr lang="en-US" b="1" dirty="0"/>
              <a:t>child class "Circle"</a:t>
            </a:r>
            <a:r>
              <a:rPr lang="en-US" dirty="0"/>
              <a:t> – a class which </a:t>
            </a:r>
            <a:r>
              <a:rPr lang="en-US" b="1" dirty="0"/>
              <a:t>inherits from the abstract class "Figure"</a:t>
            </a:r>
            <a:r>
              <a:rPr lang="en-US" dirty="0"/>
              <a:t>.</a:t>
            </a:r>
          </a:p>
          <a:p>
            <a:pPr marL="171450" lvl="0" indent="-171450">
              <a:buFont typeface="Arial" panose="020B0604020202020204" pitchFamily="34" charset="0"/>
              <a:buChar char="•"/>
            </a:pPr>
            <a:r>
              <a:rPr lang="en-US" dirty="0"/>
              <a:t>It </a:t>
            </a:r>
            <a:r>
              <a:rPr lang="en-US" b="1" dirty="0"/>
              <a:t>inherits </a:t>
            </a:r>
            <a:r>
              <a:rPr lang="en-US" dirty="0"/>
              <a:t>the fields "</a:t>
            </a:r>
            <a:r>
              <a:rPr lang="en-US" b="1" dirty="0"/>
              <a:t>x</a:t>
            </a:r>
            <a:r>
              <a:rPr lang="en-US" b="0" dirty="0"/>
              <a:t>" </a:t>
            </a:r>
            <a:r>
              <a:rPr lang="en-US" dirty="0"/>
              <a:t>and "</a:t>
            </a:r>
            <a:r>
              <a:rPr lang="en-US" b="1" dirty="0"/>
              <a:t>y</a:t>
            </a:r>
            <a:r>
              <a:rPr lang="en-US" dirty="0"/>
              <a:t>" from "Figure" and appends an additional field "</a:t>
            </a:r>
            <a:r>
              <a:rPr lang="en-US" b="1" dirty="0"/>
              <a:t>radius</a:t>
            </a:r>
            <a:r>
              <a:rPr lang="en-US" dirty="0"/>
              <a:t>".</a:t>
            </a:r>
          </a:p>
          <a:p>
            <a:pPr marL="171450" lvl="0" indent="-171450">
              <a:buFont typeface="Arial" panose="020B0604020202020204" pitchFamily="34" charset="0"/>
              <a:buChar char="•"/>
            </a:pPr>
            <a:r>
              <a:rPr lang="en-US" dirty="0"/>
              <a:t>This way </a:t>
            </a:r>
            <a:r>
              <a:rPr lang="en-US" b="1" dirty="0"/>
              <a:t>the child class has 3 fields</a:t>
            </a:r>
            <a:r>
              <a:rPr lang="en-US" dirty="0"/>
              <a:t>: two inherited from the parent class and one defined additionally.</a:t>
            </a:r>
          </a:p>
          <a:p>
            <a:pPr marL="171450" lvl="0" indent="-171450">
              <a:buFont typeface="Arial" panose="020B0604020202020204" pitchFamily="34" charset="0"/>
              <a:buChar char="•"/>
            </a:pPr>
            <a:r>
              <a:rPr lang="en-US" dirty="0"/>
              <a:t>The class </a:t>
            </a:r>
            <a:r>
              <a:rPr lang="en-US" b="1" dirty="0"/>
              <a:t>Circle</a:t>
            </a:r>
            <a:r>
              <a:rPr lang="en-US" dirty="0"/>
              <a:t> defines a </a:t>
            </a:r>
            <a:r>
              <a:rPr lang="en-US" b="1" dirty="0"/>
              <a:t>concrete implementation</a:t>
            </a:r>
            <a:r>
              <a:rPr lang="en-US" dirty="0"/>
              <a:t> of the abstract method "</a:t>
            </a:r>
            <a:r>
              <a:rPr lang="en-US" b="1" i="1" noProof="1"/>
              <a:t>calcArea</a:t>
            </a:r>
            <a:r>
              <a:rPr lang="en-US" dirty="0"/>
              <a:t>", which calculates the circle area using the well-known formula from the school-level math.</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is an example definition of another </a:t>
            </a:r>
            <a:r>
              <a:rPr lang="en-US" b="1" dirty="0"/>
              <a:t>child class "Rectangle"</a:t>
            </a:r>
            <a:r>
              <a:rPr lang="en-US" dirty="0"/>
              <a:t>, which </a:t>
            </a:r>
            <a:r>
              <a:rPr lang="en-US" b="1" dirty="0"/>
              <a:t>inherits</a:t>
            </a:r>
            <a:r>
              <a:rPr lang="en-US" dirty="0"/>
              <a:t> from the same </a:t>
            </a:r>
            <a:r>
              <a:rPr lang="en-US" b="1" dirty="0"/>
              <a:t>base class Figure</a:t>
            </a:r>
            <a:r>
              <a:rPr lang="en-US" dirty="0"/>
              <a:t>.</a:t>
            </a:r>
          </a:p>
          <a:p>
            <a:pPr marL="171450" lvl="0" indent="-171450">
              <a:buFont typeface="Arial" panose="020B0604020202020204" pitchFamily="34" charset="0"/>
              <a:buChar char="•"/>
            </a:pPr>
            <a:r>
              <a:rPr lang="en-US" dirty="0"/>
              <a:t>The "</a:t>
            </a:r>
            <a:r>
              <a:rPr lang="en-US" b="1" dirty="0"/>
              <a:t>Rectangle</a:t>
            </a:r>
            <a:r>
              <a:rPr lang="en-US" dirty="0"/>
              <a:t>" class defines two additional fields: </a:t>
            </a:r>
            <a:r>
              <a:rPr lang="en-US" b="1" dirty="0"/>
              <a:t>width</a:t>
            </a:r>
            <a:r>
              <a:rPr lang="en-US" dirty="0"/>
              <a:t> and </a:t>
            </a:r>
            <a:r>
              <a:rPr lang="en-US" b="1" dirty="0"/>
              <a:t>height</a:t>
            </a:r>
            <a:r>
              <a:rPr lang="en-US" dirty="0"/>
              <a:t>.</a:t>
            </a:r>
          </a:p>
          <a:p>
            <a:pPr marL="171450" lvl="0" indent="-171450">
              <a:buFont typeface="Arial" panose="020B0604020202020204" pitchFamily="34" charset="0"/>
              <a:buChar char="•"/>
            </a:pPr>
            <a:r>
              <a:rPr lang="en-US" dirty="0"/>
              <a:t>It provides different concrete implementation of the "</a:t>
            </a:r>
            <a:r>
              <a:rPr lang="en-US" b="1" i="1" noProof="1"/>
              <a:t>calcArea</a:t>
            </a:r>
            <a:r>
              <a:rPr lang="en-US" dirty="0"/>
              <a:t>" abstract method, which calculates the rectangle area.</a:t>
            </a:r>
          </a:p>
          <a:p>
            <a:pPr marL="0" lvl="0" indent="0">
              <a:buFont typeface="Arial" panose="020B0604020202020204" pitchFamily="34" charset="0"/>
              <a:buNone/>
            </a:pPr>
            <a:r>
              <a:rPr lang="en-US" dirty="0"/>
              <a:t>This is a </a:t>
            </a:r>
            <a:r>
              <a:rPr lang="en-US" b="1" dirty="0"/>
              <a:t>very good example of abstract and concrete classes</a:t>
            </a:r>
            <a:r>
              <a:rPr lang="en-US" dirty="0"/>
              <a:t>.</a:t>
            </a:r>
          </a:p>
          <a:p>
            <a:pPr marL="171450" lvl="0" indent="-171450">
              <a:buFont typeface="Arial" panose="020B0604020202020204" pitchFamily="34" charset="0"/>
              <a:buChar char="•"/>
            </a:pPr>
            <a:r>
              <a:rPr lang="en-US" b="1" dirty="0"/>
              <a:t>Abstract classes </a:t>
            </a:r>
            <a:r>
              <a:rPr lang="en-US" dirty="0"/>
              <a:t>model common (or generic) data and functionality, and </a:t>
            </a:r>
            <a:r>
              <a:rPr lang="en-US" b="1" dirty="0"/>
              <a:t>concrete classes </a:t>
            </a:r>
            <a:r>
              <a:rPr lang="en-US" dirty="0"/>
              <a:t>model concrete entities and concrete</a:t>
            </a:r>
            <a:r>
              <a:rPr lang="bg-BG" dirty="0"/>
              <a:t> </a:t>
            </a:r>
            <a:r>
              <a:rPr lang="en-US" dirty="0"/>
              <a:t>implementations of the abstract actions from the parent class.</a:t>
            </a:r>
          </a:p>
          <a:p>
            <a:pPr marL="171450" lvl="0" indent="-171450">
              <a:buFont typeface="Arial" panose="020B0604020202020204" pitchFamily="34" charset="0"/>
              <a:buChar char="•"/>
            </a:pPr>
            <a:r>
              <a:rPr lang="en-US" dirty="0"/>
              <a:t>The programming languages doesn’t matter.</a:t>
            </a:r>
            <a:endParaRPr lang="bg-BG" dirty="0"/>
          </a:p>
          <a:p>
            <a:pPr marL="171450" lvl="0" indent="-171450">
              <a:buFont typeface="Arial" panose="020B0604020202020204" pitchFamily="34" charset="0"/>
              <a:buChar char="•"/>
            </a:pPr>
            <a:r>
              <a:rPr lang="en-US" dirty="0"/>
              <a:t>This configuration of </a:t>
            </a:r>
            <a:r>
              <a:rPr lang="en-US" b="1" dirty="0"/>
              <a:t>parent class + child classes</a:t>
            </a:r>
            <a:r>
              <a:rPr lang="en-US" dirty="0"/>
              <a:t> is an important concept from the object-oriented programming,</a:t>
            </a:r>
          </a:p>
          <a:p>
            <a:pPr marL="628650" lvl="1" indent="-171450">
              <a:buFont typeface="Arial" panose="020B0604020202020204" pitchFamily="34" charset="0"/>
              <a:buChar char="•"/>
            </a:pPr>
            <a:r>
              <a:rPr lang="en-US" dirty="0"/>
              <a:t>which we shall </a:t>
            </a:r>
            <a:r>
              <a:rPr lang="en-US" b="1" dirty="0"/>
              <a:t>learn in detail later in SoftUni</a:t>
            </a:r>
            <a:r>
              <a:rPr lang="en-US" dirty="0"/>
              <a:t>.</a:t>
            </a:r>
          </a:p>
          <a:p>
            <a:pPr marL="171450" lvl="0" indent="-171450">
              <a:buFont typeface="Arial" panose="020B0604020202020204" pitchFamily="34" charset="0"/>
              <a:buChar char="•"/>
            </a:pPr>
            <a:r>
              <a:rPr lang="en-US" dirty="0"/>
              <a:t>This example illustrates two main object-oriented programming concepts: </a:t>
            </a:r>
            <a:r>
              <a:rPr lang="en-US" b="1" dirty="0"/>
              <a:t>inheritance</a:t>
            </a:r>
            <a:r>
              <a:rPr lang="en-US" dirty="0"/>
              <a:t> and </a:t>
            </a:r>
            <a:r>
              <a:rPr lang="en-US" b="1" dirty="0"/>
              <a:t>polymorphism</a:t>
            </a:r>
            <a:r>
              <a:rPr lang="en-US" dirty="0"/>
              <a:t>.</a:t>
            </a:r>
          </a:p>
          <a:p>
            <a:pPr marL="628650" lvl="1" indent="-171450">
              <a:buFont typeface="Arial" panose="020B0604020202020204" pitchFamily="34" charset="0"/>
              <a:buChar char="•"/>
            </a:pPr>
            <a:r>
              <a:rPr lang="en-US" dirty="0"/>
              <a:t>These are </a:t>
            </a:r>
            <a:r>
              <a:rPr lang="en-US" b="1" dirty="0"/>
              <a:t>complex concepts </a:t>
            </a:r>
            <a:r>
              <a:rPr lang="en-US" dirty="0"/>
              <a:t>and here I just want to mention them.</a:t>
            </a:r>
          </a:p>
          <a:p>
            <a:pPr marL="628650" lvl="1" indent="-171450">
              <a:buFont typeface="Arial" panose="020B0604020202020204" pitchFamily="34" charset="0"/>
              <a:buChar char="•"/>
            </a:pPr>
            <a:r>
              <a:rPr lang="en-US" dirty="0"/>
              <a:t>We shall learn them later with a lot of practice.</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43014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play with the </a:t>
            </a:r>
            <a:r>
              <a:rPr lang="en-US" b="1" dirty="0"/>
              <a:t>example </a:t>
            </a:r>
            <a:r>
              <a:rPr lang="en-US" dirty="0"/>
              <a:t>that I have prepared to illustrate </a:t>
            </a:r>
            <a:r>
              <a:rPr lang="en-US" b="1" dirty="0"/>
              <a:t>abstract classes</a:t>
            </a:r>
            <a:r>
              <a:rPr lang="en-US" dirty="0"/>
              <a:t> and </a:t>
            </a:r>
            <a:r>
              <a:rPr lang="en-US" b="1" dirty="0"/>
              <a:t>inheritance</a:t>
            </a:r>
            <a:r>
              <a:rPr lang="en-US" dirty="0"/>
              <a:t>:</a:t>
            </a:r>
          </a:p>
          <a:p>
            <a:pPr marL="171450" indent="-171450">
              <a:buFont typeface="Arial" panose="020B0604020202020204" pitchFamily="34" charset="0"/>
              <a:buChar char="•"/>
            </a:pPr>
            <a:r>
              <a:rPr lang="en-US" dirty="0"/>
              <a:t>Abstract class </a:t>
            </a:r>
            <a:r>
              <a:rPr lang="en-US" b="1" dirty="0"/>
              <a:t>Figure</a:t>
            </a:r>
            <a:r>
              <a:rPr lang="en-US" dirty="0"/>
              <a:t> + two child classes: </a:t>
            </a:r>
            <a:r>
              <a:rPr lang="en-US" b="1" dirty="0"/>
              <a:t>Circle</a:t>
            </a:r>
            <a:r>
              <a:rPr lang="en-US" dirty="0"/>
              <a:t> and </a:t>
            </a:r>
            <a:r>
              <a:rPr lang="en-US" b="1" dirty="0"/>
              <a:t>Rectangle</a:t>
            </a:r>
            <a:r>
              <a:rPr lang="en-US" dirty="0"/>
              <a:t>.</a:t>
            </a:r>
          </a:p>
          <a:p>
            <a:pPr marL="0" indent="0">
              <a:buFont typeface="Arial" panose="020B0604020202020204" pitchFamily="34" charset="0"/>
              <a:buNone/>
            </a:pPr>
            <a:r>
              <a:rPr lang="en-US" dirty="0"/>
              <a:t>Let's see this in </a:t>
            </a:r>
            <a:r>
              <a:rPr lang="en-US" b="1" dirty="0"/>
              <a:t>repl.it</a:t>
            </a:r>
            <a:r>
              <a:rPr lang="en-US" dirty="0"/>
              <a:t>.</a:t>
            </a:r>
          </a:p>
          <a:p>
            <a:pPr marL="171450" indent="-171450">
              <a:buFont typeface="Arial" panose="020B0604020202020204" pitchFamily="34" charset="0"/>
              <a:buChar char="•"/>
            </a:pPr>
            <a:r>
              <a:rPr lang="en-US" dirty="0"/>
              <a:t>I will open the first code link.</a:t>
            </a:r>
          </a:p>
          <a:p>
            <a:pPr marL="171450" indent="-171450">
              <a:buFont typeface="Arial" panose="020B0604020202020204" pitchFamily="34" charset="0"/>
              <a:buChar char="•"/>
            </a:pPr>
            <a:r>
              <a:rPr lang="en-US" dirty="0"/>
              <a:t>And it takes some time to load…</a:t>
            </a:r>
          </a:p>
          <a:p>
            <a:pPr marL="171450" indent="-171450">
              <a:buFont typeface="Arial" panose="020B0604020202020204" pitchFamily="34" charset="0"/>
              <a:buChar char="•"/>
            </a:pPr>
            <a:r>
              <a:rPr lang="en-US" dirty="0"/>
              <a:t>Now I run it and the result is shown on the right.</a:t>
            </a:r>
          </a:p>
          <a:p>
            <a:pPr marL="171450" indent="-171450">
              <a:buFont typeface="Arial" panose="020B0604020202020204" pitchFamily="34" charset="0"/>
              <a:buChar char="•"/>
            </a:pPr>
            <a:r>
              <a:rPr lang="en-US" dirty="0"/>
              <a:t>We have two objects: a </a:t>
            </a:r>
            <a:r>
              <a:rPr lang="en-US" b="1" dirty="0"/>
              <a:t>rectangle</a:t>
            </a:r>
            <a:r>
              <a:rPr lang="en-US" dirty="0"/>
              <a:t> and a </a:t>
            </a:r>
            <a:r>
              <a:rPr lang="en-US" b="1" dirty="0"/>
              <a:t>circle</a:t>
            </a:r>
            <a:r>
              <a:rPr lang="en-US" dirty="0"/>
              <a:t>, which have certain </a:t>
            </a:r>
            <a:r>
              <a:rPr lang="en-US" b="1" dirty="0"/>
              <a:t>location</a:t>
            </a:r>
            <a:r>
              <a:rPr lang="en-US" dirty="0"/>
              <a:t> and </a:t>
            </a:r>
            <a:r>
              <a:rPr lang="en-US" b="1" dirty="0"/>
              <a:t>size</a:t>
            </a:r>
            <a:r>
              <a:rPr lang="en-US" dirty="0"/>
              <a:t>, and their area is also calculated and printed.</a:t>
            </a:r>
          </a:p>
          <a:p>
            <a:pPr marL="171450" indent="-171450">
              <a:buFont typeface="Arial" panose="020B0604020202020204" pitchFamily="34" charset="0"/>
              <a:buChar char="•"/>
            </a:pPr>
            <a:r>
              <a:rPr lang="en-US" dirty="0"/>
              <a:t>This is the base class "</a:t>
            </a:r>
            <a:r>
              <a:rPr lang="en-US" b="1" dirty="0"/>
              <a:t>Figure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child class "</a:t>
            </a:r>
            <a:r>
              <a:rPr lang="en-US" b="1" dirty="0"/>
              <a:t>Rectangle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child class "</a:t>
            </a:r>
            <a:r>
              <a:rPr lang="en-US" b="1" dirty="0"/>
              <a:t>Circle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this is how we use these classes.</a:t>
            </a:r>
          </a:p>
          <a:p>
            <a:pPr marL="171450" indent="-171450">
              <a:buFont typeface="Arial" panose="020B0604020202020204" pitchFamily="34" charset="0"/>
              <a:buChar char="•"/>
            </a:pPr>
            <a:r>
              <a:rPr lang="en-US" dirty="0"/>
              <a:t>I will not spend more time to explain this sample code in detail,</a:t>
            </a:r>
          </a:p>
          <a:p>
            <a:pPr marL="628650" lvl="1" indent="-171450">
              <a:buFont typeface="Arial" panose="020B0604020202020204" pitchFamily="34" charset="0"/>
              <a:buChar char="•"/>
            </a:pPr>
            <a:r>
              <a:rPr lang="en-US" dirty="0"/>
              <a:t>because I just want to </a:t>
            </a:r>
            <a:r>
              <a:rPr lang="en-US" b="1" dirty="0"/>
              <a:t>briefly introduce the idea of inheritance </a:t>
            </a:r>
            <a:r>
              <a:rPr lang="en-US" dirty="0"/>
              <a:t>in the object-oriented programming,</a:t>
            </a:r>
          </a:p>
          <a:p>
            <a:pPr marL="628650" lvl="1" indent="-171450">
              <a:buFont typeface="Arial" panose="020B0604020202020204" pitchFamily="34" charset="0"/>
              <a:buChar char="•"/>
            </a:pPr>
            <a:r>
              <a:rPr lang="en-US" dirty="0"/>
              <a:t>not to teach you writing object-oriented code in JavaScript, C# or other language.</a:t>
            </a:r>
          </a:p>
          <a:p>
            <a:pPr marL="171450" lvl="0" indent="-171450">
              <a:buFont typeface="Arial" panose="020B0604020202020204" pitchFamily="34" charset="0"/>
              <a:buChar char="•"/>
            </a:pPr>
            <a:r>
              <a:rPr lang="en-US" dirty="0"/>
              <a:t>For those of you, who are more curious, you can </a:t>
            </a:r>
            <a:r>
              <a:rPr lang="en-US" b="1" dirty="0"/>
              <a:t>look at the sample code </a:t>
            </a:r>
            <a:r>
              <a:rPr lang="en-US" dirty="0"/>
              <a:t>in detail and play with it.</a:t>
            </a:r>
          </a:p>
          <a:p>
            <a:pPr marL="171450" lvl="0" indent="-171450">
              <a:buFont typeface="Arial" panose="020B0604020202020204" pitchFamily="34" charset="0"/>
              <a:buChar char="•"/>
            </a:pPr>
            <a:r>
              <a:rPr lang="en-US" dirty="0"/>
              <a:t>This is the same code in C#.</a:t>
            </a:r>
          </a:p>
          <a:p>
            <a:pPr marL="628650" lvl="1" indent="-171450">
              <a:buFont typeface="Arial" panose="020B0604020202020204" pitchFamily="34" charset="0"/>
              <a:buChar char="•"/>
            </a:pPr>
            <a:r>
              <a:rPr lang="en-US" dirty="0"/>
              <a:t>And it produces similar results.</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18</a:t>
            </a:fld>
            <a:endParaRPr lang="en-US" dirty="0"/>
          </a:p>
        </p:txBody>
      </p:sp>
      <p:sp>
        <p:nvSpPr>
          <p:cNvPr id="6" name="Footer Placeholder 7">
            <a:extLst>
              <a:ext uri="{FF2B5EF4-FFF2-40B4-BE49-F238E27FC236}">
                <a16:creationId xmlns=""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07119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continue with another </a:t>
            </a:r>
            <a:r>
              <a:rPr lang="en-US" b="1" dirty="0"/>
              <a:t>important paradigm</a:t>
            </a:r>
            <a:r>
              <a:rPr lang="en-US" dirty="0"/>
              <a:t> in modern programming: </a:t>
            </a:r>
            <a:r>
              <a:rPr lang="en-US" b="1" dirty="0"/>
              <a:t>functional programming</a:t>
            </a:r>
            <a:r>
              <a:rPr lang="en-US" dirty="0"/>
              <a:t>.</a:t>
            </a:r>
          </a:p>
          <a:p>
            <a:endParaRPr lang="en-US" dirty="0"/>
          </a:p>
          <a:p>
            <a:pPr>
              <a:lnSpc>
                <a:spcPct val="110000"/>
              </a:lnSpc>
            </a:pPr>
            <a:r>
              <a:rPr lang="en-US" b="1" dirty="0"/>
              <a:t>Functional programming</a:t>
            </a:r>
            <a:r>
              <a:rPr lang="en-US" dirty="0"/>
              <a:t> (FP) is programming based on composing </a:t>
            </a:r>
            <a:r>
              <a:rPr lang="en-US" b="1" dirty="0"/>
              <a:t>pure functions</a:t>
            </a:r>
            <a:r>
              <a:rPr lang="en-US" dirty="0"/>
              <a:t>, while avoiding </a:t>
            </a:r>
            <a:r>
              <a:rPr lang="en-US" b="1" dirty="0"/>
              <a:t>shared state</a:t>
            </a:r>
            <a:r>
              <a:rPr lang="en-US" dirty="0"/>
              <a:t>, </a:t>
            </a:r>
            <a:r>
              <a:rPr lang="en-US" b="1" dirty="0"/>
              <a:t>mutable data</a:t>
            </a:r>
            <a:r>
              <a:rPr lang="en-US" dirty="0"/>
              <a:t>, and </a:t>
            </a:r>
            <a:r>
              <a:rPr lang="en-US" b="1" dirty="0"/>
              <a:t>side-effects</a:t>
            </a:r>
            <a:r>
              <a:rPr lang="en-US" b="0" dirty="0"/>
              <a:t>.</a:t>
            </a:r>
          </a:p>
          <a:p>
            <a:pPr marL="171450" indent="-171450">
              <a:lnSpc>
                <a:spcPct val="110000"/>
              </a:lnSpc>
              <a:buFont typeface="Arial" panose="020B0604020202020204" pitchFamily="34" charset="0"/>
              <a:buChar char="•"/>
            </a:pPr>
            <a:r>
              <a:rPr lang="en-US" b="0" dirty="0"/>
              <a:t>Functional programs are </a:t>
            </a:r>
            <a:r>
              <a:rPr lang="en-US" b="1" dirty="0"/>
              <a:t>sequences of transformations </a:t>
            </a:r>
            <a:r>
              <a:rPr lang="en-US" b="0" dirty="0"/>
              <a:t>of data through </a:t>
            </a:r>
            <a:r>
              <a:rPr lang="en-US" b="1" dirty="0"/>
              <a:t>functions</a:t>
            </a:r>
            <a:r>
              <a:rPr lang="en-US" b="0" dirty="0"/>
              <a:t>.</a:t>
            </a:r>
          </a:p>
          <a:p>
            <a:pPr marL="171450" indent="-171450">
              <a:lnSpc>
                <a:spcPct val="110000"/>
              </a:lnSpc>
              <a:buFont typeface="Arial" panose="020B0604020202020204" pitchFamily="34" charset="0"/>
              <a:buChar char="•"/>
            </a:pPr>
            <a:r>
              <a:rPr lang="en-US" b="0" dirty="0"/>
              <a:t>In pure functional programming functions and programs </a:t>
            </a:r>
            <a:r>
              <a:rPr lang="en-US" b="1" dirty="0"/>
              <a:t>don't have state</a:t>
            </a:r>
            <a:r>
              <a:rPr lang="en-US" b="0" dirty="0"/>
              <a:t>, which means that </a:t>
            </a:r>
            <a:r>
              <a:rPr lang="en-US" b="1" dirty="0"/>
              <a:t>functions do not hold shared data</a:t>
            </a:r>
            <a:r>
              <a:rPr lang="en-US" b="0" dirty="0"/>
              <a:t>.</a:t>
            </a:r>
          </a:p>
          <a:p>
            <a:pPr marL="628650" lvl="1" indent="-171450">
              <a:lnSpc>
                <a:spcPct val="110000"/>
              </a:lnSpc>
              <a:buFont typeface="Arial" panose="020B0604020202020204" pitchFamily="34" charset="0"/>
              <a:buChar char="•"/>
            </a:pPr>
            <a:r>
              <a:rPr lang="en-US" b="0" dirty="0"/>
              <a:t>They only access their input arguments and return an output.</a:t>
            </a:r>
          </a:p>
          <a:p>
            <a:pPr marL="628650" lvl="1" indent="-171450">
              <a:lnSpc>
                <a:spcPct val="110000"/>
              </a:lnSpc>
              <a:buFont typeface="Arial" panose="020B0604020202020204" pitchFamily="34" charset="0"/>
              <a:buChar char="•"/>
            </a:pPr>
            <a:r>
              <a:rPr lang="en-US" b="0" dirty="0"/>
              <a:t>I will give you examples later.</a:t>
            </a:r>
          </a:p>
          <a:p>
            <a:pPr marL="0" indent="0">
              <a:lnSpc>
                <a:spcPct val="110000"/>
              </a:lnSpc>
              <a:buFont typeface="Arial" panose="020B0604020202020204" pitchFamily="34" charset="0"/>
              <a:buNone/>
            </a:pPr>
            <a:endParaRPr lang="en-US" b="0" dirty="0"/>
          </a:p>
          <a:p>
            <a:pPr>
              <a:lnSpc>
                <a:spcPct val="110000"/>
              </a:lnSpc>
            </a:pPr>
            <a:r>
              <a:rPr lang="en-US" b="0" dirty="0"/>
              <a:t>Functional programming is </a:t>
            </a:r>
            <a:r>
              <a:rPr lang="en-US" b="1" dirty="0"/>
              <a:t>declarative</a:t>
            </a:r>
            <a:r>
              <a:rPr lang="en-US" dirty="0"/>
              <a:t> programing approach (not </a:t>
            </a:r>
            <a:r>
              <a:rPr lang="en-US" b="1" dirty="0"/>
              <a:t>imperative</a:t>
            </a:r>
            <a:r>
              <a:rPr lang="en-US" dirty="0"/>
              <a:t>),</a:t>
            </a:r>
          </a:p>
          <a:p>
            <a:pPr marL="171450" indent="-171450">
              <a:lnSpc>
                <a:spcPct val="110000"/>
              </a:lnSpc>
              <a:buFont typeface="Arial" panose="020B0604020202020204" pitchFamily="34" charset="0"/>
              <a:buChar char="•"/>
            </a:pPr>
            <a:r>
              <a:rPr lang="en-US" dirty="0"/>
              <a:t>which means that instead of describing an algorithm how to do something step by step,</a:t>
            </a:r>
          </a:p>
          <a:p>
            <a:pPr marL="171450" indent="-171450">
              <a:lnSpc>
                <a:spcPct val="110000"/>
              </a:lnSpc>
              <a:buFont typeface="Arial" panose="020B0604020202020204" pitchFamily="34" charset="0"/>
              <a:buChar char="•"/>
            </a:pPr>
            <a:r>
              <a:rPr lang="en-US" dirty="0"/>
              <a:t>functional developers describe the result by functions and compositions of functions.</a:t>
            </a:r>
          </a:p>
          <a:p>
            <a:pPr>
              <a:lnSpc>
                <a:spcPct val="110000"/>
              </a:lnSpc>
            </a:pPr>
            <a:r>
              <a:rPr lang="en-US" dirty="0"/>
              <a:t>The </a:t>
            </a:r>
            <a:r>
              <a:rPr lang="en-US" b="1" dirty="0"/>
              <a:t>program state </a:t>
            </a:r>
            <a:r>
              <a:rPr lang="en-US" dirty="0"/>
              <a:t>flows through pure functions, where one function passes its output data as input to other function.</a:t>
            </a:r>
          </a:p>
          <a:p>
            <a:pPr marL="171450" indent="-171450">
              <a:lnSpc>
                <a:spcPct val="110000"/>
              </a:lnSpc>
              <a:buFont typeface="Arial" panose="020B0604020202020204" pitchFamily="34" charset="0"/>
              <a:buChar char="•"/>
            </a:pPr>
            <a:r>
              <a:rPr lang="en-US" dirty="0"/>
              <a:t>I will illustrate how this happens with </a:t>
            </a:r>
            <a:r>
              <a:rPr lang="en-US" b="1" dirty="0"/>
              <a:t>examples</a:t>
            </a:r>
            <a:r>
              <a:rPr lang="en-US" dirty="0"/>
              <a:t> later.</a:t>
            </a:r>
          </a:p>
          <a:p>
            <a:pPr>
              <a:lnSpc>
                <a:spcPct val="110000"/>
              </a:lnSpc>
            </a:pPr>
            <a:endParaRPr lang="en-US" dirty="0"/>
          </a:p>
          <a:p>
            <a:pPr>
              <a:lnSpc>
                <a:spcPct val="110000"/>
              </a:lnSpc>
            </a:pPr>
            <a:r>
              <a:rPr lang="en-US" dirty="0"/>
              <a:t>What is a "</a:t>
            </a:r>
            <a:r>
              <a:rPr lang="en-US" b="1" dirty="0"/>
              <a:t>pure function</a:t>
            </a:r>
            <a:r>
              <a:rPr lang="en-US" dirty="0"/>
              <a:t>"?</a:t>
            </a:r>
          </a:p>
          <a:p>
            <a:pPr marL="171450" indent="-171450">
              <a:lnSpc>
                <a:spcPct val="110000"/>
              </a:lnSpc>
              <a:buFont typeface="Arial" panose="020B0604020202020204" pitchFamily="34" charset="0"/>
              <a:buChar char="•"/>
            </a:pPr>
            <a:r>
              <a:rPr lang="en-US" dirty="0"/>
              <a:t>It is a function, which returns value </a:t>
            </a:r>
            <a:r>
              <a:rPr lang="en-US" b="1" dirty="0"/>
              <a:t>only determined by its input</a:t>
            </a:r>
            <a:r>
              <a:rPr lang="en-US" dirty="0"/>
              <a:t>, without side effects.</a:t>
            </a:r>
          </a:p>
          <a:p>
            <a:pPr marL="171450" indent="-171450">
              <a:lnSpc>
                <a:spcPct val="110000"/>
              </a:lnSpc>
              <a:buFont typeface="Arial" panose="020B0604020202020204" pitchFamily="34" charset="0"/>
              <a:buChar char="•"/>
            </a:pPr>
            <a:r>
              <a:rPr lang="en-US" dirty="0"/>
              <a:t>Printing something at the console or storing something in a database are examples of side effects.</a:t>
            </a:r>
          </a:p>
          <a:p>
            <a:pPr marL="171450" indent="-171450">
              <a:lnSpc>
                <a:spcPct val="110000"/>
              </a:lnSpc>
              <a:buFont typeface="Arial" panose="020B0604020202020204" pitchFamily="34" charset="0"/>
              <a:buChar char="•"/>
            </a:pPr>
            <a:r>
              <a:rPr lang="en-US" dirty="0"/>
              <a:t>Therefore, using </a:t>
            </a:r>
            <a:r>
              <a:rPr lang="en-US" b="1" dirty="0"/>
              <a:t>pure functional programming </a:t>
            </a:r>
            <a:r>
              <a:rPr lang="en-US" dirty="0"/>
              <a:t>is often </a:t>
            </a:r>
            <a:r>
              <a:rPr lang="en-US" b="1" dirty="0"/>
              <a:t>impractical</a:t>
            </a:r>
            <a:r>
              <a:rPr lang="en-US" dirty="0"/>
              <a:t>.</a:t>
            </a:r>
          </a:p>
          <a:p>
            <a:pPr marL="628650" lvl="1" indent="-171450">
              <a:lnSpc>
                <a:spcPct val="110000"/>
              </a:lnSpc>
              <a:buFont typeface="Arial" panose="020B0604020202020204" pitchFamily="34" charset="0"/>
              <a:buChar char="•"/>
            </a:pPr>
            <a:r>
              <a:rPr lang="en-US" dirty="0"/>
              <a:t>Modern languages use </a:t>
            </a:r>
            <a:r>
              <a:rPr lang="en-US" b="1" dirty="0"/>
              <a:t>elements of functional-style programming </a:t>
            </a:r>
            <a:r>
              <a:rPr lang="en-US" dirty="0"/>
              <a:t>and are not purely functional.</a:t>
            </a:r>
          </a:p>
          <a:p>
            <a:pPr>
              <a:lnSpc>
                <a:spcPct val="110000"/>
              </a:lnSpc>
            </a:pPr>
            <a:endParaRPr lang="en-US" dirty="0"/>
          </a:p>
          <a:p>
            <a:pPr>
              <a:lnSpc>
                <a:spcPct val="110000"/>
              </a:lnSpc>
            </a:pPr>
            <a:r>
              <a:rPr lang="en-US" b="1" dirty="0"/>
              <a:t>Examples of pure functions </a:t>
            </a:r>
            <a:r>
              <a:rPr lang="en-US" dirty="0"/>
              <a:t>are:</a:t>
            </a:r>
          </a:p>
          <a:p>
            <a:pPr marL="171450" indent="-171450">
              <a:lnSpc>
                <a:spcPct val="110000"/>
              </a:lnSpc>
              <a:buFont typeface="Arial" panose="020B0604020202020204" pitchFamily="34" charset="0"/>
              <a:buChar char="•"/>
            </a:pPr>
            <a:r>
              <a:rPr lang="en-US" dirty="0"/>
              <a:t>the square root function: "</a:t>
            </a:r>
            <a:r>
              <a:rPr lang="en-US" b="1" i="1" dirty="0"/>
              <a:t>sqrt of </a:t>
            </a:r>
            <a:r>
              <a:rPr lang="en-US" b="1" dirty="0"/>
              <a:t>x</a:t>
            </a:r>
            <a:r>
              <a:rPr lang="en-US" dirty="0"/>
              <a:t>", which takes a number as input and returns another number as output,</a:t>
            </a:r>
          </a:p>
          <a:p>
            <a:pPr marL="171450" indent="-171450">
              <a:lnSpc>
                <a:spcPct val="110000"/>
              </a:lnSpc>
              <a:buFont typeface="Arial" panose="020B0604020202020204" pitchFamily="34" charset="0"/>
              <a:buChar char="•"/>
            </a:pPr>
            <a:r>
              <a:rPr lang="en-US" dirty="0"/>
              <a:t>and the function "</a:t>
            </a:r>
            <a:r>
              <a:rPr lang="en-US" b="1" i="1" dirty="0"/>
              <a:t>sort of list</a:t>
            </a:r>
            <a:r>
              <a:rPr lang="en-US" b="0" i="0" dirty="0"/>
              <a:t>", which takes a list as input and returns a new list as output</a:t>
            </a:r>
            <a:r>
              <a:rPr lang="bg-BG" b="0" i="0" dirty="0"/>
              <a:t>.</a:t>
            </a:r>
          </a:p>
          <a:p>
            <a:pPr marL="0" indent="0">
              <a:lnSpc>
                <a:spcPct val="110000"/>
              </a:lnSpc>
              <a:buFont typeface="Arial" panose="020B0604020202020204" pitchFamily="34" charset="0"/>
              <a:buNone/>
            </a:pPr>
            <a:r>
              <a:rPr lang="en-US" b="0" i="0" dirty="0">
                <a:sym typeface="Wingdings" panose="05000000000000000000" pitchFamily="2" charset="2"/>
              </a:rPr>
              <a:t>Both functions have </a:t>
            </a:r>
            <a:r>
              <a:rPr lang="en-US" b="1" i="0" dirty="0">
                <a:sym typeface="Wingdings" panose="05000000000000000000" pitchFamily="2" charset="2"/>
              </a:rPr>
              <a:t>no side effects</a:t>
            </a:r>
            <a:r>
              <a:rPr lang="en-US" b="0" i="0" dirty="0">
                <a:sym typeface="Wingdings" panose="05000000000000000000" pitchFamily="2" charset="2"/>
              </a:rPr>
              <a:t>: </a:t>
            </a:r>
          </a:p>
          <a:p>
            <a:pPr marL="171450" indent="-171450">
              <a:lnSpc>
                <a:spcPct val="110000"/>
              </a:lnSpc>
              <a:buFont typeface="Arial" panose="020B0604020202020204" pitchFamily="34" charset="0"/>
              <a:buChar char="•"/>
            </a:pPr>
            <a:r>
              <a:rPr lang="en-US" b="0" i="0" dirty="0">
                <a:sym typeface="Wingdings" panose="05000000000000000000" pitchFamily="2" charset="2"/>
              </a:rPr>
              <a:t>they don't change anything;</a:t>
            </a:r>
          </a:p>
          <a:p>
            <a:pPr marL="171450" indent="-171450">
              <a:lnSpc>
                <a:spcPct val="110000"/>
              </a:lnSpc>
              <a:buFont typeface="Arial" panose="020B0604020202020204" pitchFamily="34" charset="0"/>
              <a:buChar char="•"/>
            </a:pPr>
            <a:r>
              <a:rPr lang="en-US" b="0" i="0" dirty="0">
                <a:sym typeface="Wingdings" panose="05000000000000000000" pitchFamily="2" charset="2"/>
              </a:rPr>
              <a:t>they don't read or write external data;</a:t>
            </a:r>
          </a:p>
          <a:p>
            <a:pPr marL="171450" indent="-171450">
              <a:lnSpc>
                <a:spcPct val="110000"/>
              </a:lnSpc>
              <a:buFont typeface="Arial" panose="020B0604020202020204" pitchFamily="34" charset="0"/>
              <a:buChar char="•"/>
            </a:pPr>
            <a:r>
              <a:rPr lang="en-US" b="0" i="0" dirty="0">
                <a:sym typeface="Wingdings" panose="05000000000000000000" pitchFamily="2" charset="2"/>
              </a:rPr>
              <a:t>and they do not use state.</a:t>
            </a:r>
          </a:p>
          <a:p>
            <a:pPr marL="0" indent="0">
              <a:lnSpc>
                <a:spcPct val="110000"/>
              </a:lnSpc>
              <a:buFont typeface="Arial" panose="020B0604020202020204" pitchFamily="34" charset="0"/>
              <a:buNone/>
            </a:pPr>
            <a:r>
              <a:rPr lang="en-US" b="0" i="0" dirty="0">
                <a:sym typeface="Wingdings" panose="05000000000000000000" pitchFamily="2" charset="2"/>
              </a:rPr>
              <a:t>They are </a:t>
            </a:r>
            <a:r>
              <a:rPr lang="en-US" b="1" i="0" dirty="0">
                <a:sym typeface="Wingdings" panose="05000000000000000000" pitchFamily="2" charset="2"/>
              </a:rPr>
              <a:t>pure functions</a:t>
            </a:r>
            <a:r>
              <a:rPr lang="en-US" b="0" i="0" dirty="0">
                <a:sym typeface="Wingdings" panose="05000000000000000000" pitchFamily="2" charset="2"/>
              </a:rPr>
              <a:t>.</a:t>
            </a:r>
          </a:p>
          <a:p>
            <a:pPr>
              <a:lnSpc>
                <a:spcPct val="110000"/>
              </a:lnSpc>
            </a:pPr>
            <a:endParaRPr lang="en-US" dirty="0">
              <a:sym typeface="Wingdings" panose="05000000000000000000" pitchFamily="2" charset="2"/>
            </a:endParaRPr>
          </a:p>
          <a:p>
            <a:pPr>
              <a:lnSpc>
                <a:spcPct val="110000"/>
              </a:lnSpc>
            </a:pPr>
            <a:r>
              <a:rPr lang="en-US" b="1" dirty="0"/>
              <a:t>Pure functions </a:t>
            </a:r>
            <a:r>
              <a:rPr lang="en-US" dirty="0"/>
              <a:t>are the </a:t>
            </a:r>
            <a:r>
              <a:rPr lang="en-US" b="1" dirty="0"/>
              <a:t>heart </a:t>
            </a:r>
            <a:r>
              <a:rPr lang="en-US" dirty="0"/>
              <a:t>of the functional programming.</a:t>
            </a:r>
          </a:p>
          <a:p>
            <a:pPr marL="171450" indent="-171450">
              <a:lnSpc>
                <a:spcPct val="110000"/>
              </a:lnSpc>
              <a:buFont typeface="Arial" panose="020B0604020202020204" pitchFamily="34" charset="0"/>
              <a:buChar char="•"/>
            </a:pPr>
            <a:r>
              <a:rPr lang="en-US" dirty="0"/>
              <a:t>Using "pure functions" means maintaining "consistent results".</a:t>
            </a:r>
          </a:p>
          <a:p>
            <a:pPr marL="171450" indent="-171450">
              <a:lnSpc>
                <a:spcPct val="110000"/>
              </a:lnSpc>
              <a:buFont typeface="Arial" panose="020B0604020202020204" pitchFamily="34" charset="0"/>
              <a:buChar char="•"/>
            </a:pPr>
            <a:r>
              <a:rPr lang="en-US" dirty="0"/>
              <a:t>If you </a:t>
            </a:r>
            <a:r>
              <a:rPr lang="en-US" b="1" dirty="0"/>
              <a:t>invoke a pure function many times </a:t>
            </a:r>
            <a:r>
              <a:rPr lang="en-US" dirty="0"/>
              <a:t>with the same input data, it will have the same consistent behavior and </a:t>
            </a:r>
            <a:r>
              <a:rPr lang="en-US" b="1" dirty="0"/>
              <a:t>will return the same result</a:t>
            </a:r>
            <a:r>
              <a:rPr lang="en-US" dirty="0"/>
              <a:t>, because it have no state and no interaction with the external data or components.</a:t>
            </a:r>
          </a:p>
          <a:p>
            <a:pPr marL="628650" lvl="1" indent="-171450">
              <a:lnSpc>
                <a:spcPct val="110000"/>
              </a:lnSpc>
              <a:buFont typeface="Arial" panose="020B0604020202020204" pitchFamily="34" charset="0"/>
              <a:buChar char="•"/>
            </a:pPr>
            <a:r>
              <a:rPr lang="en-US" dirty="0"/>
              <a:t>Pure functions produce </a:t>
            </a:r>
            <a:r>
              <a:rPr lang="en-US" b="1" dirty="0"/>
              <a:t>predictable results and behavior </a:t>
            </a:r>
            <a:r>
              <a:rPr lang="en-US" dirty="0"/>
              <a:t>and sometimes their correctness can be mathematically proven.</a:t>
            </a:r>
          </a:p>
          <a:p>
            <a:pPr marL="0" lvl="0" indent="0">
              <a:lnSpc>
                <a:spcPct val="110000"/>
              </a:lnSpc>
              <a:buFont typeface="Arial" panose="020B0604020202020204" pitchFamily="34" charset="0"/>
              <a:buNone/>
            </a:pPr>
            <a:r>
              <a:rPr lang="en-US" dirty="0"/>
              <a:t>This is the most </a:t>
            </a:r>
            <a:r>
              <a:rPr lang="en-US" b="1" dirty="0"/>
              <a:t>important principle in functional programming</a:t>
            </a:r>
            <a:r>
              <a:rPr lang="en-US" dirty="0"/>
              <a:t>:</a:t>
            </a:r>
          </a:p>
          <a:p>
            <a:pPr marL="171450" lvl="0" indent="-171450">
              <a:lnSpc>
                <a:spcPct val="110000"/>
              </a:lnSpc>
              <a:buFont typeface="Arial" panose="020B0604020202020204" pitchFamily="34" charset="0"/>
              <a:buChar char="•"/>
            </a:pPr>
            <a:r>
              <a:rPr lang="en-US" dirty="0"/>
              <a:t>to build programs by composition of stateless pure functions without side effects.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52067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This is </a:t>
            </a:r>
            <a:r>
              <a:rPr lang="en-US" b="1" dirty="0"/>
              <a:t>what I plan to mention</a:t>
            </a:r>
            <a:r>
              <a:rPr lang="en-US" dirty="0"/>
              <a:t> in my talk.</a:t>
            </a:r>
          </a:p>
          <a:p>
            <a:pPr marL="360000" indent="-180000">
              <a:buFont typeface="Arial" panose="020B0604020202020204" pitchFamily="34" charset="0"/>
              <a:buChar char="•"/>
            </a:pPr>
            <a:r>
              <a:rPr lang="en-US" dirty="0"/>
              <a:t>I will start with a detailed explanation of the </a:t>
            </a:r>
            <a:r>
              <a:rPr lang="en-US" b="1" dirty="0"/>
              <a:t>4 essential skills of software engineers</a:t>
            </a:r>
            <a:r>
              <a:rPr lang="en-US" dirty="0"/>
              <a:t>: coding skills, algorithmic thinking and problem solving, software development concepts and principles and software technologies.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Then I will introduce you with several fundamental </a:t>
            </a:r>
            <a:r>
              <a:rPr lang="en-US" b="1" dirty="0"/>
              <a:t>software engineering concepts, principles and paradigms</a:t>
            </a:r>
            <a:r>
              <a:rPr lang="en-US" dirty="0"/>
              <a:t>:</a:t>
            </a:r>
          </a:p>
          <a:p>
            <a:pPr marL="0" indent="0">
              <a:buFont typeface="Arial" panose="020B0604020202020204" pitchFamily="34" charset="0"/>
              <a:buNone/>
            </a:pPr>
            <a:endParaRPr lang="en-US" dirty="0"/>
          </a:p>
          <a:p>
            <a:pPr marL="360000" lvl="0" indent="-180000">
              <a:lnSpc>
                <a:spcPct val="110000"/>
              </a:lnSpc>
              <a:buFont typeface="Arial" panose="020B0604020202020204" pitchFamily="34" charset="0"/>
              <a:buChar char="•"/>
            </a:pPr>
            <a:r>
              <a:rPr lang="en-US" sz="1200" b="1" dirty="0"/>
              <a:t>Math concepts </a:t>
            </a:r>
            <a:r>
              <a:rPr lang="en-US" sz="1200" dirty="0"/>
              <a:t>in software development, related to programming and certain software technologies</a:t>
            </a:r>
          </a:p>
          <a:p>
            <a:pPr marL="360000" lvl="0" indent="-18000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Object-oriented programming </a:t>
            </a:r>
            <a:r>
              <a:rPr lang="en-US" sz="1200" dirty="0"/>
              <a:t>(OOP), the concept of classes, objects, interfaces, inheritance and polymorphism</a:t>
            </a:r>
          </a:p>
          <a:p>
            <a:pPr marL="360000" lvl="0" indent="-18000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Functional programming </a:t>
            </a:r>
            <a:r>
              <a:rPr lang="en-US" sz="1200" dirty="0"/>
              <a:t>(FP), pure functions, first-class functions and higher-order functions</a:t>
            </a:r>
          </a:p>
          <a:p>
            <a:pPr marL="360000" lvl="0" indent="-18000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Data structures </a:t>
            </a:r>
            <a:r>
              <a:rPr lang="en-US" sz="1200" dirty="0"/>
              <a:t>(linear, tree-like structures, hash tables) and </a:t>
            </a:r>
            <a:r>
              <a:rPr lang="en-US" sz="1200" b="1" dirty="0"/>
              <a:t>algorithms</a:t>
            </a:r>
          </a:p>
          <a:p>
            <a:pPr marL="360000" lvl="0" indent="-18000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Component-based development </a:t>
            </a:r>
            <a:r>
              <a:rPr lang="en-US" sz="1200" dirty="0"/>
              <a:t>and component libraries</a:t>
            </a:r>
          </a:p>
          <a:p>
            <a:pPr marL="360000" lvl="0" indent="-180000">
              <a:lnSpc>
                <a:spcPct val="110000"/>
              </a:lnSpc>
              <a:buFont typeface="Arial" panose="020B0604020202020204" pitchFamily="34" charset="0"/>
              <a:buChar char="•"/>
            </a:pPr>
            <a:r>
              <a:rPr lang="en-US" sz="1200" b="1" dirty="0"/>
              <a:t>Event-driven programming</a:t>
            </a:r>
            <a:r>
              <a:rPr lang="en-US" sz="1200" dirty="0"/>
              <a:t>, event sources and event handlers</a:t>
            </a:r>
          </a:p>
          <a:p>
            <a:pPr marL="180000" lvl="0" indent="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Asynchronous programming</a:t>
            </a:r>
            <a:r>
              <a:rPr lang="en-US" sz="1200" dirty="0"/>
              <a:t>, multithreading, parallel execution and promises</a:t>
            </a:r>
          </a:p>
          <a:p>
            <a:pPr marL="0" lvl="0" indent="0">
              <a:lnSpc>
                <a:spcPct val="110000"/>
              </a:lnSpc>
              <a:buFont typeface="Arial" panose="020B0604020202020204" pitchFamily="34" charset="0"/>
              <a:buNone/>
            </a:pPr>
            <a:endParaRPr lang="en-US" sz="1200" dirty="0"/>
          </a:p>
          <a:p>
            <a:pPr marL="0" lvl="0" indent="0">
              <a:lnSpc>
                <a:spcPct val="110000"/>
              </a:lnSpc>
              <a:buFont typeface="Arial" panose="020B0604020202020204" pitchFamily="34" charset="0"/>
              <a:buNone/>
            </a:pPr>
            <a:endParaRPr lang="en-US" sz="1200" dirty="0"/>
          </a:p>
          <a:p>
            <a:pPr marL="0" lvl="0" indent="0">
              <a:lnSpc>
                <a:spcPct val="110000"/>
              </a:lnSpc>
              <a:buFont typeface="Arial" panose="020B0604020202020204" pitchFamily="34" charset="0"/>
              <a:buNone/>
            </a:pPr>
            <a:endParaRPr lang="en-US" sz="12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 xmlns:a16="http://schemas.microsoft.com/office/drawing/2014/main" id="{77016A77-FB3A-4DED-A566-F3768DAAFAE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3755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a:t>
            </a:r>
            <a:r>
              <a:rPr lang="en-US" b="1" dirty="0"/>
              <a:t>functional programming languages and languages</a:t>
            </a:r>
            <a:r>
              <a:rPr lang="en-US" b="0" dirty="0"/>
              <a:t> that incorporate </a:t>
            </a:r>
            <a:r>
              <a:rPr lang="en-US" b="1" dirty="0"/>
              <a:t>functional paradigms </a:t>
            </a:r>
            <a:r>
              <a:rPr lang="en-US" dirty="0"/>
              <a:t>into modern software development.</a:t>
            </a:r>
          </a:p>
          <a:p>
            <a:pPr marL="171450" indent="-171450">
              <a:buFont typeface="Arial" panose="020B0604020202020204" pitchFamily="34" charset="0"/>
              <a:buChar char="•"/>
            </a:pPr>
            <a:r>
              <a:rPr lang="en-US" dirty="0"/>
              <a:t>Most modern languages are not functional, but support </a:t>
            </a:r>
            <a:r>
              <a:rPr lang="en-US" b="1" dirty="0"/>
              <a:t>concepts for functional programming</a:t>
            </a:r>
            <a:r>
              <a:rPr lang="en-US" dirty="0"/>
              <a:t>.</a:t>
            </a:r>
          </a:p>
          <a:p>
            <a:r>
              <a:rPr lang="en-US" b="1" dirty="0"/>
              <a:t>Purely functional languages </a:t>
            </a:r>
            <a:r>
              <a:rPr lang="en-US" dirty="0"/>
              <a:t>are </a:t>
            </a:r>
            <a:r>
              <a:rPr lang="en-US" b="1" dirty="0"/>
              <a:t>unpractical </a:t>
            </a:r>
            <a:r>
              <a:rPr lang="en-US" dirty="0"/>
              <a:t>and rarely used, because it is more complicated to program without maintaining a state.</a:t>
            </a:r>
          </a:p>
          <a:p>
            <a:pPr marL="171450" indent="-171450">
              <a:buFont typeface="Arial" panose="020B0604020202020204" pitchFamily="34" charset="0"/>
              <a:buChar char="•"/>
            </a:pPr>
            <a:r>
              <a:rPr lang="en-US" dirty="0"/>
              <a:t>Purely functional developers need to </a:t>
            </a:r>
            <a:r>
              <a:rPr lang="en-US" b="1" dirty="0"/>
              <a:t>switch their thinking style </a:t>
            </a:r>
            <a:r>
              <a:rPr lang="en-US" dirty="0"/>
              <a:t>from the traditional "</a:t>
            </a:r>
            <a:r>
              <a:rPr lang="en-US" b="1" i="1" dirty="0"/>
              <a:t>algorithmic thinking</a:t>
            </a:r>
            <a:r>
              <a:rPr lang="en-US" dirty="0"/>
              <a:t>" to "</a:t>
            </a:r>
            <a:r>
              <a:rPr lang="en-US" b="1" i="1" dirty="0"/>
              <a:t>functional thinking</a:t>
            </a:r>
            <a:r>
              <a:rPr lang="en-US" dirty="0"/>
              <a:t>".</a:t>
            </a:r>
          </a:p>
          <a:p>
            <a:pPr marL="171450" indent="-171450">
              <a:buFont typeface="Arial" panose="020B0604020202020204" pitchFamily="34" charset="0"/>
              <a:buChar char="•"/>
            </a:pPr>
            <a:r>
              <a:rPr lang="en-US" dirty="0"/>
              <a:t>The program in the purely functional languages is a </a:t>
            </a:r>
            <a:r>
              <a:rPr lang="en-US" b="1" dirty="0"/>
              <a:t>pure function</a:t>
            </a:r>
            <a:r>
              <a:rPr lang="en-US" dirty="0"/>
              <a:t> (which calls other pure functions) without side effects.</a:t>
            </a:r>
          </a:p>
          <a:p>
            <a:pPr marL="171450" indent="-171450">
              <a:buFont typeface="Arial" panose="020B0604020202020204" pitchFamily="34" charset="0"/>
              <a:buChar char="•"/>
            </a:pPr>
            <a:r>
              <a:rPr lang="en-US" dirty="0"/>
              <a:t>An example of purely functional language is </a:t>
            </a:r>
            <a:r>
              <a:rPr lang="en-US" b="1" dirty="0"/>
              <a:t>Haskell</a:t>
            </a:r>
            <a:r>
              <a:rPr lang="en-US" b="0" dirty="0"/>
              <a:t>, which is not widely used in practice,</a:t>
            </a:r>
          </a:p>
          <a:p>
            <a:pPr marL="628650" lvl="1" indent="-171450">
              <a:buFont typeface="Arial" panose="020B0604020202020204" pitchFamily="34" charset="0"/>
              <a:buChar char="•"/>
            </a:pPr>
            <a:r>
              <a:rPr lang="en-US" b="0" dirty="0"/>
              <a:t>but it has a great value in learning the functional programming paradigms.</a:t>
            </a:r>
            <a:endParaRPr lang="en-US" b="1" dirty="0"/>
          </a:p>
          <a:p>
            <a:endParaRPr lang="en-US" b="1" dirty="0"/>
          </a:p>
          <a:p>
            <a:r>
              <a:rPr lang="en-US" b="1" dirty="0"/>
              <a:t>Impure functional languages </a:t>
            </a:r>
            <a:r>
              <a:rPr lang="en-US" b="0" dirty="0"/>
              <a:t>are used more often because they allow exceptions from the concept of "pure functions" and simplify the work of developers.</a:t>
            </a:r>
          </a:p>
          <a:p>
            <a:pPr marL="171450" indent="-171450">
              <a:spcBef>
                <a:spcPts val="1200"/>
              </a:spcBef>
              <a:buFont typeface="Arial" panose="020B0604020202020204" pitchFamily="34" charset="0"/>
              <a:buChar char="•"/>
            </a:pPr>
            <a:r>
              <a:rPr lang="en-US" dirty="0"/>
              <a:t>These languages emphasize the </a:t>
            </a:r>
            <a:r>
              <a:rPr lang="en-US" b="1" dirty="0"/>
              <a:t>functional style</a:t>
            </a:r>
            <a:r>
              <a:rPr lang="en-US" dirty="0"/>
              <a:t> but sometimes </a:t>
            </a:r>
            <a:r>
              <a:rPr lang="en-US" b="1" dirty="0"/>
              <a:t>allow side effects</a:t>
            </a:r>
            <a:r>
              <a:rPr lang="en-US" dirty="0"/>
              <a:t>.</a:t>
            </a:r>
          </a:p>
          <a:p>
            <a:pPr marL="171450" indent="-171450">
              <a:spcBef>
                <a:spcPts val="1200"/>
              </a:spcBef>
              <a:buFont typeface="Arial" panose="020B0604020202020204" pitchFamily="34" charset="0"/>
              <a:buChar char="•"/>
            </a:pPr>
            <a:r>
              <a:rPr lang="en-US" dirty="0"/>
              <a:t>An example of impure functional language is </a:t>
            </a:r>
            <a:r>
              <a:rPr lang="en-US" b="1" dirty="0"/>
              <a:t>Clojure</a:t>
            </a:r>
            <a:r>
              <a:rPr lang="en-US" b="0" dirty="0"/>
              <a:t>.</a:t>
            </a:r>
          </a:p>
          <a:p>
            <a:pPr marL="628650" lvl="1" indent="-171450">
              <a:spcBef>
                <a:spcPts val="1200"/>
              </a:spcBef>
              <a:buFont typeface="Arial" panose="020B0604020202020204" pitchFamily="34" charset="0"/>
              <a:buChar char="•"/>
            </a:pPr>
            <a:r>
              <a:rPr lang="en-US" b="0" dirty="0"/>
              <a:t>It is not very popular in practical software development.</a:t>
            </a:r>
            <a:endParaRPr lang="en-US" b="1" dirty="0"/>
          </a:p>
          <a:p>
            <a:pPr>
              <a:spcBef>
                <a:spcPts val="1200"/>
              </a:spcBef>
            </a:pPr>
            <a:endParaRPr lang="en-US" b="1" dirty="0"/>
          </a:p>
          <a:p>
            <a:pPr>
              <a:spcBef>
                <a:spcPts val="1200"/>
              </a:spcBef>
            </a:pPr>
            <a:r>
              <a:rPr lang="en-US" b="1" dirty="0"/>
              <a:t>Multi-paradigm languages </a:t>
            </a:r>
            <a:r>
              <a:rPr lang="en-US" b="0" dirty="0"/>
              <a:t>combine the strengths of both the </a:t>
            </a:r>
            <a:r>
              <a:rPr lang="en-US" b="1" dirty="0"/>
              <a:t>functional </a:t>
            </a:r>
            <a:r>
              <a:rPr lang="en-US" b="0" dirty="0"/>
              <a:t>and the </a:t>
            </a:r>
            <a:r>
              <a:rPr lang="en-US" b="1" dirty="0"/>
              <a:t>algorithmic</a:t>
            </a:r>
            <a:r>
              <a:rPr lang="en-US" b="0" dirty="0"/>
              <a:t> (or </a:t>
            </a:r>
            <a:r>
              <a:rPr lang="en-US" b="1" dirty="0"/>
              <a:t>imperative</a:t>
            </a:r>
            <a:r>
              <a:rPr lang="en-US" b="0" dirty="0"/>
              <a:t>)</a:t>
            </a:r>
            <a:r>
              <a:rPr lang="en-US" b="1" dirty="0"/>
              <a:t> </a:t>
            </a:r>
            <a:r>
              <a:rPr lang="en-US" b="0" dirty="0"/>
              <a:t>world.</a:t>
            </a:r>
            <a:endParaRPr lang="en-US" b="1" dirty="0"/>
          </a:p>
          <a:p>
            <a:pPr marL="171450" indent="-171450">
              <a:spcBef>
                <a:spcPts val="1200"/>
              </a:spcBef>
              <a:buFont typeface="Arial" panose="020B0604020202020204" pitchFamily="34" charset="0"/>
              <a:buChar char="•"/>
            </a:pPr>
            <a:r>
              <a:rPr lang="en-US" dirty="0"/>
              <a:t>Most of today's widely used general-purpose programming languages are </a:t>
            </a:r>
            <a:r>
              <a:rPr lang="en-US" b="1" dirty="0"/>
              <a:t>multi-paradigm</a:t>
            </a:r>
            <a:r>
              <a:rPr lang="en-US" dirty="0"/>
              <a:t>.</a:t>
            </a:r>
          </a:p>
          <a:p>
            <a:pPr marL="171450" indent="-171450">
              <a:spcBef>
                <a:spcPts val="1200"/>
              </a:spcBef>
              <a:buFont typeface="Arial" panose="020B0604020202020204" pitchFamily="34" charset="0"/>
              <a:buChar char="•"/>
            </a:pPr>
            <a:r>
              <a:rPr lang="en-US" dirty="0"/>
              <a:t>They combine multiple programing paradigms: </a:t>
            </a:r>
            <a:r>
              <a:rPr lang="en-US" b="1" dirty="0"/>
              <a:t>functional</a:t>
            </a:r>
            <a:r>
              <a:rPr lang="en-US" b="0" dirty="0"/>
              <a:t> programming</a:t>
            </a:r>
            <a:r>
              <a:rPr lang="en-US" dirty="0"/>
              <a:t>, </a:t>
            </a:r>
            <a:r>
              <a:rPr lang="en-US" b="1" dirty="0"/>
              <a:t>declarative</a:t>
            </a:r>
            <a:r>
              <a:rPr lang="en-US" dirty="0"/>
              <a:t> programming, </a:t>
            </a:r>
            <a:r>
              <a:rPr lang="en-US" b="1" dirty="0"/>
              <a:t>structured</a:t>
            </a:r>
            <a:r>
              <a:rPr lang="bg-BG" b="1" dirty="0"/>
              <a:t> </a:t>
            </a:r>
            <a:r>
              <a:rPr lang="en-US" b="0" dirty="0"/>
              <a:t>programming</a:t>
            </a:r>
            <a:r>
              <a:rPr lang="en-US" dirty="0"/>
              <a:t>, </a:t>
            </a:r>
            <a:r>
              <a:rPr lang="en-US" b="1" dirty="0"/>
              <a:t>imperative </a:t>
            </a:r>
            <a:r>
              <a:rPr lang="en-US" dirty="0"/>
              <a:t>programming, </a:t>
            </a:r>
            <a:r>
              <a:rPr lang="en-US" b="1" dirty="0"/>
              <a:t>object-oriented</a:t>
            </a:r>
            <a:r>
              <a:rPr lang="bg-BG" b="1" dirty="0"/>
              <a:t> </a:t>
            </a:r>
            <a:r>
              <a:rPr lang="en-US" b="0" dirty="0"/>
              <a:t>programming</a:t>
            </a:r>
            <a:r>
              <a:rPr lang="en-US" dirty="0"/>
              <a:t>, </a:t>
            </a:r>
            <a:r>
              <a:rPr lang="en-US" b="1" dirty="0"/>
              <a:t>component-based </a:t>
            </a:r>
            <a:r>
              <a:rPr lang="en-US" dirty="0"/>
              <a:t>programming, </a:t>
            </a:r>
            <a:r>
              <a:rPr lang="en-US" b="1" dirty="0"/>
              <a:t>event-driven </a:t>
            </a:r>
            <a:r>
              <a:rPr lang="en-US" dirty="0"/>
              <a:t>programming,</a:t>
            </a:r>
            <a:r>
              <a:rPr lang="bg-BG" dirty="0"/>
              <a:t> </a:t>
            </a:r>
            <a:r>
              <a:rPr lang="en-US" b="1" dirty="0"/>
              <a:t>asynchronous</a:t>
            </a:r>
            <a:r>
              <a:rPr lang="en-US" dirty="0"/>
              <a:t> programming, and many others.</a:t>
            </a:r>
          </a:p>
          <a:p>
            <a:pPr>
              <a:spcBef>
                <a:spcPts val="1200"/>
              </a:spcBef>
            </a:pPr>
            <a:endParaRPr lang="en-US" dirty="0"/>
          </a:p>
          <a:p>
            <a:pPr>
              <a:spcBef>
                <a:spcPts val="1200"/>
              </a:spcBef>
            </a:pPr>
            <a:r>
              <a:rPr lang="en-US" dirty="0"/>
              <a:t>Examples of popular general-purpose multi-paradigm programming languages are:</a:t>
            </a:r>
          </a:p>
          <a:p>
            <a:pPr marL="171450" indent="-171450">
              <a:spcBef>
                <a:spcPts val="1200"/>
              </a:spcBef>
              <a:buFont typeface="Arial" panose="020B0604020202020204" pitchFamily="34" charset="0"/>
              <a:buChar char="•"/>
            </a:pPr>
            <a:r>
              <a:rPr lang="en-US" b="1" dirty="0"/>
              <a:t>JavaScript</a:t>
            </a:r>
            <a:r>
              <a:rPr lang="en-US" dirty="0"/>
              <a:t>, </a:t>
            </a:r>
            <a:r>
              <a:rPr lang="en-US" b="1" dirty="0"/>
              <a:t>C#</a:t>
            </a:r>
            <a:r>
              <a:rPr lang="en-US" dirty="0"/>
              <a:t>, </a:t>
            </a:r>
            <a:r>
              <a:rPr lang="en-US" b="1" dirty="0"/>
              <a:t>Python</a:t>
            </a:r>
            <a:r>
              <a:rPr lang="en-US" dirty="0"/>
              <a:t>, </a:t>
            </a:r>
            <a:r>
              <a:rPr lang="en-US" b="1" dirty="0"/>
              <a:t>Java</a:t>
            </a:r>
            <a:r>
              <a:rPr lang="en-US" b="0" dirty="0"/>
              <a:t>, PHP, C++, Go, Swift and TypeScript.</a:t>
            </a:r>
          </a:p>
          <a:p>
            <a:pPr marL="0" indent="0">
              <a:spcBef>
                <a:spcPts val="1200"/>
              </a:spcBef>
              <a:buFont typeface="Arial" panose="020B0604020202020204" pitchFamily="34" charset="0"/>
              <a:buNone/>
            </a:pPr>
            <a:r>
              <a:rPr lang="en-US" b="0" dirty="0"/>
              <a:t>All these languages combine multiple concepts and paradigms for structuring the program to simplify the work of developers and improve their efficiency and performance.</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972071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a:t>
            </a:r>
            <a:r>
              <a:rPr lang="en-US" dirty="0"/>
              <a:t>, which demonstrates the </a:t>
            </a:r>
            <a:r>
              <a:rPr lang="en-US" b="1" dirty="0"/>
              <a:t>functional style </a:t>
            </a:r>
            <a:r>
              <a:rPr lang="en-US" dirty="0"/>
              <a:t>of programming, compared to the </a:t>
            </a:r>
            <a:r>
              <a:rPr lang="en-US" b="1" dirty="0"/>
              <a:t>traditional imperative </a:t>
            </a:r>
            <a:r>
              <a:rPr lang="en-US" dirty="0"/>
              <a:t>(or structured) programming style.</a:t>
            </a:r>
          </a:p>
          <a:p>
            <a:pPr marL="171450" indent="-171450">
              <a:buFont typeface="Arial" panose="020B0604020202020204" pitchFamily="34" charset="0"/>
              <a:buChar char="•"/>
            </a:pPr>
            <a:r>
              <a:rPr lang="en-US" dirty="0"/>
              <a:t>We want to write a C# program to read several numbers, </a:t>
            </a:r>
            <a:r>
              <a:rPr lang="en-US" b="1" dirty="0"/>
              <a:t>find the biggest </a:t>
            </a:r>
            <a:r>
              <a:rPr lang="en-US" dirty="0"/>
              <a:t>of them and print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To solve this problem in a </a:t>
            </a:r>
            <a:r>
              <a:rPr lang="en-US" b="1" dirty="0"/>
              <a:t>functional style</a:t>
            </a:r>
            <a:r>
              <a:rPr lang="en-US" dirty="0"/>
              <a:t>, we can write the following code:</a:t>
            </a:r>
          </a:p>
          <a:p>
            <a:pPr marL="171450" indent="-171450">
              <a:buFont typeface="Arial" panose="020B0604020202020204" pitchFamily="34" charset="0"/>
              <a:buChar char="•"/>
            </a:pPr>
            <a:r>
              <a:rPr lang="en-US" dirty="0"/>
              <a:t>We </a:t>
            </a:r>
            <a:r>
              <a:rPr lang="en-US" b="1" dirty="0"/>
              <a:t>print the result</a:t>
            </a:r>
            <a:r>
              <a:rPr lang="en-US" dirty="0"/>
              <a:t>, which will be calculated by a function, using another function: </a:t>
            </a:r>
            <a:r>
              <a:rPr lang="en-US" b="1" dirty="0" err="1"/>
              <a:t>Console.WriteLine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We </a:t>
            </a:r>
            <a:r>
              <a:rPr lang="en-US" b="1" dirty="0"/>
              <a:t>read the input text</a:t>
            </a:r>
            <a:r>
              <a:rPr lang="en-US" b="0" dirty="0"/>
              <a:t> from the console</a:t>
            </a:r>
            <a:r>
              <a:rPr lang="en-US" dirty="0"/>
              <a:t>, by invoking a function: </a:t>
            </a:r>
            <a:r>
              <a:rPr lang="en-US" b="1" dirty="0" err="1"/>
              <a:t>Console.ReadLine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Then we </a:t>
            </a:r>
            <a:r>
              <a:rPr lang="en-US" b="1" dirty="0"/>
              <a:t>split the result </a:t>
            </a:r>
            <a:r>
              <a:rPr lang="en-US" dirty="0"/>
              <a:t>from the previous function (the input text) </a:t>
            </a:r>
            <a:r>
              <a:rPr lang="en-US" b="0" dirty="0"/>
              <a:t>into space-separated elements (which are strings)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Then we </a:t>
            </a:r>
            <a:r>
              <a:rPr lang="en-US" b="1" dirty="0"/>
              <a:t>parse </a:t>
            </a:r>
            <a:r>
              <a:rPr lang="en-US" dirty="0"/>
              <a:t>each of these input strings to </a:t>
            </a:r>
            <a:r>
              <a:rPr lang="en-US" b="1" dirty="0"/>
              <a:t>integer numbers</a:t>
            </a:r>
            <a:r>
              <a:rPr lang="en-US" dirty="0"/>
              <a:t>.</a:t>
            </a:r>
          </a:p>
          <a:p>
            <a:pPr marL="171450" indent="-171450">
              <a:buFont typeface="Arial" panose="020B0604020202020204" pitchFamily="34" charset="0"/>
              <a:buChar char="•"/>
            </a:pPr>
            <a:r>
              <a:rPr lang="en-US" dirty="0"/>
              <a:t>We use the mapping function</a:t>
            </a:r>
            <a:r>
              <a:rPr lang="bg-BG" dirty="0"/>
              <a:t> </a:t>
            </a:r>
            <a:r>
              <a:rPr lang="en-US" dirty="0"/>
              <a:t>in C# (</a:t>
            </a:r>
            <a:r>
              <a:rPr lang="en-US" b="1" dirty="0"/>
              <a:t>Select</a:t>
            </a:r>
            <a:r>
              <a:rPr lang="en-US" dirty="0"/>
              <a:t>).</a:t>
            </a:r>
          </a:p>
          <a:p>
            <a:pPr marL="171450" indent="-171450">
              <a:buFont typeface="Arial" panose="020B0604020202020204" pitchFamily="34" charset="0"/>
              <a:buChar char="•"/>
            </a:pPr>
            <a:r>
              <a:rPr lang="en-US" dirty="0"/>
              <a:t>It takes as an input a sequence of strings and maps it through another function (</a:t>
            </a:r>
            <a:r>
              <a:rPr lang="en-US" b="1" dirty="0" err="1"/>
              <a:t>int.Parse</a:t>
            </a:r>
            <a:r>
              <a:rPr lang="en-US" dirty="0"/>
              <a:t>)</a:t>
            </a:r>
            <a:r>
              <a:rPr lang="bg-BG" dirty="0"/>
              <a:t>.</a:t>
            </a:r>
            <a:endParaRPr lang="en-US" dirty="0"/>
          </a:p>
          <a:p>
            <a:pPr marL="171450" indent="-171450">
              <a:buFont typeface="Arial" panose="020B0604020202020204" pitchFamily="34" charset="0"/>
              <a:buChar char="•"/>
            </a:pPr>
            <a:r>
              <a:rPr lang="en-US" dirty="0"/>
              <a:t>The result from this function is a </a:t>
            </a:r>
            <a:r>
              <a:rPr lang="en-US" b="1" dirty="0"/>
              <a:t>sequence of integers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Finally, we </a:t>
            </a:r>
            <a:r>
              <a:rPr lang="en-US" b="1" dirty="0"/>
              <a:t>find the biggest number </a:t>
            </a:r>
            <a:r>
              <a:rPr lang="en-US" dirty="0"/>
              <a:t>from the list of numbers,</a:t>
            </a:r>
          </a:p>
          <a:p>
            <a:pPr marL="171450" indent="-171450">
              <a:buFont typeface="Arial" panose="020B0604020202020204" pitchFamily="34" charset="0"/>
              <a:buChar char="•"/>
            </a:pPr>
            <a:r>
              <a:rPr lang="en-US" dirty="0"/>
              <a:t>using the </a:t>
            </a:r>
            <a:r>
              <a:rPr lang="en-US" b="1" dirty="0"/>
              <a:t>Max function</a:t>
            </a:r>
            <a:r>
              <a:rPr lang="en-US" dirty="0"/>
              <a:t>.</a:t>
            </a:r>
          </a:p>
          <a:p>
            <a:pPr marL="0" indent="0">
              <a:buFont typeface="Arial" panose="020B0604020202020204" pitchFamily="34" charset="0"/>
              <a:buNone/>
            </a:pPr>
            <a:r>
              <a:rPr lang="en-US" dirty="0"/>
              <a:t>Each subsequent step takes as </a:t>
            </a:r>
            <a:r>
              <a:rPr lang="en-US" b="1" dirty="0"/>
              <a:t>input</a:t>
            </a:r>
            <a:r>
              <a:rPr lang="en-US" dirty="0"/>
              <a:t> the result of the previous step and transforms it into another </a:t>
            </a:r>
            <a:r>
              <a:rPr lang="en-US" b="1" dirty="0"/>
              <a:t>result</a:t>
            </a:r>
            <a:r>
              <a:rPr lang="en-US" dirty="0"/>
              <a:t>.</a:t>
            </a:r>
          </a:p>
          <a:p>
            <a:pPr marL="171450" indent="-171450">
              <a:buFont typeface="Arial" panose="020B0604020202020204" pitchFamily="34" charset="0"/>
              <a:buChar char="•"/>
            </a:pPr>
            <a:r>
              <a:rPr lang="en-US" dirty="0"/>
              <a:t>This is </a:t>
            </a:r>
            <a:r>
              <a:rPr lang="en-US" b="1" dirty="0"/>
              <a:t>the power of functional programming</a:t>
            </a:r>
            <a:r>
              <a:rPr lang="en-US" dirty="0"/>
              <a:t>: to use a </a:t>
            </a:r>
            <a:r>
              <a:rPr lang="en-US" b="1" dirty="0"/>
              <a:t>composition of functions</a:t>
            </a:r>
            <a:r>
              <a:rPr lang="en-US" dirty="0"/>
              <a:t> to process certain data and obtain certain results.</a:t>
            </a:r>
          </a:p>
          <a:p>
            <a:pPr marL="171450" indent="-171450">
              <a:buFont typeface="Arial" panose="020B0604020202020204" pitchFamily="34" charset="0"/>
              <a:buChar char="•"/>
            </a:pPr>
            <a:r>
              <a:rPr lang="en-US" dirty="0"/>
              <a:t>This </a:t>
            </a:r>
            <a:r>
              <a:rPr lang="en-US" b="1" dirty="0"/>
              <a:t>functional style</a:t>
            </a:r>
            <a:r>
              <a:rPr lang="en-US" dirty="0"/>
              <a:t> of writing expressions to build or compute something is very common in modern programming and can be seen in many programming languages, frameworks and libraries.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see the equivalent </a:t>
            </a:r>
            <a:r>
              <a:rPr lang="en-US" b="1" dirty="0"/>
              <a:t>imperative style</a:t>
            </a:r>
            <a:r>
              <a:rPr lang="en-US" b="0" dirty="0"/>
              <a:t> </a:t>
            </a:r>
            <a:r>
              <a:rPr lang="en-US" dirty="0"/>
              <a:t>for the same program, again in C#.</a:t>
            </a:r>
          </a:p>
          <a:p>
            <a:pPr marL="171450" indent="-171450">
              <a:buFont typeface="Arial" panose="020B0604020202020204" pitchFamily="34" charset="0"/>
              <a:buChar char="•"/>
            </a:pPr>
            <a:r>
              <a:rPr lang="en-US" b="0" dirty="0"/>
              <a:t>This is a piece of code, written in a </a:t>
            </a:r>
            <a:r>
              <a:rPr lang="en-US" b="1" dirty="0"/>
              <a:t>structured programming </a:t>
            </a:r>
            <a:r>
              <a:rPr lang="en-US" b="0" dirty="0"/>
              <a:t>style, or a </a:t>
            </a:r>
            <a:r>
              <a:rPr lang="en-US" b="1" dirty="0"/>
              <a:t>procedural style</a:t>
            </a:r>
            <a:r>
              <a:rPr lang="en-US" b="0" dirty="0"/>
              <a:t>.</a:t>
            </a:r>
            <a:endParaRPr lang="en-US" dirty="0"/>
          </a:p>
          <a:p>
            <a:pPr marL="171450" indent="-171450">
              <a:buFont typeface="Arial" panose="020B0604020202020204" pitchFamily="34" charset="0"/>
              <a:buChar char="•"/>
            </a:pPr>
            <a:r>
              <a:rPr lang="en-US" dirty="0"/>
              <a:t>It consists of </a:t>
            </a:r>
            <a:r>
              <a:rPr lang="en-US" b="1" dirty="0"/>
              <a:t>sequence of commands </a:t>
            </a:r>
            <a:r>
              <a:rPr lang="en-US" dirty="0"/>
              <a:t>and each command takes its input from a variable, calculates a new result and stores it in a variable.</a:t>
            </a:r>
          </a:p>
          <a:p>
            <a:pPr marL="0" indent="0">
              <a:buFont typeface="Arial" panose="020B0604020202020204" pitchFamily="34" charset="0"/>
              <a:buNone/>
            </a:pPr>
            <a:r>
              <a:rPr lang="en-US" dirty="0"/>
              <a:t>This is the </a:t>
            </a:r>
            <a:r>
              <a:rPr lang="en-US" b="1" dirty="0"/>
              <a:t>first command</a:t>
            </a:r>
            <a:r>
              <a:rPr lang="en-US" dirty="0"/>
              <a:t>: reading the input text.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r>
            <a:br>
              <a:rPr lang="en-US" dirty="0"/>
            </a:br>
            <a:r>
              <a:rPr lang="en-US" dirty="0"/>
              <a:t>The </a:t>
            </a:r>
            <a:r>
              <a:rPr lang="en-US" b="1" dirty="0"/>
              <a:t>next command splits</a:t>
            </a:r>
            <a:r>
              <a:rPr lang="en-US" dirty="0"/>
              <a:t> the input text into space-separated elements.</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command converts</a:t>
            </a:r>
            <a:r>
              <a:rPr lang="en-US" dirty="0"/>
              <a:t> the sequence of input numbers </a:t>
            </a:r>
            <a:r>
              <a:rPr lang="en-US" b="1" dirty="0"/>
              <a:t>from text to integers</a:t>
            </a:r>
            <a:r>
              <a:rPr lang="en-US" dirty="0"/>
              <a:t>.</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command </a:t>
            </a:r>
            <a:r>
              <a:rPr lang="en-US" dirty="0"/>
              <a:t>finds the </a:t>
            </a:r>
            <a:r>
              <a:rPr lang="en-US" b="1" dirty="0"/>
              <a:t>maximal number </a:t>
            </a:r>
            <a:r>
              <a:rPr lang="en-US" dirty="0"/>
              <a:t>from the integers.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last command </a:t>
            </a:r>
            <a:r>
              <a:rPr lang="en-US" dirty="0"/>
              <a:t>prints the result.</a:t>
            </a:r>
          </a:p>
          <a:p>
            <a:pPr marL="0" indent="0">
              <a:buFont typeface="Arial" panose="020B0604020202020204" pitchFamily="34" charset="0"/>
              <a:buNone/>
            </a:pPr>
            <a:r>
              <a:rPr lang="en-US" dirty="0"/>
              <a:t>The imperative style solution is very clear.</a:t>
            </a:r>
          </a:p>
          <a:p>
            <a:pPr marL="171450" indent="-171450">
              <a:buFont typeface="Arial" panose="020B0604020202020204" pitchFamily="34" charset="0"/>
              <a:buChar char="•"/>
            </a:pPr>
            <a:r>
              <a:rPr lang="en-US" dirty="0"/>
              <a:t>It consists of </a:t>
            </a:r>
            <a:r>
              <a:rPr lang="en-US" b="1" dirty="0"/>
              <a:t>very simple sequence of steps</a:t>
            </a:r>
            <a:r>
              <a:rPr lang="en-US" dirty="0"/>
              <a:t>, which execute one after another. It is easy to read and understand.</a:t>
            </a:r>
          </a:p>
          <a:p>
            <a:pPr marL="171450" indent="-171450">
              <a:buFont typeface="Arial" panose="020B0604020202020204" pitchFamily="34" charset="0"/>
              <a:buChar char="•"/>
            </a:pPr>
            <a:r>
              <a:rPr lang="en-US" dirty="0"/>
              <a:t>The </a:t>
            </a:r>
            <a:r>
              <a:rPr lang="en-US" b="1" dirty="0"/>
              <a:t>functional (or declarative) style </a:t>
            </a:r>
            <a:r>
              <a:rPr lang="en-US" dirty="0"/>
              <a:t>solution uses nested functions and is </a:t>
            </a:r>
            <a:r>
              <a:rPr lang="en-US" b="1" dirty="0"/>
              <a:t>more complex </a:t>
            </a:r>
            <a:r>
              <a:rPr lang="en-US" dirty="0"/>
              <a:t>to read and understand.</a:t>
            </a:r>
          </a:p>
          <a:p>
            <a:pPr marL="0" indent="0">
              <a:buFont typeface="Arial" panose="020B0604020202020204" pitchFamily="34" charset="0"/>
              <a:buNone/>
            </a:pPr>
            <a:r>
              <a:rPr lang="en-US" dirty="0"/>
              <a:t>Some developers prefer the </a:t>
            </a:r>
            <a:r>
              <a:rPr lang="en-US" b="1" dirty="0"/>
              <a:t>functional style</a:t>
            </a:r>
            <a:r>
              <a:rPr lang="en-US" dirty="0"/>
              <a:t>.</a:t>
            </a:r>
          </a:p>
          <a:p>
            <a:pPr marL="171450" indent="-171450">
              <a:buFont typeface="Arial" panose="020B0604020202020204" pitchFamily="34" charset="0"/>
              <a:buChar char="•"/>
            </a:pPr>
            <a:r>
              <a:rPr lang="en-US" dirty="0"/>
              <a:t>Others prefer the </a:t>
            </a:r>
            <a:r>
              <a:rPr lang="en-US" b="1" dirty="0"/>
              <a:t>procedural style</a:t>
            </a:r>
            <a:r>
              <a:rPr lang="en-US" dirty="0"/>
              <a:t>.</a:t>
            </a:r>
          </a:p>
          <a:p>
            <a:pPr marL="171450" indent="-171450">
              <a:buFont typeface="Arial" panose="020B0604020202020204" pitchFamily="34" charset="0"/>
              <a:buChar char="•"/>
            </a:pPr>
            <a:r>
              <a:rPr lang="en-US" dirty="0"/>
              <a:t>Developers need to know both styles well and choose the best for their current task.</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63633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t>
            </a:r>
            <a:r>
              <a:rPr lang="en-US" b="1" dirty="0"/>
              <a:t>can see the code </a:t>
            </a:r>
            <a:r>
              <a:rPr lang="en-US" dirty="0"/>
              <a:t>from the previous examples in action.</a:t>
            </a:r>
          </a:p>
          <a:p>
            <a:pPr marL="171450" indent="-171450">
              <a:buFont typeface="Arial" panose="020B0604020202020204" pitchFamily="34" charset="0"/>
              <a:buChar char="•"/>
            </a:pPr>
            <a:r>
              <a:rPr lang="en-US" dirty="0"/>
              <a:t>Click the first link.</a:t>
            </a:r>
          </a:p>
          <a:p>
            <a:pPr marL="171450" indent="-171450">
              <a:buFont typeface="Arial" panose="020B0604020202020204" pitchFamily="34" charset="0"/>
              <a:buChar char="•"/>
            </a:pPr>
            <a:r>
              <a:rPr lang="en-US" dirty="0"/>
              <a:t>Wait for it to load.</a:t>
            </a:r>
          </a:p>
          <a:p>
            <a:pPr marL="171450" indent="-171450">
              <a:buFont typeface="Arial" panose="020B0604020202020204" pitchFamily="34" charset="0"/>
              <a:buChar char="•"/>
            </a:pPr>
            <a:r>
              <a:rPr lang="en-US" dirty="0"/>
              <a:t>This is the </a:t>
            </a:r>
            <a:r>
              <a:rPr lang="en-US" b="1" dirty="0"/>
              <a:t>functional-style</a:t>
            </a:r>
            <a:r>
              <a:rPr lang="en-US" dirty="0"/>
              <a:t> code.</a:t>
            </a:r>
          </a:p>
          <a:p>
            <a:pPr marL="171450" indent="-171450">
              <a:buFont typeface="Arial" panose="020B0604020202020204" pitchFamily="34" charset="0"/>
              <a:buChar char="•"/>
            </a:pPr>
            <a:r>
              <a:rPr lang="en-US" dirty="0"/>
              <a:t>Click the [Run] button.</a:t>
            </a:r>
          </a:p>
          <a:p>
            <a:pPr marL="171450" indent="-171450">
              <a:buFont typeface="Arial" panose="020B0604020202020204" pitchFamily="34" charset="0"/>
              <a:buChar char="•"/>
            </a:pPr>
            <a:r>
              <a:rPr lang="en-US" dirty="0"/>
              <a:t>Now enter some numbers, for example "20 30 5".</a:t>
            </a:r>
          </a:p>
          <a:p>
            <a:pPr marL="171450" indent="-171450">
              <a:buFont typeface="Arial" panose="020B0604020202020204" pitchFamily="34" charset="0"/>
              <a:buChar char="•"/>
            </a:pPr>
            <a:r>
              <a:rPr lang="en-US" dirty="0"/>
              <a:t>The biggest number is 30.</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click the second link.</a:t>
            </a:r>
          </a:p>
          <a:p>
            <a:pPr marL="171450" indent="-171450">
              <a:buFont typeface="Arial" panose="020B0604020202020204" pitchFamily="34" charset="0"/>
              <a:buChar char="•"/>
            </a:pPr>
            <a:r>
              <a:rPr lang="en-US" dirty="0"/>
              <a:t>Wait for it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a:t>
            </a:r>
            <a:r>
              <a:rPr lang="en-US" b="1" dirty="0"/>
              <a:t>procedural-style</a:t>
            </a:r>
            <a:r>
              <a:rPr lang="en-US" dirty="0"/>
              <a:t> code.</a:t>
            </a:r>
          </a:p>
          <a:p>
            <a:pPr marL="171450" indent="-171450">
              <a:buFont typeface="Arial" panose="020B0604020202020204" pitchFamily="34" charset="0"/>
              <a:buChar char="•"/>
            </a:pPr>
            <a:r>
              <a:rPr lang="en-US" dirty="0"/>
              <a:t>Click the [Run] button.</a:t>
            </a:r>
          </a:p>
          <a:p>
            <a:pPr marL="171450" indent="-171450">
              <a:buFont typeface="Arial" panose="020B0604020202020204" pitchFamily="34" charset="0"/>
              <a:buChar char="•"/>
            </a:pPr>
            <a:r>
              <a:rPr lang="en-US" dirty="0"/>
              <a:t>And again enter some numbers: "20 30 5".</a:t>
            </a:r>
          </a:p>
          <a:p>
            <a:pPr marL="171450" indent="-171450">
              <a:buFont typeface="Arial" panose="020B0604020202020204" pitchFamily="34" charset="0"/>
              <a:buChar char="•"/>
            </a:pPr>
            <a:r>
              <a:rPr lang="en-US" dirty="0"/>
              <a:t>The biggest number is 30.</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22</a:t>
            </a:fld>
            <a:endParaRPr lang="en-US" dirty="0"/>
          </a:p>
        </p:txBody>
      </p:sp>
      <p:sp>
        <p:nvSpPr>
          <p:cNvPr id="6" name="Footer Placeholder 7">
            <a:extLst>
              <a:ext uri="{FF2B5EF4-FFF2-40B4-BE49-F238E27FC236}">
                <a16:creationId xmlns=""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5593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programming, </a:t>
            </a:r>
            <a:r>
              <a:rPr lang="en-US" b="1" dirty="0"/>
              <a:t>lambda functions</a:t>
            </a:r>
            <a:r>
              <a:rPr lang="en-US" dirty="0"/>
              <a:t> are expressions, which transform some input to some output.</a:t>
            </a:r>
          </a:p>
          <a:p>
            <a:pPr marL="171450" indent="-171450">
              <a:buFont typeface="Arial" panose="020B0604020202020204" pitchFamily="34" charset="0"/>
              <a:buChar char="•"/>
            </a:pPr>
            <a:r>
              <a:rPr lang="en-US" dirty="0"/>
              <a:t>They look like a mathematical </a:t>
            </a:r>
            <a:r>
              <a:rPr lang="en-US" b="1" dirty="0"/>
              <a:t>formula</a:t>
            </a:r>
            <a:r>
              <a:rPr lang="en-US" dirty="0"/>
              <a:t>, or like an anonymous (unnamed) function.</a:t>
            </a:r>
          </a:p>
          <a:p>
            <a:pPr marL="171450" indent="-171450">
              <a:buFont typeface="Arial" panose="020B0604020202020204" pitchFamily="34" charset="0"/>
              <a:buChar char="•"/>
            </a:pPr>
            <a:r>
              <a:rPr lang="en-US" dirty="0"/>
              <a:t>Here are some </a:t>
            </a:r>
            <a:r>
              <a:rPr lang="en-US" b="1" dirty="0"/>
              <a:t>examples</a:t>
            </a:r>
            <a:r>
              <a:rPr lang="en-US" dirty="0"/>
              <a:t>.</a:t>
            </a:r>
          </a:p>
          <a:p>
            <a:endParaRPr lang="en-US" dirty="0"/>
          </a:p>
          <a:p>
            <a:r>
              <a:rPr lang="en-US" dirty="0"/>
              <a:t>The first </a:t>
            </a:r>
            <a:r>
              <a:rPr lang="en-US" b="1" dirty="0"/>
              <a:t>example</a:t>
            </a:r>
            <a:r>
              <a:rPr lang="en-US" dirty="0"/>
              <a:t> is a lambda function in </a:t>
            </a:r>
            <a:r>
              <a:rPr lang="en-US" b="1" dirty="0"/>
              <a:t>C#</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a:t>
            </a:r>
            <a:r>
              <a:rPr lang="en-US" b="1" dirty="0"/>
              <a:t>example</a:t>
            </a:r>
            <a:r>
              <a:rPr lang="en-US" dirty="0"/>
              <a:t> is a lambda function in </a:t>
            </a:r>
            <a:r>
              <a:rPr lang="en-US" b="1" dirty="0"/>
              <a:t>JavaScript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a:t>
            </a:r>
            <a:r>
              <a:rPr lang="en-US" b="1" dirty="0"/>
              <a:t>example</a:t>
            </a:r>
            <a:r>
              <a:rPr lang="en-US" dirty="0"/>
              <a:t> is a lambda function in </a:t>
            </a:r>
            <a:r>
              <a:rPr lang="en-US" b="1" dirty="0"/>
              <a:t>Python</a:t>
            </a:r>
            <a:r>
              <a:rPr lang="en-US" dirty="0"/>
              <a:t>.</a:t>
            </a:r>
          </a:p>
          <a:p>
            <a:r>
              <a:rPr lang="en-US" dirty="0"/>
              <a:t>All these </a:t>
            </a:r>
            <a:r>
              <a:rPr lang="en-US" b="1" dirty="0"/>
              <a:t>examples </a:t>
            </a:r>
            <a:r>
              <a:rPr lang="en-US" dirty="0"/>
              <a:t>define </a:t>
            </a:r>
            <a:r>
              <a:rPr lang="en-US" b="1" dirty="0"/>
              <a:t>the same lambda function</a:t>
            </a:r>
            <a:r>
              <a:rPr lang="en-US" b="0" dirty="0"/>
              <a:t> in different languages</a:t>
            </a:r>
            <a:r>
              <a:rPr lang="en-US" dirty="0"/>
              <a:t>.</a:t>
            </a:r>
          </a:p>
          <a:p>
            <a:pPr marL="171450" indent="-171450">
              <a:buFont typeface="Arial" panose="020B0604020202020204" pitchFamily="34" charset="0"/>
              <a:buChar char="•"/>
            </a:pPr>
            <a:r>
              <a:rPr lang="en-US" dirty="0"/>
              <a:t>It takes an input number </a:t>
            </a:r>
            <a:r>
              <a:rPr lang="en-US" b="1" dirty="0"/>
              <a:t>x</a:t>
            </a:r>
            <a:r>
              <a:rPr lang="en-US" dirty="0"/>
              <a:t> and returns twice this number: </a:t>
            </a:r>
            <a:r>
              <a:rPr lang="en-US" b="1" dirty="0"/>
              <a:t>2 x</a:t>
            </a:r>
            <a:r>
              <a:rPr lang="en-US" dirty="0"/>
              <a:t>.</a:t>
            </a:r>
          </a:p>
          <a:p>
            <a:endParaRPr lang="bg-BG" dirty="0"/>
          </a:p>
          <a:p>
            <a:r>
              <a:rPr lang="en-US" dirty="0"/>
              <a:t>JavaScript, Python, C# and Java support "</a:t>
            </a:r>
            <a:r>
              <a:rPr lang="en-US" b="1" dirty="0"/>
              <a:t>first-class functions</a:t>
            </a:r>
            <a:r>
              <a:rPr lang="en-US" dirty="0"/>
              <a:t>".</a:t>
            </a:r>
          </a:p>
          <a:p>
            <a:pPr marL="171450" indent="-171450">
              <a:buFont typeface="Arial" panose="020B0604020202020204" pitchFamily="34" charset="0"/>
              <a:buChar char="•"/>
            </a:pPr>
            <a:r>
              <a:rPr lang="en-US" dirty="0"/>
              <a:t>This concept means that </a:t>
            </a:r>
            <a:r>
              <a:rPr lang="en-US" b="1" dirty="0"/>
              <a:t>functions can be stored in variables </a:t>
            </a:r>
            <a:r>
              <a:rPr lang="en-US" dirty="0"/>
              <a:t>and can be </a:t>
            </a:r>
            <a:r>
              <a:rPr lang="en-US" b="1" dirty="0"/>
              <a:t>passed as arguments</a:t>
            </a:r>
            <a:r>
              <a:rPr lang="en-US" dirty="0"/>
              <a:t> to other functions.</a:t>
            </a:r>
          </a:p>
          <a:p>
            <a:pPr marL="171450" indent="-171450">
              <a:buFont typeface="Arial" panose="020B0604020202020204" pitchFamily="34" charset="0"/>
              <a:buChar char="•"/>
            </a:pPr>
            <a:r>
              <a:rPr lang="en-US" dirty="0"/>
              <a:t>These languages support </a:t>
            </a:r>
            <a:r>
              <a:rPr lang="en-US" b="1" dirty="0"/>
              <a:t>expressions of type "function"</a:t>
            </a:r>
            <a:r>
              <a:rPr lang="en-US" dirty="0"/>
              <a:t>, which hold programming logic to transform some input into some output.</a:t>
            </a:r>
          </a:p>
          <a:p>
            <a:pPr marL="171450" indent="-171450">
              <a:buFont typeface="Arial" panose="020B0604020202020204" pitchFamily="34" charset="0"/>
              <a:buChar char="•"/>
            </a:pPr>
            <a:r>
              <a:rPr lang="en-US" b="1" dirty="0"/>
              <a:t>Lambda functions </a:t>
            </a:r>
            <a:r>
              <a:rPr lang="en-US" dirty="0"/>
              <a:t>are the simplest way to write an </a:t>
            </a:r>
            <a:r>
              <a:rPr lang="en-US" b="1" dirty="0"/>
              <a:t>expression of type "function"</a:t>
            </a:r>
            <a:r>
              <a:rPr lang="en-US" dirty="0"/>
              <a:t>.</a:t>
            </a:r>
          </a:p>
          <a:p>
            <a:pPr marL="171450" indent="-171450">
              <a:buFont typeface="Arial" panose="020B0604020202020204" pitchFamily="34" charset="0"/>
              <a:buChar char="•"/>
            </a:pPr>
            <a:r>
              <a:rPr lang="en-US" dirty="0"/>
              <a:t>Once we have a variable, which holds a function, we can </a:t>
            </a:r>
            <a:r>
              <a:rPr lang="en-US" b="1" dirty="0"/>
              <a:t>invoke it</a:t>
            </a:r>
            <a:r>
              <a:rPr lang="en-US" dirty="0"/>
              <a:t>.</a:t>
            </a:r>
          </a:p>
          <a:p>
            <a:pPr marL="171450" indent="-171450">
              <a:buFont typeface="Arial" panose="020B0604020202020204" pitchFamily="34" charset="0"/>
              <a:buChar char="•"/>
            </a:pPr>
            <a:r>
              <a:rPr lang="en-US" dirty="0"/>
              <a:t>Let's review some </a:t>
            </a:r>
            <a:r>
              <a:rPr lang="en-US" b="1" dirty="0"/>
              <a:t>examples</a:t>
            </a:r>
            <a:r>
              <a:rPr lang="en-US" dirty="0"/>
              <a: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a:t>
            </a:r>
            <a:r>
              <a:rPr lang="en-US" b="1" dirty="0"/>
              <a:t>example in C# </a:t>
            </a:r>
            <a:r>
              <a:rPr lang="en-US" dirty="0"/>
              <a:t>shows how to define a variable</a:t>
            </a:r>
            <a:r>
              <a:rPr lang="bg-BG" dirty="0"/>
              <a:t>, </a:t>
            </a:r>
            <a:r>
              <a:rPr lang="en-US" dirty="0"/>
              <a:t>which holds a lambda function as its value</a:t>
            </a:r>
            <a:r>
              <a:rPr lang="bg-BG" dirty="0"/>
              <a:t>.</a:t>
            </a:r>
            <a:endParaRPr lang="en-US" dirty="0"/>
          </a:p>
          <a:p>
            <a:pPr marL="171450" indent="-171450">
              <a:buFont typeface="Arial" panose="020B0604020202020204" pitchFamily="34" charset="0"/>
              <a:buChar char="•"/>
            </a:pPr>
            <a:r>
              <a:rPr lang="en-US" dirty="0"/>
              <a:t>We define the variable "</a:t>
            </a:r>
            <a:r>
              <a:rPr lang="en-US" b="1" dirty="0"/>
              <a:t>twice</a:t>
            </a:r>
            <a:r>
              <a:rPr lang="en-US" dirty="0"/>
              <a:t>", which holds the function "</a:t>
            </a:r>
            <a:r>
              <a:rPr lang="en-US" b="1" i="1" dirty="0"/>
              <a:t>multiply by 2</a:t>
            </a:r>
            <a:r>
              <a:rPr lang="en-US" dirty="0"/>
              <a:t>".</a:t>
            </a:r>
          </a:p>
          <a:p>
            <a:pPr marL="171450" indent="-171450">
              <a:buFont typeface="Arial" panose="020B0604020202020204" pitchFamily="34" charset="0"/>
              <a:buChar char="•"/>
            </a:pPr>
            <a:r>
              <a:rPr lang="en-US" dirty="0"/>
              <a:t>We can invoke the function "</a:t>
            </a:r>
            <a:r>
              <a:rPr lang="en-US" b="1" dirty="0"/>
              <a:t>twice</a:t>
            </a:r>
            <a:r>
              <a:rPr lang="en-US" dirty="0"/>
              <a:t>" with argument </a:t>
            </a:r>
            <a:r>
              <a:rPr lang="en-US" b="1" dirty="0"/>
              <a:t>5</a:t>
            </a:r>
            <a:r>
              <a:rPr lang="en-US" dirty="0"/>
              <a:t> and it returns </a:t>
            </a:r>
            <a:r>
              <a:rPr lang="en-US" b="1" dirty="0"/>
              <a:t>10</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next example</a:t>
            </a:r>
            <a:r>
              <a:rPr lang="en-US" b="0" dirty="0"/>
              <a:t> is the same thing in </a:t>
            </a:r>
            <a:r>
              <a:rPr lang="en-US" b="1" dirty="0"/>
              <a:t>Python</a:t>
            </a:r>
            <a:r>
              <a:rPr lang="en-US" b="0" dirty="0"/>
              <a:t>.</a:t>
            </a:r>
          </a:p>
          <a:p>
            <a:pPr marL="171450" indent="-171450">
              <a:buFont typeface="Arial" panose="020B0604020202020204" pitchFamily="34" charset="0"/>
              <a:buChar char="•"/>
            </a:pPr>
            <a:r>
              <a:rPr lang="en-US" b="0" dirty="0"/>
              <a:t>It declares a </a:t>
            </a:r>
            <a:r>
              <a:rPr lang="en-US" b="1" dirty="0"/>
              <a:t>variable "</a:t>
            </a:r>
            <a:r>
              <a:rPr lang="en-US" b="1" i="1" dirty="0"/>
              <a:t>twice</a:t>
            </a:r>
            <a:r>
              <a:rPr lang="en-US" b="1" dirty="0"/>
              <a:t>" </a:t>
            </a:r>
            <a:r>
              <a:rPr lang="en-US" b="0" dirty="0"/>
              <a:t>and stores a </a:t>
            </a:r>
            <a:r>
              <a:rPr lang="en-US" b="1" dirty="0"/>
              <a:t>lambda function </a:t>
            </a:r>
            <a:r>
              <a:rPr lang="en-US" b="0" dirty="0"/>
              <a:t>in it</a:t>
            </a:r>
            <a:r>
              <a:rPr lang="en-US" dirty="0"/>
              <a:t>,</a:t>
            </a:r>
          </a:p>
          <a:p>
            <a:pPr marL="628650" lvl="1" indent="-171450">
              <a:buFont typeface="Arial" panose="020B0604020202020204" pitchFamily="34" charset="0"/>
              <a:buChar char="•"/>
            </a:pPr>
            <a:r>
              <a:rPr lang="en-US" dirty="0"/>
              <a:t>a function which takes as input </a:t>
            </a:r>
            <a:r>
              <a:rPr lang="en-US" b="1" i="1" dirty="0"/>
              <a:t>x</a:t>
            </a:r>
            <a:r>
              <a:rPr lang="en-US" dirty="0"/>
              <a:t> and returns </a:t>
            </a:r>
            <a:r>
              <a:rPr lang="en-US" b="1" i="1" dirty="0"/>
              <a:t>two times x</a:t>
            </a:r>
            <a:r>
              <a:rPr lang="en-US" dirty="0"/>
              <a:t>.</a:t>
            </a:r>
          </a:p>
          <a:p>
            <a:pPr marL="171450" indent="-171450">
              <a:buFont typeface="Arial" panose="020B0604020202020204" pitchFamily="34" charset="0"/>
              <a:buChar char="•"/>
            </a:pPr>
            <a:r>
              <a:rPr lang="en-US" dirty="0"/>
              <a:t>Then we invoke the function "</a:t>
            </a:r>
            <a:r>
              <a:rPr lang="en-US" b="1" i="1" dirty="0"/>
              <a:t>twice</a:t>
            </a:r>
            <a:r>
              <a:rPr lang="en-US" dirty="0"/>
              <a:t>" with argument </a:t>
            </a:r>
            <a:r>
              <a:rPr lang="en-US" b="1" dirty="0"/>
              <a:t>5</a:t>
            </a:r>
            <a:r>
              <a:rPr lang="en-US" dirty="0"/>
              <a:t> and it returns </a:t>
            </a:r>
            <a:r>
              <a:rPr lang="en-US" b="1" dirty="0"/>
              <a:t>10</a:t>
            </a:r>
            <a:r>
              <a:rPr lang="en-US" dirty="0"/>
              <a:t>.</a:t>
            </a: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the same code in </a:t>
            </a:r>
            <a:r>
              <a:rPr lang="en-US" b="1" dirty="0"/>
              <a:t>C#</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Again, we define a </a:t>
            </a:r>
            <a:r>
              <a:rPr lang="en-US" b="1" dirty="0"/>
              <a:t>variable </a:t>
            </a:r>
            <a:r>
              <a:rPr lang="en-US" b="0" dirty="0"/>
              <a:t>and assign a </a:t>
            </a:r>
            <a:r>
              <a:rPr lang="en-US" b="1" dirty="0"/>
              <a:t>lambda function</a:t>
            </a:r>
            <a:r>
              <a:rPr lang="en-US" b="0" dirty="0"/>
              <a:t>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Then we </a:t>
            </a:r>
            <a:r>
              <a:rPr lang="en-US" b="1" dirty="0"/>
              <a:t>invoke the lambda function </a:t>
            </a:r>
            <a:r>
              <a:rPr lang="en-US" b="0" dirty="0"/>
              <a:t>through the variable.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 same code can be written in </a:t>
            </a:r>
            <a:r>
              <a:rPr lang="en-US" b="1" dirty="0"/>
              <a:t>Java</a:t>
            </a:r>
            <a:r>
              <a:rPr lang="en-US" b="0" dirty="0"/>
              <a:t>, and it looks very similar.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Declaration of </a:t>
            </a:r>
            <a:r>
              <a:rPr lang="en-US" b="1" dirty="0"/>
              <a:t>variable</a:t>
            </a:r>
            <a:r>
              <a:rPr lang="en-US" b="0" dirty="0"/>
              <a:t>, holding a </a:t>
            </a:r>
            <a:r>
              <a:rPr lang="en-US" b="1" dirty="0"/>
              <a:t>lambda function </a:t>
            </a:r>
            <a:r>
              <a:rPr lang="en-US" b="0" dirty="0"/>
              <a:t>and </a:t>
            </a:r>
            <a:r>
              <a:rPr lang="en-US" b="1" dirty="0"/>
              <a:t>invocation</a:t>
            </a:r>
            <a:r>
              <a:rPr lang="en-US" b="0" dirty="0"/>
              <a:t> of the lambda function.</a:t>
            </a:r>
          </a:p>
          <a:p>
            <a:pPr marL="0" indent="0">
              <a:buFont typeface="Arial" panose="020B0604020202020204" pitchFamily="34" charset="0"/>
              <a:buNone/>
            </a:pPr>
            <a:r>
              <a:rPr lang="en-US" b="1" dirty="0"/>
              <a:t>First-class functions </a:t>
            </a:r>
            <a:r>
              <a:rPr lang="en-US" dirty="0"/>
              <a:t>are an important concept in programming.</a:t>
            </a:r>
          </a:p>
          <a:p>
            <a:pPr marL="171450" indent="-171450">
              <a:buFont typeface="Arial" panose="020B0604020202020204" pitchFamily="34" charset="0"/>
              <a:buChar char="•"/>
            </a:pPr>
            <a:r>
              <a:rPr lang="en-US" dirty="0"/>
              <a:t>They allow functions and methods to </a:t>
            </a:r>
            <a:r>
              <a:rPr lang="en-US" b="1" dirty="0"/>
              <a:t>take other functions as arguments</a:t>
            </a:r>
            <a:r>
              <a:rPr lang="en-US" dirty="0"/>
              <a:t>.</a:t>
            </a:r>
          </a:p>
          <a:p>
            <a:pPr marL="171450" indent="-171450">
              <a:buFont typeface="Arial" panose="020B0604020202020204" pitchFamily="34" charset="0"/>
              <a:buChar char="•"/>
            </a:pPr>
            <a:r>
              <a:rPr lang="en-US" dirty="0"/>
              <a:t>And this is </a:t>
            </a:r>
            <a:r>
              <a:rPr lang="en-US" b="1" dirty="0"/>
              <a:t>very powerful tool</a:t>
            </a:r>
            <a:r>
              <a:rPr lang="en-US" dirty="0"/>
              <a:t> for many situations.</a:t>
            </a:r>
          </a:p>
          <a:p>
            <a:pPr marL="171450" indent="-171450">
              <a:buFont typeface="Arial" panose="020B0604020202020204" pitchFamily="34" charset="0"/>
              <a:buChar char="•"/>
            </a:pPr>
            <a:r>
              <a:rPr lang="en-US" b="1" dirty="0"/>
              <a:t>We shall learn more </a:t>
            </a:r>
            <a:r>
              <a:rPr lang="en-US" dirty="0"/>
              <a:t>about functional programming and first-class functions in the advanced programming modules and courses at SoftUni.</a:t>
            </a:r>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70627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a:t>
            </a:r>
            <a:r>
              <a:rPr lang="en-US" b="1" dirty="0"/>
              <a:t>live demonstration </a:t>
            </a:r>
            <a:r>
              <a:rPr lang="en-US" dirty="0"/>
              <a:t>illustrates how to use </a:t>
            </a:r>
            <a:r>
              <a:rPr lang="en-US" b="1" dirty="0"/>
              <a:t>first-class functions </a:t>
            </a:r>
            <a:r>
              <a:rPr lang="en-US" dirty="0"/>
              <a:t>in JavaScript.</a:t>
            </a:r>
          </a:p>
          <a:p>
            <a:pPr marL="171450" indent="-171450">
              <a:buFont typeface="Arial" panose="020B0604020202020204" pitchFamily="34" charset="0"/>
              <a:buChar char="•"/>
            </a:pPr>
            <a:r>
              <a:rPr lang="en-US" dirty="0"/>
              <a:t>We open the live example at repl.it.</a:t>
            </a:r>
          </a:p>
          <a:p>
            <a:pPr marL="171450" indent="-171450">
              <a:buFont typeface="Arial" panose="020B0604020202020204" pitchFamily="34" charset="0"/>
              <a:buChar char="•"/>
            </a:pPr>
            <a:r>
              <a:rPr lang="en-US" dirty="0"/>
              <a:t>Wait for it to load.</a:t>
            </a:r>
            <a:endParaRPr lang="bg-BG" dirty="0"/>
          </a:p>
          <a:p>
            <a:pPr marL="171450" indent="-171450">
              <a:buFont typeface="Arial" panose="020B0604020202020204" pitchFamily="34" charset="0"/>
              <a:buChar char="•"/>
            </a:pPr>
            <a:r>
              <a:rPr lang="en-US" dirty="0"/>
              <a:t>Then we click [Run].</a:t>
            </a:r>
          </a:p>
          <a:p>
            <a:pPr marL="171450" indent="-171450">
              <a:buFont typeface="Arial" panose="020B0604020202020204" pitchFamily="34" charset="0"/>
              <a:buChar char="•"/>
            </a:pPr>
            <a:r>
              <a:rPr lang="en-US" dirty="0"/>
              <a:t>And we can see the result: the lambda function from the variable "twice" is invoked and its result is printed.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24</a:t>
            </a:fld>
            <a:endParaRPr lang="en-US" dirty="0"/>
          </a:p>
        </p:txBody>
      </p:sp>
      <p:sp>
        <p:nvSpPr>
          <p:cNvPr id="6" name="Footer Placeholder 7">
            <a:extLst>
              <a:ext uri="{FF2B5EF4-FFF2-40B4-BE49-F238E27FC236}">
                <a16:creationId xmlns=""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42264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Higher-order functions </a:t>
            </a:r>
            <a:r>
              <a:rPr lang="en-US" dirty="0"/>
              <a:t>take other functions as arguments.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powerful concept in functional programming.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functions, which take other functions as argument,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implement abstract behavior.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create functions, which calculate something, but what exactly depends on their arguments.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Let's take an </a:t>
            </a:r>
            <a:r>
              <a:rPr lang="en-US" b="1" dirty="0"/>
              <a:t>example</a:t>
            </a:r>
            <a:r>
              <a:rPr lang="en-US" dirty="0"/>
              <a:t>: the function "</a:t>
            </a:r>
            <a:r>
              <a:rPr lang="en-US" b="1" dirty="0"/>
              <a:t>aggregate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takes 3 parameters: </a:t>
            </a:r>
            <a:r>
              <a:rPr lang="en-US" b="1" dirty="0"/>
              <a:t>start</a:t>
            </a:r>
            <a:r>
              <a:rPr lang="en-US" dirty="0"/>
              <a:t>, </a:t>
            </a:r>
            <a:r>
              <a:rPr lang="en-US" b="1" dirty="0"/>
              <a:t>end</a:t>
            </a:r>
            <a:r>
              <a:rPr lang="en-US" dirty="0"/>
              <a:t> and </a:t>
            </a:r>
            <a:r>
              <a:rPr lang="en-US" b="1" dirty="0" err="1"/>
              <a:t>func</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function aggregates the result from the given function over the numbers from start to end.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a:t>
            </a:r>
            <a:r>
              <a:rPr lang="en-US" b="1" dirty="0"/>
              <a:t>example</a:t>
            </a:r>
            <a:r>
              <a:rPr lang="en-US" dirty="0"/>
              <a:t>, it can </a:t>
            </a:r>
            <a:r>
              <a:rPr lang="en-US" b="1" dirty="0"/>
              <a:t>multiply </a:t>
            </a:r>
            <a:r>
              <a:rPr lang="en-US" dirty="0"/>
              <a:t>the numbers from 1 to 10.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Or it can </a:t>
            </a:r>
            <a:r>
              <a:rPr lang="en-US" b="1" dirty="0"/>
              <a:t>sum </a:t>
            </a:r>
            <a:r>
              <a:rPr lang="en-US" dirty="0"/>
              <a:t>the numbers from 20 to 30.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In the body of the </a:t>
            </a:r>
            <a:r>
              <a:rPr lang="en-US" b="1" dirty="0"/>
              <a:t>"aggregate" function </a:t>
            </a:r>
            <a:r>
              <a:rPr lang="en-US" dirty="0"/>
              <a:t>we apply the function "</a:t>
            </a:r>
            <a:r>
              <a:rPr lang="en-US" b="1" noProof="1"/>
              <a:t>func</a:t>
            </a:r>
            <a:r>
              <a:rPr lang="en-US" dirty="0"/>
              <a:t>" many times in a loop, for the numbers from "</a:t>
            </a:r>
            <a:r>
              <a:rPr lang="en-US" b="1" dirty="0"/>
              <a:t>start</a:t>
            </a:r>
            <a:r>
              <a:rPr lang="en-US" dirty="0"/>
              <a:t>" to "</a:t>
            </a:r>
            <a:r>
              <a:rPr lang="en-US" b="1" dirty="0"/>
              <a:t>end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start number</a:t>
            </a:r>
            <a:r>
              <a:rPr lang="en-US" dirty="0"/>
              <a:t>, </a:t>
            </a:r>
            <a:r>
              <a:rPr lang="en-US" b="1" dirty="0"/>
              <a:t>end number </a:t>
            </a:r>
            <a:r>
              <a:rPr lang="en-US" dirty="0"/>
              <a:t>and the </a:t>
            </a:r>
            <a:r>
              <a:rPr lang="en-US" b="1" dirty="0"/>
              <a:t>aggregation function </a:t>
            </a:r>
            <a:r>
              <a:rPr lang="en-US" dirty="0"/>
              <a:t>come as arguments.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function is a good </a:t>
            </a:r>
            <a:r>
              <a:rPr lang="en-US" b="1" dirty="0"/>
              <a:t>example</a:t>
            </a:r>
            <a:r>
              <a:rPr lang="en-US" dirty="0"/>
              <a:t>, which illustrates the power of "</a:t>
            </a:r>
            <a:r>
              <a:rPr lang="en-US" b="1" dirty="0"/>
              <a:t>higher-order functions</a:t>
            </a:r>
            <a:r>
              <a:rPr lang="en-US" dirty="0"/>
              <a:t>" in functional programming.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function "aggregate" </a:t>
            </a:r>
            <a:r>
              <a:rPr lang="en-US" b="1" dirty="0"/>
              <a:t>accepts as parameter another function</a:t>
            </a:r>
            <a:r>
              <a:rPr lang="en-US" dirty="0"/>
              <a:t>, which combines two values during the aggregation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example how we can </a:t>
            </a:r>
            <a:r>
              <a:rPr lang="en-US" b="1" dirty="0"/>
              <a:t>invoke </a:t>
            </a:r>
            <a:r>
              <a:rPr lang="en-US" dirty="0"/>
              <a:t>this higher-order function: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sum the numbers from 1 to 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start</a:t>
            </a:r>
            <a:r>
              <a:rPr lang="en-US" dirty="0"/>
              <a:t> argument is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end</a:t>
            </a:r>
            <a:r>
              <a:rPr lang="en-US" dirty="0"/>
              <a:t> argument is 10.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aggregation function </a:t>
            </a:r>
            <a:r>
              <a:rPr lang="en-US" dirty="0"/>
              <a:t>is "</a:t>
            </a:r>
            <a:r>
              <a:rPr lang="en-US" b="1" dirty="0"/>
              <a:t>a + b</a:t>
            </a:r>
            <a:r>
              <a:rPr lang="en-US" dirty="0"/>
              <a:t>". It </a:t>
            </a:r>
            <a:r>
              <a:rPr lang="en-US" b="1" dirty="0"/>
              <a:t>sums</a:t>
            </a:r>
            <a:r>
              <a:rPr lang="en-US" dirty="0"/>
              <a:t> its arguments.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example how we can </a:t>
            </a:r>
            <a:r>
              <a:rPr lang="en-US" b="1" dirty="0"/>
              <a:t>invoke </a:t>
            </a:r>
            <a:r>
              <a:rPr lang="en-US" dirty="0"/>
              <a:t>the same higher-order function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to </a:t>
            </a:r>
            <a:r>
              <a:rPr lang="en-US" b="1" dirty="0"/>
              <a:t>multiply the numbers from 1 to 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is very similar to the previous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last example demonstrates how we can </a:t>
            </a:r>
            <a:r>
              <a:rPr lang="en-US" b="1" dirty="0"/>
              <a:t>append together the numbers from 1 to 10</a:t>
            </a:r>
            <a:r>
              <a:rPr lang="en-US" dirty="0"/>
              <a:t>, using the same higher-order function: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aggregation function </a:t>
            </a:r>
            <a:r>
              <a:rPr lang="en-US" dirty="0"/>
              <a:t>here is different: it appends its arguments as text.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66712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1" dirty="0"/>
              <a:t>live demonstration </a:t>
            </a:r>
            <a:r>
              <a:rPr lang="en-US" dirty="0"/>
              <a:t>illustrates how to use </a:t>
            </a:r>
            <a:r>
              <a:rPr lang="en-US" b="1" dirty="0"/>
              <a:t>higher-order functions</a:t>
            </a:r>
            <a:r>
              <a:rPr lang="en-US" dirty="0"/>
              <a:t> in JavaScript.</a:t>
            </a:r>
          </a:p>
          <a:p>
            <a:pPr marL="171450" indent="-171450">
              <a:buFont typeface="Arial" panose="020B0604020202020204" pitchFamily="34" charset="0"/>
              <a:buChar char="•"/>
            </a:pPr>
            <a:r>
              <a:rPr lang="en-US" dirty="0"/>
              <a:t>We </a:t>
            </a:r>
            <a:r>
              <a:rPr lang="en-US" b="1" dirty="0"/>
              <a:t>open the live example </a:t>
            </a:r>
            <a:r>
              <a:rPr lang="en-US" dirty="0"/>
              <a:t>at repl.it.</a:t>
            </a:r>
          </a:p>
          <a:p>
            <a:pPr marL="171450" indent="-171450">
              <a:buFont typeface="Arial" panose="020B0604020202020204" pitchFamily="34" charset="0"/>
              <a:buChar char="•"/>
            </a:pPr>
            <a:r>
              <a:rPr lang="en-US" dirty="0"/>
              <a:t>And we wait for it to load. It </a:t>
            </a:r>
            <a:r>
              <a:rPr lang="en-US" b="1" dirty="0"/>
              <a:t>needs some time</a:t>
            </a:r>
            <a:r>
              <a:rPr lang="en-US" dirty="0"/>
              <a:t>.</a:t>
            </a:r>
          </a:p>
          <a:p>
            <a:pPr marL="171450" indent="-171450">
              <a:buFont typeface="Arial" panose="020B0604020202020204" pitchFamily="34" charset="0"/>
              <a:buChar char="•"/>
            </a:pPr>
            <a:r>
              <a:rPr lang="en-US" dirty="0"/>
              <a:t>This is the same example from the previous slide.</a:t>
            </a:r>
          </a:p>
          <a:p>
            <a:pPr marL="628650" lvl="1" indent="-171450">
              <a:buFont typeface="Arial" panose="020B0604020202020204" pitchFamily="34" charset="0"/>
              <a:buChar char="•"/>
            </a:pPr>
            <a:r>
              <a:rPr lang="en-US" dirty="0"/>
              <a:t>The function "</a:t>
            </a:r>
            <a:r>
              <a:rPr lang="en-US" b="1" i="1" dirty="0"/>
              <a:t>aggregate</a:t>
            </a:r>
            <a:r>
              <a:rPr lang="en-US" dirty="0"/>
              <a:t>"</a:t>
            </a:r>
          </a:p>
          <a:p>
            <a:pPr marL="628650" lvl="1" indent="-171450">
              <a:buFont typeface="Arial" panose="020B0604020202020204" pitchFamily="34" charset="0"/>
              <a:buChar char="•"/>
            </a:pPr>
            <a:r>
              <a:rPr lang="en-US" dirty="0"/>
              <a:t>and 3 different </a:t>
            </a:r>
            <a:r>
              <a:rPr lang="en-US" b="1" dirty="0"/>
              <a:t>scenarios of aggregation</a:t>
            </a:r>
            <a:r>
              <a:rPr lang="en-US" dirty="0"/>
              <a:t>.</a:t>
            </a:r>
            <a:endParaRPr lang="bg-BG" dirty="0"/>
          </a:p>
          <a:p>
            <a:pPr marL="171450" indent="-171450">
              <a:buFont typeface="Arial" panose="020B0604020202020204" pitchFamily="34" charset="0"/>
              <a:buChar char="•"/>
            </a:pPr>
            <a:r>
              <a:rPr lang="en-US" dirty="0"/>
              <a:t>We </a:t>
            </a:r>
            <a:r>
              <a:rPr lang="en-US" b="1" dirty="0"/>
              <a:t>run it </a:t>
            </a:r>
            <a:r>
              <a:rPr lang="en-US" dirty="0"/>
              <a:t>and we see the result.</a:t>
            </a:r>
          </a:p>
          <a:p>
            <a:pPr marL="628650" lvl="1" indent="-171450">
              <a:buFont typeface="Arial" panose="020B0604020202020204" pitchFamily="34" charset="0"/>
              <a:buChar char="•"/>
            </a:pPr>
            <a:r>
              <a:rPr lang="en-US" dirty="0"/>
              <a:t>And it is as expected.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26</a:t>
            </a:fld>
            <a:endParaRPr lang="en-US" dirty="0"/>
          </a:p>
        </p:txBody>
      </p:sp>
      <p:sp>
        <p:nvSpPr>
          <p:cNvPr id="6" name="Footer Placeholder 7">
            <a:extLst>
              <a:ext uri="{FF2B5EF4-FFF2-40B4-BE49-F238E27FC236}">
                <a16:creationId xmlns=""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8049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sz="1200" b="1" dirty="0"/>
              <a:t>Data structures </a:t>
            </a:r>
            <a:r>
              <a:rPr lang="en-US" sz="1200" dirty="0"/>
              <a:t>are representations of data in the computer memory, which allow efficient access and modification.</a:t>
            </a:r>
          </a:p>
          <a:p>
            <a:pPr marL="171450" indent="-171450">
              <a:lnSpc>
                <a:spcPct val="100000"/>
              </a:lnSpc>
              <a:buFont typeface="Arial" panose="020B0604020202020204" pitchFamily="34" charset="0"/>
              <a:buChar char="•"/>
            </a:pPr>
            <a:r>
              <a:rPr lang="en-US" sz="1200" dirty="0"/>
              <a:t>This is a pretty </a:t>
            </a:r>
            <a:r>
              <a:rPr lang="en-US" sz="1200" b="1" dirty="0"/>
              <a:t>big topic</a:t>
            </a:r>
            <a:r>
              <a:rPr lang="en-US" sz="1200" dirty="0"/>
              <a:t>.</a:t>
            </a:r>
          </a:p>
          <a:p>
            <a:pPr marL="171450" indent="-171450">
              <a:lnSpc>
                <a:spcPct val="100000"/>
              </a:lnSpc>
              <a:buFont typeface="Arial" panose="020B0604020202020204" pitchFamily="34" charset="0"/>
              <a:buChar char="•"/>
            </a:pPr>
            <a:r>
              <a:rPr lang="en-US" sz="1200" b="1" dirty="0"/>
              <a:t>Hundreds of books </a:t>
            </a:r>
            <a:r>
              <a:rPr lang="en-US" sz="1200" dirty="0"/>
              <a:t>are written about data structures.</a:t>
            </a:r>
          </a:p>
          <a:p>
            <a:pPr marL="171450" indent="-171450">
              <a:lnSpc>
                <a:spcPct val="100000"/>
              </a:lnSpc>
              <a:buFont typeface="Arial" panose="020B0604020202020204" pitchFamily="34" charset="0"/>
              <a:buChar char="•"/>
            </a:pPr>
            <a:r>
              <a:rPr lang="en-US" sz="1200" dirty="0"/>
              <a:t>Data structures can be </a:t>
            </a:r>
            <a:r>
              <a:rPr lang="en-US" sz="1200" b="1" dirty="0"/>
              <a:t>linear structures</a:t>
            </a:r>
            <a:r>
              <a:rPr lang="en-US" sz="1200" dirty="0"/>
              <a:t> (such as arrays and lists), </a:t>
            </a:r>
            <a:r>
              <a:rPr lang="en-US" sz="1200" b="1" dirty="0"/>
              <a:t>tree-like structures </a:t>
            </a:r>
            <a:r>
              <a:rPr lang="en-US" sz="1200" dirty="0"/>
              <a:t>(such</a:t>
            </a:r>
            <a:r>
              <a:rPr lang="bg-BG" sz="1200" dirty="0"/>
              <a:t> </a:t>
            </a:r>
            <a:r>
              <a:rPr lang="en-US" sz="1200" dirty="0"/>
              <a:t>as balanced trees), </a:t>
            </a:r>
            <a:r>
              <a:rPr lang="en-US" sz="1200" b="1" dirty="0"/>
              <a:t>graph-like structures </a:t>
            </a:r>
            <a:r>
              <a:rPr lang="en-US" sz="1200" dirty="0"/>
              <a:t>(such as graphs), </a:t>
            </a:r>
            <a:r>
              <a:rPr lang="en-US" sz="1200" b="1" dirty="0"/>
              <a:t>hash-based structures </a:t>
            </a:r>
            <a:r>
              <a:rPr lang="en-US" sz="1200" dirty="0"/>
              <a:t>(such as hash-tables) and others.</a:t>
            </a:r>
          </a:p>
          <a:p>
            <a:pPr>
              <a:lnSpc>
                <a:spcPct val="100000"/>
              </a:lnSpc>
            </a:pPr>
            <a:endParaRPr lang="en-US" sz="1200" dirty="0"/>
          </a:p>
          <a:p>
            <a:pPr>
              <a:lnSpc>
                <a:spcPct val="100000"/>
              </a:lnSpc>
            </a:pPr>
            <a:r>
              <a:rPr lang="en-US" sz="1200" b="1" dirty="0"/>
              <a:t>Linear data types</a:t>
            </a:r>
            <a:r>
              <a:rPr lang="en-US" sz="1200" dirty="0"/>
              <a:t> are the most commonly used data structures in programming.</a:t>
            </a:r>
          </a:p>
          <a:p>
            <a:pPr marL="171450" indent="-171450">
              <a:lnSpc>
                <a:spcPct val="100000"/>
              </a:lnSpc>
              <a:buFont typeface="Arial" panose="020B0604020202020204" pitchFamily="34" charset="0"/>
              <a:buChar char="•"/>
            </a:pPr>
            <a:r>
              <a:rPr lang="en-US" sz="1200" dirty="0"/>
              <a:t>They represent </a:t>
            </a:r>
            <a:r>
              <a:rPr lang="en-US" sz="1200" b="1" dirty="0"/>
              <a:t>sequences of elements</a:t>
            </a:r>
            <a:r>
              <a:rPr lang="en-US" sz="1200" dirty="0"/>
              <a:t>, which can be ordered or not, indexed or not, linked to the next element or not, </a:t>
            </a:r>
            <a:r>
              <a:rPr lang="en-US" sz="1200" dirty="0" err="1"/>
              <a:t>etc</a:t>
            </a:r>
            <a:r>
              <a:rPr lang="bg-BG" sz="1200" dirty="0"/>
              <a:t>.</a:t>
            </a:r>
          </a:p>
          <a:p>
            <a:pPr marL="171450" indent="-171450">
              <a:lnSpc>
                <a:spcPct val="100000"/>
              </a:lnSpc>
              <a:buFont typeface="Arial" panose="020B0604020202020204" pitchFamily="34" charset="0"/>
              <a:buChar char="•"/>
            </a:pPr>
            <a:r>
              <a:rPr lang="en-US" sz="1200" dirty="0"/>
              <a:t>Examples of linear data structures are </a:t>
            </a:r>
            <a:r>
              <a:rPr lang="en-US" sz="1200" b="1" dirty="0"/>
              <a:t>arrays</a:t>
            </a:r>
            <a:r>
              <a:rPr lang="en-US" sz="1200" dirty="0"/>
              <a:t>, </a:t>
            </a:r>
            <a:r>
              <a:rPr lang="en-US" sz="1200" b="1" dirty="0"/>
              <a:t>lists</a:t>
            </a:r>
            <a:r>
              <a:rPr lang="en-US" sz="1200" dirty="0"/>
              <a:t>, </a:t>
            </a:r>
            <a:r>
              <a:rPr lang="en-US" sz="1200" b="1" dirty="0"/>
              <a:t>stacks</a:t>
            </a:r>
            <a:r>
              <a:rPr lang="bg-BG" sz="1200" dirty="0"/>
              <a:t> </a:t>
            </a:r>
            <a:r>
              <a:rPr lang="en-US" sz="1200" dirty="0"/>
              <a:t>and</a:t>
            </a:r>
            <a:r>
              <a:rPr lang="bg-BG" sz="1200" dirty="0"/>
              <a:t> </a:t>
            </a:r>
            <a:r>
              <a:rPr lang="en-US" sz="1200" b="1" dirty="0"/>
              <a:t>queues</a:t>
            </a:r>
            <a:r>
              <a:rPr lang="en-US" sz="1200" dirty="0"/>
              <a:t>.</a:t>
            </a:r>
          </a:p>
          <a:p>
            <a:endParaRPr lang="en-US" dirty="0"/>
          </a:p>
          <a:p>
            <a:r>
              <a:rPr lang="en-US" dirty="0"/>
              <a:t>This is how </a:t>
            </a:r>
            <a:r>
              <a:rPr lang="en-US" b="1" dirty="0"/>
              <a:t>arrays</a:t>
            </a:r>
            <a:r>
              <a:rPr lang="en-US" dirty="0"/>
              <a:t> and </a:t>
            </a:r>
            <a:r>
              <a:rPr lang="en-US" b="1" dirty="0"/>
              <a:t>array-based lists </a:t>
            </a:r>
            <a:r>
              <a:rPr lang="en-US" dirty="0"/>
              <a:t>look like in most programming languages and platforms:</a:t>
            </a:r>
          </a:p>
          <a:p>
            <a:pPr marL="171450" indent="-171450">
              <a:buFont typeface="Arial" panose="020B0604020202020204" pitchFamily="34" charset="0"/>
              <a:buChar char="•"/>
            </a:pPr>
            <a:r>
              <a:rPr lang="en-US" dirty="0"/>
              <a:t>They are </a:t>
            </a:r>
            <a:r>
              <a:rPr lang="en-US" b="1" dirty="0"/>
              <a:t>sequences of elements</a:t>
            </a:r>
            <a:r>
              <a:rPr lang="en-US" dirty="0"/>
              <a:t>, which are directly accessible by their </a:t>
            </a:r>
            <a:r>
              <a:rPr lang="en-US" b="1" dirty="0"/>
              <a:t>position</a:t>
            </a:r>
            <a:r>
              <a:rPr lang="en-US" dirty="0"/>
              <a:t> (which is called "</a:t>
            </a:r>
            <a:r>
              <a:rPr lang="en-US" b="1" dirty="0"/>
              <a:t>index</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an example of </a:t>
            </a:r>
            <a:r>
              <a:rPr lang="en-US" b="1" dirty="0"/>
              <a:t>linked-list</a:t>
            </a:r>
            <a:r>
              <a:rPr lang="en-US" dirty="0"/>
              <a:t>.</a:t>
            </a:r>
          </a:p>
          <a:p>
            <a:pPr marL="171450" indent="-171450">
              <a:buFont typeface="Arial" panose="020B0604020202020204" pitchFamily="34" charset="0"/>
              <a:buChar char="•"/>
            </a:pPr>
            <a:r>
              <a:rPr lang="en-US" dirty="0"/>
              <a:t>It consists of </a:t>
            </a:r>
            <a:r>
              <a:rPr lang="en-US" b="1" dirty="0"/>
              <a:t>elements</a:t>
            </a:r>
            <a:r>
              <a:rPr lang="en-US" dirty="0"/>
              <a:t>, where each element knows its </a:t>
            </a:r>
            <a:r>
              <a:rPr lang="en-US" b="1" dirty="0"/>
              <a:t>next element</a:t>
            </a:r>
            <a:r>
              <a:rPr lang="en-US" dirty="0"/>
              <a:t>.</a:t>
            </a:r>
          </a:p>
          <a:p>
            <a:pPr marL="171450" indent="-171450">
              <a:buFont typeface="Arial" panose="020B0604020202020204" pitchFamily="34" charset="0"/>
              <a:buChar char="•"/>
            </a:pPr>
            <a:r>
              <a:rPr lang="en-US" dirty="0"/>
              <a:t>The </a:t>
            </a:r>
            <a:r>
              <a:rPr lang="en-US" b="1" dirty="0"/>
              <a:t>last element </a:t>
            </a:r>
            <a:r>
              <a:rPr lang="en-US" dirty="0"/>
              <a:t>has "</a:t>
            </a:r>
            <a:r>
              <a:rPr lang="en-US" b="1" dirty="0"/>
              <a:t>null</a:t>
            </a:r>
            <a:r>
              <a:rPr lang="en-US" dirty="0"/>
              <a:t>" (or missing value) as next element.</a:t>
            </a:r>
          </a:p>
          <a:p>
            <a:pPr marL="171450" indent="-171450">
              <a:buFont typeface="Arial" panose="020B0604020202020204" pitchFamily="34" charset="0"/>
              <a:buChar char="•"/>
            </a:pPr>
            <a:r>
              <a:rPr lang="en-US" dirty="0"/>
              <a:t>Unlike array-based lists, linked list </a:t>
            </a:r>
            <a:r>
              <a:rPr lang="en-US" b="1" dirty="0"/>
              <a:t>do not provide direct access by index</a:t>
            </a:r>
            <a:r>
              <a:rPr lang="en-US" dirty="0"/>
              <a:t>.</a:t>
            </a:r>
            <a:endParaRPr lang="bg-BG" dirty="0"/>
          </a:p>
          <a:p>
            <a:pPr marL="0" indent="0">
              <a:buFont typeface="Arial" panose="020B0604020202020204" pitchFamily="34" charset="0"/>
              <a:buNone/>
            </a:pPr>
            <a:endParaRPr lang="bg-BG" dirty="0"/>
          </a:p>
          <a:p>
            <a:pPr marL="0" indent="0">
              <a:buFont typeface="Arial" panose="020B0604020202020204" pitchFamily="34" charset="0"/>
              <a:buNone/>
            </a:pPr>
            <a:r>
              <a:rPr lang="en-US" dirty="0"/>
              <a:t>This is an example of </a:t>
            </a:r>
            <a:r>
              <a:rPr lang="en-US" b="1" dirty="0"/>
              <a:t>array-based queue</a:t>
            </a:r>
            <a:r>
              <a:rPr lang="en-US" dirty="0"/>
              <a:t>.</a:t>
            </a:r>
          </a:p>
          <a:p>
            <a:pPr marL="171450" indent="-171450">
              <a:buFont typeface="Arial" panose="020B0604020202020204" pitchFamily="34" charset="0"/>
              <a:buChar char="•"/>
            </a:pPr>
            <a:r>
              <a:rPr lang="en-US" dirty="0"/>
              <a:t>The "</a:t>
            </a:r>
            <a:r>
              <a:rPr lang="en-US" b="1" dirty="0"/>
              <a:t>queue</a:t>
            </a:r>
            <a:r>
              <a:rPr lang="en-US" dirty="0"/>
              <a:t>" data structure works on the principle </a:t>
            </a:r>
            <a:r>
              <a:rPr lang="en-US" b="1" dirty="0"/>
              <a:t>FIFO</a:t>
            </a:r>
            <a:r>
              <a:rPr lang="en-US" dirty="0"/>
              <a:t> (first-in first-out).</a:t>
            </a:r>
          </a:p>
          <a:p>
            <a:pPr marL="171450" indent="-171450">
              <a:buFont typeface="Arial" panose="020B0604020202020204" pitchFamily="34" charset="0"/>
              <a:buChar char="•"/>
            </a:pPr>
            <a:r>
              <a:rPr lang="en-US" dirty="0"/>
              <a:t>Elements are </a:t>
            </a:r>
            <a:r>
              <a:rPr lang="en-US" b="1" dirty="0"/>
              <a:t>appended</a:t>
            </a:r>
            <a:r>
              <a:rPr lang="en-US" dirty="0"/>
              <a:t> in the queue at its </a:t>
            </a:r>
            <a:r>
              <a:rPr lang="en-US" b="1" dirty="0"/>
              <a:t>left end </a:t>
            </a:r>
            <a:r>
              <a:rPr lang="en-US" dirty="0"/>
              <a:t>(at its back). This operation is called "</a:t>
            </a:r>
            <a:r>
              <a:rPr lang="en-US" b="1" dirty="0"/>
              <a:t>enqueue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Elements are </a:t>
            </a:r>
            <a:r>
              <a:rPr lang="en-US" b="1" dirty="0"/>
              <a:t>taken </a:t>
            </a:r>
            <a:r>
              <a:rPr lang="en-US" dirty="0"/>
              <a:t>from the queue from its</a:t>
            </a:r>
            <a:r>
              <a:rPr lang="en-US" b="1" dirty="0"/>
              <a:t> right end </a:t>
            </a:r>
            <a:r>
              <a:rPr lang="en-US" dirty="0"/>
              <a:t>(from its front). This operation is called "</a:t>
            </a:r>
            <a:r>
              <a:rPr lang="en-US" b="1" dirty="0"/>
              <a:t>dequeue</a:t>
            </a:r>
            <a:r>
              <a:rPr lang="en-US" dirty="0"/>
              <a:t>".</a:t>
            </a:r>
          </a:p>
          <a:p>
            <a:pPr marL="0" indent="0">
              <a:buFont typeface="Arial" panose="020B0604020202020204" pitchFamily="34" charset="0"/>
              <a:buNone/>
            </a:pPr>
            <a:r>
              <a:rPr lang="en-US" dirty="0"/>
              <a:t>We shall </a:t>
            </a:r>
            <a:r>
              <a:rPr lang="en-US" b="1" dirty="0"/>
              <a:t>master the linear data structures </a:t>
            </a:r>
            <a:r>
              <a:rPr lang="en-US" dirty="0"/>
              <a:t>in detail in the advanced programming modules at </a:t>
            </a:r>
            <a:r>
              <a:rPr lang="en-US" b="1" dirty="0"/>
              <a:t>SoftUni</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60293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a:t>
            </a:r>
            <a:r>
              <a:rPr lang="en-US" b="1" dirty="0"/>
              <a:t>example</a:t>
            </a:r>
            <a:r>
              <a:rPr lang="en-US" dirty="0"/>
              <a:t>, which illustrates the </a:t>
            </a:r>
            <a:r>
              <a:rPr lang="en-US" b="1" dirty="0"/>
              <a:t>"list" data structure</a:t>
            </a:r>
            <a:r>
              <a:rPr lang="en-US" dirty="0"/>
              <a:t>.</a:t>
            </a:r>
          </a:p>
          <a:p>
            <a:pPr marL="171450" indent="-171450">
              <a:lnSpc>
                <a:spcPct val="90000"/>
              </a:lnSpc>
              <a:buFont typeface="Arial" panose="020B0604020202020204" pitchFamily="34" charset="0"/>
              <a:buChar char="•"/>
            </a:pPr>
            <a:r>
              <a:rPr lang="en-US" b="0" dirty="0"/>
              <a:t>We have a </a:t>
            </a:r>
            <a:r>
              <a:rPr lang="en-US" b="1" dirty="0"/>
              <a:t>list of numbers</a:t>
            </a:r>
            <a:r>
              <a:rPr lang="en-US" dirty="0"/>
              <a:t>, representing a sequence of income amounts.</a:t>
            </a:r>
          </a:p>
          <a:p>
            <a:pPr marL="0" indent="0">
              <a:lnSpc>
                <a:spcPct val="90000"/>
              </a:lnSpc>
              <a:buFont typeface="Arial" panose="020B0604020202020204" pitchFamily="34" charset="0"/>
              <a:buNone/>
            </a:pPr>
            <a:endParaRPr lang="en-US" dirty="0"/>
          </a:p>
          <a:p>
            <a:pPr marL="0" indent="0">
              <a:lnSpc>
                <a:spcPct val="90000"/>
              </a:lnSpc>
              <a:buFont typeface="Arial" panose="020B0604020202020204" pitchFamily="34" charset="0"/>
              <a:buNone/>
            </a:pPr>
            <a:r>
              <a:rPr lang="en-US" dirty="0"/>
              <a:t>This is how the list looks like in the memory.</a:t>
            </a:r>
          </a:p>
          <a:p>
            <a:pPr marL="171450" indent="-171450">
              <a:lnSpc>
                <a:spcPct val="90000"/>
              </a:lnSpc>
              <a:buFont typeface="Arial" panose="020B0604020202020204" pitchFamily="34" charset="0"/>
              <a:buChar char="•"/>
            </a:pPr>
            <a:r>
              <a:rPr lang="en-US" dirty="0"/>
              <a:t>It is an </a:t>
            </a:r>
            <a:r>
              <a:rPr lang="en-US" b="1" dirty="0"/>
              <a:t>indexed structure</a:t>
            </a:r>
            <a:r>
              <a:rPr lang="en-US" dirty="0"/>
              <a:t>: each element has a unique </a:t>
            </a:r>
            <a:r>
              <a:rPr lang="en-US" b="1" dirty="0"/>
              <a:t>index</a:t>
            </a:r>
            <a:r>
              <a:rPr lang="en-US" dirty="0"/>
              <a:t>, a number in the range from 0 to the size of the list minus one.</a:t>
            </a:r>
          </a:p>
          <a:p>
            <a:pPr marL="457200" indent="-457200">
              <a:lnSpc>
                <a:spcPct val="90000"/>
              </a:lnSpc>
              <a:buFont typeface="Wingdings" panose="05000000000000000000" pitchFamily="2" charset="2"/>
              <a:buChar char="§"/>
            </a:pPr>
            <a:endParaRPr lang="en-US" dirty="0"/>
          </a:p>
          <a:p>
            <a:pPr marL="0" indent="0">
              <a:lnSpc>
                <a:spcPct val="90000"/>
              </a:lnSpc>
              <a:buFont typeface="Wingdings" panose="05000000000000000000" pitchFamily="2" charset="2"/>
              <a:buNone/>
            </a:pPr>
            <a:r>
              <a:rPr lang="en-US" b="0" dirty="0"/>
              <a:t>This is how we can </a:t>
            </a:r>
            <a:r>
              <a:rPr lang="en-US" b="1" dirty="0"/>
              <a:t>append</a:t>
            </a:r>
            <a:r>
              <a:rPr lang="en-US" dirty="0"/>
              <a:t> a new income.</a:t>
            </a:r>
          </a:p>
          <a:p>
            <a:pPr marL="0" indent="0">
              <a:lnSpc>
                <a:spcPct val="90000"/>
              </a:lnSpc>
              <a:buFont typeface="Wingdings" panose="05000000000000000000" pitchFamily="2" charset="2"/>
              <a:buNone/>
            </a:pPr>
            <a:endParaRPr lang="en-US" dirty="0"/>
          </a:p>
          <a:p>
            <a:pPr marL="0" indent="0">
              <a:lnSpc>
                <a:spcPct val="90000"/>
              </a:lnSpc>
              <a:spcBef>
                <a:spcPts val="1200"/>
              </a:spcBef>
              <a:buFont typeface="Wingdings" panose="05000000000000000000" pitchFamily="2" charset="2"/>
              <a:buNone/>
            </a:pPr>
            <a:r>
              <a:rPr lang="en-US" b="0" dirty="0"/>
              <a:t>This is how we can </a:t>
            </a:r>
            <a:r>
              <a:rPr lang="en-US" b="1" dirty="0"/>
              <a:t>modify</a:t>
            </a:r>
            <a:r>
              <a:rPr lang="en-US" dirty="0"/>
              <a:t> an existing income, by its </a:t>
            </a:r>
            <a:r>
              <a:rPr lang="en-US" b="1" dirty="0"/>
              <a:t>index</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94541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1" dirty="0"/>
              <a:t>live demonstration </a:t>
            </a:r>
            <a:r>
              <a:rPr lang="en-US" dirty="0"/>
              <a:t>illustrates how to use </a:t>
            </a:r>
            <a:r>
              <a:rPr lang="en-US" b="1" dirty="0"/>
              <a:t>simple lists</a:t>
            </a:r>
            <a:r>
              <a:rPr lang="en-US" dirty="0"/>
              <a:t> in JavaScript.</a:t>
            </a:r>
          </a:p>
          <a:p>
            <a:pPr marL="171450" indent="-171450">
              <a:buFont typeface="Arial" panose="020B0604020202020204" pitchFamily="34" charset="0"/>
              <a:buChar char="•"/>
            </a:pPr>
            <a:r>
              <a:rPr lang="en-US" dirty="0"/>
              <a:t>We </a:t>
            </a:r>
            <a:r>
              <a:rPr lang="en-US" b="1" dirty="0"/>
              <a:t>open</a:t>
            </a:r>
            <a:r>
              <a:rPr lang="en-US" dirty="0"/>
              <a:t> the live example at repl.it.</a:t>
            </a:r>
          </a:p>
          <a:p>
            <a:pPr marL="171450" indent="-171450">
              <a:buFont typeface="Arial" panose="020B0604020202020204" pitchFamily="34" charset="0"/>
              <a:buChar char="•"/>
            </a:pPr>
            <a:r>
              <a:rPr lang="en-US" dirty="0"/>
              <a:t>And we </a:t>
            </a:r>
            <a:r>
              <a:rPr lang="en-US" b="1" dirty="0"/>
              <a:t>wait </a:t>
            </a:r>
            <a:r>
              <a:rPr lang="en-US" dirty="0"/>
              <a:t>for it to load. It needs some time.</a:t>
            </a:r>
          </a:p>
          <a:p>
            <a:pPr marL="171450" indent="-171450">
              <a:buFont typeface="Arial" panose="020B0604020202020204" pitchFamily="34" charset="0"/>
              <a:buChar char="•"/>
            </a:pPr>
            <a:r>
              <a:rPr lang="en-US" dirty="0"/>
              <a:t>This is the same example from the previous slide.</a:t>
            </a:r>
            <a:endParaRPr lang="bg-BG" dirty="0"/>
          </a:p>
          <a:p>
            <a:pPr marL="171450" indent="-171450">
              <a:buFont typeface="Arial" panose="020B0604020202020204" pitchFamily="34" charset="0"/>
              <a:buChar char="•"/>
            </a:pPr>
            <a:r>
              <a:rPr lang="en-US" dirty="0"/>
              <a:t>We </a:t>
            </a:r>
            <a:r>
              <a:rPr lang="en-US" b="1" dirty="0"/>
              <a:t>run </a:t>
            </a:r>
            <a:r>
              <a:rPr lang="en-US" dirty="0"/>
              <a:t>it and we see the </a:t>
            </a:r>
            <a:r>
              <a:rPr lang="en-US" b="1" dirty="0"/>
              <a:t>result</a:t>
            </a:r>
            <a:r>
              <a:rPr lang="en-US" dirty="0"/>
              <a:t>: the list before and after the modifications.</a:t>
            </a: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29</a:t>
            </a:fld>
            <a:endParaRPr lang="en-US" dirty="0"/>
          </a:p>
        </p:txBody>
      </p:sp>
      <p:sp>
        <p:nvSpPr>
          <p:cNvPr id="6" name="Footer Placeholder 7">
            <a:extLst>
              <a:ext uri="{FF2B5EF4-FFF2-40B4-BE49-F238E27FC236}">
                <a16:creationId xmlns=""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21595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a:t>
            </a:r>
          </a:p>
          <a:p>
            <a:pPr marL="171450" indent="-171450">
              <a:buFont typeface="Arial" panose="020B0604020202020204" pitchFamily="34" charset="0"/>
              <a:buChar char="•"/>
            </a:pPr>
            <a:r>
              <a:rPr lang="en-US" dirty="0"/>
              <a:t>feel free to </a:t>
            </a:r>
            <a:r>
              <a:rPr lang="en-US" b="1" dirty="0"/>
              <a:t>ask in the sli.do </a:t>
            </a:r>
            <a:r>
              <a:rPr lang="en-US" dirty="0"/>
              <a:t>platform using the code on the screen,</a:t>
            </a:r>
          </a:p>
          <a:p>
            <a:pPr marL="171450" indent="-171450">
              <a:buFont typeface="Arial" panose="020B0604020202020204" pitchFamily="34" charset="0"/>
              <a:buChar char="•"/>
            </a:pPr>
            <a:r>
              <a:rPr lang="en-US" dirty="0"/>
              <a:t>and the trainers will be happy to answer you very soon.</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 xmlns:a16="http://schemas.microsoft.com/office/drawing/2014/main" id="{4C8B269A-F454-4312-89F8-6B41E0E5E0C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3497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programming, sometimes we use more complex data structures, like </a:t>
            </a:r>
            <a:r>
              <a:rPr lang="en-US" b="1" dirty="0"/>
              <a:t>trees</a:t>
            </a:r>
            <a:r>
              <a:rPr lang="en-US" dirty="0"/>
              <a:t>.</a:t>
            </a:r>
          </a:p>
          <a:p>
            <a:r>
              <a:rPr lang="en-US" sz="3200" b="1" dirty="0"/>
              <a:t>Tees </a:t>
            </a:r>
            <a:r>
              <a:rPr lang="en-US" sz="3200" dirty="0"/>
              <a:t>and tree-like data structures consist of nodes, where</a:t>
            </a:r>
          </a:p>
          <a:p>
            <a:pPr marL="360000" indent="-180000">
              <a:buFont typeface="Arial" panose="020B0604020202020204" pitchFamily="34" charset="0"/>
              <a:buChar char="•"/>
            </a:pPr>
            <a:r>
              <a:rPr lang="en-US" sz="3000" dirty="0"/>
              <a:t>each </a:t>
            </a:r>
            <a:r>
              <a:rPr lang="en-US" sz="3000" b="1" dirty="0"/>
              <a:t>node</a:t>
            </a:r>
            <a:r>
              <a:rPr lang="en-US" sz="3000" dirty="0"/>
              <a:t> holds data + list of </a:t>
            </a:r>
            <a:r>
              <a:rPr lang="en-US" sz="3000" b="1" dirty="0"/>
              <a:t>child nodes </a:t>
            </a:r>
            <a:r>
              <a:rPr lang="en-US" sz="3000" dirty="0"/>
              <a:t>+ </a:t>
            </a:r>
            <a:r>
              <a:rPr lang="en-US" sz="3000" b="1" dirty="0"/>
              <a:t>parent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This example illustrates visually a </a:t>
            </a:r>
            <a:r>
              <a:rPr lang="en-US" sz="3200" b="1" dirty="0"/>
              <a:t>tree</a:t>
            </a:r>
            <a:r>
              <a:rPr lang="en-US" sz="3200" dirty="0"/>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This is a tree holding, the directory structure of a hard drive in Windows.</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The </a:t>
            </a:r>
            <a:r>
              <a:rPr lang="en-US" sz="3000" b="1" kern="1200" dirty="0">
                <a:solidFill>
                  <a:schemeClr val="tx1"/>
                </a:solidFill>
                <a:latin typeface="+mn-lt"/>
                <a:ea typeface="+mn-ea"/>
                <a:cs typeface="+mn-cs"/>
              </a:rPr>
              <a:t>root</a:t>
            </a:r>
            <a:r>
              <a:rPr lang="en-US" sz="3000" kern="1200" dirty="0">
                <a:solidFill>
                  <a:schemeClr val="tx1"/>
                </a:solidFill>
                <a:latin typeface="+mn-lt"/>
                <a:ea typeface="+mn-ea"/>
                <a:cs typeface="+mn-cs"/>
              </a:rPr>
              <a:t> node "</a:t>
            </a:r>
            <a:r>
              <a:rPr lang="en-US" sz="3000" b="1" kern="1200" dirty="0">
                <a:solidFill>
                  <a:schemeClr val="tx1"/>
                </a:solidFill>
                <a:latin typeface="+mn-lt"/>
                <a:ea typeface="+mn-ea"/>
                <a:cs typeface="+mn-cs"/>
              </a:rPr>
              <a:t>C colon backslash</a:t>
            </a:r>
            <a:r>
              <a:rPr lang="en-US" sz="3000" kern="1200" dirty="0">
                <a:solidFill>
                  <a:schemeClr val="tx1"/>
                </a:solidFill>
                <a:latin typeface="+mn-lt"/>
                <a:ea typeface="+mn-ea"/>
                <a:cs typeface="+mn-cs"/>
              </a:rPr>
              <a:t>" has 3 </a:t>
            </a:r>
            <a:r>
              <a:rPr lang="en-US" sz="3000" b="1" kern="1200" dirty="0">
                <a:solidFill>
                  <a:schemeClr val="tx1"/>
                </a:solidFill>
                <a:latin typeface="+mn-lt"/>
                <a:ea typeface="+mn-ea"/>
                <a:cs typeface="+mn-cs"/>
              </a:rPr>
              <a:t>child nodes</a:t>
            </a:r>
            <a:r>
              <a:rPr lang="en-US" sz="3000" kern="1200" dirty="0">
                <a:solidFill>
                  <a:schemeClr val="tx1"/>
                </a:solidFill>
                <a:latin typeface="+mn-lt"/>
                <a:ea typeface="+mn-ea"/>
                <a:cs typeface="+mn-cs"/>
              </a:rPr>
              <a:t>: "Programs", "Users" and "Windows"</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The child node "Users" has </a:t>
            </a:r>
            <a:r>
              <a:rPr lang="en-US" sz="3000" b="1" kern="1200" dirty="0">
                <a:solidFill>
                  <a:schemeClr val="tx1"/>
                </a:solidFill>
                <a:latin typeface="+mn-lt"/>
                <a:ea typeface="+mn-ea"/>
                <a:cs typeface="+mn-cs"/>
              </a:rPr>
              <a:t>3 child nodes</a:t>
            </a:r>
            <a:r>
              <a:rPr lang="en-US" sz="3000" kern="1200" dirty="0">
                <a:solidFill>
                  <a:schemeClr val="tx1"/>
                </a:solidFill>
                <a:latin typeface="+mn-lt"/>
                <a:ea typeface="+mn-ea"/>
                <a:cs typeface="+mn-cs"/>
              </a:rPr>
              <a:t>: "Maria", "Peter" and "George".</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The other nodes have </a:t>
            </a:r>
            <a:r>
              <a:rPr lang="en-US" sz="3000" b="1" kern="1200" dirty="0">
                <a:solidFill>
                  <a:schemeClr val="tx1"/>
                </a:solidFill>
                <a:latin typeface="+mn-lt"/>
                <a:ea typeface="+mn-ea"/>
                <a:cs typeface="+mn-cs"/>
              </a:rPr>
              <a:t>no children</a:t>
            </a:r>
            <a:r>
              <a:rPr lang="en-US" sz="3000" kern="1200" dirty="0">
                <a:solidFill>
                  <a:schemeClr val="tx1"/>
                </a:solidFill>
                <a:latin typeface="+mn-lt"/>
                <a:ea typeface="+mn-ea"/>
                <a:cs typeface="+mn-cs"/>
              </a:rPr>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Each node, except the root, have a </a:t>
            </a:r>
            <a:r>
              <a:rPr lang="en-US" sz="3000" b="1" kern="1200" dirty="0">
                <a:solidFill>
                  <a:schemeClr val="tx1"/>
                </a:solidFill>
                <a:latin typeface="+mn-lt"/>
                <a:ea typeface="+mn-ea"/>
                <a:cs typeface="+mn-cs"/>
              </a:rPr>
              <a:t>parent node</a:t>
            </a:r>
            <a:r>
              <a:rPr lang="en-US" sz="3000" kern="1200" dirty="0">
                <a:solidFill>
                  <a:schemeClr val="tx1"/>
                </a:solidFill>
                <a:latin typeface="+mn-lt"/>
                <a:ea typeface="+mn-ea"/>
                <a:cs typeface="+mn-cs"/>
              </a:rPr>
              <a:t>.</a:t>
            </a:r>
          </a:p>
          <a:p>
            <a:r>
              <a:rPr lang="en-US" sz="2800" b="0" dirty="0"/>
              <a:t>Data structures often come with </a:t>
            </a:r>
            <a:r>
              <a:rPr lang="en-US" sz="2800" b="1" dirty="0"/>
              <a:t>algorithms </a:t>
            </a:r>
            <a:r>
              <a:rPr lang="en-US" sz="2800" b="0" dirty="0"/>
              <a:t>for their processing.</a:t>
            </a:r>
          </a:p>
          <a:p>
            <a:pPr marL="360000" indent="-180000">
              <a:buFont typeface="Arial" panose="020B0604020202020204" pitchFamily="34" charset="0"/>
              <a:buChar char="•"/>
            </a:pPr>
            <a:r>
              <a:rPr lang="en-US" sz="2800" b="0" dirty="0"/>
              <a:t>Such algorithms can be different styles of traversing; </a:t>
            </a:r>
          </a:p>
          <a:p>
            <a:pPr marL="720000" lvl="1" indent="-180000">
              <a:buFont typeface="Arial" panose="020B0604020202020204" pitchFamily="34" charset="0"/>
              <a:buChar char="•"/>
            </a:pPr>
            <a:r>
              <a:rPr lang="en-US" sz="2800" b="0" dirty="0"/>
              <a:t>appending, inserting, deleting and modifying a node; </a:t>
            </a:r>
          </a:p>
          <a:p>
            <a:pPr marL="720000" lvl="1" indent="-180000">
              <a:buFont typeface="Arial" panose="020B0604020202020204" pitchFamily="34" charset="0"/>
              <a:buChar char="•"/>
            </a:pPr>
            <a:r>
              <a:rPr lang="en-US" sz="2800" b="0" dirty="0"/>
              <a:t>extracting sub-structures, finding paths, and much more.</a:t>
            </a:r>
          </a:p>
          <a:p>
            <a:pPr marL="0" lvl="0" indent="0">
              <a:buFont typeface="Arial" panose="020B0604020202020204" pitchFamily="34" charset="0"/>
              <a:buNone/>
            </a:pPr>
            <a:endParaRPr lang="en-US" sz="2800" b="1" dirty="0"/>
          </a:p>
          <a:p>
            <a:pPr marL="0" lvl="0" indent="0">
              <a:buFont typeface="Arial" panose="020B0604020202020204" pitchFamily="34" charset="0"/>
              <a:buNone/>
            </a:pPr>
            <a:r>
              <a:rPr lang="en-US" sz="2800" b="1" dirty="0"/>
              <a:t>Examples </a:t>
            </a:r>
            <a:r>
              <a:rPr lang="en-US" sz="2800" b="0" dirty="0"/>
              <a:t>of algorithms are the classical </a:t>
            </a:r>
            <a:r>
              <a:rPr lang="en-US" sz="2800" b="1" dirty="0"/>
              <a:t>tree traversal algorithms</a:t>
            </a:r>
            <a:r>
              <a:rPr lang="en-US" sz="2800" b="0" dirty="0"/>
              <a:t>:</a:t>
            </a:r>
          </a:p>
          <a:p>
            <a:pPr marL="360000" lvl="0" indent="-180000">
              <a:buFont typeface="Arial" panose="020B0604020202020204" pitchFamily="34" charset="0"/>
              <a:buChar char="•"/>
            </a:pPr>
            <a:r>
              <a:rPr lang="en-US" sz="3000" dirty="0"/>
              <a:t>Depth-First Search (DFS)</a:t>
            </a:r>
          </a:p>
          <a:p>
            <a:pPr marL="360000" lvl="0" indent="-180000">
              <a:buFont typeface="Arial" panose="020B0604020202020204" pitchFamily="34" charset="0"/>
              <a:buChar char="•"/>
            </a:pPr>
            <a:r>
              <a:rPr lang="en-US" sz="3000" dirty="0"/>
              <a:t>And Breadth-First Search (BFS)</a:t>
            </a:r>
          </a:p>
          <a:p>
            <a:pPr marL="360000" lvl="0" indent="-180000">
              <a:buFont typeface="Arial" panose="020B0604020202020204" pitchFamily="34" charset="0"/>
              <a:buChar char="•"/>
            </a:pPr>
            <a:r>
              <a:rPr lang="en-US" sz="3000" dirty="0"/>
              <a:t>We shall learn them in the "Data Structures and Algorithms" module at SoftUni.</a:t>
            </a:r>
          </a:p>
          <a:p>
            <a:pPr marL="0" lvl="0" indent="0">
              <a:buFont typeface="Arial" panose="020B0604020202020204" pitchFamily="34" charset="0"/>
              <a:buNone/>
            </a:pPr>
            <a:endParaRPr lang="en-US" sz="3000" dirty="0"/>
          </a:p>
          <a:p>
            <a:pPr marL="0" lvl="0" indent="0">
              <a:buFont typeface="Arial" panose="020B0604020202020204" pitchFamily="34" charset="0"/>
              <a:buNone/>
            </a:pPr>
            <a:r>
              <a:rPr lang="en-US" sz="3000" dirty="0"/>
              <a:t>This is a </a:t>
            </a:r>
            <a:r>
              <a:rPr lang="en-US" sz="3000" b="1" dirty="0"/>
              <a:t>sample</a:t>
            </a:r>
            <a:r>
              <a:rPr lang="en-US" sz="3000" dirty="0"/>
              <a:t> pseudocode implementation of the </a:t>
            </a:r>
            <a:r>
              <a:rPr lang="en-US" sz="3000" b="1" dirty="0"/>
              <a:t>Depth-First-Search algorithm</a:t>
            </a:r>
            <a:r>
              <a:rPr lang="en-US" sz="3000" dirty="0"/>
              <a:t>.</a:t>
            </a:r>
          </a:p>
          <a:p>
            <a:pPr marL="360000" lvl="0" indent="-180000">
              <a:buFont typeface="Arial" panose="020B0604020202020204" pitchFamily="34" charset="0"/>
              <a:buChar char="•"/>
            </a:pPr>
            <a:r>
              <a:rPr lang="en-US" sz="3000" dirty="0"/>
              <a:t>The </a:t>
            </a:r>
            <a:r>
              <a:rPr lang="en-US" sz="3000" b="1" dirty="0"/>
              <a:t>in-depth traversal </a:t>
            </a:r>
            <a:r>
              <a:rPr lang="en-US" sz="3000" dirty="0"/>
              <a:t>starts from certain </a:t>
            </a:r>
            <a:r>
              <a:rPr lang="en-US" sz="3000" b="1" i="1" dirty="0"/>
              <a:t>node</a:t>
            </a:r>
            <a:r>
              <a:rPr lang="en-US" sz="3000" dirty="0"/>
              <a:t>.</a:t>
            </a:r>
          </a:p>
          <a:p>
            <a:pPr marL="360000" lvl="0" indent="-180000">
              <a:buFont typeface="Arial" panose="020B0604020202020204" pitchFamily="34" charset="0"/>
              <a:buChar char="•"/>
            </a:pPr>
            <a:r>
              <a:rPr lang="en-US" sz="3000" dirty="0"/>
              <a:t>Then this </a:t>
            </a:r>
            <a:r>
              <a:rPr lang="en-US" sz="3000" b="1" i="1" dirty="0"/>
              <a:t>node</a:t>
            </a:r>
            <a:r>
              <a:rPr lang="en-US" sz="3000" dirty="0"/>
              <a:t> is first </a:t>
            </a:r>
            <a:r>
              <a:rPr lang="en-US" sz="3000" b="1" dirty="0"/>
              <a:t>printed</a:t>
            </a:r>
            <a:r>
              <a:rPr lang="en-US" sz="3000" dirty="0"/>
              <a:t>.</a:t>
            </a:r>
          </a:p>
          <a:p>
            <a:pPr marL="360000" lvl="0" indent="-180000">
              <a:buFont typeface="Arial" panose="020B0604020202020204" pitchFamily="34" charset="0"/>
              <a:buChar char="•"/>
            </a:pPr>
            <a:r>
              <a:rPr lang="en-US" sz="3000" dirty="0"/>
              <a:t>Then the traversal starts </a:t>
            </a:r>
            <a:r>
              <a:rPr lang="en-US" sz="3000" b="1" dirty="0"/>
              <a:t>recursively from each child node </a:t>
            </a:r>
            <a:r>
              <a:rPr lang="en-US" sz="3000" dirty="0"/>
              <a:t>of the current </a:t>
            </a:r>
            <a:r>
              <a:rPr lang="en-US" sz="3000" b="1" i="1" dirty="0"/>
              <a:t>node</a:t>
            </a:r>
            <a:r>
              <a:rPr lang="en-US" sz="3000" dirty="0"/>
              <a:t>.</a:t>
            </a:r>
          </a:p>
          <a:p>
            <a:pPr marL="360000" lvl="0" indent="-180000">
              <a:buFont typeface="Arial" panose="020B0604020202020204" pitchFamily="34" charset="0"/>
              <a:buChar char="•"/>
            </a:pPr>
            <a:r>
              <a:rPr lang="en-US" sz="3000" dirty="0"/>
              <a:t>The traversal process initially starts from the root node of the tree and reaches all tree nodes sooner or later.</a:t>
            </a:r>
          </a:p>
          <a:p>
            <a:pPr marL="360000" lvl="0" indent="-180000">
              <a:buFont typeface="Arial" panose="020B0604020202020204" pitchFamily="34" charset="0"/>
              <a:buChar char="•"/>
            </a:pPr>
            <a:r>
              <a:rPr lang="en-US" sz="3000" dirty="0"/>
              <a:t>Unless the tree has a cycle or the tree is not connected, </a:t>
            </a:r>
            <a:r>
              <a:rPr lang="en-US" sz="3000" b="1" dirty="0"/>
              <a:t>this process in finite </a:t>
            </a:r>
            <a:r>
              <a:rPr lang="en-US" sz="3000" dirty="0"/>
              <a:t>and will </a:t>
            </a:r>
            <a:r>
              <a:rPr lang="en-US" sz="3000" b="1" dirty="0"/>
              <a:t>traverse all the nodes</a:t>
            </a:r>
            <a:r>
              <a:rPr lang="en-US" sz="3000" dirty="0"/>
              <a:t>.</a:t>
            </a:r>
          </a:p>
          <a:p>
            <a:pPr marL="0" lvl="0" indent="0">
              <a:buFont typeface="Arial" panose="020B0604020202020204" pitchFamily="34" charset="0"/>
              <a:buNone/>
            </a:pPr>
            <a:endParaRPr lang="en-US" sz="3000" dirty="0"/>
          </a:p>
          <a:p>
            <a:pPr marL="0" lvl="0" indent="0">
              <a:buFont typeface="Arial" panose="020B0604020202020204" pitchFamily="34" charset="0"/>
              <a:buNone/>
            </a:pPr>
            <a:endParaRPr lang="en-US" sz="3000" dirty="0"/>
          </a:p>
          <a:p>
            <a:pPr marL="0" lvl="0" indent="0">
              <a:buFont typeface="Arial" panose="020B0604020202020204" pitchFamily="34" charset="0"/>
              <a:buNone/>
            </a:pPr>
            <a:endParaRPr lang="en-US" sz="3000" dirty="0"/>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1000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8000"/>
              </a:lnSpc>
            </a:pPr>
            <a:r>
              <a:rPr lang="en-US" b="1" dirty="0"/>
              <a:t>Component-based software development</a:t>
            </a:r>
            <a:r>
              <a:rPr lang="bg-BG" b="0" dirty="0"/>
              <a:t> </a:t>
            </a:r>
            <a:r>
              <a:rPr lang="en-US" b="0" dirty="0"/>
              <a:t>is software development approach, a programming paradigm, based on the </a:t>
            </a:r>
            <a:r>
              <a:rPr lang="en-US" b="1" dirty="0"/>
              <a:t>composition of re-usable components</a:t>
            </a:r>
            <a:r>
              <a:rPr lang="en-US" b="0" dirty="0"/>
              <a:t>.</a:t>
            </a:r>
            <a:endParaRPr lang="bg-BG" b="1" dirty="0"/>
          </a:p>
          <a:p>
            <a:pPr marL="171450" indent="-171450">
              <a:lnSpc>
                <a:spcPct val="108000"/>
              </a:lnSpc>
              <a:buFont typeface="Arial" panose="020B0604020202020204" pitchFamily="34" charset="0"/>
              <a:buChar char="•"/>
            </a:pPr>
            <a:r>
              <a:rPr lang="en-US" dirty="0"/>
              <a:t>Instead of building the application or system from scratch, developers take </a:t>
            </a:r>
            <a:r>
              <a:rPr lang="en-US" b="1" dirty="0"/>
              <a:t>ready-to-use components </a:t>
            </a:r>
            <a:r>
              <a:rPr lang="en-US" dirty="0"/>
              <a:t>and plug them into their software.</a:t>
            </a:r>
          </a:p>
          <a:p>
            <a:pPr marL="171450" indent="-171450">
              <a:lnSpc>
                <a:spcPct val="108000"/>
              </a:lnSpc>
              <a:buFont typeface="Arial" panose="020B0604020202020204" pitchFamily="34" charset="0"/>
              <a:buChar char="•"/>
            </a:pPr>
            <a:r>
              <a:rPr lang="en-US" dirty="0"/>
              <a:t>The </a:t>
            </a:r>
            <a:r>
              <a:rPr lang="en-US" b="1" dirty="0"/>
              <a:t>components </a:t>
            </a:r>
            <a:r>
              <a:rPr lang="en-US" dirty="0"/>
              <a:t>are </a:t>
            </a:r>
            <a:r>
              <a:rPr lang="en-US" b="1" dirty="0"/>
              <a:t>building blocks</a:t>
            </a:r>
            <a:r>
              <a:rPr lang="en-US" dirty="0"/>
              <a:t>, which come from </a:t>
            </a:r>
            <a:r>
              <a:rPr lang="en-US" b="1" dirty="0"/>
              <a:t>component libraries</a:t>
            </a:r>
            <a:r>
              <a:rPr lang="en-US" dirty="0"/>
              <a:t> and </a:t>
            </a:r>
            <a:r>
              <a:rPr lang="en-US" b="1" dirty="0"/>
              <a:t>software packages </a:t>
            </a:r>
            <a:r>
              <a:rPr lang="en-US" dirty="0"/>
              <a:t>(which can be open-source, royalty free or commercial)</a:t>
            </a:r>
            <a:r>
              <a:rPr lang="bg-BG" dirty="0"/>
              <a:t>.</a:t>
            </a:r>
            <a:endParaRPr lang="en-US" dirty="0"/>
          </a:p>
          <a:p>
            <a:pPr>
              <a:lnSpc>
                <a:spcPct val="108000"/>
              </a:lnSpc>
            </a:pPr>
            <a:endParaRPr lang="en-US" b="1" dirty="0"/>
          </a:p>
          <a:p>
            <a:pPr>
              <a:lnSpc>
                <a:spcPct val="108000"/>
              </a:lnSpc>
            </a:pPr>
            <a:r>
              <a:rPr lang="en-US" b="1" dirty="0"/>
              <a:t>Components</a:t>
            </a:r>
            <a:r>
              <a:rPr lang="en-US" dirty="0"/>
              <a:t> are self-contained pieces of functionality, ready to be inserted as part of larger software application.</a:t>
            </a:r>
            <a:endParaRPr lang="bg-BG" dirty="0"/>
          </a:p>
          <a:p>
            <a:pPr marL="171450" indent="-171450">
              <a:lnSpc>
                <a:spcPct val="108000"/>
              </a:lnSpc>
              <a:buFont typeface="Arial" panose="020B0604020202020204" pitchFamily="34" charset="0"/>
              <a:buChar char="•"/>
            </a:pPr>
            <a:r>
              <a:rPr lang="en-US" dirty="0"/>
              <a:t>For </a:t>
            </a:r>
            <a:r>
              <a:rPr lang="en-US" b="1" dirty="0"/>
              <a:t>example</a:t>
            </a:r>
            <a:r>
              <a:rPr lang="en-US" dirty="0"/>
              <a:t>, a </a:t>
            </a:r>
            <a:r>
              <a:rPr lang="en-US" b="1" dirty="0"/>
              <a:t>PDF generator </a:t>
            </a:r>
            <a:r>
              <a:rPr lang="en-US" dirty="0"/>
              <a:t>component can be used to</a:t>
            </a:r>
          </a:p>
          <a:p>
            <a:pPr marL="628650" lvl="1" indent="-171450">
              <a:lnSpc>
                <a:spcPct val="108000"/>
              </a:lnSpc>
              <a:buFont typeface="Arial" panose="020B0604020202020204" pitchFamily="34" charset="0"/>
              <a:buChar char="•"/>
            </a:pPr>
            <a:r>
              <a:rPr lang="en-US" dirty="0"/>
              <a:t>create PDF reports, insert formatted text, images, tables and other elements in them</a:t>
            </a:r>
          </a:p>
          <a:p>
            <a:pPr marL="628650" lvl="1" indent="-171450">
              <a:lnSpc>
                <a:spcPct val="108000"/>
              </a:lnSpc>
              <a:buFont typeface="Arial" panose="020B0604020202020204" pitchFamily="34" charset="0"/>
              <a:buChar char="•"/>
            </a:pPr>
            <a:r>
              <a:rPr lang="en-US" dirty="0"/>
              <a:t>and then create a </a:t>
            </a:r>
            <a:r>
              <a:rPr lang="en-US" b="1" dirty="0"/>
              <a:t>PDF file</a:t>
            </a:r>
            <a:r>
              <a:rPr lang="en-US" dirty="0"/>
              <a:t>, which can be displayed in the Web browser or printed on paper.</a:t>
            </a:r>
          </a:p>
          <a:p>
            <a:pPr marL="628650" lvl="1" indent="-171450">
              <a:lnSpc>
                <a:spcPct val="108000"/>
              </a:lnSpc>
              <a:buFont typeface="Arial" panose="020B0604020202020204" pitchFamily="34" charset="0"/>
              <a:buChar char="•"/>
            </a:pPr>
            <a:r>
              <a:rPr lang="en-US" dirty="0"/>
              <a:t>The </a:t>
            </a:r>
            <a:r>
              <a:rPr lang="en-US" b="1" dirty="0"/>
              <a:t>internal details</a:t>
            </a:r>
            <a:r>
              <a:rPr lang="en-US" dirty="0"/>
              <a:t> about the PDF document format and how it works </a:t>
            </a:r>
            <a:r>
              <a:rPr lang="en-US" b="1" dirty="0"/>
              <a:t>are hidden</a:t>
            </a:r>
            <a:r>
              <a:rPr lang="en-US" dirty="0"/>
              <a:t> in the component.</a:t>
            </a:r>
          </a:p>
          <a:p>
            <a:pPr marL="628650" lvl="1" indent="-171450">
              <a:lnSpc>
                <a:spcPct val="108000"/>
              </a:lnSpc>
              <a:buFont typeface="Arial" panose="020B0604020202020204" pitchFamily="34" charset="0"/>
              <a:buChar char="•"/>
            </a:pPr>
            <a:r>
              <a:rPr lang="en-US" dirty="0"/>
              <a:t>Developers do not need to care about these technical details. They just use the component.</a:t>
            </a:r>
          </a:p>
          <a:p>
            <a:pPr marL="171450" indent="-171450">
              <a:lnSpc>
                <a:spcPct val="108000"/>
              </a:lnSpc>
              <a:buFont typeface="Arial" panose="020B0604020202020204" pitchFamily="34" charset="0"/>
              <a:buChar char="•"/>
            </a:pPr>
            <a:r>
              <a:rPr lang="en-US" dirty="0"/>
              <a:t>Another </a:t>
            </a:r>
            <a:r>
              <a:rPr lang="en-US" b="1" dirty="0"/>
              <a:t>example </a:t>
            </a:r>
            <a:r>
              <a:rPr lang="en-US" dirty="0"/>
              <a:t>of software component is an </a:t>
            </a:r>
            <a:r>
              <a:rPr lang="en-US" b="1" dirty="0"/>
              <a:t>email sender</a:t>
            </a:r>
            <a:r>
              <a:rPr lang="en-US" dirty="0"/>
              <a:t>, which can send emails, holding formatted text and attachments.</a:t>
            </a:r>
          </a:p>
          <a:p>
            <a:pPr marL="628650" lvl="1" indent="-171450">
              <a:lnSpc>
                <a:spcPct val="108000"/>
              </a:lnSpc>
              <a:buFont typeface="Arial" panose="020B0604020202020204" pitchFamily="34" charset="0"/>
              <a:buChar char="•"/>
            </a:pPr>
            <a:r>
              <a:rPr lang="en-US" dirty="0"/>
              <a:t>The email components knows how to connect to the specified </a:t>
            </a:r>
            <a:r>
              <a:rPr lang="en-US" b="1" dirty="0"/>
              <a:t>email server </a:t>
            </a:r>
            <a:r>
              <a:rPr lang="en-US" dirty="0"/>
              <a:t>using the </a:t>
            </a:r>
            <a:r>
              <a:rPr lang="en-US" b="1" dirty="0"/>
              <a:t>SMTP protocol</a:t>
            </a:r>
          </a:p>
          <a:p>
            <a:pPr marL="628650" lvl="1" indent="-171450">
              <a:lnSpc>
                <a:spcPct val="108000"/>
              </a:lnSpc>
              <a:buFont typeface="Arial" panose="020B0604020202020204" pitchFamily="34" charset="0"/>
              <a:buChar char="•"/>
            </a:pPr>
            <a:r>
              <a:rPr lang="en-US" dirty="0"/>
              <a:t>and how to compose </a:t>
            </a:r>
            <a:r>
              <a:rPr lang="en-US" b="1" dirty="0"/>
              <a:t>email messages </a:t>
            </a:r>
            <a:r>
              <a:rPr lang="en-US" dirty="0"/>
              <a:t>using the </a:t>
            </a:r>
            <a:r>
              <a:rPr lang="en-US" b="1" dirty="0"/>
              <a:t>MIME standard</a:t>
            </a:r>
            <a:r>
              <a:rPr lang="en-US" dirty="0"/>
              <a:t>.</a:t>
            </a:r>
          </a:p>
          <a:p>
            <a:pPr marL="628650" lvl="1" indent="-171450">
              <a:lnSpc>
                <a:spcPct val="108000"/>
              </a:lnSpc>
              <a:buFont typeface="Arial" panose="020B0604020202020204" pitchFamily="34" charset="0"/>
              <a:buChar char="•"/>
            </a:pPr>
            <a:r>
              <a:rPr lang="en-US" dirty="0"/>
              <a:t>This functionality is </a:t>
            </a:r>
            <a:r>
              <a:rPr lang="en-US" b="1" dirty="0"/>
              <a:t>encapsulated internally</a:t>
            </a:r>
            <a:r>
              <a:rPr lang="en-US" dirty="0"/>
              <a:t> inside the component and developers do not have to go into great technical details.</a:t>
            </a:r>
          </a:p>
          <a:p>
            <a:pPr marL="171450" lvl="0" indent="-171450">
              <a:lnSpc>
                <a:spcPct val="108000"/>
              </a:lnSpc>
              <a:buFont typeface="Arial" panose="020B0604020202020204" pitchFamily="34" charset="0"/>
              <a:buChar char="•"/>
            </a:pPr>
            <a:r>
              <a:rPr lang="en-US" dirty="0"/>
              <a:t>Another </a:t>
            </a:r>
            <a:r>
              <a:rPr lang="en-US" b="1" dirty="0"/>
              <a:t>example</a:t>
            </a:r>
            <a:r>
              <a:rPr lang="en-US" dirty="0"/>
              <a:t> of software component is a </a:t>
            </a:r>
            <a:r>
              <a:rPr lang="en-US" b="1" dirty="0"/>
              <a:t>"date picker" UI control</a:t>
            </a:r>
            <a:r>
              <a:rPr lang="en-US" dirty="0"/>
              <a:t>, used in Web front-end applications.</a:t>
            </a:r>
          </a:p>
          <a:p>
            <a:pPr marL="628650" lvl="1" indent="-171450">
              <a:lnSpc>
                <a:spcPct val="108000"/>
              </a:lnSpc>
              <a:buFont typeface="Arial" panose="020B0604020202020204" pitchFamily="34" charset="0"/>
              <a:buChar char="•"/>
            </a:pPr>
            <a:r>
              <a:rPr lang="en-US" dirty="0"/>
              <a:t>The </a:t>
            </a:r>
            <a:r>
              <a:rPr lang="en-US" b="1" dirty="0"/>
              <a:t>"date picker"</a:t>
            </a:r>
            <a:r>
              <a:rPr lang="en-US" dirty="0"/>
              <a:t> visual component is a </a:t>
            </a:r>
            <a:r>
              <a:rPr lang="en-US" b="1" dirty="0"/>
              <a:t>drop-down box</a:t>
            </a:r>
            <a:r>
              <a:rPr lang="en-US" dirty="0"/>
              <a:t>, which shows the </a:t>
            </a:r>
            <a:r>
              <a:rPr lang="en-US" b="1" dirty="0"/>
              <a:t>calendar </a:t>
            </a:r>
            <a:r>
              <a:rPr lang="en-US" dirty="0"/>
              <a:t>and users can select a specific date.</a:t>
            </a:r>
          </a:p>
          <a:p>
            <a:pPr marL="628650" lvl="1" indent="-171450">
              <a:lnSpc>
                <a:spcPct val="108000"/>
              </a:lnSpc>
              <a:buFont typeface="Arial" panose="020B0604020202020204" pitchFamily="34" charset="0"/>
              <a:buChar char="•"/>
            </a:pPr>
            <a:r>
              <a:rPr lang="en-US" dirty="0"/>
              <a:t>If you open a website to book online airline tickets, you will see such a "date picker"</a:t>
            </a:r>
            <a:r>
              <a:rPr lang="bg-BG" dirty="0"/>
              <a:t> </a:t>
            </a:r>
            <a:r>
              <a:rPr lang="en-US" dirty="0"/>
              <a:t>component.</a:t>
            </a:r>
          </a:p>
          <a:p>
            <a:pPr>
              <a:lnSpc>
                <a:spcPct val="108000"/>
              </a:lnSpc>
            </a:pPr>
            <a:endParaRPr lang="bg-BG" dirty="0"/>
          </a:p>
          <a:p>
            <a:pPr>
              <a:lnSpc>
                <a:spcPct val="108000"/>
              </a:lnSpc>
            </a:pPr>
            <a:r>
              <a:rPr lang="en-US" b="1" dirty="0"/>
              <a:t>User interface (UI) components </a:t>
            </a:r>
            <a:r>
              <a:rPr lang="en-US" dirty="0"/>
              <a:t>are also known as </a:t>
            </a:r>
            <a:r>
              <a:rPr lang="en-US" b="1" dirty="0"/>
              <a:t>UI controls</a:t>
            </a:r>
            <a:r>
              <a:rPr lang="en-US" dirty="0"/>
              <a:t>, </a:t>
            </a:r>
            <a:r>
              <a:rPr lang="en-US" b="1" dirty="0"/>
              <a:t>visual components</a:t>
            </a:r>
            <a:r>
              <a:rPr lang="en-US" dirty="0"/>
              <a:t> or </a:t>
            </a:r>
            <a:r>
              <a:rPr lang="en-US" b="1" dirty="0"/>
              <a:t>widgets</a:t>
            </a:r>
            <a:r>
              <a:rPr lang="en-US" b="0" dirty="0"/>
              <a:t>.</a:t>
            </a:r>
          </a:p>
          <a:p>
            <a:pPr marL="171450" indent="-171450">
              <a:lnSpc>
                <a:spcPct val="108000"/>
              </a:lnSpc>
              <a:buFont typeface="Arial" panose="020B0604020202020204" pitchFamily="34" charset="0"/>
              <a:buChar char="•"/>
            </a:pPr>
            <a:r>
              <a:rPr lang="en-US" b="0" dirty="0"/>
              <a:t>Software components can be </a:t>
            </a:r>
            <a:r>
              <a:rPr lang="en-US" b="1" dirty="0"/>
              <a:t>visual</a:t>
            </a:r>
            <a:r>
              <a:rPr lang="en-US" b="0" dirty="0"/>
              <a:t>, such as the date picker and </a:t>
            </a:r>
            <a:r>
              <a:rPr lang="en-US" b="1" dirty="0"/>
              <a:t>non-visual</a:t>
            </a:r>
            <a:r>
              <a:rPr lang="en-US" b="0" dirty="0"/>
              <a:t>, such as the PDF generator.</a:t>
            </a:r>
          </a:p>
          <a:p>
            <a:pPr marL="171450" indent="-171450">
              <a:lnSpc>
                <a:spcPct val="108000"/>
              </a:lnSpc>
              <a:buFont typeface="Arial" panose="020B0604020202020204" pitchFamily="34" charset="0"/>
              <a:buChar char="•"/>
            </a:pPr>
            <a:r>
              <a:rPr lang="en-US" b="1" dirty="0"/>
              <a:t>Visual components </a:t>
            </a:r>
            <a:r>
              <a:rPr lang="en-US" b="0" dirty="0"/>
              <a:t>are also called "</a:t>
            </a:r>
            <a:r>
              <a:rPr lang="en-US" b="1" dirty="0"/>
              <a:t>UI controls</a:t>
            </a:r>
            <a:r>
              <a:rPr lang="en-US" b="0" dirty="0"/>
              <a:t>".</a:t>
            </a:r>
          </a:p>
          <a:p>
            <a:pPr>
              <a:lnSpc>
                <a:spcPct val="108000"/>
              </a:lnSpc>
            </a:pPr>
            <a:endParaRPr lang="bg-BG" dirty="0"/>
          </a:p>
          <a:p>
            <a:pPr>
              <a:lnSpc>
                <a:spcPct val="108000"/>
              </a:lnSpc>
            </a:pPr>
            <a:r>
              <a:rPr lang="en-US" dirty="0"/>
              <a:t>Software components are distributed in </a:t>
            </a:r>
            <a:r>
              <a:rPr lang="en-US" b="1" dirty="0"/>
              <a:t>component libraries</a:t>
            </a:r>
            <a:r>
              <a:rPr lang="en-US" b="0" dirty="0"/>
              <a:t>.</a:t>
            </a:r>
          </a:p>
          <a:p>
            <a:pPr marL="171450" indent="-171450">
              <a:lnSpc>
                <a:spcPct val="108000"/>
              </a:lnSpc>
              <a:buFont typeface="Arial" panose="020B0604020202020204" pitchFamily="34" charset="0"/>
              <a:buChar char="•"/>
            </a:pPr>
            <a:r>
              <a:rPr lang="en-US" b="1" dirty="0"/>
              <a:t>Components libraries </a:t>
            </a:r>
            <a:r>
              <a:rPr lang="en-US" b="0" dirty="0"/>
              <a:t>are software components, bundled as redistributable software packages.</a:t>
            </a:r>
          </a:p>
          <a:p>
            <a:pPr marL="628650" lvl="1" indent="-171450">
              <a:lnSpc>
                <a:spcPct val="108000"/>
              </a:lnSpc>
              <a:buFont typeface="Arial" panose="020B0604020202020204" pitchFamily="34" charset="0"/>
              <a:buChar char="•"/>
            </a:pPr>
            <a:r>
              <a:rPr lang="en-US" b="0" dirty="0"/>
              <a:t>They can be downloaded from a </a:t>
            </a:r>
            <a:r>
              <a:rPr lang="en-US" b="1" dirty="0"/>
              <a:t>software component repository</a:t>
            </a:r>
            <a:r>
              <a:rPr lang="en-US" b="0" dirty="0"/>
              <a:t> (such as </a:t>
            </a:r>
            <a:r>
              <a:rPr lang="en-US" b="1" dirty="0"/>
              <a:t>npm</a:t>
            </a:r>
            <a:r>
              <a:rPr lang="en-US" b="0" dirty="0"/>
              <a:t>, </a:t>
            </a:r>
            <a:r>
              <a:rPr lang="en-US" b="1" dirty="0"/>
              <a:t>NuGet</a:t>
            </a:r>
            <a:r>
              <a:rPr lang="en-US" b="0" dirty="0"/>
              <a:t> and </a:t>
            </a:r>
            <a:r>
              <a:rPr lang="en-US" sz="1200" b="1" i="0" kern="1200" dirty="0" err="1">
                <a:solidFill>
                  <a:schemeClr val="tx1"/>
                </a:solidFill>
                <a:effectLst/>
                <a:latin typeface="+mn-lt"/>
                <a:ea typeface="+mn-ea"/>
                <a:cs typeface="+mn-cs"/>
              </a:rPr>
              <a:t>PyPI</a:t>
            </a:r>
            <a:r>
              <a:rPr lang="en-US" sz="1200" b="0" i="0" kern="1200" dirty="0">
                <a:solidFill>
                  <a:schemeClr val="tx1"/>
                </a:solidFill>
                <a:effectLst/>
                <a:latin typeface="+mn-lt"/>
                <a:ea typeface="+mn-ea"/>
                <a:cs typeface="+mn-cs"/>
              </a:rPr>
              <a:t>).</a:t>
            </a:r>
          </a:p>
          <a:p>
            <a:pPr marL="628650" lvl="1" indent="-171450">
              <a:lnSpc>
                <a:spcPct val="108000"/>
              </a:lnSpc>
              <a:buFont typeface="Arial" panose="020B0604020202020204" pitchFamily="34" charset="0"/>
              <a:buChar char="•"/>
            </a:pPr>
            <a:r>
              <a:rPr lang="en-US" sz="1200" b="0" i="0" kern="1200" dirty="0">
                <a:solidFill>
                  <a:schemeClr val="tx1"/>
                </a:solidFill>
                <a:effectLst/>
                <a:latin typeface="+mn-lt"/>
                <a:ea typeface="+mn-ea"/>
                <a:cs typeface="+mn-cs"/>
              </a:rPr>
              <a:t>Or can be purchased from </a:t>
            </a:r>
            <a:r>
              <a:rPr lang="en-US" sz="1200" b="1" i="0" kern="1200" dirty="0">
                <a:solidFill>
                  <a:schemeClr val="tx1"/>
                </a:solidFill>
                <a:effectLst/>
                <a:latin typeface="+mn-lt"/>
                <a:ea typeface="+mn-ea"/>
                <a:cs typeface="+mn-cs"/>
              </a:rPr>
              <a:t>software component publishers</a:t>
            </a:r>
            <a:r>
              <a:rPr lang="en-US" sz="1200" b="0" i="0" kern="1200" dirty="0">
                <a:solidFill>
                  <a:schemeClr val="tx1"/>
                </a:solidFill>
                <a:effectLst/>
                <a:latin typeface="+mn-lt"/>
                <a:ea typeface="+mn-ea"/>
                <a:cs typeface="+mn-cs"/>
              </a:rPr>
              <a:t> (such as Telerik, DevExpress, </a:t>
            </a:r>
            <a:r>
              <a:rPr lang="en-US" sz="1200" b="0" i="0" kern="1200" dirty="0" err="1">
                <a:solidFill>
                  <a:schemeClr val="tx1"/>
                </a:solidFill>
                <a:effectLst/>
                <a:latin typeface="+mn-lt"/>
                <a:ea typeface="+mn-ea"/>
                <a:cs typeface="+mn-cs"/>
              </a:rPr>
              <a:t>Aspose</a:t>
            </a:r>
            <a:r>
              <a:rPr lang="en-US" sz="1200" b="0" i="0" kern="1200" dirty="0">
                <a:solidFill>
                  <a:schemeClr val="tx1"/>
                </a:solidFill>
                <a:effectLst/>
                <a:latin typeface="+mn-lt"/>
                <a:ea typeface="+mn-ea"/>
                <a:cs typeface="+mn-cs"/>
              </a:rPr>
              <a:t>, and others).</a:t>
            </a:r>
          </a:p>
          <a:p>
            <a:pPr marL="628650" marR="0" lvl="1" indent="-171450" algn="l" defTabSz="914400" rtl="0" eaLnBrk="1" fontAlgn="auto" latinLnBrk="0" hangingPunct="1">
              <a:lnSpc>
                <a:spcPct val="108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Or can be publicly available </a:t>
            </a:r>
            <a:r>
              <a:rPr lang="en-US" sz="1200" b="1" i="0" kern="1200" dirty="0">
                <a:solidFill>
                  <a:schemeClr val="tx1"/>
                </a:solidFill>
                <a:effectLst/>
                <a:latin typeface="+mn-lt"/>
                <a:ea typeface="+mn-ea"/>
                <a:cs typeface="+mn-cs"/>
              </a:rPr>
              <a:t>open-source projects </a:t>
            </a:r>
            <a:r>
              <a:rPr lang="en-US" sz="1200" b="0" i="0" kern="1200" dirty="0">
                <a:solidFill>
                  <a:schemeClr val="tx1"/>
                </a:solidFill>
                <a:effectLst/>
                <a:latin typeface="+mn-lt"/>
                <a:ea typeface="+mn-ea"/>
                <a:cs typeface="+mn-cs"/>
              </a:rPr>
              <a:t>(such as </a:t>
            </a:r>
            <a:r>
              <a:rPr lang="en-US" sz="1200" b="1" i="0" kern="1200" dirty="0">
                <a:solidFill>
                  <a:schemeClr val="tx1"/>
                </a:solidFill>
                <a:effectLst/>
                <a:latin typeface="+mn-lt"/>
                <a:ea typeface="+mn-ea"/>
                <a:cs typeface="+mn-cs"/>
              </a:rPr>
              <a:t>Apache Commons Crypto</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jQuery UI</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8000"/>
              </a:lnSpc>
              <a:spcBef>
                <a:spcPts val="0"/>
              </a:spcBef>
              <a:spcAft>
                <a:spcPts val="0"/>
              </a:spcAft>
              <a:buClrTx/>
              <a:buSzTx/>
              <a:buFont typeface="Arial" panose="020B0604020202020204" pitchFamily="34" charset="0"/>
              <a:buChar char="•"/>
              <a:tabLst/>
              <a:defRPr/>
            </a:pPr>
            <a:r>
              <a:rPr lang="en-US" dirty="0"/>
              <a:t>Example of open-source </a:t>
            </a:r>
            <a:r>
              <a:rPr lang="en-US" b="1" dirty="0"/>
              <a:t>UI control library</a:t>
            </a:r>
            <a:r>
              <a:rPr lang="en-US" b="0" dirty="0"/>
              <a:t> is the</a:t>
            </a:r>
            <a:r>
              <a:rPr lang="en-US" b="1" dirty="0"/>
              <a:t> </a:t>
            </a:r>
            <a:r>
              <a:rPr lang="en-US" dirty="0">
                <a:hlinkClick r:id="rId3"/>
              </a:rPr>
              <a:t>jQuery UI</a:t>
            </a:r>
            <a:r>
              <a:rPr lang="en-US" b="0" dirty="0"/>
              <a:t> project.</a:t>
            </a:r>
          </a:p>
          <a:p>
            <a:pPr marL="628650" marR="0" lvl="1" indent="-171450" algn="l" defTabSz="914400" rtl="0" eaLnBrk="1" fontAlgn="auto" latinLnBrk="0" hangingPunct="1">
              <a:lnSpc>
                <a:spcPct val="108000"/>
              </a:lnSpc>
              <a:spcBef>
                <a:spcPts val="0"/>
              </a:spcBef>
              <a:spcAft>
                <a:spcPts val="0"/>
              </a:spcAft>
              <a:buClrTx/>
              <a:buSzTx/>
              <a:buFont typeface="Arial" panose="020B0604020202020204" pitchFamily="34" charset="0"/>
              <a:buChar char="•"/>
              <a:tabLst/>
              <a:defRPr/>
            </a:pPr>
            <a:r>
              <a:rPr lang="en-US" b="1" dirty="0"/>
              <a:t>jQuery UI </a:t>
            </a:r>
            <a:r>
              <a:rPr lang="en-US" b="0" dirty="0"/>
              <a:t>provides front-end user-interface components, widgets, effects and interactions for JavaScript developers.</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396349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a:t>
            </a:r>
            <a:r>
              <a:rPr lang="en-US" dirty="0"/>
              <a:t> of </a:t>
            </a:r>
            <a:r>
              <a:rPr lang="en-US" b="1" dirty="0"/>
              <a:t>software component</a:t>
            </a:r>
            <a:r>
              <a:rPr lang="bg-BG" dirty="0"/>
              <a:t> (</a:t>
            </a:r>
            <a:r>
              <a:rPr lang="en-US" dirty="0"/>
              <a:t>without any technical details).</a:t>
            </a:r>
          </a:p>
          <a:p>
            <a:pPr marL="171450" indent="-171450">
              <a:buFont typeface="Arial" panose="020B0604020202020204" pitchFamily="34" charset="0"/>
              <a:buChar char="•"/>
            </a:pPr>
            <a:r>
              <a:rPr lang="en-US" dirty="0"/>
              <a:t>This is what the end users sees at the screen.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how a </a:t>
            </a:r>
            <a:r>
              <a:rPr lang="en-US" b="1" dirty="0"/>
              <a:t>"date picker" UI control </a:t>
            </a:r>
            <a:r>
              <a:rPr lang="en-US" dirty="0"/>
              <a:t>can look like.</a:t>
            </a:r>
          </a:p>
          <a:p>
            <a:pPr marL="171450" lvl="0" indent="-171450">
              <a:buFont typeface="Arial" panose="020B0604020202020204" pitchFamily="34" charset="0"/>
              <a:buChar char="•"/>
            </a:pPr>
            <a:r>
              <a:rPr lang="en-US" dirty="0"/>
              <a:t>When you click the date field, the calendar appears to help you selecting a date.</a:t>
            </a:r>
          </a:p>
          <a:p>
            <a:pPr marL="0" indent="0">
              <a:buFont typeface="Arial" panose="020B0604020202020204" pitchFamily="34" charset="0"/>
              <a:buNone/>
            </a:pPr>
            <a:r>
              <a:rPr lang="en-US" dirty="0"/>
              <a:t>This is the </a:t>
            </a:r>
            <a:r>
              <a:rPr lang="en-US" b="1" dirty="0"/>
              <a:t>"date picker" component </a:t>
            </a:r>
            <a:r>
              <a:rPr lang="en-US" dirty="0"/>
              <a:t>from the </a:t>
            </a:r>
            <a:r>
              <a:rPr lang="en-US" b="1" dirty="0"/>
              <a:t>jQuery UI</a:t>
            </a:r>
            <a:r>
              <a:rPr lang="en-US" dirty="0"/>
              <a:t> control library.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867379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1" dirty="0"/>
              <a:t>live demonstration </a:t>
            </a:r>
            <a:r>
              <a:rPr lang="en-US" dirty="0"/>
              <a:t>illustrates how to use </a:t>
            </a:r>
            <a:r>
              <a:rPr lang="en-US" b="1" dirty="0"/>
              <a:t>software components</a:t>
            </a:r>
            <a:r>
              <a:rPr lang="en-US" dirty="0"/>
              <a:t>.</a:t>
            </a:r>
          </a:p>
          <a:p>
            <a:pPr marL="171450" indent="-171450">
              <a:buFont typeface="Arial" panose="020B0604020202020204" pitchFamily="34" charset="0"/>
              <a:buChar char="•"/>
            </a:pPr>
            <a:r>
              <a:rPr lang="en-US" dirty="0"/>
              <a:t>It demonstrates </a:t>
            </a:r>
            <a:r>
              <a:rPr lang="en-US" b="1" dirty="0"/>
              <a:t>the "date picker" widget</a:t>
            </a:r>
            <a:r>
              <a:rPr lang="en-US" dirty="0"/>
              <a:t> from the </a:t>
            </a:r>
            <a:r>
              <a:rPr lang="en-US" b="1" dirty="0"/>
              <a:t>jQuery UI</a:t>
            </a:r>
            <a:r>
              <a:rPr lang="en-US" dirty="0"/>
              <a:t> control library.</a:t>
            </a:r>
          </a:p>
          <a:p>
            <a:pPr marL="171450" indent="-171450">
              <a:buFont typeface="Arial" panose="020B0604020202020204" pitchFamily="34" charset="0"/>
              <a:buChar char="•"/>
            </a:pPr>
            <a:r>
              <a:rPr lang="en-US" dirty="0"/>
              <a:t>We </a:t>
            </a:r>
            <a:r>
              <a:rPr lang="en-US" b="1" dirty="0"/>
              <a:t>open</a:t>
            </a:r>
            <a:r>
              <a:rPr lang="en-US" dirty="0"/>
              <a:t> the live example at repl.it.</a:t>
            </a:r>
          </a:p>
          <a:p>
            <a:pPr marL="171450" indent="-171450">
              <a:buFont typeface="Arial" panose="020B0604020202020204" pitchFamily="34" charset="0"/>
              <a:buChar char="•"/>
            </a:pPr>
            <a:r>
              <a:rPr lang="en-US" dirty="0"/>
              <a:t>And we </a:t>
            </a:r>
            <a:r>
              <a:rPr lang="en-US" b="1" dirty="0"/>
              <a:t>wait </a:t>
            </a:r>
            <a:r>
              <a:rPr lang="en-US" dirty="0"/>
              <a:t>for it to load. It needs some time.</a:t>
            </a:r>
          </a:p>
          <a:p>
            <a:pPr marL="171450" indent="-171450">
              <a:buFont typeface="Arial" panose="020B0604020202020204" pitchFamily="34" charset="0"/>
              <a:buChar char="•"/>
            </a:pPr>
            <a:r>
              <a:rPr lang="en-US" dirty="0"/>
              <a:t>We </a:t>
            </a:r>
            <a:r>
              <a:rPr lang="en-US" b="1" dirty="0"/>
              <a:t>run </a:t>
            </a:r>
            <a:r>
              <a:rPr lang="en-US" dirty="0"/>
              <a:t>it and we see the </a:t>
            </a:r>
            <a:r>
              <a:rPr lang="en-US" b="1" dirty="0"/>
              <a:t>date selection box </a:t>
            </a:r>
            <a:r>
              <a:rPr lang="en-US" b="0" dirty="0"/>
              <a:t>on the right</a:t>
            </a:r>
            <a:r>
              <a:rPr lang="en-US" dirty="0"/>
              <a:t>.</a:t>
            </a:r>
          </a:p>
          <a:p>
            <a:pPr marL="628650" lvl="1" indent="-171450">
              <a:buFont typeface="Arial" panose="020B0604020202020204" pitchFamily="34" charset="0"/>
              <a:buChar char="•"/>
            </a:pPr>
            <a:r>
              <a:rPr lang="en-US" dirty="0"/>
              <a:t>And we can choose a date from the calendar.</a:t>
            </a:r>
          </a:p>
          <a:p>
            <a:pPr marL="0" lv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9403056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3000"/>
              </a:lnSpc>
            </a:pPr>
            <a:r>
              <a:rPr lang="en-US" b="1" dirty="0"/>
              <a:t>Event-driven programming</a:t>
            </a:r>
            <a:r>
              <a:rPr lang="bg-BG" b="0" dirty="0"/>
              <a:t> </a:t>
            </a:r>
            <a:r>
              <a:rPr lang="en-US" b="0" dirty="0"/>
              <a:t>is a </a:t>
            </a:r>
            <a:r>
              <a:rPr lang="en-US" b="1" dirty="0"/>
              <a:t>programming paradigm</a:t>
            </a:r>
            <a:r>
              <a:rPr lang="en-US" b="0" dirty="0"/>
              <a:t>,</a:t>
            </a:r>
          </a:p>
          <a:p>
            <a:pPr marL="171450" indent="-171450">
              <a:lnSpc>
                <a:spcPct val="103000"/>
              </a:lnSpc>
              <a:buFont typeface="Arial" panose="020B0604020202020204" pitchFamily="34" charset="0"/>
              <a:buChar char="•"/>
            </a:pPr>
            <a:r>
              <a:rPr lang="en-US" dirty="0"/>
              <a:t>in which </a:t>
            </a:r>
            <a:r>
              <a:rPr lang="en-US" b="1" dirty="0"/>
              <a:t>the flow of the program </a:t>
            </a:r>
            <a:r>
              <a:rPr lang="en-US" dirty="0"/>
              <a:t>is determined by </a:t>
            </a:r>
            <a:r>
              <a:rPr lang="en-US" b="1" dirty="0"/>
              <a:t>events</a:t>
            </a:r>
            <a:r>
              <a:rPr lang="en-US" dirty="0"/>
              <a:t>,</a:t>
            </a:r>
          </a:p>
          <a:p>
            <a:pPr marL="171450" indent="-171450">
              <a:lnSpc>
                <a:spcPct val="103000"/>
              </a:lnSpc>
              <a:buFont typeface="Arial" panose="020B0604020202020204" pitchFamily="34" charset="0"/>
              <a:buChar char="•"/>
            </a:pPr>
            <a:r>
              <a:rPr lang="en-US" dirty="0"/>
              <a:t>such as mouse clicks, key presses, button clicks, and many others.</a:t>
            </a:r>
          </a:p>
          <a:p>
            <a:pPr marL="0" indent="0">
              <a:lnSpc>
                <a:spcPct val="103000"/>
              </a:lnSpc>
              <a:buFont typeface="Arial" panose="020B0604020202020204" pitchFamily="34" charset="0"/>
              <a:buNone/>
            </a:pPr>
            <a:r>
              <a:rPr lang="en-US" dirty="0"/>
              <a:t>Typically a </a:t>
            </a:r>
            <a:r>
              <a:rPr lang="en-US" b="1" dirty="0"/>
              <a:t>software framework </a:t>
            </a:r>
            <a:r>
              <a:rPr lang="en-US" dirty="0"/>
              <a:t>drives the application</a:t>
            </a:r>
          </a:p>
          <a:p>
            <a:pPr marL="171450" indent="-171450">
              <a:lnSpc>
                <a:spcPct val="103000"/>
              </a:lnSpc>
              <a:buFont typeface="Arial" panose="020B0604020202020204" pitchFamily="34" charset="0"/>
              <a:buChar char="•"/>
            </a:pPr>
            <a:r>
              <a:rPr lang="en-US" dirty="0"/>
              <a:t>and </a:t>
            </a:r>
            <a:r>
              <a:rPr lang="en-US" b="1" dirty="0"/>
              <a:t>listens</a:t>
            </a:r>
            <a:r>
              <a:rPr lang="en-US" dirty="0"/>
              <a:t> for events in an </a:t>
            </a:r>
            <a:r>
              <a:rPr lang="en-US" b="1" dirty="0"/>
              <a:t>event loop</a:t>
            </a:r>
            <a:r>
              <a:rPr lang="en-US" dirty="0"/>
              <a:t>,</a:t>
            </a:r>
          </a:p>
          <a:p>
            <a:pPr marL="171450" indent="-171450">
              <a:lnSpc>
                <a:spcPct val="103000"/>
              </a:lnSpc>
              <a:buFont typeface="Arial" panose="020B0604020202020204" pitchFamily="34" charset="0"/>
              <a:buChar char="•"/>
            </a:pPr>
            <a:r>
              <a:rPr lang="en-US" dirty="0"/>
              <a:t>and when an event occurs, the framework calls the code to handle it.</a:t>
            </a:r>
          </a:p>
          <a:p>
            <a:pPr marL="0" indent="0">
              <a:lnSpc>
                <a:spcPct val="103000"/>
              </a:lnSpc>
              <a:buFont typeface="Arial" panose="020B0604020202020204" pitchFamily="34" charset="0"/>
              <a:buNone/>
            </a:pPr>
            <a:r>
              <a:rPr lang="en-US" dirty="0"/>
              <a:t>Developers write the </a:t>
            </a:r>
            <a:r>
              <a:rPr lang="en-US" b="1" dirty="0"/>
              <a:t>code for handling the events </a:t>
            </a:r>
            <a:r>
              <a:rPr lang="en-US" dirty="0"/>
              <a:t>(functions or methods).</a:t>
            </a:r>
          </a:p>
          <a:p>
            <a:pPr marL="0" indent="0">
              <a:lnSpc>
                <a:spcPct val="103000"/>
              </a:lnSpc>
              <a:buFont typeface="Arial" panose="020B0604020202020204" pitchFamily="34" charset="0"/>
              <a:buNone/>
            </a:pPr>
            <a:r>
              <a:rPr lang="en-US" b="1" dirty="0"/>
              <a:t>Examples </a:t>
            </a:r>
            <a:r>
              <a:rPr lang="en-US" dirty="0"/>
              <a:t>of event-driven software frameworks are:</a:t>
            </a:r>
          </a:p>
          <a:p>
            <a:pPr marL="171450" indent="-171450">
              <a:lnSpc>
                <a:spcPct val="103000"/>
              </a:lnSpc>
              <a:buFont typeface="Arial" panose="020B0604020202020204" pitchFamily="34" charset="0"/>
              <a:buChar char="•"/>
            </a:pPr>
            <a:r>
              <a:rPr lang="en-US" dirty="0"/>
              <a:t>The user interface</a:t>
            </a:r>
            <a:r>
              <a:rPr lang="bg-BG" dirty="0"/>
              <a:t> (</a:t>
            </a:r>
            <a:r>
              <a:rPr lang="en-US" dirty="0"/>
              <a:t>UI</a:t>
            </a:r>
            <a:r>
              <a:rPr lang="bg-BG" dirty="0"/>
              <a:t>)</a:t>
            </a:r>
            <a:r>
              <a:rPr lang="en-US" dirty="0"/>
              <a:t> system in the Web browsers, where the </a:t>
            </a:r>
            <a:r>
              <a:rPr lang="en-US" b="1" dirty="0"/>
              <a:t>HTML5 </a:t>
            </a:r>
            <a:r>
              <a:rPr lang="en-US" dirty="0"/>
              <a:t>standard describes the </a:t>
            </a:r>
            <a:r>
              <a:rPr lang="en-US" b="1" dirty="0"/>
              <a:t>components</a:t>
            </a:r>
            <a:r>
              <a:rPr lang="en-US" dirty="0"/>
              <a:t> and their </a:t>
            </a:r>
            <a:r>
              <a:rPr lang="en-US" b="1" dirty="0"/>
              <a:t>events</a:t>
            </a:r>
            <a:r>
              <a:rPr lang="en-US" dirty="0"/>
              <a:t>.</a:t>
            </a:r>
          </a:p>
          <a:p>
            <a:pPr marL="171450" indent="-171450">
              <a:lnSpc>
                <a:spcPct val="103000"/>
              </a:lnSpc>
              <a:buFont typeface="Arial" panose="020B0604020202020204" pitchFamily="34" charset="0"/>
              <a:buChar char="•"/>
            </a:pPr>
            <a:r>
              <a:rPr lang="en-US" dirty="0"/>
              <a:t>Another example is </a:t>
            </a:r>
            <a:r>
              <a:rPr lang="en-US" b="1" dirty="0"/>
              <a:t>the UI system in Android</a:t>
            </a:r>
            <a:r>
              <a:rPr lang="en-US" dirty="0"/>
              <a:t>, which defines a set of </a:t>
            </a:r>
            <a:r>
              <a:rPr lang="en-US" b="1" dirty="0"/>
              <a:t>UI components </a:t>
            </a:r>
            <a:r>
              <a:rPr lang="en-US" dirty="0"/>
              <a:t>with </a:t>
            </a:r>
            <a:r>
              <a:rPr lang="en-US" b="1" dirty="0"/>
              <a:t>events</a:t>
            </a:r>
            <a:r>
              <a:rPr lang="en-US" dirty="0"/>
              <a:t>.</a:t>
            </a:r>
          </a:p>
          <a:p>
            <a:pPr marL="0" indent="0">
              <a:lnSpc>
                <a:spcPct val="103000"/>
              </a:lnSpc>
              <a:buFont typeface="Arial" panose="020B0604020202020204" pitchFamily="34" charset="0"/>
              <a:buNone/>
            </a:pPr>
            <a:endParaRPr lang="en-US" dirty="0"/>
          </a:p>
          <a:p>
            <a:pPr>
              <a:lnSpc>
                <a:spcPct val="103000"/>
              </a:lnSpc>
              <a:spcBef>
                <a:spcPts val="1200"/>
              </a:spcBef>
            </a:pPr>
            <a:r>
              <a:rPr lang="en-US" b="1" dirty="0"/>
              <a:t>Event source </a:t>
            </a:r>
            <a:r>
              <a:rPr lang="en-US" dirty="0"/>
              <a:t>(or event emitter) is a software component, that </a:t>
            </a:r>
            <a:r>
              <a:rPr lang="en-US" b="1" dirty="0"/>
              <a:t>produces events</a:t>
            </a:r>
            <a:r>
              <a:rPr lang="en-US" b="0" dirty="0"/>
              <a:t>.</a:t>
            </a:r>
          </a:p>
          <a:p>
            <a:pPr marL="171450" indent="-171450">
              <a:lnSpc>
                <a:spcPct val="103000"/>
              </a:lnSpc>
              <a:spcBef>
                <a:spcPts val="1200"/>
              </a:spcBef>
              <a:buFont typeface="Arial" panose="020B0604020202020204" pitchFamily="34" charset="0"/>
              <a:buChar char="•"/>
            </a:pPr>
            <a:r>
              <a:rPr lang="en-US" dirty="0"/>
              <a:t>For example, an internal component in the software framework may track the mouse</a:t>
            </a:r>
          </a:p>
          <a:p>
            <a:pPr marL="171450" indent="-171450">
              <a:lnSpc>
                <a:spcPct val="103000"/>
              </a:lnSpc>
              <a:spcBef>
                <a:spcPts val="1200"/>
              </a:spcBef>
              <a:buFont typeface="Arial" panose="020B0604020202020204" pitchFamily="34" charset="0"/>
              <a:buChar char="•"/>
            </a:pPr>
            <a:r>
              <a:rPr lang="en-US" dirty="0"/>
              <a:t>and when the mouse is clicked, it may emit an event.</a:t>
            </a:r>
          </a:p>
          <a:p>
            <a:pPr marL="171450" indent="-171450">
              <a:lnSpc>
                <a:spcPct val="103000"/>
              </a:lnSpc>
              <a:spcBef>
                <a:spcPts val="1200"/>
              </a:spcBef>
              <a:buFont typeface="Arial" panose="020B0604020202020204" pitchFamily="34" charset="0"/>
              <a:buChar char="•"/>
            </a:pPr>
            <a:r>
              <a:rPr lang="en-US" dirty="0"/>
              <a:t>Typical </a:t>
            </a:r>
            <a:r>
              <a:rPr lang="en-US" b="1" dirty="0"/>
              <a:t>example </a:t>
            </a:r>
            <a:r>
              <a:rPr lang="en-US" dirty="0"/>
              <a:t>of event source is </a:t>
            </a:r>
            <a:r>
              <a:rPr lang="en-US" b="1" dirty="0"/>
              <a:t>the "button" component</a:t>
            </a:r>
            <a:r>
              <a:rPr lang="en-US" dirty="0"/>
              <a:t>, which defines the</a:t>
            </a:r>
            <a:r>
              <a:rPr lang="bg-BG" dirty="0"/>
              <a:t> "</a:t>
            </a:r>
            <a:r>
              <a:rPr lang="en-US" b="1" i="1" dirty="0"/>
              <a:t>on click</a:t>
            </a:r>
            <a:r>
              <a:rPr lang="bg-BG" dirty="0"/>
              <a:t>"</a:t>
            </a:r>
            <a:r>
              <a:rPr lang="en-US" dirty="0"/>
              <a:t> event.</a:t>
            </a:r>
          </a:p>
          <a:p>
            <a:pPr marL="0" indent="0">
              <a:lnSpc>
                <a:spcPct val="103000"/>
              </a:lnSpc>
              <a:spcBef>
                <a:spcPts val="1200"/>
              </a:spcBef>
              <a:buFont typeface="Arial" panose="020B0604020202020204" pitchFamily="34" charset="0"/>
              <a:buNone/>
            </a:pPr>
            <a:r>
              <a:rPr lang="en-US" dirty="0"/>
              <a:t>Developers can write their </a:t>
            </a:r>
            <a:r>
              <a:rPr lang="en-US" b="1" dirty="0"/>
              <a:t>own components</a:t>
            </a:r>
            <a:r>
              <a:rPr lang="en-US" dirty="0"/>
              <a:t> (such as an "email sender") and </a:t>
            </a:r>
            <a:r>
              <a:rPr lang="en-US" b="1" dirty="0"/>
              <a:t>emit events </a:t>
            </a:r>
            <a:r>
              <a:rPr lang="en-US" dirty="0"/>
              <a:t>in certain situations, </a:t>
            </a:r>
          </a:p>
          <a:p>
            <a:pPr marL="171450" indent="-171450">
              <a:lnSpc>
                <a:spcPct val="103000"/>
              </a:lnSpc>
              <a:spcBef>
                <a:spcPts val="1200"/>
              </a:spcBef>
              <a:buFont typeface="Arial" panose="020B0604020202020204" pitchFamily="34" charset="0"/>
              <a:buChar char="•"/>
            </a:pPr>
            <a:r>
              <a:rPr lang="en-US" dirty="0"/>
              <a:t>for example, when a successful </a:t>
            </a:r>
            <a:r>
              <a:rPr lang="en-US" b="1" dirty="0"/>
              <a:t>connection to the mail server </a:t>
            </a:r>
            <a:r>
              <a:rPr lang="en-US" dirty="0"/>
              <a:t>is established,</a:t>
            </a:r>
          </a:p>
          <a:p>
            <a:pPr marL="171450" indent="-171450">
              <a:lnSpc>
                <a:spcPct val="103000"/>
              </a:lnSpc>
              <a:spcBef>
                <a:spcPts val="1200"/>
              </a:spcBef>
              <a:buFont typeface="Arial" panose="020B0604020202020204" pitchFamily="34" charset="0"/>
              <a:buChar char="•"/>
            </a:pPr>
            <a:r>
              <a:rPr lang="en-US" dirty="0"/>
              <a:t>or when the </a:t>
            </a:r>
            <a:r>
              <a:rPr lang="en-US" b="1" dirty="0"/>
              <a:t>email was rejected</a:t>
            </a:r>
            <a:r>
              <a:rPr lang="en-US" dirty="0"/>
              <a:t> by the server for some reason.</a:t>
            </a:r>
          </a:p>
          <a:p>
            <a:pPr marL="0" indent="0">
              <a:lnSpc>
                <a:spcPct val="103000"/>
              </a:lnSpc>
              <a:spcBef>
                <a:spcPts val="1200"/>
              </a:spcBef>
              <a:buFont typeface="Arial" panose="020B0604020202020204" pitchFamily="34" charset="0"/>
              <a:buNone/>
            </a:pPr>
            <a:endParaRPr lang="en-US" dirty="0"/>
          </a:p>
          <a:p>
            <a:pPr>
              <a:lnSpc>
                <a:spcPct val="103000"/>
              </a:lnSpc>
              <a:spcBef>
                <a:spcPts val="1200"/>
              </a:spcBef>
            </a:pPr>
            <a:r>
              <a:rPr lang="en-US" b="1" dirty="0"/>
              <a:t>Event handler </a:t>
            </a:r>
            <a:r>
              <a:rPr lang="en-US" dirty="0"/>
              <a:t>(or event consumer) is a </a:t>
            </a:r>
            <a:r>
              <a:rPr lang="en-US" b="1" dirty="0"/>
              <a:t>piece of code</a:t>
            </a:r>
            <a:r>
              <a:rPr lang="en-US" b="0" dirty="0"/>
              <a:t> (or callback function)</a:t>
            </a:r>
            <a:r>
              <a:rPr lang="en-US" dirty="0"/>
              <a:t>, written by developers, to </a:t>
            </a:r>
            <a:r>
              <a:rPr lang="en-US" b="1" dirty="0"/>
              <a:t>handle</a:t>
            </a:r>
            <a:r>
              <a:rPr lang="en-US" dirty="0"/>
              <a:t> (or process) </a:t>
            </a:r>
            <a:r>
              <a:rPr lang="en-US" b="1" dirty="0"/>
              <a:t>an event</a:t>
            </a:r>
            <a:r>
              <a:rPr lang="en-US" dirty="0"/>
              <a:t>.</a:t>
            </a:r>
          </a:p>
          <a:p>
            <a:pPr marL="171450" indent="-171450">
              <a:lnSpc>
                <a:spcPct val="103000"/>
              </a:lnSpc>
              <a:spcBef>
                <a:spcPts val="1200"/>
              </a:spcBef>
              <a:buFont typeface="Arial" panose="020B0604020202020204" pitchFamily="34" charset="0"/>
              <a:buChar char="•"/>
            </a:pPr>
            <a:r>
              <a:rPr lang="en-US" dirty="0"/>
              <a:t>A simple </a:t>
            </a:r>
            <a:r>
              <a:rPr lang="en-US" b="1" dirty="0"/>
              <a:t>example</a:t>
            </a:r>
            <a:r>
              <a:rPr lang="en-US" dirty="0"/>
              <a:t> is to </a:t>
            </a:r>
            <a:r>
              <a:rPr lang="en-US" b="1" dirty="0"/>
              <a:t>show a message, when a button is clicked</a:t>
            </a:r>
            <a:r>
              <a:rPr lang="en-US" dirty="0"/>
              <a:t>.</a:t>
            </a:r>
          </a:p>
          <a:p>
            <a:pPr marL="171450" indent="-171450">
              <a:lnSpc>
                <a:spcPct val="103000"/>
              </a:lnSpc>
              <a:spcBef>
                <a:spcPts val="1200"/>
              </a:spcBef>
              <a:buFont typeface="Arial" panose="020B0604020202020204" pitchFamily="34" charset="0"/>
              <a:buChar char="•"/>
            </a:pPr>
            <a:r>
              <a:rPr lang="en-US" dirty="0"/>
              <a:t>In this example the </a:t>
            </a:r>
            <a:r>
              <a:rPr lang="en-US" b="1" dirty="0"/>
              <a:t>button</a:t>
            </a:r>
            <a:r>
              <a:rPr lang="en-US" dirty="0"/>
              <a:t> is an </a:t>
            </a:r>
            <a:r>
              <a:rPr lang="en-US" b="1" dirty="0"/>
              <a:t>event emitter</a:t>
            </a:r>
            <a:r>
              <a:rPr lang="en-US" dirty="0"/>
              <a:t>.</a:t>
            </a:r>
          </a:p>
          <a:p>
            <a:pPr marL="628650" lvl="1" indent="-171450">
              <a:lnSpc>
                <a:spcPct val="103000"/>
              </a:lnSpc>
              <a:spcBef>
                <a:spcPts val="1200"/>
              </a:spcBef>
              <a:buFont typeface="Arial" panose="020B0604020202020204" pitchFamily="34" charset="0"/>
              <a:buChar char="•"/>
            </a:pPr>
            <a:r>
              <a:rPr lang="en-US" dirty="0"/>
              <a:t>It has "</a:t>
            </a:r>
            <a:r>
              <a:rPr lang="en-US" b="1" i="1" dirty="0"/>
              <a:t>on click</a:t>
            </a:r>
            <a:r>
              <a:rPr lang="en-US" dirty="0"/>
              <a:t>" event, which can be handled by developers.</a:t>
            </a:r>
            <a:endParaRPr lang="bg-BG" dirty="0"/>
          </a:p>
          <a:p>
            <a:pPr marL="171450" indent="-171450">
              <a:lnSpc>
                <a:spcPct val="103000"/>
              </a:lnSpc>
              <a:spcBef>
                <a:spcPts val="1200"/>
              </a:spcBef>
              <a:buFont typeface="Arial" panose="020B0604020202020204" pitchFamily="34" charset="0"/>
              <a:buChar char="•"/>
            </a:pPr>
            <a:r>
              <a:rPr lang="en-US" dirty="0"/>
              <a:t>To handle the event, developers write an </a:t>
            </a:r>
            <a:r>
              <a:rPr lang="en-US" b="1" dirty="0"/>
              <a:t>event handling function </a:t>
            </a:r>
            <a:r>
              <a:rPr lang="en-US" dirty="0"/>
              <a:t>and assign it for the "</a:t>
            </a:r>
            <a:r>
              <a:rPr lang="en-US" b="1" i="1" dirty="0"/>
              <a:t>on click</a:t>
            </a:r>
            <a:r>
              <a:rPr lang="en-US" dirty="0"/>
              <a:t>" event.</a:t>
            </a:r>
          </a:p>
          <a:p>
            <a:pPr marL="628650" lvl="1" indent="-171450">
              <a:lnSpc>
                <a:spcPct val="103000"/>
              </a:lnSpc>
              <a:spcBef>
                <a:spcPts val="1200"/>
              </a:spcBef>
              <a:buFont typeface="Arial" panose="020B0604020202020204" pitchFamily="34" charset="0"/>
              <a:buChar char="•"/>
            </a:pPr>
            <a:r>
              <a:rPr lang="en-US" dirty="0"/>
              <a:t>When the button is clicked the framework </a:t>
            </a:r>
            <a:r>
              <a:rPr lang="en-US" b="1" dirty="0"/>
              <a:t>emits the "</a:t>
            </a:r>
            <a:r>
              <a:rPr lang="en-US" b="1" i="1" dirty="0"/>
              <a:t>on click</a:t>
            </a:r>
            <a:r>
              <a:rPr lang="en-US" b="1" dirty="0"/>
              <a:t>" event</a:t>
            </a:r>
            <a:r>
              <a:rPr lang="en-US" b="0" dirty="0"/>
              <a:t>.</a:t>
            </a:r>
          </a:p>
          <a:p>
            <a:pPr marL="628650" lvl="1" indent="-171450">
              <a:lnSpc>
                <a:spcPct val="103000"/>
              </a:lnSpc>
              <a:spcBef>
                <a:spcPts val="1200"/>
              </a:spcBef>
              <a:buFont typeface="Arial" panose="020B0604020202020204" pitchFamily="34" charset="0"/>
              <a:buChar char="•"/>
            </a:pPr>
            <a:r>
              <a:rPr lang="en-US" dirty="0"/>
              <a:t>The event handling function </a:t>
            </a:r>
            <a:r>
              <a:rPr lang="en-US" b="1" dirty="0"/>
              <a:t>handles the "</a:t>
            </a:r>
            <a:r>
              <a:rPr lang="en-US" b="1" i="1" dirty="0"/>
              <a:t>on click</a:t>
            </a:r>
            <a:r>
              <a:rPr lang="en-US" b="1" dirty="0"/>
              <a:t>" event</a:t>
            </a:r>
            <a:r>
              <a:rPr lang="en-US" dirty="0"/>
              <a:t> and shows a message.</a:t>
            </a:r>
          </a:p>
          <a:p>
            <a:pPr marL="0" indent="0">
              <a:lnSpc>
                <a:spcPct val="103000"/>
              </a:lnSpc>
              <a:spcBef>
                <a:spcPts val="1200"/>
              </a:spcBef>
              <a:buFont typeface="Arial" panose="020B0604020202020204" pitchFamily="34" charset="0"/>
              <a:buNone/>
            </a:pPr>
            <a:endParaRPr lang="en-US" dirty="0"/>
          </a:p>
          <a:p>
            <a:pPr marL="0" indent="0">
              <a:lnSpc>
                <a:spcPct val="103000"/>
              </a:lnSpc>
              <a:spcBef>
                <a:spcPts val="1200"/>
              </a:spcBef>
              <a:buFont typeface="Arial" panose="020B0604020202020204" pitchFamily="34" charset="0"/>
              <a:buNone/>
            </a:pPr>
            <a:endParaRPr lang="en-US" dirty="0"/>
          </a:p>
          <a:p>
            <a:pPr marL="0" indent="0">
              <a:lnSpc>
                <a:spcPct val="103000"/>
              </a:lnSpc>
              <a:spcBef>
                <a:spcPts val="1200"/>
              </a:spcBef>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86604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classical "calculator" app is a good example of component-based app, which</a:t>
            </a:r>
          </a:p>
          <a:p>
            <a:pPr marL="171450" indent="-171450">
              <a:buFont typeface="Arial" panose="020B0604020202020204" pitchFamily="34" charset="0"/>
              <a:buChar char="•"/>
            </a:pPr>
            <a:r>
              <a:rPr lang="en-US" dirty="0"/>
              <a:t>relies on the "</a:t>
            </a:r>
            <a:r>
              <a:rPr lang="en-US" b="1" i="1" dirty="0"/>
              <a:t>inversion of control</a:t>
            </a:r>
            <a:r>
              <a:rPr lang="en-US" dirty="0"/>
              <a:t>" and "</a:t>
            </a:r>
            <a:r>
              <a:rPr lang="en-US" b="1" i="1" dirty="0"/>
              <a:t>event-driven programming</a:t>
            </a:r>
            <a:r>
              <a:rPr lang="en-US" dirty="0"/>
              <a:t>" concepts.</a:t>
            </a:r>
            <a:endParaRPr lang="bg-BG" dirty="0"/>
          </a:p>
          <a:p>
            <a:pPr marL="0" indent="0">
              <a:buFont typeface="Arial" panose="020B0604020202020204" pitchFamily="34" charset="0"/>
              <a:buNone/>
            </a:pPr>
            <a:endParaRPr lang="bg-BG"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rgbClr val="FFFFFF"/>
                </a:solidFill>
                <a:effectLst>
                  <a:outerShdw blurRad="38100" dist="38100" dir="2700000" algn="tl">
                    <a:srgbClr val="000000">
                      <a:alpha val="43137"/>
                    </a:srgbClr>
                  </a:outerShdw>
                </a:effectLst>
              </a:rPr>
              <a:t>The </a:t>
            </a:r>
            <a:r>
              <a:rPr lang="en-US" sz="1200" b="1" noProof="1">
                <a:solidFill>
                  <a:schemeClr val="bg1">
                    <a:lumMod val="60000"/>
                    <a:lumOff val="40000"/>
                  </a:schemeClr>
                </a:solidFill>
                <a:effectLst>
                  <a:outerShdw blurRad="38100" dist="38100" dir="2700000" algn="tl">
                    <a:srgbClr val="000000">
                      <a:alpha val="43137"/>
                    </a:srgbClr>
                  </a:outerShdw>
                </a:effectLst>
              </a:rPr>
              <a:t>UI framework </a:t>
            </a:r>
            <a:r>
              <a:rPr lang="en-US" sz="1200" b="0" noProof="1">
                <a:solidFill>
                  <a:srgbClr val="FFFFFF"/>
                </a:solidFill>
                <a:effectLst>
                  <a:outerShdw blurRad="38100" dist="38100" dir="2700000" algn="tl">
                    <a:srgbClr val="000000">
                      <a:alpha val="43137"/>
                    </a:srgbClr>
                  </a:outerShdw>
                </a:effectLst>
              </a:rPr>
              <a:t>draws the user interface of the app and infinitely check for user input in a loop.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rgbClr val="FFFFFF"/>
                </a:solidFill>
                <a:effectLst>
                  <a:outerShdw blurRad="38100" dist="38100" dir="2700000" algn="tl">
                    <a:srgbClr val="000000">
                      <a:alpha val="43137"/>
                    </a:srgbClr>
                  </a:outerShdw>
                </a:effectLst>
              </a:rPr>
              <a:t>The infinite loop in the UI framework, which tracks the user input and other events, is called an "</a:t>
            </a:r>
            <a:r>
              <a:rPr lang="en-US" sz="1200" b="1" i="1" noProof="1">
                <a:solidFill>
                  <a:srgbClr val="FFFFFF"/>
                </a:solidFill>
                <a:effectLst>
                  <a:outerShdw blurRad="38100" dist="38100" dir="2700000" algn="tl">
                    <a:srgbClr val="000000">
                      <a:alpha val="43137"/>
                    </a:srgbClr>
                  </a:outerShdw>
                </a:effectLst>
              </a:rPr>
              <a:t>event loop</a:t>
            </a:r>
            <a:r>
              <a:rPr lang="en-US" sz="1200" b="0" noProof="1">
                <a:solidFill>
                  <a:srgbClr val="FFFFFF"/>
                </a:solidFill>
                <a:effectLst>
                  <a:outerShdw blurRad="38100" dist="38100" dir="2700000" algn="tl">
                    <a:srgbClr val="000000">
                      <a:alpha val="43137"/>
                    </a:srgbClr>
                  </a:outerShdw>
                </a:effectLst>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rgbClr val="FFFFFF"/>
              </a:solidFill>
              <a:effectLst>
                <a:outerShdw blurRad="38100" dist="38100" dir="2700000" algn="tl">
                  <a:srgbClr val="000000">
                    <a:alpha val="43137"/>
                  </a:srgbClr>
                </a:outerShdw>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rgbClr val="FFFFFF"/>
                </a:solidFill>
                <a:effectLst>
                  <a:outerShdw blurRad="38100" dist="38100" dir="2700000" algn="tl">
                    <a:srgbClr val="000000">
                      <a:alpha val="43137"/>
                    </a:srgbClr>
                  </a:outerShdw>
                </a:effectLst>
              </a:rPr>
              <a:t>Clicking a button </a:t>
            </a:r>
            <a:r>
              <a:rPr lang="en-US" sz="1200" b="0" noProof="1">
                <a:solidFill>
                  <a:srgbClr val="FFFFFF"/>
                </a:solidFill>
                <a:effectLst>
                  <a:outerShdw blurRad="38100" dist="38100" dir="2700000" algn="tl">
                    <a:srgbClr val="000000">
                      <a:alpha val="43137"/>
                    </a:srgbClr>
                  </a:outerShdw>
                </a:effectLst>
              </a:rPr>
              <a:t>from the "calculator" app </a:t>
            </a:r>
            <a:r>
              <a:rPr lang="en-US" sz="1200" b="1" noProof="1">
                <a:solidFill>
                  <a:schemeClr val="bg1">
                    <a:lumMod val="60000"/>
                    <a:lumOff val="40000"/>
                  </a:schemeClr>
                </a:solidFill>
                <a:effectLst>
                  <a:outerShdw blurRad="38100" dist="38100" dir="2700000" algn="tl">
                    <a:srgbClr val="000000">
                      <a:alpha val="43137"/>
                    </a:srgbClr>
                  </a:outerShdw>
                </a:effectLst>
              </a:rPr>
              <a:t>emits an event</a:t>
            </a:r>
            <a:r>
              <a:rPr lang="en-US" sz="1200" b="0" noProof="1">
                <a:solidFill>
                  <a:schemeClr val="bg1">
                    <a:lumMod val="60000"/>
                    <a:lumOff val="40000"/>
                  </a:schemeClr>
                </a:solidFill>
                <a:effectLst>
                  <a:outerShdw blurRad="38100" dist="38100" dir="2700000" algn="tl">
                    <a:srgbClr val="000000">
                      <a:alpha val="43137"/>
                    </a:srgbClr>
                  </a:outerShdw>
                </a:effectLst>
              </a:rPr>
              <a:t> "</a:t>
            </a:r>
            <a:r>
              <a:rPr lang="en-US" sz="1200" b="1" i="1" noProof="1">
                <a:solidFill>
                  <a:schemeClr val="bg1">
                    <a:lumMod val="60000"/>
                    <a:lumOff val="40000"/>
                  </a:schemeClr>
                </a:solidFill>
                <a:effectLst>
                  <a:outerShdw blurRad="38100" dist="38100" dir="2700000" algn="tl">
                    <a:srgbClr val="000000">
                      <a:alpha val="43137"/>
                    </a:srgbClr>
                  </a:outerShdw>
                </a:effectLst>
              </a:rPr>
              <a:t>on click</a:t>
            </a:r>
            <a:r>
              <a:rPr lang="en-US" sz="1200" b="0" noProof="1">
                <a:solidFill>
                  <a:schemeClr val="bg1">
                    <a:lumMod val="60000"/>
                    <a:lumOff val="40000"/>
                  </a:schemeClr>
                </a:solidFill>
                <a:effectLst>
                  <a:outerShdw blurRad="38100" dist="38100" dir="2700000" algn="tl">
                    <a:srgbClr val="000000">
                      <a:alpha val="43137"/>
                    </a:srgbClr>
                  </a:outerShdw>
                </a:effectLst>
              </a:rPr>
              <a:t>"</a:t>
            </a:r>
            <a:r>
              <a:rPr lang="en-US" sz="1200" b="0" noProof="1">
                <a:solidFill>
                  <a:srgbClr val="FFFFFF"/>
                </a:solidFill>
                <a:effectLst>
                  <a:outerShdw blurRad="38100" dist="38100" dir="2700000" algn="tl">
                    <a:srgbClr val="000000">
                      <a:alpha val="43137"/>
                    </a:srgbClr>
                  </a:outerShdw>
                </a:effectLst>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rgbClr val="FFFFFF"/>
                </a:solidFill>
                <a:effectLst>
                  <a:outerShdw blurRad="38100" dist="38100" dir="2700000" algn="tl">
                    <a:srgbClr val="000000">
                      <a:alpha val="43137"/>
                    </a:srgbClr>
                  </a:outerShdw>
                </a:effectLst>
              </a:rPr>
              <a:t>This event is </a:t>
            </a:r>
            <a:r>
              <a:rPr lang="en-US" sz="1200" b="0" noProof="1">
                <a:solidFill>
                  <a:schemeClr val="bg1">
                    <a:lumMod val="60000"/>
                    <a:lumOff val="40000"/>
                  </a:schemeClr>
                </a:solidFill>
                <a:effectLst>
                  <a:outerShdw blurRad="38100" dist="38100" dir="2700000" algn="tl">
                    <a:srgbClr val="000000">
                      <a:alpha val="43137"/>
                    </a:srgbClr>
                  </a:outerShdw>
                </a:effectLst>
              </a:rPr>
              <a:t>handled</a:t>
            </a:r>
            <a:r>
              <a:rPr lang="en-US" sz="1200" b="0" noProof="1">
                <a:solidFill>
                  <a:srgbClr val="FFFFFF"/>
                </a:solidFill>
                <a:effectLst>
                  <a:outerShdw blurRad="38100" dist="38100" dir="2700000" algn="tl">
                    <a:srgbClr val="000000">
                      <a:alpha val="43137"/>
                    </a:srgbClr>
                  </a:outerShdw>
                </a:effectLst>
              </a:rPr>
              <a:t> by the calculator's engine and its program logic decides what to calculate and print at the calculator's screen.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rgbClr val="FFFFFF"/>
                </a:solidFill>
                <a:effectLst>
                  <a:outerShdw blurRad="38100" dist="38100" dir="2700000" algn="tl">
                    <a:srgbClr val="000000">
                      <a:alpha val="43137"/>
                    </a:srgbClr>
                  </a:outerShdw>
                </a:effectLst>
              </a:rPr>
              <a:t>The "calculator" app gives the control to the UI framework and handles events emited from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Most </a:t>
            </a:r>
            <a:r>
              <a:rPr lang="en-US" b="1" dirty="0"/>
              <a:t>computer games </a:t>
            </a:r>
            <a:r>
              <a:rPr lang="en-US" dirty="0"/>
              <a:t>also work this way: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game engine</a:t>
            </a:r>
            <a:r>
              <a:rPr lang="en-US" b="0" dirty="0"/>
              <a:t> (the framework for game development) draws the game objects at the screen and processes their movements and interactions.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When something interesting happens in the game, such as when two objects collide, the game engine invokes an event handler to decide what to 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This is again </a:t>
            </a:r>
            <a:r>
              <a:rPr lang="en-US" b="1" dirty="0"/>
              <a:t>"inversion of control" program flow </a:t>
            </a:r>
            <a:r>
              <a:rPr lang="en-US" b="0" dirty="0"/>
              <a:t>and </a:t>
            </a:r>
            <a:r>
              <a:rPr lang="en-US" b="1" dirty="0"/>
              <a:t>"event-driven programming"</a:t>
            </a:r>
            <a:r>
              <a:rPr lang="en-US" b="0" dirty="0"/>
              <a:t>.</a:t>
            </a:r>
            <a:endParaRPr lang="en-U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745222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Software systems are structured as set of </a:t>
            </a:r>
            <a:r>
              <a:rPr lang="en-US" b="1" dirty="0"/>
              <a:t>interconnected components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structure is called </a:t>
            </a:r>
            <a:r>
              <a:rPr lang="en-US" b="1" dirty="0"/>
              <a:t>software architecture</a:t>
            </a:r>
            <a:r>
              <a:rPr lang="en-US" b="0" dirty="0"/>
              <a:t>.</a:t>
            </a:r>
          </a:p>
          <a:p>
            <a:pPr marL="0" indent="0">
              <a:buFont typeface="Arial" panose="020B0604020202020204" pitchFamily="34" charset="0"/>
              <a:buNone/>
            </a:pPr>
            <a:r>
              <a:rPr lang="en-US" dirty="0"/>
              <a:t>Let's review the main </a:t>
            </a:r>
            <a:r>
              <a:rPr lang="en-US" b="1" dirty="0"/>
              <a:t>principles behind the software architectures</a:t>
            </a:r>
            <a:r>
              <a:rPr lang="en-US" dirty="0"/>
              <a:t>:</a:t>
            </a:r>
          </a:p>
          <a:p>
            <a:pPr marL="171450" indent="-171450">
              <a:buFont typeface="Arial" panose="020B0604020202020204" pitchFamily="34" charset="0"/>
              <a:buChar char="•"/>
            </a:pPr>
            <a:r>
              <a:rPr lang="en-US" dirty="0"/>
              <a:t>from the </a:t>
            </a:r>
            <a:r>
              <a:rPr lang="en-US" b="1" dirty="0"/>
              <a:t>monolith apps </a:t>
            </a:r>
            <a:r>
              <a:rPr lang="en-US" dirty="0"/>
              <a:t>to the </a:t>
            </a:r>
            <a:r>
              <a:rPr lang="en-US" b="1" dirty="0"/>
              <a:t>client-server model </a:t>
            </a:r>
            <a:r>
              <a:rPr lang="en-US" dirty="0"/>
              <a:t>and the </a:t>
            </a:r>
            <a:r>
              <a:rPr lang="en-US" b="1" dirty="0"/>
              <a:t>3-tier </a:t>
            </a:r>
            <a:r>
              <a:rPr lang="en-US" dirty="0"/>
              <a:t>and </a:t>
            </a:r>
            <a:r>
              <a:rPr lang="en-US" b="1" dirty="0"/>
              <a:t>multi-tier architectures</a:t>
            </a:r>
            <a:r>
              <a:rPr lang="en-US" dirty="0"/>
              <a:t>.</a:t>
            </a:r>
          </a:p>
          <a:p>
            <a:pPr marL="0" indent="0">
              <a:buFont typeface="Arial" panose="020B0604020202020204" pitchFamily="34" charset="0"/>
              <a:buNone/>
            </a:pPr>
            <a:r>
              <a:rPr lang="en-US" dirty="0"/>
              <a:t>Let's also explain two popular concept from software development: </a:t>
            </a:r>
            <a:r>
              <a:rPr lang="en-US" b="1" dirty="0"/>
              <a:t>front-end</a:t>
            </a:r>
            <a:r>
              <a:rPr lang="en-US" dirty="0"/>
              <a:t> and </a:t>
            </a:r>
            <a:r>
              <a:rPr lang="en-US" b="1" dirty="0"/>
              <a:t>back-end</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37</a:t>
            </a:fld>
            <a:endParaRPr lang="en-US" dirty="0"/>
          </a:p>
        </p:txBody>
      </p:sp>
      <p:sp>
        <p:nvSpPr>
          <p:cNvPr id="7" name="Footer Placeholder 7">
            <a:extLst>
              <a:ext uri="{FF2B5EF4-FFF2-40B4-BE49-F238E27FC236}">
                <a16:creationId xmlns="" xmlns:a16="http://schemas.microsoft.com/office/drawing/2014/main" id="{13E7E88C-3297-4E72-B4EE-ADBB58DCE33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9869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systems consist of </a:t>
            </a:r>
            <a:r>
              <a:rPr lang="en-US" b="1" dirty="0"/>
              <a:t>interconnected components</a:t>
            </a:r>
            <a:r>
              <a:rPr lang="en-US" dirty="0"/>
              <a:t> organized in certain structure called </a:t>
            </a:r>
            <a:r>
              <a:rPr lang="en-US" b="1" dirty="0"/>
              <a:t>architecture</a:t>
            </a:r>
            <a:r>
              <a:rPr lang="en-US" b="0" dirty="0"/>
              <a:t>.</a:t>
            </a:r>
          </a:p>
          <a:p>
            <a:pPr marL="171450" indent="-171450">
              <a:buFont typeface="Arial" panose="020B0604020202020204" pitchFamily="34" charset="0"/>
              <a:buChar char="•"/>
            </a:pPr>
            <a:r>
              <a:rPr lang="en-US" b="1" dirty="0"/>
              <a:t>Software architecture </a:t>
            </a:r>
            <a:r>
              <a:rPr lang="en-US" b="0" dirty="0"/>
              <a:t>is a broad engineering discipline.</a:t>
            </a:r>
          </a:p>
          <a:p>
            <a:pPr marL="171450" indent="-171450">
              <a:buFont typeface="Arial" panose="020B0604020202020204" pitchFamily="34" charset="0"/>
              <a:buChar char="•"/>
            </a:pPr>
            <a:r>
              <a:rPr lang="en-US" b="0" dirty="0"/>
              <a:t>In large organizations the architecture is designed by the </a:t>
            </a:r>
            <a:r>
              <a:rPr lang="en-US" b="1" dirty="0"/>
              <a:t>software architects</a:t>
            </a:r>
            <a:r>
              <a:rPr lang="en-US" b="0" dirty="0"/>
              <a:t>.</a:t>
            </a:r>
          </a:p>
          <a:p>
            <a:pPr marL="171450" indent="-171450">
              <a:buFont typeface="Arial" panose="020B0604020202020204" pitchFamily="34" charset="0"/>
              <a:buChar char="•"/>
            </a:pPr>
            <a:r>
              <a:rPr lang="en-US" b="0" dirty="0"/>
              <a:t>In smaller organizations, the architecture is designed by the </a:t>
            </a:r>
            <a:r>
              <a:rPr lang="en-US" b="1" dirty="0"/>
              <a:t>senior developers</a:t>
            </a:r>
            <a:r>
              <a:rPr lang="en-US" b="0" dirty="0"/>
              <a:t> or by the technical </a:t>
            </a:r>
            <a:r>
              <a:rPr lang="en-US" b="1" dirty="0"/>
              <a:t>team leader</a:t>
            </a:r>
            <a:r>
              <a:rPr lang="en-US" b="0" dirty="0"/>
              <a:t>.</a:t>
            </a:r>
          </a:p>
          <a:p>
            <a:pPr marL="171450" indent="-171450">
              <a:buFont typeface="Arial" panose="020B0604020202020204" pitchFamily="34" charset="0"/>
              <a:buChar char="•"/>
            </a:pPr>
            <a:r>
              <a:rPr lang="en-US" b="0" dirty="0"/>
              <a:t>The </a:t>
            </a:r>
            <a:r>
              <a:rPr lang="en-US" b="1" dirty="0"/>
              <a:t>software architecture</a:t>
            </a:r>
            <a:r>
              <a:rPr lang="en-US" b="0" dirty="0"/>
              <a:t> defines the </a:t>
            </a:r>
            <a:r>
              <a:rPr lang="en-US" b="1" dirty="0"/>
              <a:t>structure</a:t>
            </a:r>
            <a:r>
              <a:rPr lang="en-US" b="0" dirty="0"/>
              <a:t> of the system: its </a:t>
            </a:r>
            <a:r>
              <a:rPr lang="en-US" b="1" dirty="0"/>
              <a:t>components</a:t>
            </a:r>
            <a:r>
              <a:rPr lang="en-US" b="0" dirty="0"/>
              <a:t> and their </a:t>
            </a:r>
            <a:r>
              <a:rPr lang="en-US" b="1" dirty="0"/>
              <a:t>interactions</a:t>
            </a:r>
            <a:r>
              <a:rPr lang="en-US" b="0" dirty="0"/>
              <a:t>.</a:t>
            </a:r>
          </a:p>
          <a:p>
            <a:endParaRPr lang="en-US" dirty="0"/>
          </a:p>
          <a:p>
            <a:r>
              <a:rPr lang="en-US" dirty="0"/>
              <a:t>Concepts related to </a:t>
            </a:r>
            <a:r>
              <a:rPr lang="en-US" b="1" dirty="0"/>
              <a:t>software architectures</a:t>
            </a:r>
            <a:r>
              <a:rPr lang="en-US" dirty="0"/>
              <a:t> are:</a:t>
            </a:r>
          </a:p>
          <a:p>
            <a:pPr marL="171450" lvl="0" indent="-171450">
              <a:buFont typeface="Arial" panose="020B0604020202020204" pitchFamily="34" charset="0"/>
              <a:buChar char="•"/>
            </a:pPr>
            <a:r>
              <a:rPr lang="en-US" b="1" dirty="0"/>
              <a:t>Monolith apps </a:t>
            </a:r>
            <a:r>
              <a:rPr lang="en-US" dirty="0"/>
              <a:t>– applications, consisting of a single component</a:t>
            </a:r>
          </a:p>
          <a:p>
            <a:pPr marL="171450" lvl="0" indent="-171450">
              <a:buFont typeface="Arial" panose="020B0604020202020204" pitchFamily="34" charset="0"/>
              <a:buChar char="•"/>
            </a:pPr>
            <a:r>
              <a:rPr lang="en-US" dirty="0"/>
              <a:t>The </a:t>
            </a:r>
            <a:r>
              <a:rPr lang="en-US" b="1" dirty="0"/>
              <a:t>"client-server" model</a:t>
            </a:r>
            <a:r>
              <a:rPr lang="en-US" dirty="0"/>
              <a:t>, where the client requests resources from the server and displays them to the user</a:t>
            </a:r>
          </a:p>
          <a:p>
            <a:pPr marL="171450" lvl="0" indent="-171450">
              <a:buFont typeface="Arial" panose="020B0604020202020204" pitchFamily="34" charset="0"/>
              <a:buChar char="•"/>
            </a:pPr>
            <a:r>
              <a:rPr lang="en-US" dirty="0"/>
              <a:t>The concept of "</a:t>
            </a:r>
            <a:r>
              <a:rPr lang="en-US" b="1" dirty="0"/>
              <a:t>front-end</a:t>
            </a:r>
            <a:r>
              <a:rPr lang="en-US" dirty="0"/>
              <a:t>" (the user interface of the system) and "</a:t>
            </a:r>
            <a:r>
              <a:rPr lang="en-US" b="1" dirty="0"/>
              <a:t>back-end</a:t>
            </a:r>
            <a:r>
              <a:rPr lang="en-US" dirty="0"/>
              <a:t>" (the data storage and processing logic)</a:t>
            </a:r>
          </a:p>
          <a:p>
            <a:pPr marL="171450" lvl="0" indent="-171450">
              <a:buFont typeface="Arial" panose="020B0604020202020204" pitchFamily="34" charset="0"/>
              <a:buChar char="•"/>
            </a:pPr>
            <a:r>
              <a:rPr lang="en-US" dirty="0"/>
              <a:t>The classical "</a:t>
            </a:r>
            <a:r>
              <a:rPr lang="en-US" b="1" dirty="0"/>
              <a:t>3-tier</a:t>
            </a:r>
            <a:r>
              <a:rPr lang="en-US" dirty="0"/>
              <a:t>" and "</a:t>
            </a:r>
            <a:r>
              <a:rPr lang="en-US" b="1" dirty="0"/>
              <a:t>multi-tier</a:t>
            </a:r>
            <a:r>
              <a:rPr lang="en-US" dirty="0"/>
              <a:t>" architectural models, where the system is split into user interface, business logic and data storage</a:t>
            </a:r>
          </a:p>
          <a:p>
            <a:pPr marL="171450" lvl="0" indent="-171450">
              <a:buFont typeface="Arial" panose="020B0604020202020204" pitchFamily="34" charset="0"/>
              <a:buChar char="•"/>
            </a:pPr>
            <a:r>
              <a:rPr lang="en-US" dirty="0"/>
              <a:t>The concept of "</a:t>
            </a:r>
            <a:r>
              <a:rPr lang="en-US" b="1" dirty="0"/>
              <a:t>SOA</a:t>
            </a:r>
            <a:r>
              <a:rPr lang="en-US" dirty="0"/>
              <a:t>" (service-oriented architecture) and </a:t>
            </a:r>
            <a:r>
              <a:rPr lang="en-US" b="1" dirty="0"/>
              <a:t>microservices</a:t>
            </a:r>
            <a:r>
              <a:rPr lang="en-US" dirty="0"/>
              <a:t> (self-contained software components)</a:t>
            </a:r>
          </a:p>
          <a:p>
            <a:pPr marL="0" lvl="0" indent="0">
              <a:buFont typeface="Arial" panose="020B0604020202020204" pitchFamily="34" charset="0"/>
              <a:buNone/>
            </a:pPr>
            <a:r>
              <a:rPr lang="en-US" dirty="0"/>
              <a:t>All these concepts are complicated, and developers learn them in detail as they gain experience for many years.</a:t>
            </a:r>
          </a:p>
          <a:p>
            <a:pPr marL="171450" lvl="0" indent="-171450">
              <a:buFont typeface="Arial" panose="020B0604020202020204" pitchFamily="34" charset="0"/>
              <a:buChar char="•"/>
            </a:pPr>
            <a:r>
              <a:rPr lang="en-US" dirty="0"/>
              <a:t>At </a:t>
            </a:r>
            <a:r>
              <a:rPr lang="en-US" b="1" dirty="0"/>
              <a:t>SoftUni </a:t>
            </a:r>
            <a:r>
              <a:rPr lang="en-US" dirty="0"/>
              <a:t>we shall </a:t>
            </a:r>
            <a:r>
              <a:rPr lang="en-US" b="1" dirty="0"/>
              <a:t>review only some of these concepts</a:t>
            </a:r>
            <a:r>
              <a:rPr lang="en-US" dirty="0"/>
              <a:t>, because junior developers should be familiar with them.</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938905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Monolith </a:t>
            </a:r>
            <a:r>
              <a:rPr lang="en-US" dirty="0"/>
              <a:t>apps are the simplest software architecture.</a:t>
            </a:r>
          </a:p>
          <a:p>
            <a:pPr marL="171450" indent="-171450">
              <a:buFont typeface="Arial" panose="020B0604020202020204" pitchFamily="34" charset="0"/>
              <a:buChar char="•"/>
            </a:pPr>
            <a:r>
              <a:rPr lang="en-US" b="1" dirty="0"/>
              <a:t>Monolith app architecture</a:t>
            </a:r>
            <a:r>
              <a:rPr lang="en-US" dirty="0"/>
              <a:t> means that a </a:t>
            </a:r>
            <a:r>
              <a:rPr lang="en-US" b="1" dirty="0"/>
              <a:t>single application </a:t>
            </a:r>
            <a:r>
              <a:rPr lang="en-US" dirty="0"/>
              <a:t>holds all its data, logic and user interface (UI).</a:t>
            </a:r>
          </a:p>
          <a:p>
            <a:pPr marL="0" indent="0">
              <a:buFont typeface="Arial" panose="020B0604020202020204" pitchFamily="34" charset="0"/>
              <a:buNone/>
            </a:pPr>
            <a:endParaRPr lang="en-US" dirty="0"/>
          </a:p>
          <a:p>
            <a:pPr lvl="0"/>
            <a:r>
              <a:rPr lang="en-US" b="1" dirty="0"/>
              <a:t>Monolith apps </a:t>
            </a:r>
            <a:r>
              <a:rPr lang="en-US" dirty="0"/>
              <a:t>are typically designed for a </a:t>
            </a:r>
            <a:r>
              <a:rPr lang="en-US" b="1" dirty="0"/>
              <a:t>single user</a:t>
            </a:r>
            <a:r>
              <a:rPr lang="en-US" b="0" dirty="0"/>
              <a:t>.</a:t>
            </a:r>
          </a:p>
          <a:p>
            <a:pPr marL="171450" lvl="0" indent="-171450">
              <a:buFont typeface="Arial" panose="020B0604020202020204" pitchFamily="34" charset="0"/>
              <a:buChar char="•"/>
            </a:pPr>
            <a:r>
              <a:rPr lang="en-US" b="0" dirty="0"/>
              <a:t>They don't expose </a:t>
            </a:r>
            <a:r>
              <a:rPr lang="en-US" b="1" dirty="0"/>
              <a:t>shared data</a:t>
            </a:r>
            <a:r>
              <a:rPr lang="en-US" b="0" dirty="0"/>
              <a:t>, which can be accessed by many users.</a:t>
            </a:r>
          </a:p>
          <a:p>
            <a:pPr marL="171450" lvl="0" indent="-171450">
              <a:buFont typeface="Arial" panose="020B0604020202020204" pitchFamily="34" charset="0"/>
              <a:buChar char="•"/>
            </a:pPr>
            <a:r>
              <a:rPr lang="en-US" b="0" dirty="0"/>
              <a:t>Some monolith apps may be used by several users, but not in the same time.</a:t>
            </a:r>
          </a:p>
          <a:p>
            <a:pPr lvl="0"/>
            <a:endParaRPr lang="en-US" dirty="0"/>
          </a:p>
          <a:p>
            <a:pPr lvl="0"/>
            <a:r>
              <a:rPr lang="en-US" b="1" dirty="0"/>
              <a:t>Monolith apps </a:t>
            </a:r>
            <a:r>
              <a:rPr lang="en-US" dirty="0"/>
              <a:t>are </a:t>
            </a:r>
            <a:r>
              <a:rPr lang="en-US" b="1" dirty="0"/>
              <a:t>disconnected from Internet</a:t>
            </a:r>
            <a:r>
              <a:rPr lang="en-US" dirty="0"/>
              <a:t>.</a:t>
            </a:r>
          </a:p>
          <a:p>
            <a:pPr marL="171450" lvl="0" indent="-171450">
              <a:buFont typeface="Arial" panose="020B0604020202020204" pitchFamily="34" charset="0"/>
              <a:buChar char="•"/>
            </a:pPr>
            <a:r>
              <a:rPr lang="en-US" dirty="0"/>
              <a:t>They operate on the local machine, without storing any data outside of the app.</a:t>
            </a:r>
          </a:p>
          <a:p>
            <a:pPr marL="171450" lvl="0" indent="-171450">
              <a:buFont typeface="Arial" panose="020B0604020202020204" pitchFamily="34" charset="0"/>
              <a:buChar char="•"/>
            </a:pPr>
            <a:r>
              <a:rPr lang="en-US" dirty="0"/>
              <a:t>As an </a:t>
            </a:r>
            <a:r>
              <a:rPr lang="en-US" b="1" dirty="0"/>
              <a:t>exception</a:t>
            </a:r>
            <a:r>
              <a:rPr lang="en-US" dirty="0"/>
              <a:t>, they can sometimes </a:t>
            </a:r>
            <a:r>
              <a:rPr lang="en-US" b="1" dirty="0"/>
              <a:t>read data from Internet</a:t>
            </a:r>
            <a:r>
              <a:rPr lang="en-US" dirty="0"/>
              <a:t>, but they don't store anything outside of the app.</a:t>
            </a:r>
          </a:p>
          <a:p>
            <a:pPr lvl="0"/>
            <a:endParaRPr lang="en-US" dirty="0"/>
          </a:p>
          <a:p>
            <a:pPr lvl="0"/>
            <a:r>
              <a:rPr lang="en-US" dirty="0"/>
              <a:t>The </a:t>
            </a:r>
            <a:r>
              <a:rPr lang="en-US" b="1" dirty="0"/>
              <a:t>application data </a:t>
            </a:r>
            <a:r>
              <a:rPr lang="en-US" dirty="0"/>
              <a:t>in the monolith app architecture is stored on the </a:t>
            </a:r>
            <a:r>
              <a:rPr lang="en-US" b="1" dirty="0"/>
              <a:t>local machine</a:t>
            </a:r>
            <a:r>
              <a:rPr lang="en-US" dirty="0"/>
              <a:t>.</a:t>
            </a:r>
          </a:p>
          <a:p>
            <a:pPr marL="171450" lvl="0" indent="-171450">
              <a:buFont typeface="Arial" panose="020B0604020202020204" pitchFamily="34" charset="0"/>
              <a:buChar char="•"/>
            </a:pPr>
            <a:r>
              <a:rPr lang="en-US" dirty="0"/>
              <a:t>Not on any server on the Internet.</a:t>
            </a:r>
          </a:p>
          <a:p>
            <a:pPr marL="0" lvl="0" indent="0">
              <a:buFont typeface="Arial" panose="020B0604020202020204" pitchFamily="34" charset="0"/>
              <a:buNone/>
            </a:pPr>
            <a:endParaRPr lang="en-US" dirty="0"/>
          </a:p>
          <a:p>
            <a:pPr lvl="0"/>
            <a:r>
              <a:rPr lang="en-US" b="1" dirty="0"/>
              <a:t>Examples</a:t>
            </a:r>
            <a:r>
              <a:rPr lang="bg-BG" dirty="0"/>
              <a:t> </a:t>
            </a:r>
            <a:r>
              <a:rPr lang="en-US" dirty="0"/>
              <a:t>of apps that are developed under the </a:t>
            </a:r>
            <a:r>
              <a:rPr lang="en-US" b="1" dirty="0"/>
              <a:t>monolith app architecture</a:t>
            </a:r>
            <a:r>
              <a:rPr lang="en-US" dirty="0"/>
              <a:t>:</a:t>
            </a:r>
          </a:p>
          <a:p>
            <a:pPr marL="171450" lvl="0" indent="-171450">
              <a:buFont typeface="Arial" panose="020B0604020202020204" pitchFamily="34" charset="0"/>
              <a:buChar char="•"/>
            </a:pPr>
            <a:r>
              <a:rPr lang="en-US" dirty="0"/>
              <a:t>A simple smartphone </a:t>
            </a:r>
            <a:r>
              <a:rPr lang="en-US" b="1" dirty="0"/>
              <a:t>game</a:t>
            </a:r>
            <a:r>
              <a:rPr lang="en-US" b="0" dirty="0"/>
              <a:t>:</a:t>
            </a:r>
          </a:p>
          <a:p>
            <a:pPr marL="628650" lvl="1" indent="-171450">
              <a:buFont typeface="Arial" panose="020B0604020202020204" pitchFamily="34" charset="0"/>
              <a:buChar char="•"/>
            </a:pPr>
            <a:r>
              <a:rPr lang="en-US" b="0" dirty="0"/>
              <a:t>You install the game and play it on your mobile phone or laptop without accessing the Internet.</a:t>
            </a:r>
          </a:p>
          <a:p>
            <a:pPr marL="628650" lvl="1" indent="-171450">
              <a:buFont typeface="Arial" panose="020B0604020202020204" pitchFamily="34" charset="0"/>
              <a:buChar char="•"/>
            </a:pPr>
            <a:r>
              <a:rPr lang="en-US" b="0" dirty="0"/>
              <a:t>You play alone, without any interaction with other players over the network.</a:t>
            </a:r>
          </a:p>
          <a:p>
            <a:pPr marL="171450" lvl="0" indent="-171450">
              <a:buFont typeface="Arial" panose="020B0604020202020204" pitchFamily="34" charset="0"/>
              <a:buChar char="•"/>
            </a:pPr>
            <a:r>
              <a:rPr lang="en-US" dirty="0"/>
              <a:t>The </a:t>
            </a:r>
            <a:r>
              <a:rPr lang="en-US" b="1" dirty="0"/>
              <a:t>Notepad </a:t>
            </a:r>
            <a:r>
              <a:rPr lang="en-US" dirty="0"/>
              <a:t>text editor is another monolith app example:</a:t>
            </a:r>
          </a:p>
          <a:p>
            <a:pPr marL="628650" lvl="1" indent="-171450">
              <a:buFont typeface="Arial" panose="020B0604020202020204" pitchFamily="34" charset="0"/>
              <a:buChar char="•"/>
            </a:pPr>
            <a:r>
              <a:rPr lang="en-US" dirty="0"/>
              <a:t>You open local files, edit them and save them.</a:t>
            </a:r>
          </a:p>
          <a:p>
            <a:pPr marL="628650" lvl="1" indent="-171450">
              <a:buFont typeface="Arial" panose="020B0604020202020204" pitchFamily="34" charset="0"/>
              <a:buChar char="•"/>
            </a:pPr>
            <a:r>
              <a:rPr lang="en-US" dirty="0"/>
              <a:t>There is no interaction with other users, no shared data, no communication over the network.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702415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client-server</a:t>
            </a:r>
            <a:r>
              <a:rPr lang="en-US" dirty="0"/>
              <a:t> architectural model is widely used in modern apps.</a:t>
            </a:r>
          </a:p>
          <a:p>
            <a:pPr marL="171450" indent="-171450">
              <a:buFont typeface="Arial" panose="020B0604020202020204" pitchFamily="34" charset="0"/>
              <a:buChar char="•"/>
            </a:pPr>
            <a:r>
              <a:rPr lang="en-US" dirty="0"/>
              <a:t>Web sites, games, information systems, business software are just few examples of client-server systems.</a:t>
            </a:r>
          </a:p>
          <a:p>
            <a:pPr marL="171450" indent="-171450">
              <a:buFont typeface="Arial" panose="020B0604020202020204" pitchFamily="34" charset="0"/>
              <a:buChar char="•"/>
            </a:pPr>
            <a:r>
              <a:rPr lang="en-US" dirty="0"/>
              <a:t>Unless the architecture is more complex,</a:t>
            </a:r>
          </a:p>
          <a:p>
            <a:pPr marL="628650" lvl="1" indent="-171450">
              <a:buFont typeface="Arial" panose="020B0604020202020204" pitchFamily="34" charset="0"/>
              <a:buChar char="•"/>
            </a:pPr>
            <a:r>
              <a:rPr lang="en-US" b="1" dirty="0"/>
              <a:t>if an app is connected to the Internet </a:t>
            </a:r>
            <a:r>
              <a:rPr lang="en-US" dirty="0"/>
              <a:t>and stores data at some server,</a:t>
            </a:r>
          </a:p>
          <a:p>
            <a:pPr marL="628650" lvl="1" indent="-171450">
              <a:buFont typeface="Arial" panose="020B0604020202020204" pitchFamily="34" charset="0"/>
              <a:buChar char="•"/>
            </a:pPr>
            <a:r>
              <a:rPr lang="en-US" dirty="0"/>
              <a:t>it is built on a </a:t>
            </a:r>
            <a:r>
              <a:rPr lang="en-US" b="1" dirty="0"/>
              <a:t>"client-server" architecture</a:t>
            </a:r>
            <a:r>
              <a:rPr lang="en-US" dirty="0"/>
              <a:t>.</a:t>
            </a:r>
          </a:p>
          <a:p>
            <a:endParaRPr lang="en-US" dirty="0"/>
          </a:p>
          <a:p>
            <a:r>
              <a:rPr lang="en-US" dirty="0"/>
              <a:t>In the </a:t>
            </a:r>
            <a:r>
              <a:rPr lang="en-US" b="1" dirty="0"/>
              <a:t>"client-server" architectural model</a:t>
            </a:r>
            <a:r>
              <a:rPr lang="en-US" dirty="0"/>
              <a:t>,</a:t>
            </a:r>
          </a:p>
          <a:p>
            <a:pPr marL="171450" indent="-171450">
              <a:buFont typeface="Arial" panose="020B0604020202020204" pitchFamily="34" charset="0"/>
              <a:buChar char="•"/>
            </a:pPr>
            <a:r>
              <a:rPr lang="en-US" dirty="0"/>
              <a:t>the </a:t>
            </a:r>
            <a:r>
              <a:rPr lang="en-US" b="1" dirty="0"/>
              <a:t>server</a:t>
            </a:r>
            <a:r>
              <a:rPr lang="en-US" dirty="0"/>
              <a:t> holds the </a:t>
            </a:r>
            <a:r>
              <a:rPr lang="en-US" b="1" dirty="0"/>
              <a:t>app data </a:t>
            </a:r>
            <a:r>
              <a:rPr lang="en-US" dirty="0"/>
              <a:t>and the business logic</a:t>
            </a:r>
          </a:p>
          <a:p>
            <a:pPr marL="171450" indent="-171450">
              <a:buFont typeface="Arial" panose="020B0604020202020204" pitchFamily="34" charset="0"/>
              <a:buChar char="•"/>
            </a:pPr>
            <a:r>
              <a:rPr lang="en-US" dirty="0"/>
              <a:t>and provides </a:t>
            </a:r>
            <a:r>
              <a:rPr lang="en-US" b="1" dirty="0"/>
              <a:t>APIs</a:t>
            </a:r>
            <a:r>
              <a:rPr lang="en-US" dirty="0"/>
              <a:t> to clients to access the server data.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clients</a:t>
            </a:r>
            <a:r>
              <a:rPr lang="en-US" dirty="0"/>
              <a:t> implement the </a:t>
            </a:r>
            <a:r>
              <a:rPr lang="en-US" b="1" dirty="0"/>
              <a:t>user interface </a:t>
            </a:r>
            <a:r>
              <a:rPr lang="en-US" dirty="0"/>
              <a:t>(the UI) and </a:t>
            </a:r>
            <a:r>
              <a:rPr lang="en-US" b="1" dirty="0"/>
              <a:t>consume the server APIs</a:t>
            </a:r>
            <a:r>
              <a:rPr lang="en-US" dirty="0"/>
              <a:t>.</a:t>
            </a:r>
          </a:p>
          <a:p>
            <a:pPr marL="171450" indent="-171450">
              <a:buFont typeface="Arial" panose="020B0604020202020204" pitchFamily="34" charset="0"/>
              <a:buChar char="•"/>
            </a:pPr>
            <a:r>
              <a:rPr lang="en-US" dirty="0"/>
              <a:t>This is how most modern apps like </a:t>
            </a:r>
            <a:r>
              <a:rPr lang="en-US" b="1" dirty="0"/>
              <a:t>Facebook</a:t>
            </a:r>
            <a:r>
              <a:rPr lang="en-US" dirty="0"/>
              <a:t> and </a:t>
            </a:r>
            <a:r>
              <a:rPr lang="en-US" b="1" dirty="0"/>
              <a:t>YouTube </a:t>
            </a:r>
            <a:r>
              <a:rPr lang="en-US" dirty="0"/>
              <a:t>work:</a:t>
            </a:r>
          </a:p>
          <a:p>
            <a:pPr marL="628650" lvl="1" indent="-171450">
              <a:buFont typeface="Arial" panose="020B0604020202020204" pitchFamily="34" charset="0"/>
              <a:buChar char="•"/>
            </a:pPr>
            <a:r>
              <a:rPr lang="en-US" b="1" dirty="0"/>
              <a:t>The server</a:t>
            </a:r>
            <a:r>
              <a:rPr lang="en-US" dirty="0"/>
              <a:t> holds the </a:t>
            </a:r>
            <a:r>
              <a:rPr lang="en-US" b="1" dirty="0"/>
              <a:t>app data</a:t>
            </a:r>
            <a:r>
              <a:rPr lang="en-US" dirty="0"/>
              <a:t>, such as users, chat messages, photos, videos, etc.</a:t>
            </a:r>
          </a:p>
          <a:p>
            <a:pPr marL="628650" lvl="1" indent="-171450">
              <a:buFont typeface="Arial" panose="020B0604020202020204" pitchFamily="34" charset="0"/>
              <a:buChar char="•"/>
            </a:pPr>
            <a:r>
              <a:rPr lang="en-US" b="1" dirty="0"/>
              <a:t>The client </a:t>
            </a:r>
            <a:r>
              <a:rPr lang="en-US" dirty="0"/>
              <a:t>(such as mobile app or Web app) displays the data, stored at the server.</a:t>
            </a:r>
          </a:p>
          <a:p>
            <a:pPr marL="171450" indent="-171450">
              <a:buFont typeface="Arial" panose="020B0604020202020204" pitchFamily="34" charset="0"/>
              <a:buChar char="•"/>
            </a:pPr>
            <a:r>
              <a:rPr lang="en-US" dirty="0"/>
              <a:t>The </a:t>
            </a:r>
            <a:r>
              <a:rPr lang="en-US" b="1" dirty="0"/>
              <a:t>server </a:t>
            </a:r>
            <a:r>
              <a:rPr lang="en-US" dirty="0"/>
              <a:t>is responsible for </a:t>
            </a:r>
            <a:r>
              <a:rPr lang="en-US" b="1" dirty="0"/>
              <a:t>data storage </a:t>
            </a:r>
            <a:r>
              <a:rPr lang="en-US" dirty="0"/>
              <a:t>and </a:t>
            </a:r>
            <a:r>
              <a:rPr lang="en-US" b="1" dirty="0"/>
              <a:t>data processing</a:t>
            </a:r>
            <a:r>
              <a:rPr lang="en-US" dirty="0"/>
              <a:t>.</a:t>
            </a:r>
          </a:p>
          <a:p>
            <a:pPr marL="628650" lvl="1" indent="-171450">
              <a:buFont typeface="Arial" panose="020B0604020202020204" pitchFamily="34" charset="0"/>
              <a:buChar char="•"/>
            </a:pPr>
            <a:r>
              <a:rPr lang="en-US" dirty="0"/>
              <a:t>It holds the </a:t>
            </a:r>
            <a:r>
              <a:rPr lang="en-US" b="1" dirty="0"/>
              <a:t>business logic</a:t>
            </a:r>
            <a:r>
              <a:rPr lang="en-US" dirty="0"/>
              <a:t>: who can access the data, which data, who can store new data, etc.</a:t>
            </a:r>
          </a:p>
          <a:p>
            <a:pPr marL="628650" lvl="1" indent="-171450">
              <a:buFont typeface="Arial" panose="020B0604020202020204" pitchFamily="34" charset="0"/>
              <a:buChar char="•"/>
            </a:pPr>
            <a:r>
              <a:rPr lang="en-US" dirty="0"/>
              <a:t>The server </a:t>
            </a:r>
            <a:r>
              <a:rPr lang="en-US" b="1" dirty="0"/>
              <a:t>exposes an API </a:t>
            </a:r>
            <a:r>
              <a:rPr lang="en-US" dirty="0"/>
              <a:t>(application programming interface), typically accessible over HTTP, and </a:t>
            </a:r>
            <a:r>
              <a:rPr lang="en-US" b="1" dirty="0"/>
              <a:t>clients call this API</a:t>
            </a:r>
            <a:r>
              <a:rPr lang="en-US" dirty="0"/>
              <a:t>.</a:t>
            </a:r>
          </a:p>
          <a:p>
            <a:pPr marL="171450" indent="-171450">
              <a:buFont typeface="Arial" panose="020B0604020202020204" pitchFamily="34" charset="0"/>
              <a:buChar char="•"/>
            </a:pPr>
            <a:r>
              <a:rPr lang="en-US" dirty="0"/>
              <a:t>The</a:t>
            </a:r>
            <a:r>
              <a:rPr lang="en-US" b="1" dirty="0"/>
              <a:t> client </a:t>
            </a:r>
            <a:r>
              <a:rPr lang="en-US" dirty="0"/>
              <a:t>is responsible for the </a:t>
            </a:r>
            <a:r>
              <a:rPr lang="en-US" b="1" dirty="0"/>
              <a:t>user interface</a:t>
            </a:r>
            <a:r>
              <a:rPr lang="en-US" dirty="0"/>
              <a:t>: to read the data from the server and display it to the user.</a:t>
            </a:r>
          </a:p>
          <a:p>
            <a:pPr marL="628650" lvl="1" indent="-171450">
              <a:buFont typeface="Arial" panose="020B0604020202020204" pitchFamily="34" charset="0"/>
              <a:buChar char="•"/>
            </a:pPr>
            <a:r>
              <a:rPr lang="en-US" dirty="0"/>
              <a:t>Clients access the server through the Internet or through a local network.</a:t>
            </a:r>
          </a:p>
          <a:p>
            <a:pPr marL="171450" lvl="0" indent="-171450">
              <a:buFont typeface="Arial" panose="020B0604020202020204" pitchFamily="34" charset="0"/>
              <a:buChar char="•"/>
            </a:pPr>
            <a:r>
              <a:rPr lang="en-US" b="1" dirty="0"/>
              <a:t>The data </a:t>
            </a:r>
            <a:r>
              <a:rPr lang="en-US" dirty="0"/>
              <a:t>in the client-server model is </a:t>
            </a:r>
            <a:r>
              <a:rPr lang="en-US" b="1" dirty="0"/>
              <a:t>shared</a:t>
            </a:r>
            <a:r>
              <a:rPr lang="en-US" dirty="0"/>
              <a:t>.</a:t>
            </a:r>
          </a:p>
          <a:p>
            <a:pPr marL="628650" lvl="1" indent="-171450">
              <a:buFont typeface="Arial" panose="020B0604020202020204" pitchFamily="34" charset="0"/>
              <a:buChar char="•"/>
            </a:pPr>
            <a:r>
              <a:rPr lang="en-US" dirty="0"/>
              <a:t>This means that several users can work on the same data in the same time.</a:t>
            </a:r>
          </a:p>
          <a:p>
            <a:pPr marL="628650" lvl="1" indent="-171450">
              <a:buFont typeface="Arial" panose="020B0604020202020204" pitchFamily="34" charset="0"/>
              <a:buChar char="•"/>
            </a:pPr>
            <a:r>
              <a:rPr lang="en-US" dirty="0"/>
              <a:t>The server usually implements mechanism to resolve the eventual conflicts when several users change the same data.</a:t>
            </a:r>
          </a:p>
          <a:p>
            <a:pPr marL="171450" indent="-171450">
              <a:buFont typeface="Arial" panose="020B0604020202020204" pitchFamily="34" charset="0"/>
              <a:buChar char="•"/>
            </a:pPr>
            <a:endParaRPr lang="en-US" dirty="0"/>
          </a:p>
          <a:p>
            <a:r>
              <a:rPr lang="en-US" dirty="0"/>
              <a:t>Let's look at these few </a:t>
            </a:r>
            <a:r>
              <a:rPr lang="en-US" b="1" dirty="0"/>
              <a:t>examples</a:t>
            </a:r>
            <a:r>
              <a:rPr lang="en-US" dirty="0"/>
              <a:t> of client-server systems:</a:t>
            </a:r>
          </a:p>
          <a:p>
            <a:pPr marL="171450" lvl="0" indent="-171450">
              <a:buFont typeface="Arial" panose="020B0604020202020204" pitchFamily="34" charset="0"/>
              <a:buChar char="•"/>
            </a:pPr>
            <a:r>
              <a:rPr lang="en-US" dirty="0"/>
              <a:t>The first </a:t>
            </a:r>
            <a:r>
              <a:rPr lang="en-US" b="1" dirty="0"/>
              <a:t>example is </a:t>
            </a:r>
            <a:r>
              <a:rPr lang="en-US" dirty="0"/>
              <a:t>when a </a:t>
            </a:r>
            <a:r>
              <a:rPr lang="en-US" b="1" dirty="0"/>
              <a:t>Web browser opens a Web site</a:t>
            </a:r>
            <a:r>
              <a:rPr lang="en-US" dirty="0"/>
              <a:t>.</a:t>
            </a:r>
          </a:p>
          <a:p>
            <a:pPr marL="628650" lvl="1" indent="-171450">
              <a:buFont typeface="Arial" panose="020B0604020202020204" pitchFamily="34" charset="0"/>
              <a:buChar char="•"/>
            </a:pPr>
            <a:r>
              <a:rPr lang="en-US" dirty="0"/>
              <a:t>The </a:t>
            </a:r>
            <a:r>
              <a:rPr lang="en-US" b="1" dirty="0"/>
              <a:t>Web browser </a:t>
            </a:r>
            <a:r>
              <a:rPr lang="en-US" dirty="0"/>
              <a:t>is the client software.</a:t>
            </a:r>
          </a:p>
          <a:p>
            <a:pPr marL="628650" lvl="1" indent="-171450">
              <a:buFont typeface="Arial" panose="020B0604020202020204" pitchFamily="34" charset="0"/>
              <a:buChar char="•"/>
            </a:pPr>
            <a:r>
              <a:rPr lang="en-US" dirty="0"/>
              <a:t>The </a:t>
            </a:r>
            <a:r>
              <a:rPr lang="en-US" b="1" dirty="0"/>
              <a:t>Web server</a:t>
            </a:r>
            <a:r>
              <a:rPr lang="en-US" dirty="0"/>
              <a:t>, holding the Web site, is the server software.</a:t>
            </a:r>
          </a:p>
          <a:p>
            <a:pPr marL="628650" lvl="1" indent="-171450">
              <a:buFont typeface="Arial" panose="020B0604020202020204" pitchFamily="34" charset="0"/>
              <a:buChar char="•"/>
            </a:pPr>
            <a:r>
              <a:rPr lang="en-US" dirty="0"/>
              <a:t>The </a:t>
            </a:r>
            <a:r>
              <a:rPr lang="en-US" b="1" dirty="0"/>
              <a:t>app data</a:t>
            </a:r>
            <a:r>
              <a:rPr lang="en-US" dirty="0"/>
              <a:t> stored at the server-side is the Web site itself.</a:t>
            </a:r>
          </a:p>
          <a:p>
            <a:pPr marL="628650" lvl="1" indent="-171450">
              <a:buFont typeface="Arial" panose="020B0604020202020204" pitchFamily="34" charset="0"/>
              <a:buChar char="•"/>
            </a:pPr>
            <a:r>
              <a:rPr lang="en-US" dirty="0"/>
              <a:t>The </a:t>
            </a:r>
            <a:r>
              <a:rPr lang="en-US" b="1" dirty="0"/>
              <a:t>user interface </a:t>
            </a:r>
            <a:r>
              <a:rPr lang="en-US" dirty="0"/>
              <a:t>at the client side is the rendered Web page from the Web site.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second </a:t>
            </a:r>
            <a:r>
              <a:rPr lang="en-US" b="1" dirty="0"/>
              <a:t>example is </a:t>
            </a:r>
            <a:r>
              <a:rPr lang="en-US" dirty="0"/>
              <a:t>when an </a:t>
            </a:r>
            <a:r>
              <a:rPr lang="en-US" b="1" dirty="0"/>
              <a:t>Email client retrieves the email messages from a mail server</a:t>
            </a:r>
            <a:r>
              <a:rPr lang="en-US" dirty="0"/>
              <a:t>.</a:t>
            </a:r>
          </a:p>
          <a:p>
            <a:pPr marL="628650" lvl="1" indent="-171450">
              <a:buFont typeface="Arial" panose="020B0604020202020204" pitchFamily="34" charset="0"/>
              <a:buChar char="•"/>
            </a:pPr>
            <a:r>
              <a:rPr lang="en-US" dirty="0"/>
              <a:t>The </a:t>
            </a:r>
            <a:r>
              <a:rPr lang="en-US" b="1" dirty="0"/>
              <a:t>email client </a:t>
            </a:r>
            <a:r>
              <a:rPr lang="en-US" dirty="0"/>
              <a:t>is the client software. It retrieves and email messages from the server and displays them.</a:t>
            </a:r>
          </a:p>
          <a:p>
            <a:pPr marL="628650" lvl="1" indent="-171450">
              <a:buFont typeface="Arial" panose="020B0604020202020204" pitchFamily="34" charset="0"/>
              <a:buChar char="•"/>
            </a:pPr>
            <a:r>
              <a:rPr lang="en-US" dirty="0"/>
              <a:t>The </a:t>
            </a:r>
            <a:r>
              <a:rPr lang="en-US" b="1" dirty="0"/>
              <a:t>mail server</a:t>
            </a:r>
            <a:r>
              <a:rPr lang="en-US" dirty="0"/>
              <a:t>, holding the users' mailboxes, is the server software.</a:t>
            </a:r>
          </a:p>
          <a:p>
            <a:pPr marL="628650" lvl="1" indent="-171450">
              <a:buFont typeface="Arial" panose="020B0604020202020204" pitchFamily="34" charset="0"/>
              <a:buChar char="•"/>
            </a:pPr>
            <a:r>
              <a:rPr lang="en-US" dirty="0"/>
              <a:t>The </a:t>
            </a:r>
            <a:r>
              <a:rPr lang="en-US" b="1" dirty="0"/>
              <a:t>app data</a:t>
            </a:r>
            <a:r>
              <a:rPr lang="en-US" dirty="0"/>
              <a:t> stored at the server-side are the mailboxes with the mail messages for each user.</a:t>
            </a:r>
          </a:p>
          <a:p>
            <a:pPr marL="628650" lvl="1" indent="-171450">
              <a:buFont typeface="Arial" panose="020B0604020202020204" pitchFamily="34" charset="0"/>
              <a:buChar char="•"/>
            </a:pPr>
            <a:r>
              <a:rPr lang="en-US" dirty="0"/>
              <a:t>The </a:t>
            </a:r>
            <a:r>
              <a:rPr lang="en-US" b="1" dirty="0"/>
              <a:t>user interface </a:t>
            </a:r>
            <a:r>
              <a:rPr lang="en-US" dirty="0"/>
              <a:t>at the client side is the email app (mobile, desktop or Web app).</a:t>
            </a:r>
          </a:p>
          <a:p>
            <a:pPr marL="171450" lvl="0" indent="-171450">
              <a:buFont typeface="Arial" panose="020B0604020202020204" pitchFamily="34" charset="0"/>
              <a:buChar char="•"/>
            </a:pPr>
            <a:r>
              <a:rPr lang="en-US" dirty="0"/>
              <a:t>The third </a:t>
            </a:r>
            <a:r>
              <a:rPr lang="en-US" b="1" dirty="0"/>
              <a:t>example is </a:t>
            </a:r>
            <a:r>
              <a:rPr lang="en-US" dirty="0"/>
              <a:t>when a </a:t>
            </a:r>
            <a:r>
              <a:rPr lang="en-US" b="1" dirty="0"/>
              <a:t>chat client communicates with a chat server </a:t>
            </a:r>
            <a:r>
              <a:rPr lang="en-US" dirty="0"/>
              <a:t>to display the most recent </a:t>
            </a:r>
            <a:r>
              <a:rPr lang="en-US" b="1" dirty="0"/>
              <a:t>chat messages</a:t>
            </a:r>
            <a:r>
              <a:rPr lang="en-US" dirty="0"/>
              <a:t> for certain user.</a:t>
            </a:r>
          </a:p>
          <a:p>
            <a:pPr marL="628650" lvl="1" indent="-171450">
              <a:buFont typeface="Arial" panose="020B0604020202020204" pitchFamily="34" charset="0"/>
              <a:buChar char="•"/>
            </a:pPr>
            <a:r>
              <a:rPr lang="en-US" dirty="0"/>
              <a:t>The </a:t>
            </a:r>
            <a:r>
              <a:rPr lang="en-US" b="1" dirty="0"/>
              <a:t>chat client </a:t>
            </a:r>
            <a:r>
              <a:rPr lang="en-US" dirty="0"/>
              <a:t>is the client software. It listens for new messages and displays the chat conversations for the current user.</a:t>
            </a:r>
          </a:p>
          <a:p>
            <a:pPr marL="628650" lvl="1" indent="-171450">
              <a:buFont typeface="Arial" panose="020B0604020202020204" pitchFamily="34" charset="0"/>
              <a:buChar char="•"/>
            </a:pPr>
            <a:r>
              <a:rPr lang="en-US" dirty="0"/>
              <a:t>The </a:t>
            </a:r>
            <a:r>
              <a:rPr lang="en-US" b="1" dirty="0"/>
              <a:t>chat server</a:t>
            </a:r>
            <a:r>
              <a:rPr lang="en-US" dirty="0"/>
              <a:t>, holding the users and their chat conversations, is the server software.</a:t>
            </a:r>
          </a:p>
          <a:p>
            <a:pPr marL="628650" lvl="1" indent="-171450">
              <a:buFont typeface="Arial" panose="020B0604020202020204" pitchFamily="34" charset="0"/>
              <a:buChar char="•"/>
            </a:pPr>
            <a:r>
              <a:rPr lang="en-US" dirty="0"/>
              <a:t>The </a:t>
            </a:r>
            <a:r>
              <a:rPr lang="en-US" b="1" dirty="0"/>
              <a:t>app data</a:t>
            </a:r>
            <a:r>
              <a:rPr lang="en-US" dirty="0"/>
              <a:t> stored at the server-side are the users and their chat conversations, photos, videos, documents, files, etc.</a:t>
            </a:r>
          </a:p>
          <a:p>
            <a:pPr marL="628650" lvl="1" indent="-171450">
              <a:buFont typeface="Arial" panose="020B0604020202020204" pitchFamily="34" charset="0"/>
              <a:buChar char="•"/>
            </a:pPr>
            <a:r>
              <a:rPr lang="en-US" dirty="0"/>
              <a:t>The </a:t>
            </a:r>
            <a:r>
              <a:rPr lang="en-US" b="1" dirty="0"/>
              <a:t>user interface </a:t>
            </a:r>
            <a:r>
              <a:rPr lang="en-US" dirty="0"/>
              <a:t>at the client side is the chat app (mobile, desktop or Web app).</a:t>
            </a:r>
          </a:p>
          <a:p>
            <a:pPr marL="0" lvl="0" indent="0">
              <a:buFont typeface="Arial" panose="020B0604020202020204" pitchFamily="34" charset="0"/>
              <a:buNone/>
            </a:pPr>
            <a:r>
              <a:rPr lang="en-US" b="1" dirty="0"/>
              <a:t>The client-server model </a:t>
            </a:r>
            <a:r>
              <a:rPr lang="en-US" dirty="0"/>
              <a:t>is almost everywhere, when we have </a:t>
            </a:r>
            <a:r>
              <a:rPr lang="en-US" b="1" dirty="0"/>
              <a:t>connected applications</a:t>
            </a:r>
            <a:r>
              <a:rPr lang="en-US" dirty="0"/>
              <a:t>.</a:t>
            </a:r>
          </a:p>
          <a:p>
            <a:pPr marL="171450" indent="-171450">
              <a:buFont typeface="Arial" panose="020B0604020202020204" pitchFamily="34" charset="0"/>
              <a:buChar char="•"/>
            </a:pPr>
            <a:r>
              <a:rPr lang="en-US" dirty="0"/>
              <a:t>It is an important concept in software development and programmers should understand is well.</a:t>
            </a:r>
          </a:p>
          <a:p>
            <a:pPr marL="171450" indent="-171450">
              <a:buFont typeface="Arial" panose="020B0604020202020204" pitchFamily="34" charset="0"/>
              <a:buChar char="•"/>
            </a:pPr>
            <a:r>
              <a:rPr lang="en-US" dirty="0"/>
              <a:t>At </a:t>
            </a:r>
            <a:r>
              <a:rPr lang="en-US" b="1" dirty="0"/>
              <a:t>SoftUni</a:t>
            </a:r>
            <a:r>
              <a:rPr lang="en-US" b="0" dirty="0"/>
              <a:t>, we teach </a:t>
            </a:r>
            <a:r>
              <a:rPr lang="en-US" dirty="0"/>
              <a:t>the client-server model in many courses in the professional modules related to front-end and back-end development.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58435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t>
            </a:r>
            <a:r>
              <a:rPr lang="en-US" b="1" dirty="0"/>
              <a:t>the four essential skills of software engineers</a:t>
            </a:r>
            <a:r>
              <a:rPr lang="en-US" b="0" dirty="0"/>
              <a:t>:</a:t>
            </a:r>
          </a:p>
          <a:p>
            <a:pPr marL="171450" lvl="0" indent="-171450">
              <a:buFont typeface="Arial" panose="020B0604020202020204" pitchFamily="34" charset="0"/>
              <a:buChar char="•"/>
            </a:pPr>
            <a:r>
              <a:rPr lang="en-US" b="0" dirty="0"/>
              <a:t>Coding skills, algorithmic thinking and problem-solving skills, understanding software engineering concepts and principles and mastering software technologies.</a:t>
            </a:r>
          </a:p>
          <a:p>
            <a:pPr marL="0" indent="0">
              <a:buFont typeface="Arial" panose="020B0604020202020204" pitchFamily="34" charset="0"/>
              <a:buNone/>
            </a:pPr>
            <a:r>
              <a:rPr lang="en-US" sz="1200" b="0" i="0" kern="1200" dirty="0">
                <a:solidFill>
                  <a:schemeClr val="tx1"/>
                </a:solidFill>
                <a:effectLst/>
                <a:latin typeface="+mn-lt"/>
                <a:ea typeface="+mn-ea"/>
                <a:cs typeface="+mn-cs"/>
              </a:rPr>
              <a:t>These are the </a:t>
            </a:r>
            <a:r>
              <a:rPr lang="en-US" sz="1200" b="1" i="0" kern="1200" dirty="0">
                <a:solidFill>
                  <a:schemeClr val="tx1"/>
                </a:solidFill>
                <a:effectLst/>
                <a:latin typeface="+mn-lt"/>
                <a:ea typeface="+mn-ea"/>
                <a:cs typeface="+mn-cs"/>
              </a:rPr>
              <a:t>4 main skill groups </a:t>
            </a:r>
            <a:r>
              <a:rPr lang="en-US" sz="1200" b="0" i="0" kern="1200" dirty="0">
                <a:solidFill>
                  <a:schemeClr val="tx1"/>
                </a:solidFill>
                <a:effectLst/>
                <a:latin typeface="+mn-lt"/>
                <a:ea typeface="+mn-ea"/>
                <a:cs typeface="+mn-cs"/>
              </a:rPr>
              <a:t>that </a:t>
            </a:r>
            <a:r>
              <a:rPr lang="en-US" sz="1200" b="1" i="0" kern="1200" dirty="0">
                <a:solidFill>
                  <a:schemeClr val="tx1"/>
                </a:solidFill>
                <a:effectLst/>
                <a:latin typeface="+mn-lt"/>
                <a:ea typeface="+mn-ea"/>
                <a:cs typeface="+mn-cs"/>
              </a:rPr>
              <a:t>all programmers must have</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order to practice software development successfully.</a:t>
            </a:r>
            <a:endParaRPr lang="bg-BG"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Most of these skills are </a:t>
            </a:r>
            <a:r>
              <a:rPr lang="en-US" sz="1200" b="1" i="0" kern="1200" dirty="0">
                <a:solidFill>
                  <a:schemeClr val="tx1"/>
                </a:solidFill>
                <a:effectLst/>
                <a:latin typeface="+mn-lt"/>
                <a:ea typeface="+mn-ea"/>
                <a:cs typeface="+mn-cs"/>
              </a:rPr>
              <a:t>sustainable over time </a:t>
            </a:r>
            <a:r>
              <a:rPr lang="en-US" sz="1200" b="0" i="0" kern="1200" dirty="0">
                <a:solidFill>
                  <a:schemeClr val="tx1"/>
                </a:solidFill>
                <a:effectLst/>
                <a:latin typeface="+mn-lt"/>
                <a:ea typeface="+mn-ea"/>
                <a:cs typeface="+mn-cs"/>
              </a:rPr>
              <a:t>and are not affected by the advances of the technologies (that are constantly changing).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 will explain in detail these </a:t>
            </a:r>
            <a:r>
              <a:rPr lang="en-US" sz="1200" b="1" i="0" kern="1200" dirty="0">
                <a:solidFill>
                  <a:schemeClr val="tx1"/>
                </a:solidFill>
                <a:effectLst/>
                <a:latin typeface="+mn-lt"/>
                <a:ea typeface="+mn-ea"/>
                <a:cs typeface="+mn-cs"/>
              </a:rPr>
              <a:t>four essential groups of skills</a:t>
            </a:r>
            <a:r>
              <a:rPr lang="en-US" sz="1200" b="0" i="0" kern="1200" dirty="0">
                <a:solidFill>
                  <a:schemeClr val="tx1"/>
                </a:solidFill>
                <a:effectLst/>
                <a:latin typeface="+mn-lt"/>
                <a:ea typeface="+mn-ea"/>
                <a:cs typeface="+mn-cs"/>
              </a:rPr>
              <a:t>, with focus on the concepts, principles and paradigms of computer science and software development.</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 xmlns:a16="http://schemas.microsoft.com/office/drawing/2014/main" id="{598F4854-08B3-454E-978C-5F69B7E39B5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09778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3-tier architecture</a:t>
            </a:r>
            <a:r>
              <a:rPr lang="en-US" dirty="0"/>
              <a:t>" and its extension, the "</a:t>
            </a:r>
            <a:r>
              <a:rPr lang="en-US" b="1" dirty="0"/>
              <a:t>multi-tier architecture</a:t>
            </a:r>
            <a:r>
              <a:rPr lang="en-US" dirty="0"/>
              <a:t>" are architectural models for development of </a:t>
            </a:r>
            <a:r>
              <a:rPr lang="en-US" b="1" dirty="0"/>
              <a:t>complex software systems</a:t>
            </a:r>
            <a:r>
              <a:rPr lang="en-US" dirty="0"/>
              <a:t>.</a:t>
            </a:r>
          </a:p>
          <a:p>
            <a:pPr marL="171450" indent="-171450">
              <a:buFont typeface="Arial" panose="020B0604020202020204" pitchFamily="34" charset="0"/>
              <a:buChar char="•"/>
            </a:pPr>
            <a:r>
              <a:rPr lang="en-US" dirty="0"/>
              <a:t>The 3-tier architecture consists of 3 components (called tiers):</a:t>
            </a:r>
          </a:p>
          <a:p>
            <a:pPr marL="628650" lvl="1" indent="-171450">
              <a:buFont typeface="Arial" panose="020B0604020202020204" pitchFamily="34" charset="0"/>
              <a:buChar char="•"/>
            </a:pPr>
            <a:r>
              <a:rPr lang="en-US" dirty="0"/>
              <a:t>The </a:t>
            </a:r>
            <a:r>
              <a:rPr lang="en-US" b="1" dirty="0"/>
              <a:t>presentation</a:t>
            </a:r>
            <a:r>
              <a:rPr lang="en-US" dirty="0"/>
              <a:t> tier – the user interface.</a:t>
            </a:r>
          </a:p>
          <a:p>
            <a:pPr marL="628650" lvl="1" indent="-171450">
              <a:buFont typeface="Arial" panose="020B0604020202020204" pitchFamily="34" charset="0"/>
              <a:buChar char="•"/>
            </a:pPr>
            <a:r>
              <a:rPr lang="en-US" dirty="0"/>
              <a:t>The </a:t>
            </a:r>
            <a:r>
              <a:rPr lang="en-US" b="1" dirty="0"/>
              <a:t>business logic </a:t>
            </a:r>
            <a:r>
              <a:rPr lang="en-US" dirty="0"/>
              <a:t>tier – where data is processed.</a:t>
            </a:r>
          </a:p>
          <a:p>
            <a:pPr marL="628650" lvl="1" indent="-171450">
              <a:buFont typeface="Arial" panose="020B0604020202020204" pitchFamily="34" charset="0"/>
              <a:buChar char="•"/>
            </a:pPr>
            <a:r>
              <a:rPr lang="en-US" dirty="0"/>
              <a:t>The </a:t>
            </a:r>
            <a:r>
              <a:rPr lang="en-US" b="1" dirty="0"/>
              <a:t>data management </a:t>
            </a:r>
            <a:r>
              <a:rPr lang="en-US" dirty="0"/>
              <a:t>tier – where data is stored.</a:t>
            </a:r>
          </a:p>
          <a:p>
            <a:pPr marL="171450" lvl="0" indent="-171450">
              <a:buFont typeface="Arial" panose="020B0604020202020204" pitchFamily="34" charset="0"/>
              <a:buChar char="•"/>
            </a:pPr>
            <a:r>
              <a:rPr lang="en-US" dirty="0"/>
              <a:t>The </a:t>
            </a:r>
            <a:r>
              <a:rPr lang="en-US" b="1" dirty="0"/>
              <a:t>3-tier architecture </a:t>
            </a:r>
            <a:r>
              <a:rPr lang="en-US" dirty="0"/>
              <a:t>is used for structuring big and complex </a:t>
            </a:r>
            <a:r>
              <a:rPr lang="en-US" b="1" dirty="0"/>
              <a:t>enterprise-grade systems</a:t>
            </a:r>
            <a:r>
              <a:rPr lang="en-US" dirty="0"/>
              <a:t>.</a:t>
            </a:r>
          </a:p>
          <a:p>
            <a:pPr marL="628650" lvl="1" indent="-171450">
              <a:buFont typeface="Arial" panose="020B0604020202020204" pitchFamily="34" charset="0"/>
              <a:buChar char="•"/>
            </a:pPr>
            <a:r>
              <a:rPr lang="en-US" dirty="0"/>
              <a:t>It allows these </a:t>
            </a:r>
            <a:r>
              <a:rPr lang="en-US" b="1" dirty="0"/>
              <a:t>3 tiers </a:t>
            </a:r>
            <a:r>
              <a:rPr lang="en-US" dirty="0"/>
              <a:t>to be run as </a:t>
            </a:r>
            <a:r>
              <a:rPr lang="en-US" b="1" dirty="0"/>
              <a:t>separate components</a:t>
            </a:r>
            <a:r>
              <a:rPr lang="en-US" dirty="0"/>
              <a:t>, which simplifies the maintenance and improves the scalability.</a:t>
            </a:r>
          </a:p>
          <a:p>
            <a:pPr marL="628650" lvl="1" indent="-171450">
              <a:buFont typeface="Arial" panose="020B0604020202020204" pitchFamily="34" charset="0"/>
              <a:buChar char="•"/>
            </a:pPr>
            <a:r>
              <a:rPr lang="en-US" dirty="0"/>
              <a:t>In many systems these </a:t>
            </a:r>
            <a:r>
              <a:rPr lang="en-US" b="1" dirty="0"/>
              <a:t>3 tiers </a:t>
            </a:r>
            <a:r>
              <a:rPr lang="en-US" dirty="0"/>
              <a:t>run on </a:t>
            </a:r>
            <a:r>
              <a:rPr lang="en-US" b="1" dirty="0"/>
              <a:t>separate hardware </a:t>
            </a:r>
            <a:r>
              <a:rPr lang="en-US" dirty="0"/>
              <a:t>and are developed and maintained by different teams of developers.</a:t>
            </a:r>
          </a:p>
          <a:p>
            <a:pPr marL="0" lvl="0" indent="0">
              <a:buFont typeface="Arial" panose="020B0604020202020204" pitchFamily="34" charset="0"/>
              <a:buNone/>
            </a:pPr>
            <a:r>
              <a:rPr lang="en-US" dirty="0"/>
              <a:t>Let's review what's inside these 3 tiers.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presentation tier </a:t>
            </a:r>
            <a:r>
              <a:rPr lang="en-US" dirty="0"/>
              <a:t>holds the </a:t>
            </a:r>
            <a:r>
              <a:rPr lang="en-US" b="1" dirty="0"/>
              <a:t>client apps</a:t>
            </a:r>
            <a:r>
              <a:rPr lang="en-US" dirty="0"/>
              <a:t>:</a:t>
            </a:r>
          </a:p>
          <a:p>
            <a:pPr marL="171450" lvl="0" indent="-171450">
              <a:buFont typeface="Arial" panose="020B0604020202020204" pitchFamily="34" charset="0"/>
              <a:buChar char="•"/>
            </a:pPr>
            <a:r>
              <a:rPr lang="en-US" b="1" dirty="0"/>
              <a:t>Client apps </a:t>
            </a:r>
            <a:r>
              <a:rPr lang="en-US" dirty="0"/>
              <a:t>are responsible for the </a:t>
            </a:r>
            <a:r>
              <a:rPr lang="en-US" b="1" dirty="0"/>
              <a:t>user interface </a:t>
            </a:r>
            <a:r>
              <a:rPr lang="en-US" dirty="0"/>
              <a:t>of the system: to display the data to the user and interact with the user.</a:t>
            </a:r>
          </a:p>
          <a:p>
            <a:pPr marL="171450" lvl="0" indent="-171450">
              <a:buFont typeface="Arial" panose="020B0604020202020204" pitchFamily="34" charset="0"/>
              <a:buChar char="•"/>
            </a:pPr>
            <a:r>
              <a:rPr lang="en-US" dirty="0"/>
              <a:t>The </a:t>
            </a:r>
            <a:r>
              <a:rPr lang="en-US" b="1" dirty="0"/>
              <a:t>client app </a:t>
            </a:r>
            <a:r>
              <a:rPr lang="en-US" dirty="0"/>
              <a:t>could be a </a:t>
            </a:r>
            <a:r>
              <a:rPr lang="en-US" b="1" dirty="0"/>
              <a:t>Web front-end app</a:t>
            </a:r>
            <a:r>
              <a:rPr lang="en-US" dirty="0"/>
              <a:t>, running in a Web browser, or a </a:t>
            </a:r>
            <a:r>
              <a:rPr lang="en-US" b="1" dirty="0"/>
              <a:t>mobile app</a:t>
            </a:r>
            <a:r>
              <a:rPr lang="en-US" dirty="0"/>
              <a:t>, or a </a:t>
            </a:r>
            <a:r>
              <a:rPr lang="en-US" b="1" dirty="0"/>
              <a:t>desktop app</a:t>
            </a:r>
            <a:r>
              <a:rPr lang="en-US" dirty="0"/>
              <a:t>.</a:t>
            </a:r>
          </a:p>
          <a:p>
            <a:pPr marL="171450" lvl="0" indent="-171450">
              <a:buFont typeface="Arial" panose="020B0604020202020204" pitchFamily="34" charset="0"/>
              <a:buChar char="•"/>
            </a:pPr>
            <a:r>
              <a:rPr lang="en-US" dirty="0"/>
              <a:t>In all cases it implements the </a:t>
            </a:r>
            <a:r>
              <a:rPr lang="en-US" b="1" dirty="0"/>
              <a:t>user interface </a:t>
            </a:r>
            <a:r>
              <a:rPr lang="en-US" dirty="0"/>
              <a:t>(the front-end) of the system.</a:t>
            </a:r>
          </a:p>
          <a:p>
            <a:pPr marL="171450" lvl="0" indent="-171450">
              <a:buFont typeface="Arial" panose="020B0604020202020204" pitchFamily="34" charset="0"/>
              <a:buChar char="•"/>
            </a:pPr>
            <a:r>
              <a:rPr lang="en-US" dirty="0"/>
              <a:t>The client apps </a:t>
            </a:r>
            <a:r>
              <a:rPr lang="en-US" b="1" dirty="0"/>
              <a:t>interact with the server-side</a:t>
            </a:r>
            <a:r>
              <a:rPr lang="en-US" dirty="0"/>
              <a:t>, using an </a:t>
            </a:r>
            <a:r>
              <a:rPr lang="en-US" b="1" dirty="0"/>
              <a:t>API</a:t>
            </a:r>
            <a:r>
              <a:rPr lang="en-US" dirty="0"/>
              <a:t>, a programming interface, such as RESTful service requests over HTTP.</a:t>
            </a:r>
          </a:p>
          <a:p>
            <a:pPr marL="171450" lvl="0" indent="-171450">
              <a:buFont typeface="Arial" panose="020B0604020202020204" pitchFamily="34" charset="0"/>
              <a:buChar char="•"/>
            </a:pPr>
            <a:r>
              <a:rPr lang="en-US" dirty="0"/>
              <a:t>For </a:t>
            </a:r>
            <a:r>
              <a:rPr lang="en-US" b="1" dirty="0"/>
              <a:t>example</a:t>
            </a:r>
            <a:r>
              <a:rPr lang="en-US" b="0" dirty="0"/>
              <a:t>, i</a:t>
            </a:r>
            <a:r>
              <a:rPr lang="en-US" dirty="0"/>
              <a:t>n a </a:t>
            </a:r>
            <a:r>
              <a:rPr lang="en-US" b="1" dirty="0"/>
              <a:t>chat app</a:t>
            </a:r>
            <a:r>
              <a:rPr lang="en-US" dirty="0"/>
              <a:t>, the client is the app, which displays the contact list and the chat conversations.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business logic tier </a:t>
            </a:r>
            <a:r>
              <a:rPr lang="en-US" dirty="0"/>
              <a:t>is implemented at the </a:t>
            </a:r>
            <a:r>
              <a:rPr lang="en-US" b="1" dirty="0"/>
              <a:t>server-side</a:t>
            </a:r>
            <a:r>
              <a:rPr lang="en-US" dirty="0"/>
              <a:t>.</a:t>
            </a:r>
          </a:p>
          <a:p>
            <a:pPr marL="171450" lvl="0" indent="-171450">
              <a:buFont typeface="Arial" panose="020B0604020202020204" pitchFamily="34" charset="0"/>
              <a:buChar char="•"/>
            </a:pPr>
            <a:r>
              <a:rPr lang="en-US" dirty="0"/>
              <a:t>Typically it runs in an </a:t>
            </a:r>
            <a:r>
              <a:rPr lang="en-US" b="1" dirty="0"/>
              <a:t>application server</a:t>
            </a:r>
            <a:r>
              <a:rPr lang="en-US" dirty="0"/>
              <a:t>, or </a:t>
            </a:r>
            <a:r>
              <a:rPr lang="en-US" b="1" dirty="0"/>
              <a:t>Web application server </a:t>
            </a:r>
            <a:r>
              <a:rPr lang="en-US" dirty="0"/>
              <a:t>or behind a simple </a:t>
            </a:r>
            <a:r>
              <a:rPr lang="en-US" b="1" dirty="0"/>
              <a:t>Web server</a:t>
            </a:r>
            <a:r>
              <a:rPr lang="en-US" dirty="0"/>
              <a:t>.</a:t>
            </a:r>
          </a:p>
          <a:p>
            <a:pPr marL="171450" lvl="0" indent="-171450">
              <a:buFont typeface="Arial" panose="020B0604020202020204" pitchFamily="34" charset="0"/>
              <a:buChar char="•"/>
            </a:pPr>
            <a:r>
              <a:rPr lang="en-US" dirty="0"/>
              <a:t>The </a:t>
            </a:r>
            <a:r>
              <a:rPr lang="en-US" b="1" dirty="0"/>
              <a:t>business logic</a:t>
            </a:r>
            <a:r>
              <a:rPr lang="en-US" dirty="0"/>
              <a:t> is the functionality, which is </a:t>
            </a:r>
            <a:r>
              <a:rPr lang="en-US" b="1" dirty="0"/>
              <a:t>invoked by the client apps</a:t>
            </a:r>
            <a:r>
              <a:rPr lang="en-US" dirty="0"/>
              <a:t> through the API.</a:t>
            </a:r>
          </a:p>
          <a:p>
            <a:pPr marL="171450" lvl="0" indent="-171450">
              <a:buFont typeface="Arial" panose="020B0604020202020204" pitchFamily="34" charset="0"/>
              <a:buChar char="•"/>
            </a:pPr>
            <a:r>
              <a:rPr lang="en-US" dirty="0"/>
              <a:t>It implements the business rules, the core functionality of the application.</a:t>
            </a:r>
          </a:p>
          <a:p>
            <a:pPr marL="171450" lvl="0" indent="-171450">
              <a:buFont typeface="Arial" panose="020B0604020202020204" pitchFamily="34" charset="0"/>
              <a:buChar char="•"/>
            </a:pPr>
            <a:r>
              <a:rPr lang="en-US" dirty="0"/>
              <a:t>It also handles users, authentication and authorization, access control and the business rules.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a:t>
            </a:r>
            <a:r>
              <a:rPr lang="en-US" b="1" dirty="0"/>
              <a:t>example</a:t>
            </a:r>
            <a:r>
              <a:rPr lang="en-US" b="0" dirty="0"/>
              <a:t>, i</a:t>
            </a:r>
            <a:r>
              <a:rPr lang="en-US" dirty="0"/>
              <a:t>n a </a:t>
            </a:r>
            <a:r>
              <a:rPr lang="en-US" b="1" dirty="0"/>
              <a:t>chat app</a:t>
            </a:r>
            <a:r>
              <a:rPr lang="en-US" dirty="0"/>
              <a:t>, the business logic tier will provide APIs for: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user login an authentication, retrieving the contacts, retrieving the conversations, sending a message, receiving instant messages, etc.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business logic implements the core functionality of the chat system.</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data management tier is </a:t>
            </a:r>
            <a:r>
              <a:rPr lang="en-US" dirty="0"/>
              <a:t>responsible for </a:t>
            </a:r>
            <a:r>
              <a:rPr lang="en-US" b="1" dirty="0"/>
              <a:t>data storage</a:t>
            </a:r>
            <a:r>
              <a:rPr lang="en-US" dirty="0"/>
              <a:t>.</a:t>
            </a:r>
          </a:p>
          <a:p>
            <a:pPr marL="171450" lvl="0" indent="-171450">
              <a:buFont typeface="Arial" panose="020B0604020202020204" pitchFamily="34" charset="0"/>
              <a:buChar char="•"/>
            </a:pPr>
            <a:r>
              <a:rPr lang="en-US" dirty="0"/>
              <a:t>Typically, it is a </a:t>
            </a:r>
            <a:r>
              <a:rPr lang="en-US" b="1" dirty="0"/>
              <a:t>database system</a:t>
            </a:r>
            <a:r>
              <a:rPr lang="en-US" dirty="0"/>
              <a:t>, such as MySQL, MS SQL Server or PostgreSQL,</a:t>
            </a:r>
          </a:p>
          <a:p>
            <a:pPr marL="171450" lvl="0" indent="-171450">
              <a:buFont typeface="Arial" panose="020B0604020202020204" pitchFamily="34" charset="0"/>
              <a:buChar char="•"/>
            </a:pPr>
            <a:r>
              <a:rPr lang="en-US" dirty="0"/>
              <a:t>or a </a:t>
            </a:r>
            <a:r>
              <a:rPr lang="en-US" b="1" dirty="0"/>
              <a:t>cloud-based data storage</a:t>
            </a:r>
            <a:r>
              <a:rPr lang="en-US" b="0" dirty="0"/>
              <a:t> system</a:t>
            </a:r>
            <a:r>
              <a:rPr lang="en-US" dirty="0"/>
              <a:t>, such as Amazon S3 or Azure Table storage.</a:t>
            </a:r>
          </a:p>
          <a:p>
            <a:pPr marL="171450" lvl="0" indent="-171450">
              <a:buFont typeface="Arial" panose="020B0604020202020204" pitchFamily="34" charset="0"/>
              <a:buChar char="•"/>
            </a:pPr>
            <a:r>
              <a:rPr lang="en-US" dirty="0"/>
              <a:t>The </a:t>
            </a:r>
            <a:r>
              <a:rPr lang="en-US" b="1" dirty="0"/>
              <a:t>data management tier </a:t>
            </a:r>
            <a:r>
              <a:rPr lang="en-US" dirty="0"/>
              <a:t>does not care about the business rules.</a:t>
            </a:r>
          </a:p>
          <a:p>
            <a:pPr marL="171450" lvl="0" indent="-171450">
              <a:buFont typeface="Arial" panose="020B0604020202020204" pitchFamily="34" charset="0"/>
              <a:buChar char="•"/>
            </a:pPr>
            <a:r>
              <a:rPr lang="en-US" dirty="0"/>
              <a:t>It just </a:t>
            </a:r>
            <a:r>
              <a:rPr lang="en-US" b="1" dirty="0"/>
              <a:t>stores and retrieves data: </a:t>
            </a:r>
            <a:r>
              <a:rPr lang="en-US" dirty="0"/>
              <a:t>objects, table rows, files, documents, images, video and other assets.</a:t>
            </a:r>
          </a:p>
          <a:p>
            <a:pPr marL="0" lvl="0" indent="0">
              <a:buFont typeface="Arial" panose="020B0604020202020204" pitchFamily="34" charset="0"/>
              <a:buNone/>
            </a:pPr>
            <a:r>
              <a:rPr lang="en-US" dirty="0"/>
              <a:t>Structuring the app into 3 separate subsystems (or tiers) has </a:t>
            </a:r>
            <a:r>
              <a:rPr lang="en-US" b="1" dirty="0"/>
              <a:t>many benefits </a:t>
            </a:r>
            <a:r>
              <a:rPr lang="en-US" dirty="0"/>
              <a:t>for large enterprise systems:</a:t>
            </a:r>
          </a:p>
          <a:p>
            <a:pPr marL="171450" lvl="0" indent="-171450">
              <a:buFont typeface="Arial" panose="020B0604020202020204" pitchFamily="34" charset="0"/>
              <a:buChar char="•"/>
            </a:pPr>
            <a:r>
              <a:rPr lang="en-US" dirty="0"/>
              <a:t>Simplified </a:t>
            </a:r>
            <a:r>
              <a:rPr lang="en-US" b="1" dirty="0"/>
              <a:t>manageability</a:t>
            </a:r>
            <a:r>
              <a:rPr lang="en-US" dirty="0"/>
              <a:t>: different development or IT teams can implement the different tiers.</a:t>
            </a:r>
          </a:p>
          <a:p>
            <a:pPr marL="171450" lvl="0" indent="-171450">
              <a:buFont typeface="Arial" panose="020B0604020202020204" pitchFamily="34" charset="0"/>
              <a:buChar char="•"/>
            </a:pPr>
            <a:r>
              <a:rPr lang="en-US" dirty="0"/>
              <a:t>Improved </a:t>
            </a:r>
            <a:r>
              <a:rPr lang="en-US" b="1" dirty="0"/>
              <a:t>scalability</a:t>
            </a:r>
            <a:r>
              <a:rPr lang="en-US" dirty="0"/>
              <a:t>: the system can be upgraded to use multiple database instances in a cluster, for example, without changing the other tiers.</a:t>
            </a:r>
          </a:p>
          <a:p>
            <a:pPr marL="171450" lvl="0" indent="-171450">
              <a:buFont typeface="Arial" panose="020B0604020202020204" pitchFamily="34" charset="0"/>
              <a:buChar char="•"/>
            </a:pPr>
            <a:r>
              <a:rPr lang="en-US" dirty="0"/>
              <a:t>Improved </a:t>
            </a:r>
            <a:r>
              <a:rPr lang="en-US" b="1" dirty="0"/>
              <a:t>security</a:t>
            </a:r>
            <a:r>
              <a:rPr lang="en-US" dirty="0"/>
              <a:t>: a breach at some of the tiers does not directly affect the other tiers.</a:t>
            </a:r>
          </a:p>
          <a:p>
            <a:pPr marL="628650" lvl="1" indent="-171450">
              <a:buFont typeface="Arial" panose="020B0604020202020204" pitchFamily="34" charset="0"/>
              <a:buChar char="•"/>
            </a:pPr>
            <a:r>
              <a:rPr lang="en-US" dirty="0"/>
              <a:t>Hacked Web server does not mean full access to the entire database.</a:t>
            </a:r>
          </a:p>
          <a:p>
            <a:pPr marL="171450" lvl="0" indent="-171450">
              <a:buFont typeface="Arial" panose="020B0604020202020204" pitchFamily="34" charset="0"/>
              <a:buChar char="•"/>
            </a:pPr>
            <a:r>
              <a:rPr lang="en-US" dirty="0"/>
              <a:t>Improved </a:t>
            </a:r>
            <a:r>
              <a:rPr lang="en-US" b="1" dirty="0"/>
              <a:t>maintenance</a:t>
            </a:r>
            <a:r>
              <a:rPr lang="en-US" dirty="0"/>
              <a:t>: smaller and simpler components are maintained easier.</a:t>
            </a:r>
          </a:p>
          <a:p>
            <a:pPr marL="0" lvl="0" indent="0">
              <a:buFont typeface="Arial" panose="020B0604020202020204" pitchFamily="34" charset="0"/>
              <a:buNone/>
            </a:pPr>
            <a:r>
              <a:rPr lang="en-US" dirty="0"/>
              <a:t>At the same time, decomposing the system into 3 separate tiers, </a:t>
            </a:r>
            <a:r>
              <a:rPr lang="en-US" b="1" dirty="0"/>
              <a:t>increases the system complexity</a:t>
            </a:r>
            <a:r>
              <a:rPr lang="en-US" dirty="0"/>
              <a:t> and takes more time for the development.</a:t>
            </a:r>
          </a:p>
          <a:p>
            <a:pPr marL="0" lvl="0" indent="0">
              <a:buFont typeface="Arial" panose="020B0604020202020204" pitchFamily="34" charset="0"/>
              <a:buNone/>
            </a:pPr>
            <a:r>
              <a:rPr lang="en-US" dirty="0"/>
              <a:t>Some more complex systems can be decomposed into </a:t>
            </a:r>
            <a:r>
              <a:rPr lang="en-US" b="1" dirty="0"/>
              <a:t>more than 3 tiers</a:t>
            </a:r>
            <a:r>
              <a:rPr lang="en-US" dirty="0"/>
              <a:t>.</a:t>
            </a:r>
          </a:p>
          <a:p>
            <a:pPr marL="171450" lvl="0" indent="-171450">
              <a:buFont typeface="Arial" panose="020B0604020202020204" pitchFamily="34" charset="0"/>
              <a:buChar char="•"/>
            </a:pPr>
            <a:r>
              <a:rPr lang="en-US" dirty="0"/>
              <a:t>For example: client tier, authentication tier, business logic tier, data access tier, and database tier.</a:t>
            </a:r>
          </a:p>
          <a:p>
            <a:pPr marL="171450" lvl="0" indent="-171450">
              <a:buFont typeface="Arial" panose="020B0604020202020204" pitchFamily="34" charset="0"/>
              <a:buChar char="•"/>
            </a:pPr>
            <a:r>
              <a:rPr lang="en-US" dirty="0"/>
              <a:t>This is called </a:t>
            </a:r>
            <a:r>
              <a:rPr lang="en-US" b="1" dirty="0"/>
              <a:t>"multi-tier" architecture</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473539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 </a:t>
            </a:r>
            <a:r>
              <a:rPr lang="en-US" dirty="0"/>
              <a:t>of </a:t>
            </a:r>
            <a:r>
              <a:rPr lang="en-US" b="1" dirty="0"/>
              <a:t>software architecture</a:t>
            </a:r>
            <a:r>
              <a:rPr lang="bg-BG" b="1" dirty="0"/>
              <a:t> </a:t>
            </a:r>
            <a:r>
              <a:rPr lang="en-US" dirty="0"/>
              <a:t>diagram.</a:t>
            </a:r>
          </a:p>
          <a:p>
            <a:pPr marL="171450" indent="-171450">
              <a:buFont typeface="Arial" panose="020B0604020202020204" pitchFamily="34" charset="0"/>
              <a:buChar char="•"/>
            </a:pPr>
            <a:r>
              <a:rPr lang="en-US" dirty="0"/>
              <a:t>It explains how a relatively complex </a:t>
            </a:r>
            <a:r>
              <a:rPr lang="en-US" b="1" dirty="0"/>
              <a:t>multi-tier system </a:t>
            </a:r>
            <a:r>
              <a:rPr lang="en-US" dirty="0"/>
              <a:t>works,</a:t>
            </a:r>
          </a:p>
          <a:p>
            <a:pPr marL="171450" indent="-171450">
              <a:buFont typeface="Arial" panose="020B0604020202020204" pitchFamily="34" charset="0"/>
              <a:buChar char="•"/>
            </a:pPr>
            <a:r>
              <a:rPr lang="en-US" dirty="0"/>
              <a:t>how the </a:t>
            </a:r>
            <a:r>
              <a:rPr lang="en-US" b="1" dirty="0"/>
              <a:t>client app </a:t>
            </a:r>
            <a:r>
              <a:rPr lang="en-US" dirty="0"/>
              <a:t>interacts with the </a:t>
            </a:r>
            <a:r>
              <a:rPr lang="en-US" b="1" dirty="0"/>
              <a:t>server-side</a:t>
            </a:r>
            <a:r>
              <a:rPr lang="en-US" dirty="0"/>
              <a:t>,</a:t>
            </a:r>
          </a:p>
          <a:p>
            <a:pPr marL="171450" indent="-171450">
              <a:buFont typeface="Arial" panose="020B0604020202020204" pitchFamily="34" charset="0"/>
              <a:buChar char="•"/>
            </a:pPr>
            <a:r>
              <a:rPr lang="en-US" dirty="0"/>
              <a:t>the structure of the server-side components,</a:t>
            </a:r>
          </a:p>
          <a:p>
            <a:pPr marL="171450" indent="-171450">
              <a:buFont typeface="Arial" panose="020B0604020202020204" pitchFamily="34" charset="0"/>
              <a:buChar char="•"/>
            </a:pPr>
            <a:r>
              <a:rPr lang="en-US" dirty="0"/>
              <a:t>and their interaction with the database and external APIs.</a:t>
            </a:r>
          </a:p>
          <a:p>
            <a:pPr marL="0" indent="0">
              <a:buFont typeface="Arial" panose="020B0604020202020204" pitchFamily="34" charset="0"/>
              <a:buNone/>
            </a:pPr>
            <a:r>
              <a:rPr lang="en-US" dirty="0"/>
              <a:t>This is </a:t>
            </a:r>
            <a:r>
              <a:rPr lang="en-US" b="1" dirty="0"/>
              <a:t>just an example </a:t>
            </a:r>
            <a:r>
              <a:rPr lang="en-US" dirty="0"/>
              <a:t>from an old Java-based system,</a:t>
            </a:r>
          </a:p>
          <a:p>
            <a:pPr marL="171450" indent="-171450">
              <a:buFont typeface="Arial" panose="020B0604020202020204" pitchFamily="34" charset="0"/>
              <a:buChar char="•"/>
            </a:pPr>
            <a:r>
              <a:rPr lang="en-US" dirty="0"/>
              <a:t>and the details here are not important.</a:t>
            </a:r>
          </a:p>
          <a:p>
            <a:pPr marL="0" indent="0">
              <a:buFont typeface="Arial" panose="020B0604020202020204" pitchFamily="34" charset="0"/>
              <a:buNone/>
            </a:pPr>
            <a:r>
              <a:rPr lang="en-US" dirty="0"/>
              <a:t>Important are </a:t>
            </a:r>
            <a:r>
              <a:rPr lang="en-US" b="1" dirty="0"/>
              <a:t>the concepts</a:t>
            </a:r>
            <a:r>
              <a:rPr lang="en-US" dirty="0"/>
              <a:t>:</a:t>
            </a:r>
          </a:p>
          <a:p>
            <a:pPr marL="171450" indent="-171450">
              <a:buFont typeface="Arial" panose="020B0604020202020204" pitchFamily="34" charset="0"/>
              <a:buChar char="•"/>
            </a:pPr>
            <a:r>
              <a:rPr lang="en-US" dirty="0"/>
              <a:t>the software architecture as a way to </a:t>
            </a:r>
            <a:r>
              <a:rPr lang="en-US" b="1" dirty="0"/>
              <a:t>structure apps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478232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 </a:t>
            </a:r>
            <a:r>
              <a:rPr lang="en-US" dirty="0"/>
              <a:t>and </a:t>
            </a:r>
            <a:r>
              <a:rPr lang="en-US" b="1" dirty="0"/>
              <a:t>back-end</a:t>
            </a:r>
            <a:r>
              <a:rPr lang="bg-BG" b="1" dirty="0"/>
              <a:t> </a:t>
            </a:r>
            <a:r>
              <a:rPr lang="en-US" dirty="0"/>
              <a:t>are important concepts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Front-end</a:t>
            </a:r>
            <a:r>
              <a:rPr lang="en-US" dirty="0"/>
              <a:t> and </a:t>
            </a:r>
            <a:r>
              <a:rPr lang="en-US" b="1" dirty="0"/>
              <a:t>back-end</a:t>
            </a:r>
            <a:r>
              <a:rPr lang="en-US" dirty="0"/>
              <a:t> separate the modern apps into </a:t>
            </a:r>
            <a:r>
              <a:rPr lang="en-US" b="1" dirty="0"/>
              <a:t>client-side</a:t>
            </a:r>
            <a:r>
              <a:rPr lang="en-US" dirty="0"/>
              <a:t> (user interface) and </a:t>
            </a:r>
            <a:r>
              <a:rPr lang="en-US" b="1" dirty="0"/>
              <a:t>server-side</a:t>
            </a:r>
            <a:r>
              <a:rPr lang="en-US" dirty="0"/>
              <a:t> (data processing) components.</a:t>
            </a:r>
          </a:p>
          <a:p>
            <a:pPr marL="171450" indent="-171450">
              <a:buFont typeface="Arial" panose="020B0604020202020204" pitchFamily="34" charset="0"/>
              <a:buChar char="•"/>
            </a:pPr>
            <a:r>
              <a:rPr lang="en-US" dirty="0"/>
              <a:t>Almost all connected software we use every day has </a:t>
            </a:r>
            <a:r>
              <a:rPr lang="en-US" b="1" dirty="0"/>
              <a:t>front-end</a:t>
            </a:r>
            <a:r>
              <a:rPr lang="en-US" dirty="0"/>
              <a:t> and </a:t>
            </a:r>
            <a:r>
              <a:rPr lang="en-US" b="1" dirty="0"/>
              <a:t>back-end</a:t>
            </a:r>
            <a:r>
              <a:rPr lang="en-US" dirty="0"/>
              <a:t>.</a:t>
            </a:r>
          </a:p>
          <a:p>
            <a:pPr marL="171450" indent="-171450">
              <a:buFont typeface="Arial" panose="020B0604020202020204" pitchFamily="34" charset="0"/>
              <a:buChar char="•"/>
            </a:pPr>
            <a:r>
              <a:rPr lang="en-US" dirty="0"/>
              <a:t>The </a:t>
            </a:r>
            <a:r>
              <a:rPr lang="en-US" b="1" dirty="0"/>
              <a:t>front-end </a:t>
            </a:r>
            <a:r>
              <a:rPr lang="en-US" dirty="0"/>
              <a:t>and </a:t>
            </a:r>
            <a:r>
              <a:rPr lang="en-US" b="1" dirty="0"/>
              <a:t>back-end </a:t>
            </a:r>
            <a:r>
              <a:rPr lang="en-US" dirty="0"/>
              <a:t>come form </a:t>
            </a:r>
            <a:r>
              <a:rPr lang="en-US" b="1" dirty="0"/>
              <a:t>the "client-server" model </a:t>
            </a:r>
            <a:r>
              <a:rPr lang="en-US" dirty="0"/>
              <a:t>and are also part of the more complex software architectures.</a:t>
            </a:r>
          </a:p>
          <a:p>
            <a:pPr marL="171450" indent="-171450">
              <a:buFont typeface="Arial" panose="020B0604020202020204" pitchFamily="34" charset="0"/>
              <a:buChar char="•"/>
            </a:pPr>
            <a:r>
              <a:rPr lang="en-US" dirty="0"/>
              <a:t>Most modern apps are not monolith and have </a:t>
            </a:r>
            <a:r>
              <a:rPr lang="en-US" b="1" dirty="0"/>
              <a:t>client-side (front-end)</a:t>
            </a:r>
            <a:r>
              <a:rPr lang="en-US" dirty="0"/>
              <a:t> and </a:t>
            </a:r>
            <a:r>
              <a:rPr lang="en-US" b="1" dirty="0"/>
              <a:t>server-side (back-end)</a:t>
            </a:r>
            <a:r>
              <a:rPr lang="en-US" dirty="0"/>
              <a:t>.</a:t>
            </a:r>
          </a:p>
          <a:p>
            <a:pPr marL="0" indent="0">
              <a:buFont typeface="Arial" panose="020B0604020202020204" pitchFamily="34" charset="0"/>
              <a:buNone/>
            </a:pPr>
            <a:endParaRPr lang="en-US" dirty="0"/>
          </a:p>
          <a:p>
            <a:r>
              <a:rPr lang="en-US" b="0" dirty="0"/>
              <a:t>The </a:t>
            </a:r>
            <a:r>
              <a:rPr lang="en-US" b="1" dirty="0"/>
              <a:t>front-end</a:t>
            </a:r>
            <a:r>
              <a:rPr lang="en-US" dirty="0"/>
              <a:t> consists of the </a:t>
            </a:r>
            <a:r>
              <a:rPr lang="en-US" b="1" dirty="0"/>
              <a:t>client-side app components</a:t>
            </a:r>
            <a:r>
              <a:rPr lang="en-US" dirty="0"/>
              <a:t>, the so called "</a:t>
            </a:r>
            <a:r>
              <a:rPr lang="en-US" b="1" dirty="0"/>
              <a:t>presentation layer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displays the </a:t>
            </a:r>
            <a:r>
              <a:rPr lang="en-US" b="1" dirty="0"/>
              <a:t>presentation </a:t>
            </a:r>
            <a:r>
              <a:rPr lang="en-US" dirty="0"/>
              <a:t>to the user, the </a:t>
            </a:r>
            <a:r>
              <a:rPr lang="en-US" b="1" dirty="0"/>
              <a:t>user interface</a:t>
            </a:r>
            <a:r>
              <a:rPr lang="en-US" dirty="0"/>
              <a:t> (UI) of the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t>
            </a:r>
            <a:r>
              <a:rPr lang="en-US" b="1" dirty="0"/>
              <a:t>what users see on the screen</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text, images, video, fields, lists, icons, buttons, sliders, toolbars, menus and other UI elements.</a:t>
            </a:r>
          </a:p>
          <a:p>
            <a:pPr marL="171450" indent="-171450">
              <a:buFont typeface="Arial" panose="020B0604020202020204" pitchFamily="34" charset="0"/>
              <a:buChar char="•"/>
            </a:pPr>
            <a:r>
              <a:rPr lang="en-US" dirty="0"/>
              <a:t>The front-end is where </a:t>
            </a:r>
            <a:r>
              <a:rPr lang="en-US" b="1" dirty="0"/>
              <a:t>users interact with the app</a:t>
            </a:r>
            <a:r>
              <a:rPr lang="en-US" dirty="0"/>
              <a:t>.</a:t>
            </a:r>
          </a:p>
          <a:p>
            <a:pPr marL="628650" lvl="1" indent="-171450">
              <a:buFont typeface="Arial" panose="020B0604020202020204" pitchFamily="34" charset="0"/>
              <a:buChar char="•"/>
            </a:pPr>
            <a:r>
              <a:rPr lang="en-US" dirty="0"/>
              <a:t>Clicking icons, pressing buttons, sliding a list up and down, selecting items from a list, entering text in text fields, drawing at the screen, playing and recording audio and video: all this is user interaction, and it happens at the front-end.</a:t>
            </a:r>
          </a:p>
          <a:p>
            <a:pPr marL="171450" lvl="0" indent="-171450">
              <a:buFont typeface="Arial" panose="020B0604020202020204" pitchFamily="34" charset="0"/>
              <a:buChar char="•"/>
            </a:pPr>
            <a:r>
              <a:rPr lang="en-US" dirty="0"/>
              <a:t>The </a:t>
            </a:r>
            <a:r>
              <a:rPr lang="en-US" b="1" dirty="0"/>
              <a:t>data</a:t>
            </a:r>
            <a:r>
              <a:rPr lang="en-US" dirty="0"/>
              <a:t>, collected at the front-end, is typically </a:t>
            </a:r>
            <a:r>
              <a:rPr lang="en-US" b="1" dirty="0"/>
              <a:t>sent to the server-side</a:t>
            </a:r>
            <a:r>
              <a:rPr lang="en-US" dirty="0"/>
              <a:t> for processing.</a:t>
            </a:r>
          </a:p>
          <a:p>
            <a:pPr marL="171450" lvl="0" indent="-171450">
              <a:buFont typeface="Arial" panose="020B0604020202020204" pitchFamily="34" charset="0"/>
              <a:buChar char="•"/>
            </a:pPr>
            <a:r>
              <a:rPr lang="en-US" dirty="0"/>
              <a:t>The </a:t>
            </a:r>
            <a:r>
              <a:rPr lang="en-US" b="1" dirty="0"/>
              <a:t>front-end </a:t>
            </a:r>
            <a:r>
              <a:rPr lang="en-US" dirty="0"/>
              <a:t>only executes simple </a:t>
            </a:r>
            <a:r>
              <a:rPr lang="en-US" b="1" dirty="0"/>
              <a:t>presentation logic</a:t>
            </a:r>
            <a:r>
              <a:rPr lang="en-US" dirty="0"/>
              <a:t>, like </a:t>
            </a:r>
            <a:r>
              <a:rPr lang="en-US" b="1" dirty="0"/>
              <a:t>data validation</a:t>
            </a:r>
            <a:r>
              <a:rPr lang="en-US" dirty="0"/>
              <a:t>.</a:t>
            </a:r>
          </a:p>
          <a:p>
            <a:pPr marL="171450" lvl="0" indent="-171450">
              <a:buFont typeface="Arial" panose="020B0604020202020204" pitchFamily="34" charset="0"/>
              <a:buChar char="•"/>
            </a:pPr>
            <a:r>
              <a:rPr lang="en-US" b="1" dirty="0"/>
              <a:t>Data storage </a:t>
            </a:r>
            <a:r>
              <a:rPr lang="en-US" dirty="0"/>
              <a:t>and </a:t>
            </a:r>
            <a:r>
              <a:rPr lang="en-US" b="1" dirty="0"/>
              <a:t>business rules </a:t>
            </a:r>
            <a:r>
              <a:rPr lang="en-US" dirty="0"/>
              <a:t>are implemented at the </a:t>
            </a:r>
            <a:r>
              <a:rPr lang="en-US" b="1" dirty="0"/>
              <a:t>back-end</a:t>
            </a:r>
            <a:r>
              <a:rPr lang="en-US" dirty="0"/>
              <a:t>.</a:t>
            </a:r>
            <a:endParaRPr lang="en-US" b="1" dirty="0"/>
          </a:p>
          <a:p>
            <a:pPr marL="171450" lvl="0" indent="-171450">
              <a:buFont typeface="Arial" panose="020B0604020202020204" pitchFamily="34" charset="0"/>
              <a:buChar char="•"/>
            </a:pPr>
            <a:r>
              <a:rPr lang="en-US" b="1" dirty="0"/>
              <a:t>Example</a:t>
            </a:r>
            <a:r>
              <a:rPr lang="en-US" dirty="0"/>
              <a:t> of front-end is </a:t>
            </a:r>
            <a:r>
              <a:rPr lang="en-US" b="1" dirty="0"/>
              <a:t>the Facebook client app </a:t>
            </a:r>
            <a:r>
              <a:rPr lang="en-US" dirty="0"/>
              <a:t>on your smartphone.</a:t>
            </a:r>
          </a:p>
          <a:p>
            <a:pPr marL="628650" lvl="1" indent="-171450">
              <a:buFont typeface="Arial" panose="020B0604020202020204" pitchFamily="34" charset="0"/>
              <a:buChar char="•"/>
            </a:pPr>
            <a:r>
              <a:rPr lang="en-US" dirty="0"/>
              <a:t>It displays the news feed from your friends and allows you to share links, messages and photos.</a:t>
            </a:r>
          </a:p>
          <a:p>
            <a:pPr marL="628650" lvl="1" indent="-171450">
              <a:buFont typeface="Arial" panose="020B0604020202020204" pitchFamily="34" charset="0"/>
              <a:buChar char="•"/>
            </a:pPr>
            <a:r>
              <a:rPr lang="en-US" dirty="0"/>
              <a:t>All the content is stored at the back-end at the Facebook servers and comes through the network.</a:t>
            </a:r>
          </a:p>
          <a:p>
            <a:pPr marL="628650" lvl="1" indent="-171450">
              <a:buFont typeface="Arial" panose="020B0604020202020204" pitchFamily="34" charset="0"/>
              <a:buChar char="•"/>
            </a:pPr>
            <a:r>
              <a:rPr lang="en-US" dirty="0"/>
              <a:t>To display the news feed, the client app sends a request to the back-end API, retrieves the data and visualizes it at the screen.</a:t>
            </a:r>
          </a:p>
          <a:p>
            <a:pPr marL="0" indent="0">
              <a:buFont typeface="Arial" panose="020B0604020202020204" pitchFamily="34" charset="0"/>
              <a:buNone/>
            </a:pPr>
            <a:endParaRPr lang="en-US" dirty="0"/>
          </a:p>
          <a:p>
            <a:r>
              <a:rPr lang="en-US" b="0" dirty="0"/>
              <a:t>The </a:t>
            </a:r>
            <a:r>
              <a:rPr lang="en-US" b="1" dirty="0"/>
              <a:t>back-end </a:t>
            </a:r>
            <a:r>
              <a:rPr lang="en-US" dirty="0"/>
              <a:t>consists of the </a:t>
            </a:r>
            <a:r>
              <a:rPr lang="en-US" b="1" dirty="0"/>
              <a:t>server-side components </a:t>
            </a:r>
            <a:r>
              <a:rPr lang="en-US" b="0" dirty="0"/>
              <a:t>of the software systems.</a:t>
            </a:r>
          </a:p>
          <a:p>
            <a:pPr marL="171450" indent="-171450">
              <a:buFont typeface="Arial" panose="020B0604020202020204" pitchFamily="34" charset="0"/>
              <a:buChar char="•"/>
            </a:pPr>
            <a:r>
              <a:rPr lang="en-US" dirty="0"/>
              <a:t>It implements </a:t>
            </a:r>
            <a:r>
              <a:rPr lang="en-US" b="1" dirty="0"/>
              <a:t>data storage</a:t>
            </a:r>
            <a:r>
              <a:rPr lang="en-US" b="0" dirty="0"/>
              <a:t>, </a:t>
            </a:r>
            <a:r>
              <a:rPr lang="en-US" b="1" dirty="0"/>
              <a:t>data processing </a:t>
            </a:r>
            <a:r>
              <a:rPr lang="en-US" dirty="0"/>
              <a:t>and </a:t>
            </a:r>
            <a:r>
              <a:rPr lang="en-US" b="1" dirty="0"/>
              <a:t>business logic</a:t>
            </a:r>
            <a:r>
              <a:rPr lang="en-US" b="0" dirty="0"/>
              <a:t>.</a:t>
            </a:r>
          </a:p>
          <a:p>
            <a:pPr marL="628650" lvl="1" indent="-171450">
              <a:buFont typeface="Arial" panose="020B0604020202020204" pitchFamily="34" charset="0"/>
              <a:buChar char="•"/>
            </a:pPr>
            <a:r>
              <a:rPr lang="en-US" b="0" dirty="0"/>
              <a:t>It is typically structured as </a:t>
            </a:r>
            <a:r>
              <a:rPr lang="en-US" b="1" dirty="0"/>
              <a:t>services</a:t>
            </a:r>
            <a:r>
              <a:rPr lang="en-US" b="0" dirty="0"/>
              <a:t>, which expose a set of operations.</a:t>
            </a:r>
          </a:p>
          <a:p>
            <a:pPr marL="628650" lvl="1" indent="-171450">
              <a:buFont typeface="Arial" panose="020B0604020202020204" pitchFamily="34" charset="0"/>
              <a:buChar char="•"/>
            </a:pPr>
            <a:r>
              <a:rPr lang="en-US" b="0" dirty="0"/>
              <a:t>These services are </a:t>
            </a:r>
            <a:r>
              <a:rPr lang="en-US" b="1" dirty="0"/>
              <a:t>accessible externally</a:t>
            </a:r>
            <a:r>
              <a:rPr lang="en-US" b="0" dirty="0"/>
              <a:t>, typically after some </a:t>
            </a:r>
            <a:r>
              <a:rPr lang="en-US" b="1" dirty="0"/>
              <a:t>authentication</a:t>
            </a:r>
            <a:r>
              <a:rPr lang="en-US" b="0" dirty="0"/>
              <a:t>.</a:t>
            </a:r>
          </a:p>
          <a:p>
            <a:pPr marL="171450" indent="-171450">
              <a:buFont typeface="Arial" panose="020B0604020202020204" pitchFamily="34" charset="0"/>
              <a:buChar char="•"/>
            </a:pPr>
            <a:r>
              <a:rPr lang="en-US" b="1" dirty="0"/>
              <a:t>The back-end exposes an API</a:t>
            </a:r>
            <a:r>
              <a:rPr lang="en-US" dirty="0"/>
              <a:t> for the front-end to access server-side logic and data.</a:t>
            </a:r>
          </a:p>
          <a:p>
            <a:pPr marL="628650" lvl="1" indent="-171450">
              <a:buFont typeface="Arial" panose="020B0604020202020204" pitchFamily="34" charset="0"/>
              <a:buChar char="•"/>
            </a:pPr>
            <a:r>
              <a:rPr lang="en-US" b="1" dirty="0"/>
              <a:t>API </a:t>
            </a:r>
            <a:r>
              <a:rPr lang="en-US" dirty="0"/>
              <a:t>is the application programming interface: the functions and methods, which are available for the client apps.</a:t>
            </a:r>
          </a:p>
          <a:p>
            <a:pPr marL="171450" lvl="0" indent="-171450">
              <a:buFont typeface="Arial" panose="020B0604020202020204" pitchFamily="34" charset="0"/>
              <a:buChar char="•"/>
            </a:pPr>
            <a:r>
              <a:rPr lang="en-US" dirty="0"/>
              <a:t>The </a:t>
            </a:r>
            <a:r>
              <a:rPr lang="en-US" b="1" dirty="0"/>
              <a:t>back-end systems </a:t>
            </a:r>
            <a:r>
              <a:rPr lang="en-US" dirty="0"/>
              <a:t>often use </a:t>
            </a:r>
            <a:r>
              <a:rPr lang="en-US" b="1" dirty="0"/>
              <a:t>external storage systems</a:t>
            </a:r>
            <a:r>
              <a:rPr lang="en-US" b="0" dirty="0"/>
              <a:t>, </a:t>
            </a:r>
            <a:r>
              <a:rPr lang="en-US" b="1" dirty="0"/>
              <a:t>databases </a:t>
            </a:r>
            <a:r>
              <a:rPr lang="en-US" dirty="0"/>
              <a:t>and </a:t>
            </a:r>
            <a:r>
              <a:rPr lang="en-US" b="1" dirty="0"/>
              <a:t>external APIs</a:t>
            </a:r>
            <a:r>
              <a:rPr lang="en-US" b="0" dirty="0"/>
              <a:t> to implement data storage.</a:t>
            </a:r>
            <a:endParaRPr lang="en-US" b="1" dirty="0"/>
          </a:p>
          <a:p>
            <a:pPr marL="628650" lvl="1" indent="-171450">
              <a:buFont typeface="Arial" panose="020B0604020202020204" pitchFamily="34" charset="0"/>
              <a:buChar char="•"/>
            </a:pPr>
            <a:r>
              <a:rPr lang="en-US" dirty="0"/>
              <a:t>These data storage systems can be </a:t>
            </a:r>
            <a:r>
              <a:rPr lang="en-US" b="1" dirty="0"/>
              <a:t>relational databases </a:t>
            </a:r>
            <a:r>
              <a:rPr lang="en-US" dirty="0"/>
              <a:t>(like MySQL),</a:t>
            </a:r>
          </a:p>
          <a:p>
            <a:pPr marL="628650" lvl="1" indent="-171450">
              <a:buFont typeface="Arial" panose="020B0604020202020204" pitchFamily="34" charset="0"/>
              <a:buChar char="•"/>
            </a:pPr>
            <a:r>
              <a:rPr lang="en-US" b="1" dirty="0"/>
              <a:t>document databases </a:t>
            </a:r>
            <a:r>
              <a:rPr lang="en-US" dirty="0"/>
              <a:t>(like MongoDB),</a:t>
            </a:r>
          </a:p>
          <a:p>
            <a:pPr marL="628650" lvl="1" indent="-171450">
              <a:buFont typeface="Arial" panose="020B0604020202020204" pitchFamily="34" charset="0"/>
              <a:buChar char="•"/>
            </a:pPr>
            <a:r>
              <a:rPr lang="en-US" b="1" dirty="0"/>
              <a:t>key-value storage systems </a:t>
            </a:r>
            <a:r>
              <a:rPr lang="en-US" dirty="0"/>
              <a:t>(like Redis),</a:t>
            </a:r>
          </a:p>
          <a:p>
            <a:pPr marL="628650" lvl="1" indent="-171450">
              <a:buFont typeface="Arial" panose="020B0604020202020204" pitchFamily="34" charset="0"/>
              <a:buChar char="•"/>
            </a:pPr>
            <a:r>
              <a:rPr lang="en-US" b="1" dirty="0"/>
              <a:t>cloud databases </a:t>
            </a:r>
            <a:r>
              <a:rPr lang="en-US" dirty="0"/>
              <a:t>(like Amazon DynamoDB ana Azure </a:t>
            </a:r>
            <a:r>
              <a:rPr lang="en-US" dirty="0" err="1"/>
              <a:t>CosmosDB</a:t>
            </a:r>
            <a:r>
              <a:rPr lang="en-US" dirty="0"/>
              <a:t>),</a:t>
            </a:r>
          </a:p>
          <a:p>
            <a:pPr marL="628650" lvl="1" indent="-171450">
              <a:buFont typeface="Arial" panose="020B0604020202020204" pitchFamily="34" charset="0"/>
              <a:buChar char="•"/>
            </a:pPr>
            <a:r>
              <a:rPr lang="en-US" b="1" dirty="0"/>
              <a:t>file storage </a:t>
            </a:r>
            <a:r>
              <a:rPr lang="en-US" dirty="0"/>
              <a:t>systems (like Amazon S3 and Azure Blob Storage)</a:t>
            </a:r>
          </a:p>
          <a:p>
            <a:pPr marL="628650" lvl="1" indent="-171450">
              <a:buFont typeface="Arial" panose="020B0604020202020204" pitchFamily="34" charset="0"/>
              <a:buChar char="•"/>
            </a:pPr>
            <a:r>
              <a:rPr lang="en-US" dirty="0"/>
              <a:t>and many others.</a:t>
            </a:r>
          </a:p>
          <a:p>
            <a:pPr marL="171450" lvl="0" indent="-171450">
              <a:buFont typeface="Arial" panose="020B0604020202020204" pitchFamily="34" charset="0"/>
              <a:buChar char="•"/>
            </a:pPr>
            <a:r>
              <a:rPr lang="en-US" b="1" dirty="0"/>
              <a:t>Example</a:t>
            </a:r>
            <a:r>
              <a:rPr lang="en-US" dirty="0"/>
              <a:t> of back-end is </a:t>
            </a:r>
            <a:r>
              <a:rPr lang="en-US" b="1" dirty="0"/>
              <a:t>the Facebook server-side functionality</a:t>
            </a:r>
            <a:r>
              <a:rPr lang="en-US" dirty="0"/>
              <a:t>, running at the Facebook server infrastructure.</a:t>
            </a:r>
          </a:p>
          <a:p>
            <a:pPr marL="628650" lvl="1" indent="-171450">
              <a:buFont typeface="Arial" panose="020B0604020202020204" pitchFamily="34" charset="0"/>
              <a:buChar char="•"/>
            </a:pPr>
            <a:r>
              <a:rPr lang="en-US" dirty="0"/>
              <a:t>It keeps the users, their friends, the news feeds, the shared links, messages, photos and all the content and processing logic.</a:t>
            </a:r>
          </a:p>
          <a:p>
            <a:pPr marL="628650" lvl="1" indent="-171450">
              <a:buFont typeface="Arial" panose="020B0604020202020204" pitchFamily="34" charset="0"/>
              <a:buChar char="•"/>
            </a:pPr>
            <a:r>
              <a:rPr lang="en-US" dirty="0"/>
              <a:t>This content is delivered to the front-end apps through the network using an </a:t>
            </a:r>
            <a:r>
              <a:rPr lang="en-US" b="1" dirty="0"/>
              <a:t>API</a:t>
            </a:r>
            <a:r>
              <a:rPr lang="en-US" dirty="0"/>
              <a:t> (programming interface).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a client app requests the news feed for certain user, </a:t>
            </a:r>
            <a:r>
              <a:rPr lang="en-US" b="1" dirty="0"/>
              <a:t>the back-end retrieves the data from the database </a:t>
            </a:r>
            <a:r>
              <a:rPr lang="en-US" dirty="0"/>
              <a:t>and sends it to the client over the network. This is how it works.</a:t>
            </a:r>
          </a:p>
          <a:p>
            <a:pPr marL="0" indent="0">
              <a:buFont typeface="Arial" panose="020B0604020202020204" pitchFamily="34" charset="0"/>
              <a:buNone/>
            </a:pPr>
            <a:endParaRPr lang="bg-BG" dirty="0"/>
          </a:p>
          <a:p>
            <a:pPr marL="0" indent="0">
              <a:buFont typeface="Arial" panose="020B0604020202020204" pitchFamily="34" charset="0"/>
              <a:buNone/>
            </a:pPr>
            <a:r>
              <a:rPr lang="en-US" dirty="0"/>
              <a:t>Most software systems use the </a:t>
            </a:r>
            <a:r>
              <a:rPr lang="en-US" sz="1200" b="1" dirty="0">
                <a:solidFill>
                  <a:srgbClr val="234465"/>
                </a:solidFill>
              </a:rPr>
              <a:t>HTTP protocol</a:t>
            </a:r>
            <a:r>
              <a:rPr lang="en-US" sz="1200" b="0" dirty="0">
                <a:solidFill>
                  <a:srgbClr val="234465"/>
                </a:solidFill>
              </a:rPr>
              <a:t> to </a:t>
            </a:r>
            <a:r>
              <a:rPr lang="en-US" sz="1200" dirty="0">
                <a:solidFill>
                  <a:srgbClr val="234465"/>
                </a:solidFill>
              </a:rPr>
              <a:t>connect the front-end with the back-end.</a:t>
            </a:r>
          </a:p>
          <a:p>
            <a:pPr marL="171450" indent="-171450">
              <a:buFont typeface="Arial" panose="020B0604020202020204" pitchFamily="34" charset="0"/>
              <a:buChar char="•"/>
            </a:pPr>
            <a:r>
              <a:rPr lang="en-US" sz="1200" dirty="0">
                <a:solidFill>
                  <a:srgbClr val="234465"/>
                </a:solidFill>
              </a:rPr>
              <a:t>In this scenario </a:t>
            </a:r>
            <a:r>
              <a:rPr lang="en-US" sz="1200" b="1" dirty="0">
                <a:solidFill>
                  <a:srgbClr val="234465"/>
                </a:solidFill>
              </a:rPr>
              <a:t>the server-side APIs are exposed as operations, available through the standard HTTP methods</a:t>
            </a:r>
            <a:r>
              <a:rPr lang="en-US" sz="1200" b="0" dirty="0">
                <a:solidFill>
                  <a:srgbClr val="234465"/>
                </a:solidFill>
              </a:rPr>
              <a:t>:</a:t>
            </a:r>
          </a:p>
          <a:p>
            <a:pPr marL="628650" lvl="1" indent="-171450">
              <a:buFont typeface="Arial" panose="020B0604020202020204" pitchFamily="34" charset="0"/>
              <a:buChar char="•"/>
            </a:pPr>
            <a:r>
              <a:rPr lang="en-US" sz="1200" dirty="0">
                <a:solidFill>
                  <a:srgbClr val="234465"/>
                </a:solidFill>
              </a:rPr>
              <a:t>GET, POST, PUT, PATCH and DELETE.</a:t>
            </a:r>
          </a:p>
          <a:p>
            <a:pPr marL="628650" lvl="1" indent="-171450">
              <a:buFont typeface="Arial" panose="020B0604020202020204" pitchFamily="34" charset="0"/>
              <a:buChar char="•"/>
            </a:pPr>
            <a:r>
              <a:rPr lang="en-US" sz="1200" dirty="0">
                <a:solidFill>
                  <a:srgbClr val="234465"/>
                </a:solidFill>
              </a:rPr>
              <a:t>This is known as "</a:t>
            </a:r>
            <a:r>
              <a:rPr lang="en-US" sz="1200" b="1" dirty="0">
                <a:solidFill>
                  <a:srgbClr val="234465"/>
                </a:solidFill>
              </a:rPr>
              <a:t>RESTful API</a:t>
            </a:r>
            <a:r>
              <a:rPr lang="en-US" sz="1200" dirty="0">
                <a:solidFill>
                  <a:srgbClr val="234465"/>
                </a:solidFill>
              </a:rPr>
              <a:t>" – a set of operations to retrieve and modify data using HTTP.</a:t>
            </a:r>
          </a:p>
          <a:p>
            <a:pPr marL="171450" lvl="0" indent="-171450">
              <a:buFont typeface="Arial" panose="020B0604020202020204" pitchFamily="34" charset="0"/>
              <a:buChar char="•"/>
            </a:pPr>
            <a:r>
              <a:rPr lang="en-US" sz="1200" b="1" dirty="0">
                <a:solidFill>
                  <a:srgbClr val="234465"/>
                </a:solidFill>
              </a:rPr>
              <a:t>Alternatives</a:t>
            </a:r>
            <a:r>
              <a:rPr lang="en-US" sz="1200" dirty="0">
                <a:solidFill>
                  <a:srgbClr val="234465"/>
                </a:solidFill>
              </a:rPr>
              <a:t> to the RESTful APIs are the:</a:t>
            </a:r>
          </a:p>
          <a:p>
            <a:pPr marL="628650" lvl="1" indent="-171450">
              <a:buFont typeface="Arial" panose="020B0604020202020204" pitchFamily="34" charset="0"/>
              <a:buChar char="•"/>
            </a:pPr>
            <a:r>
              <a:rPr lang="en-US" sz="1200" dirty="0">
                <a:solidFill>
                  <a:srgbClr val="234465"/>
                </a:solidFill>
              </a:rPr>
              <a:t>The </a:t>
            </a:r>
            <a:r>
              <a:rPr lang="en-US" sz="1200" b="1" dirty="0" err="1">
                <a:solidFill>
                  <a:srgbClr val="234465"/>
                </a:solidFill>
              </a:rPr>
              <a:t>GraphQL</a:t>
            </a:r>
            <a:r>
              <a:rPr lang="en-US" sz="1200" b="1" dirty="0">
                <a:solidFill>
                  <a:srgbClr val="234465"/>
                </a:solidFill>
              </a:rPr>
              <a:t> </a:t>
            </a:r>
            <a:r>
              <a:rPr lang="en-US" sz="1200" dirty="0">
                <a:solidFill>
                  <a:srgbClr val="234465"/>
                </a:solidFill>
              </a:rPr>
              <a:t>from Facebook</a:t>
            </a:r>
            <a:r>
              <a:rPr lang="en-US" sz="1200" b="0" dirty="0">
                <a:solidFill>
                  <a:srgbClr val="234465"/>
                </a:solidFill>
              </a:rPr>
              <a:t>, which is </a:t>
            </a:r>
            <a:r>
              <a:rPr lang="en-US" sz="1200" dirty="0">
                <a:solidFill>
                  <a:srgbClr val="234465"/>
                </a:solidFill>
              </a:rPr>
              <a:t>a data retrieval query language,</a:t>
            </a:r>
          </a:p>
          <a:p>
            <a:pPr marL="628650" lvl="1" indent="-171450">
              <a:buFont typeface="Arial" panose="020B0604020202020204" pitchFamily="34" charset="0"/>
              <a:buChar char="•"/>
            </a:pPr>
            <a:r>
              <a:rPr lang="en-US" sz="1200" dirty="0">
                <a:solidFill>
                  <a:srgbClr val="234465"/>
                </a:solidFill>
              </a:rPr>
              <a:t>and </a:t>
            </a:r>
            <a:r>
              <a:rPr lang="en-US" sz="1200" b="1" dirty="0">
                <a:solidFill>
                  <a:srgbClr val="234465"/>
                </a:solidFill>
              </a:rPr>
              <a:t>FALCOR</a:t>
            </a:r>
            <a:r>
              <a:rPr lang="en-US" sz="1200" b="0" dirty="0">
                <a:solidFill>
                  <a:srgbClr val="234465"/>
                </a:solidFill>
              </a:rPr>
              <a:t> from Netflix</a:t>
            </a:r>
            <a:r>
              <a:rPr lang="en-US" sz="1200" dirty="0">
                <a:solidFill>
                  <a:srgbClr val="234465"/>
                </a:solidFill>
              </a:rPr>
              <a:t>, which implements remote data models based on JSON.</a:t>
            </a:r>
          </a:p>
          <a:p>
            <a:pPr marL="171450" indent="-171450">
              <a:buFont typeface="Arial" panose="020B0604020202020204" pitchFamily="34" charset="0"/>
              <a:buChar char="•"/>
            </a:pPr>
            <a:r>
              <a:rPr lang="en-US" sz="1200" dirty="0">
                <a:solidFill>
                  <a:srgbClr val="234465"/>
                </a:solidFill>
              </a:rPr>
              <a:t>Some systems use </a:t>
            </a:r>
            <a:r>
              <a:rPr lang="en-US" sz="1200" b="1" dirty="0">
                <a:solidFill>
                  <a:srgbClr val="234465"/>
                </a:solidFill>
              </a:rPr>
              <a:t>different protocols than HTTP </a:t>
            </a:r>
            <a:r>
              <a:rPr lang="en-US" sz="1200" dirty="0">
                <a:solidFill>
                  <a:srgbClr val="234465"/>
                </a:solidFill>
              </a:rPr>
              <a:t>to connect the front-end with the back-end.</a:t>
            </a:r>
          </a:p>
          <a:p>
            <a:pPr marL="628650" lvl="1" indent="-171450">
              <a:buFont typeface="Arial" panose="020B0604020202020204" pitchFamily="34" charset="0"/>
              <a:buChar char="•"/>
            </a:pPr>
            <a:r>
              <a:rPr lang="en-US" sz="1200" dirty="0">
                <a:solidFill>
                  <a:srgbClr val="234465"/>
                </a:solidFill>
              </a:rPr>
              <a:t>For example, </a:t>
            </a:r>
            <a:r>
              <a:rPr lang="en-US" sz="1200" b="1" dirty="0" err="1">
                <a:solidFill>
                  <a:srgbClr val="234465"/>
                </a:solidFill>
              </a:rPr>
              <a:t>gRPC</a:t>
            </a:r>
            <a:r>
              <a:rPr lang="en-US" sz="1200" dirty="0">
                <a:solidFill>
                  <a:srgbClr val="234465"/>
                </a:solidFill>
              </a:rPr>
              <a:t> is a binary-level protocol from Google for invoking remote functionality, designed for high-performance.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Another example is the </a:t>
            </a:r>
            <a:r>
              <a:rPr lang="en-US" b="1" i="0" dirty="0" err="1">
                <a:solidFill>
                  <a:srgbClr val="EEEEEE"/>
                </a:solidFill>
                <a:effectLst/>
                <a:latin typeface="Signika"/>
              </a:rPr>
              <a:t>ReactiveX</a:t>
            </a:r>
            <a:r>
              <a:rPr lang="en-US" b="1" i="0" dirty="0">
                <a:solidFill>
                  <a:srgbClr val="EEEEEE"/>
                </a:solidFill>
                <a:effectLst/>
                <a:latin typeface="Signika"/>
              </a:rPr>
              <a:t> </a:t>
            </a:r>
            <a:r>
              <a:rPr lang="en-US" b="0" i="0" dirty="0">
                <a:solidFill>
                  <a:srgbClr val="EEEEEE"/>
                </a:solidFill>
                <a:effectLst/>
                <a:latin typeface="Signika"/>
              </a:rPr>
              <a:t>communication framework, which is based on the publish-subscribe model and implements observable remote data streams.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dirty="0">
                <a:solidFill>
                  <a:srgbClr val="EEEEEE"/>
                </a:solidFill>
                <a:effectLst/>
                <a:latin typeface="Signika"/>
              </a:rPr>
              <a:t>Still, the </a:t>
            </a:r>
            <a:r>
              <a:rPr lang="en-US" sz="1100" b="1" i="0" dirty="0">
                <a:solidFill>
                  <a:srgbClr val="EEEEEE"/>
                </a:solidFill>
                <a:effectLst/>
                <a:latin typeface="Signika"/>
              </a:rPr>
              <a:t>HTTP and REST </a:t>
            </a:r>
            <a:r>
              <a:rPr lang="en-US" sz="1100" b="0" i="0" dirty="0">
                <a:solidFill>
                  <a:srgbClr val="EEEEEE"/>
                </a:solidFill>
                <a:effectLst/>
                <a:latin typeface="Signika"/>
              </a:rPr>
              <a:t>are the </a:t>
            </a:r>
            <a:r>
              <a:rPr lang="en-US" sz="1100" b="1" i="0" dirty="0">
                <a:solidFill>
                  <a:srgbClr val="EEEEEE"/>
                </a:solidFill>
                <a:effectLst/>
                <a:latin typeface="Signika"/>
              </a:rPr>
              <a:t>dominant technology</a:t>
            </a:r>
            <a:r>
              <a:rPr lang="en-US" sz="1100" b="0" i="0" dirty="0">
                <a:solidFill>
                  <a:srgbClr val="EEEEEE"/>
                </a:solidFill>
                <a:effectLst/>
                <a:latin typeface="Signika"/>
              </a:rPr>
              <a:t> for interaction between front-end and back-end.</a:t>
            </a:r>
            <a:endParaRPr lang="en-US" sz="1100" dirty="0">
              <a:solidFill>
                <a:srgbClr val="234465"/>
              </a:solidFill>
            </a:endParaRP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46174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Front-end </a:t>
            </a:r>
            <a:r>
              <a:rPr lang="en-US" b="1" dirty="0"/>
              <a:t>technologies</a:t>
            </a:r>
            <a:r>
              <a:rPr lang="en-US" b="0" dirty="0"/>
              <a:t> are the software technologies, used to build the front-end (the user interface) of the apps.</a:t>
            </a:r>
          </a:p>
          <a:p>
            <a:r>
              <a:rPr lang="en-US" b="0" dirty="0"/>
              <a:t>Let's mention the most popular of them:</a:t>
            </a:r>
            <a:endParaRPr lang="en-US" b="1" dirty="0"/>
          </a:p>
          <a:p>
            <a:pPr lvl="0"/>
            <a:endParaRPr lang="en-US" b="1" dirty="0"/>
          </a:p>
          <a:p>
            <a:pPr lvl="0"/>
            <a:r>
              <a:rPr lang="en-US" b="1" dirty="0"/>
              <a:t>Web front-end</a:t>
            </a:r>
            <a:r>
              <a:rPr lang="en-US" dirty="0"/>
              <a:t> is the most important front-end technology in modern software development.</a:t>
            </a:r>
          </a:p>
          <a:p>
            <a:pPr marL="171450" lvl="0" indent="-171450">
              <a:buFont typeface="Arial" panose="020B0604020202020204" pitchFamily="34" charset="0"/>
              <a:buChar char="•"/>
            </a:pPr>
            <a:r>
              <a:rPr lang="en-US" dirty="0"/>
              <a:t>It is based on </a:t>
            </a:r>
            <a:r>
              <a:rPr lang="en-US" b="1" dirty="0"/>
              <a:t>HTML</a:t>
            </a:r>
            <a:r>
              <a:rPr lang="en-US" dirty="0"/>
              <a:t>, </a:t>
            </a:r>
            <a:r>
              <a:rPr lang="en-US" b="1" dirty="0"/>
              <a:t>CSS</a:t>
            </a:r>
            <a:r>
              <a:rPr lang="en-US" dirty="0"/>
              <a:t>, </a:t>
            </a:r>
            <a:r>
              <a:rPr lang="en-US" b="1" dirty="0"/>
              <a:t>JavaScript</a:t>
            </a:r>
            <a:r>
              <a:rPr lang="en-US" dirty="0"/>
              <a:t> and </a:t>
            </a:r>
            <a:r>
              <a:rPr lang="en-US" b="1" dirty="0"/>
              <a:t>JavaScript libraries and frameworks</a:t>
            </a:r>
            <a:r>
              <a:rPr lang="en-US" dirty="0"/>
              <a:t>.</a:t>
            </a:r>
          </a:p>
          <a:p>
            <a:pPr marL="171450" lvl="0" indent="-171450">
              <a:buFont typeface="Arial" panose="020B0604020202020204" pitchFamily="34" charset="0"/>
              <a:buChar char="•"/>
            </a:pPr>
            <a:r>
              <a:rPr lang="en-US" dirty="0"/>
              <a:t>These are the technologies used to build the </a:t>
            </a:r>
            <a:r>
              <a:rPr lang="en-US" b="1" dirty="0"/>
              <a:t>user interface, displayed in the Web browsers</a:t>
            </a:r>
            <a:r>
              <a:rPr lang="en-US" dirty="0"/>
              <a:t>.</a:t>
            </a:r>
            <a:endParaRPr lang="bg-BG" dirty="0"/>
          </a:p>
          <a:p>
            <a:pPr marL="171450" lvl="0" indent="-171450">
              <a:buFont typeface="Arial" panose="020B0604020202020204" pitchFamily="34" charset="0"/>
              <a:buChar char="•"/>
            </a:pPr>
            <a:r>
              <a:rPr lang="en-US" b="1" dirty="0"/>
              <a:t>Web front-end </a:t>
            </a:r>
            <a:r>
              <a:rPr lang="en-US" dirty="0"/>
              <a:t>is used by Web sites, Web applications and browser-based desktop and mobile apps.</a:t>
            </a:r>
          </a:p>
          <a:p>
            <a:pPr marL="171450" lvl="0" indent="-171450">
              <a:buFont typeface="Arial" panose="020B0604020202020204" pitchFamily="34" charset="0"/>
              <a:buChar char="•"/>
            </a:pPr>
            <a:r>
              <a:rPr lang="en-US" dirty="0"/>
              <a:t>Everything you see on the screen </a:t>
            </a:r>
            <a:r>
              <a:rPr lang="en-US" b="1" dirty="0"/>
              <a:t>when you open a Web page</a:t>
            </a:r>
            <a:r>
              <a:rPr lang="en-US" dirty="0"/>
              <a:t>, is built using these </a:t>
            </a:r>
            <a:r>
              <a:rPr lang="en-US" b="1" dirty="0"/>
              <a:t>Web front-end technologies</a:t>
            </a:r>
            <a:r>
              <a:rPr lang="en-US" dirty="0"/>
              <a:t>: HTML + CSS + JavaScript.</a:t>
            </a:r>
          </a:p>
          <a:p>
            <a:pPr marL="171450" lvl="0" indent="-171450">
              <a:buFont typeface="Arial" panose="020B0604020202020204" pitchFamily="34" charset="0"/>
              <a:buChar char="•"/>
            </a:pPr>
            <a:r>
              <a:rPr lang="en-US" dirty="0"/>
              <a:t>We will pay significant attention to </a:t>
            </a:r>
            <a:r>
              <a:rPr lang="en-US" b="1" dirty="0"/>
              <a:t>the front-end technologies</a:t>
            </a:r>
            <a:r>
              <a:rPr lang="en-US" dirty="0"/>
              <a:t> in the professional modules in </a:t>
            </a:r>
            <a:r>
              <a:rPr lang="en-US" b="1" dirty="0"/>
              <a:t>SoftUni</a:t>
            </a:r>
            <a:r>
              <a:rPr lang="en-US" dirty="0"/>
              <a:t>.</a:t>
            </a:r>
            <a:endParaRPr lang="bg-BG" dirty="0"/>
          </a:p>
          <a:p>
            <a:pPr lvl="0"/>
            <a:endParaRPr lang="en-US" b="1" dirty="0"/>
          </a:p>
          <a:p>
            <a:pPr lvl="0"/>
            <a:r>
              <a:rPr lang="en-US" b="0" dirty="0"/>
              <a:t>The </a:t>
            </a:r>
            <a:r>
              <a:rPr lang="en-US" b="1" dirty="0"/>
              <a:t>Web front-end</a:t>
            </a:r>
            <a:r>
              <a:rPr lang="bg-BG" b="1" dirty="0"/>
              <a:t> </a:t>
            </a:r>
            <a:r>
              <a:rPr lang="en-US" b="1" dirty="0"/>
              <a:t>frameworks and libraries</a:t>
            </a:r>
            <a:r>
              <a:rPr lang="en-US" dirty="0"/>
              <a:t>, such as React, Angular, Vue and Flutter,</a:t>
            </a:r>
          </a:p>
          <a:p>
            <a:pPr marL="628650" lvl="1" indent="-171450">
              <a:buFont typeface="Arial" panose="020B0604020202020204" pitchFamily="34" charset="0"/>
              <a:buChar char="•"/>
            </a:pPr>
            <a:r>
              <a:rPr lang="en-US" dirty="0"/>
              <a:t>extend the basic Web front-end with more complex </a:t>
            </a:r>
            <a:r>
              <a:rPr lang="en-US" b="1" dirty="0"/>
              <a:t>functionality and features</a:t>
            </a:r>
          </a:p>
          <a:p>
            <a:pPr marL="628650" lvl="1" indent="-171450">
              <a:buFont typeface="Arial" panose="020B0604020202020204" pitchFamily="34" charset="0"/>
              <a:buChar char="•"/>
            </a:pPr>
            <a:r>
              <a:rPr lang="en-US" dirty="0"/>
              <a:t>to simplify and structure the development of </a:t>
            </a:r>
            <a:r>
              <a:rPr lang="en-US" b="1" dirty="0"/>
              <a:t>user interfaces </a:t>
            </a:r>
            <a:r>
              <a:rPr lang="en-US" b="0" dirty="0"/>
              <a:t>in a highly maintainable way.</a:t>
            </a:r>
          </a:p>
          <a:p>
            <a:pPr marL="171450" lvl="0" indent="-171450">
              <a:buFont typeface="Arial" panose="020B0604020202020204" pitchFamily="34" charset="0"/>
              <a:buChar char="•"/>
            </a:pPr>
            <a:r>
              <a:rPr lang="en-US" b="1" i="0" dirty="0">
                <a:solidFill>
                  <a:srgbClr val="0A0A0A"/>
                </a:solidFill>
                <a:effectLst/>
                <a:latin typeface="-apple-system"/>
              </a:rPr>
              <a:t>UI frameworks </a:t>
            </a:r>
            <a:r>
              <a:rPr lang="en-US" b="0" i="0" dirty="0">
                <a:solidFill>
                  <a:srgbClr val="0A0A0A"/>
                </a:solidFill>
                <a:effectLst/>
                <a:latin typeface="-apple-system"/>
              </a:rPr>
              <a:t>provide large number of pre-built components, rendering engines, data processing concepts, patterns and technologies.</a:t>
            </a:r>
          </a:p>
          <a:p>
            <a:pPr marL="171450" lvl="0" indent="-171450">
              <a:buFont typeface="Arial" panose="020B0604020202020204" pitchFamily="34" charset="0"/>
              <a:buChar char="•"/>
            </a:pPr>
            <a:r>
              <a:rPr lang="en-US" dirty="0"/>
              <a:t>The </a:t>
            </a:r>
            <a:r>
              <a:rPr lang="en-US" b="1" dirty="0"/>
              <a:t>UI frameworks </a:t>
            </a:r>
            <a:r>
              <a:rPr lang="en-US" dirty="0"/>
              <a:t>are responsible for structuring the application, implementing layouts</a:t>
            </a:r>
            <a:r>
              <a:rPr lang="bg-BG" dirty="0"/>
              <a:t>, </a:t>
            </a:r>
            <a:r>
              <a:rPr lang="en-US" dirty="0"/>
              <a:t>views and navigation, data rendering, data retrieval, data binding, data validation, interaction with the server-side, extensibility, testing and many other</a:t>
            </a:r>
            <a:r>
              <a:rPr lang="bg-BG" dirty="0"/>
              <a:t> </a:t>
            </a:r>
            <a:r>
              <a:rPr lang="en-US" dirty="0"/>
              <a:t>tasks.</a:t>
            </a:r>
          </a:p>
          <a:p>
            <a:pPr marL="171450" lvl="0" indent="-171450">
              <a:buFont typeface="Arial" panose="020B0604020202020204" pitchFamily="34" charset="0"/>
              <a:buChar char="•"/>
            </a:pPr>
            <a:r>
              <a:rPr lang="en-US" b="1" dirty="0"/>
              <a:t>Web front-end frameworks </a:t>
            </a:r>
            <a:r>
              <a:rPr lang="en-US" dirty="0"/>
              <a:t>are used to build </a:t>
            </a:r>
            <a:r>
              <a:rPr lang="en-US" b="1" dirty="0"/>
              <a:t>SPA</a:t>
            </a:r>
            <a:r>
              <a:rPr lang="en-US" dirty="0"/>
              <a:t> (</a:t>
            </a:r>
            <a:r>
              <a:rPr lang="en-US" b="1" dirty="0"/>
              <a:t>Single Page Apps</a:t>
            </a:r>
            <a:r>
              <a:rPr lang="en-US" dirty="0"/>
              <a:t>), where the entire app is a single Web page, which dynamically changes its content, when the user interacts with it.</a:t>
            </a:r>
          </a:p>
          <a:p>
            <a:pPr marL="171450" lvl="0" indent="-171450">
              <a:buFont typeface="Arial" panose="020B0604020202020204" pitchFamily="34" charset="0"/>
              <a:buChar char="•"/>
            </a:pPr>
            <a:r>
              <a:rPr lang="en-US" dirty="0"/>
              <a:t>We shall learn some of these technologies (like Angular and React) in the professional modules in </a:t>
            </a:r>
            <a:r>
              <a:rPr lang="en-US" b="1" dirty="0"/>
              <a:t>SoftUni</a:t>
            </a:r>
            <a:r>
              <a:rPr lang="en-US" dirty="0"/>
              <a:t>.</a:t>
            </a:r>
          </a:p>
          <a:p>
            <a:pPr lvl="0"/>
            <a:endParaRPr lang="en-US" b="1" dirty="0"/>
          </a:p>
          <a:p>
            <a:pPr lvl="0"/>
            <a:r>
              <a:rPr lang="en-US" b="1" dirty="0"/>
              <a:t>Desktop front-end</a:t>
            </a:r>
            <a:r>
              <a:rPr lang="en-US" dirty="0"/>
              <a:t> can be based on different technologies and </a:t>
            </a:r>
            <a:r>
              <a:rPr lang="en-US" b="1" dirty="0"/>
              <a:t>UI platforms</a:t>
            </a:r>
            <a:r>
              <a:rPr lang="en-US" dirty="0"/>
              <a:t> like:</a:t>
            </a:r>
          </a:p>
          <a:p>
            <a:pPr marL="171450" lvl="0" indent="-171450">
              <a:buFont typeface="Arial" panose="020B0604020202020204" pitchFamily="34" charset="0"/>
              <a:buChar char="•"/>
            </a:pPr>
            <a:r>
              <a:rPr lang="en-US" b="1" dirty="0"/>
              <a:t>XAML </a:t>
            </a:r>
            <a:r>
              <a:rPr lang="en-US" dirty="0"/>
              <a:t>(from Microsoft), used in Microsoft Windows;</a:t>
            </a:r>
          </a:p>
          <a:p>
            <a:pPr marL="171450" lvl="0" indent="-171450">
              <a:buFont typeface="Arial" panose="020B0604020202020204" pitchFamily="34" charset="0"/>
              <a:buChar char="•"/>
            </a:pPr>
            <a:r>
              <a:rPr lang="en-US" dirty="0"/>
              <a:t>and </a:t>
            </a:r>
            <a:r>
              <a:rPr lang="en-US" b="1" dirty="0" err="1"/>
              <a:t>UIKit</a:t>
            </a:r>
            <a:r>
              <a:rPr lang="en-US" b="1" dirty="0"/>
              <a:t> </a:t>
            </a:r>
            <a:r>
              <a:rPr lang="en-US" dirty="0"/>
              <a:t>(from Apple), used in iOS.</a:t>
            </a:r>
            <a:endParaRPr lang="bg-BG" dirty="0"/>
          </a:p>
          <a:p>
            <a:pPr lvl="0"/>
            <a:endParaRPr lang="en-US" b="1" dirty="0"/>
          </a:p>
          <a:p>
            <a:pPr lvl="0"/>
            <a:r>
              <a:rPr lang="en-US" b="1" dirty="0"/>
              <a:t>Mobile front-end</a:t>
            </a:r>
            <a:r>
              <a:rPr lang="en-US" b="0" dirty="0"/>
              <a:t> is another branch of the </a:t>
            </a:r>
            <a:r>
              <a:rPr lang="en-US" b="1" dirty="0"/>
              <a:t>front-end technologies</a:t>
            </a:r>
            <a:r>
              <a:rPr lang="en-US" b="0" dirty="0"/>
              <a:t>, used for building user interfaces for mobile devices.</a:t>
            </a:r>
          </a:p>
          <a:p>
            <a:pPr marL="171450" lvl="0" indent="-171450">
              <a:buFont typeface="Arial" panose="020B0604020202020204" pitchFamily="34" charset="0"/>
              <a:buChar char="•"/>
            </a:pPr>
            <a:r>
              <a:rPr lang="en-US" b="0" dirty="0"/>
              <a:t>Examples are:</a:t>
            </a:r>
          </a:p>
          <a:p>
            <a:pPr marL="628650" lvl="1" indent="-171450">
              <a:buFont typeface="Arial" panose="020B0604020202020204" pitchFamily="34" charset="0"/>
              <a:buChar char="•"/>
            </a:pPr>
            <a:r>
              <a:rPr lang="en-US" b="1" dirty="0"/>
              <a:t>Android UI </a:t>
            </a:r>
            <a:r>
              <a:rPr lang="en-US" dirty="0"/>
              <a:t>– used to build Android mobile apps in the Java or Kotlin as a programming language.</a:t>
            </a:r>
          </a:p>
          <a:p>
            <a:pPr marL="628650" lvl="1" indent="-171450">
              <a:buFont typeface="Arial" panose="020B0604020202020204" pitchFamily="34" charset="0"/>
              <a:buChar char="•"/>
            </a:pPr>
            <a:r>
              <a:rPr lang="en-US" b="1" dirty="0" err="1"/>
              <a:t>SwiftUI</a:t>
            </a:r>
            <a:r>
              <a:rPr lang="en-US" b="1" dirty="0"/>
              <a:t> </a:t>
            </a:r>
            <a:r>
              <a:rPr lang="en-US" dirty="0"/>
              <a:t>– used to build iOS, iPhone and iPad apps in the Swift programming language.</a:t>
            </a:r>
          </a:p>
          <a:p>
            <a:pPr lvl="0"/>
            <a:endParaRPr lang="en-US" b="1" dirty="0"/>
          </a:p>
          <a:p>
            <a:pPr lvl="0"/>
            <a:r>
              <a:rPr lang="en-US" b="1" dirty="0"/>
              <a:t>Hybrid mobile front-end</a:t>
            </a:r>
            <a:r>
              <a:rPr lang="en-US" dirty="0"/>
              <a:t> allows building mobile apps in </a:t>
            </a:r>
            <a:r>
              <a:rPr lang="en-US" b="1" dirty="0"/>
              <a:t>JavaScript</a:t>
            </a:r>
            <a:r>
              <a:rPr lang="en-US" dirty="0"/>
              <a:t>,</a:t>
            </a:r>
          </a:p>
          <a:p>
            <a:pPr marL="171450" lvl="0" indent="-171450">
              <a:buFont typeface="Arial" panose="020B0604020202020204" pitchFamily="34" charset="0"/>
              <a:buChar char="•"/>
            </a:pPr>
            <a:r>
              <a:rPr lang="en-US" dirty="0"/>
              <a:t>which is rendered using a combination of Web and native UI components.</a:t>
            </a:r>
          </a:p>
          <a:p>
            <a:pPr marL="171450" lvl="0" indent="-171450">
              <a:buFont typeface="Arial" panose="020B0604020202020204" pitchFamily="34" charset="0"/>
              <a:buChar char="•"/>
            </a:pPr>
            <a:r>
              <a:rPr lang="en-US" dirty="0"/>
              <a:t>Examples of hybrid mobile UI frameworks are </a:t>
            </a:r>
            <a:r>
              <a:rPr lang="en-US" b="1" dirty="0"/>
              <a:t>Cordova</a:t>
            </a:r>
            <a:r>
              <a:rPr lang="en-US" dirty="0"/>
              <a:t>, </a:t>
            </a:r>
            <a:r>
              <a:rPr lang="en-US" b="1" dirty="0"/>
              <a:t>Ionic</a:t>
            </a:r>
            <a:r>
              <a:rPr lang="en-US" dirty="0"/>
              <a:t>, </a:t>
            </a:r>
            <a:r>
              <a:rPr lang="en-US" b="1" dirty="0"/>
              <a:t>React Native </a:t>
            </a:r>
            <a:r>
              <a:rPr lang="en-US" dirty="0"/>
              <a:t>and </a:t>
            </a:r>
            <a:r>
              <a:rPr lang="en-US" b="1" dirty="0"/>
              <a:t>NativeScript</a:t>
            </a:r>
            <a:r>
              <a:rPr lang="en-US" dirty="0"/>
              <a:t>.</a:t>
            </a:r>
          </a:p>
          <a:p>
            <a:endParaRPr lang="en-US" b="1" dirty="0"/>
          </a:p>
          <a:p>
            <a:r>
              <a:rPr lang="en-US" b="1" dirty="0"/>
              <a:t>Front-end developers </a:t>
            </a:r>
            <a:r>
              <a:rPr lang="en-US" dirty="0"/>
              <a:t>deal with </a:t>
            </a:r>
            <a:r>
              <a:rPr lang="en-US" b="1" dirty="0"/>
              <a:t>UI</a:t>
            </a:r>
            <a:r>
              <a:rPr lang="en-US" dirty="0"/>
              <a:t> (user interface), </a:t>
            </a:r>
            <a:r>
              <a:rPr lang="en-US" b="1" dirty="0"/>
              <a:t>UX</a:t>
            </a:r>
            <a:r>
              <a:rPr lang="en-US" dirty="0"/>
              <a:t> (user experience) and </a:t>
            </a:r>
            <a:r>
              <a:rPr lang="en-US" b="1" dirty="0"/>
              <a:t>front-end technologies and frameworks</a:t>
            </a:r>
            <a:r>
              <a:rPr lang="en-US" dirty="0"/>
              <a:t>.</a:t>
            </a:r>
          </a:p>
          <a:p>
            <a:pPr marL="171450" indent="-171450">
              <a:buFont typeface="Arial" panose="020B0604020202020204" pitchFamily="34" charset="0"/>
              <a:buChar char="•"/>
            </a:pPr>
            <a:r>
              <a:rPr lang="en-US" dirty="0"/>
              <a:t>This is a </a:t>
            </a:r>
            <a:r>
              <a:rPr lang="en-US" b="1" dirty="0"/>
              <a:t>profession in high demand</a:t>
            </a:r>
            <a:r>
              <a:rPr lang="en-US" dirty="0"/>
              <a:t>, which combines </a:t>
            </a:r>
            <a:r>
              <a:rPr lang="en-US" b="1" dirty="0"/>
              <a:t>technical and design skills</a:t>
            </a:r>
            <a:r>
              <a:rPr lang="en-US" dirty="0"/>
              <a:t>.</a:t>
            </a:r>
          </a:p>
          <a:p>
            <a:pPr marL="171450" indent="-171450">
              <a:buFont typeface="Arial" panose="020B0604020202020204" pitchFamily="34" charset="0"/>
              <a:buChar char="•"/>
            </a:pPr>
            <a:r>
              <a:rPr lang="en-US" b="1" dirty="0"/>
              <a:t>Web front-end developers </a:t>
            </a:r>
            <a:r>
              <a:rPr lang="en-US" dirty="0"/>
              <a:t>are typically Web developers with strong expertise in </a:t>
            </a:r>
            <a:r>
              <a:rPr lang="en-US" b="1" dirty="0"/>
              <a:t>HTML</a:t>
            </a:r>
            <a:r>
              <a:rPr lang="en-US" dirty="0"/>
              <a:t>, </a:t>
            </a:r>
            <a:r>
              <a:rPr lang="en-US" b="1" dirty="0"/>
              <a:t>CSS</a:t>
            </a:r>
            <a:r>
              <a:rPr lang="en-US" dirty="0"/>
              <a:t>, </a:t>
            </a:r>
            <a:r>
              <a:rPr lang="en-US" b="1" dirty="0"/>
              <a:t>JavaScript</a:t>
            </a:r>
            <a:r>
              <a:rPr lang="en-US" dirty="0"/>
              <a:t> and </a:t>
            </a:r>
            <a:r>
              <a:rPr lang="en-US" b="1" dirty="0"/>
              <a:t>JavaScript frameworks and libraries</a:t>
            </a:r>
            <a:r>
              <a:rPr lang="en-US" dirty="0"/>
              <a:t>, such as React and Angular, combined with a sense for </a:t>
            </a:r>
            <a:r>
              <a:rPr lang="en-US" b="1" dirty="0"/>
              <a:t>user experience and design</a:t>
            </a:r>
            <a:r>
              <a:rPr lang="en-US" dirty="0"/>
              <a:t>.</a:t>
            </a:r>
          </a:p>
          <a:p>
            <a:pPr marL="171450" indent="-171450">
              <a:buFont typeface="Arial" panose="020B0604020202020204" pitchFamily="34" charset="0"/>
              <a:buChar char="•"/>
            </a:pPr>
            <a:r>
              <a:rPr lang="en-US" dirty="0"/>
              <a:t>At the professional front-end modules at </a:t>
            </a:r>
            <a:r>
              <a:rPr lang="en-US" b="1" dirty="0"/>
              <a:t>SoftUni</a:t>
            </a:r>
            <a:r>
              <a:rPr lang="en-US" dirty="0"/>
              <a:t> we prepare </a:t>
            </a:r>
            <a:r>
              <a:rPr lang="en-US" b="1" dirty="0"/>
              <a:t>junior front-end developers </a:t>
            </a:r>
            <a:r>
              <a:rPr lang="en-US" b="0" dirty="0"/>
              <a:t>and give them the skills and expertise </a:t>
            </a:r>
            <a:r>
              <a:rPr lang="en-US" dirty="0"/>
              <a:t>to meet the requirements of the most demanded front-end jobs.</a:t>
            </a: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2674649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Back-end technologies</a:t>
            </a:r>
            <a:r>
              <a:rPr lang="bg-BG" b="1" dirty="0"/>
              <a:t> </a:t>
            </a:r>
            <a:r>
              <a:rPr lang="en-US" dirty="0"/>
              <a:t>provide concepts, frameworks, libraries and tools to build </a:t>
            </a:r>
            <a:r>
              <a:rPr lang="en-US" b="1" dirty="0"/>
              <a:t>business logic</a:t>
            </a:r>
            <a:r>
              <a:rPr lang="en-US" dirty="0"/>
              <a:t>, implement </a:t>
            </a:r>
            <a:r>
              <a:rPr lang="en-US" b="1" dirty="0"/>
              <a:t>data processing </a:t>
            </a:r>
            <a:r>
              <a:rPr lang="en-US" dirty="0"/>
              <a:t>and </a:t>
            </a:r>
            <a:r>
              <a:rPr lang="en-US" b="1" dirty="0"/>
              <a:t>data storage </a:t>
            </a:r>
            <a:r>
              <a:rPr lang="en-US" dirty="0"/>
              <a:t>and expos</a:t>
            </a:r>
            <a:r>
              <a:rPr lang="bg-BG" dirty="0"/>
              <a:t>е</a:t>
            </a:r>
            <a:r>
              <a:rPr lang="en-US" dirty="0"/>
              <a:t> </a:t>
            </a:r>
            <a:r>
              <a:rPr lang="en-US" b="1" dirty="0"/>
              <a:t>programming interfaces </a:t>
            </a:r>
            <a:r>
              <a:rPr lang="en-US" dirty="0"/>
              <a:t>(APIs) for the front-end.</a:t>
            </a:r>
            <a:endParaRPr lang="bg-BG" dirty="0"/>
          </a:p>
          <a:p>
            <a:pPr marL="171450" indent="-171450">
              <a:buFont typeface="Arial" panose="020B0604020202020204" pitchFamily="34" charset="0"/>
              <a:buChar char="•"/>
            </a:pPr>
            <a:r>
              <a:rPr lang="en-US" b="0" dirty="0"/>
              <a:t>The </a:t>
            </a:r>
            <a:r>
              <a:rPr lang="en-US" b="1" dirty="0"/>
              <a:t>back-end</a:t>
            </a:r>
            <a:r>
              <a:rPr lang="en-US" dirty="0"/>
              <a:t> is </a:t>
            </a:r>
            <a:r>
              <a:rPr lang="en-US" b="1" dirty="0"/>
              <a:t>the server-side </a:t>
            </a:r>
            <a:r>
              <a:rPr lang="en-US" dirty="0"/>
              <a:t>part of the applications, where users and their data are stored and processed.</a:t>
            </a:r>
          </a:p>
          <a:p>
            <a:pPr marL="171450" lvl="0" indent="-171450">
              <a:buFont typeface="Arial" panose="020B0604020202020204" pitchFamily="34" charset="0"/>
              <a:buChar char="•"/>
            </a:pPr>
            <a:r>
              <a:rPr lang="en-US" b="0" dirty="0"/>
              <a:t>In software systems, </a:t>
            </a:r>
            <a:r>
              <a:rPr lang="en-US" b="1" dirty="0"/>
              <a:t>everything you don't see on the screen</a:t>
            </a:r>
            <a:r>
              <a:rPr lang="en-US" dirty="0"/>
              <a:t>, is the "</a:t>
            </a:r>
            <a:r>
              <a:rPr lang="en-US" b="1" dirty="0"/>
              <a:t>back-end</a:t>
            </a:r>
            <a:r>
              <a:rPr lang="en-US" dirty="0"/>
              <a:t>" part of the system.</a:t>
            </a:r>
          </a:p>
          <a:p>
            <a:pPr marL="628650" lvl="1" indent="-171450">
              <a:buFont typeface="Arial" panose="020B0604020202020204" pitchFamily="34" charset="0"/>
              <a:buChar char="•"/>
            </a:pPr>
            <a:r>
              <a:rPr lang="en-US" dirty="0"/>
              <a:t>Communication protocols and frameworks, data storage systems and technologies, data processing platforms, frameworks and technologies, cloud technologies and containers, microservices, RESTful APIs, server-side APIs, reactive stream APIs, databases, data access technologies and object-relational mapping frameworks and libraries, message queues, back-end MVC frameworks are all </a:t>
            </a:r>
            <a:r>
              <a:rPr lang="en-US" b="1" dirty="0"/>
              <a:t>examples of back-end technologies</a:t>
            </a:r>
            <a:r>
              <a:rPr lang="en-US" dirty="0"/>
              <a:t>.</a:t>
            </a:r>
          </a:p>
          <a:p>
            <a:pPr marL="171450" lvl="0" indent="-171450">
              <a:buFont typeface="Arial" panose="020B0604020202020204" pitchFamily="34" charset="0"/>
              <a:buChar char="•"/>
            </a:pPr>
            <a:r>
              <a:rPr lang="en-US" dirty="0"/>
              <a:t>We will pay significant attention to the </a:t>
            </a:r>
            <a:r>
              <a:rPr lang="en-US" b="1" dirty="0"/>
              <a:t>back-end technologies </a:t>
            </a:r>
            <a:r>
              <a:rPr lang="en-US" dirty="0"/>
              <a:t>in the professional modules in </a:t>
            </a:r>
            <a:r>
              <a:rPr lang="en-US" b="1" dirty="0"/>
              <a:t>SoftUni</a:t>
            </a:r>
            <a:r>
              <a:rPr lang="en-US" dirty="0"/>
              <a:t>.</a:t>
            </a:r>
            <a:endParaRPr lang="bg-BG" dirty="0"/>
          </a:p>
          <a:p>
            <a:pPr marL="0" indent="0">
              <a:buFont typeface="Arial" panose="020B0604020202020204" pitchFamily="34" charset="0"/>
              <a:buNone/>
            </a:pPr>
            <a:r>
              <a:rPr lang="en-US" dirty="0"/>
              <a:t>Let's look at some of the </a:t>
            </a:r>
            <a:r>
              <a:rPr lang="en-US" b="1" dirty="0"/>
              <a:t>back-end technology stacks </a:t>
            </a:r>
            <a:r>
              <a:rPr lang="en-US" dirty="0"/>
              <a:t>(sets of interconnected technologies, which are built on top of each other).</a:t>
            </a:r>
          </a:p>
          <a:p>
            <a:endParaRPr lang="en-US" dirty="0"/>
          </a:p>
          <a:p>
            <a:pPr lvl="0"/>
            <a:r>
              <a:rPr lang="en-US" b="1" dirty="0"/>
              <a:t>C# and .NET back-end</a:t>
            </a:r>
            <a:r>
              <a:rPr lang="en-US" b="0" dirty="0"/>
              <a:t>:</a:t>
            </a:r>
            <a:endParaRPr lang="en-US" b="1" dirty="0"/>
          </a:p>
          <a:p>
            <a:pPr marL="171450" lvl="0" indent="-171450">
              <a:buFont typeface="Arial" panose="020B0604020202020204" pitchFamily="34" charset="0"/>
              <a:buChar char="•"/>
            </a:pPr>
            <a:r>
              <a:rPr lang="en-US" b="0" dirty="0"/>
              <a:t>The back-end systems built on top of the </a:t>
            </a:r>
            <a:r>
              <a:rPr lang="en-US" b="1" dirty="0"/>
              <a:t>C#</a:t>
            </a:r>
            <a:r>
              <a:rPr lang="en-US" b="0" dirty="0"/>
              <a:t> language and the </a:t>
            </a:r>
            <a:r>
              <a:rPr lang="en-US" b="1" dirty="0"/>
              <a:t>.NET Core </a:t>
            </a:r>
            <a:r>
              <a:rPr lang="en-US" b="0" dirty="0"/>
              <a:t>typically use:</a:t>
            </a:r>
          </a:p>
          <a:p>
            <a:pPr marL="171450" lvl="0" indent="-171450">
              <a:buFont typeface="Arial" panose="020B0604020202020204" pitchFamily="34" charset="0"/>
              <a:buChar char="•"/>
            </a:pPr>
            <a:r>
              <a:rPr lang="en-US" dirty="0"/>
              <a:t>the </a:t>
            </a:r>
            <a:r>
              <a:rPr lang="en-US" b="1" dirty="0"/>
              <a:t>ASP.NET MVC </a:t>
            </a:r>
            <a:r>
              <a:rPr lang="en-US" dirty="0"/>
              <a:t>as </a:t>
            </a:r>
            <a:r>
              <a:rPr lang="bg-BG" dirty="0"/>
              <a:t>а </a:t>
            </a:r>
            <a:r>
              <a:rPr lang="en-US" dirty="0"/>
              <a:t>back-end Web framework, </a:t>
            </a:r>
          </a:p>
          <a:p>
            <a:pPr marL="171450" lvl="0" indent="-171450">
              <a:buFont typeface="Arial" panose="020B0604020202020204" pitchFamily="34" charset="0"/>
              <a:buChar char="•"/>
            </a:pPr>
            <a:r>
              <a:rPr lang="en-US" dirty="0"/>
              <a:t>the </a:t>
            </a:r>
            <a:r>
              <a:rPr lang="en-US" b="1" dirty="0"/>
              <a:t>ASP.NET Web API </a:t>
            </a:r>
            <a:r>
              <a:rPr lang="en-US" dirty="0"/>
              <a:t>as </a:t>
            </a:r>
            <a:r>
              <a:rPr lang="bg-BG" dirty="0"/>
              <a:t>а </a:t>
            </a:r>
            <a:r>
              <a:rPr lang="en-US" dirty="0"/>
              <a:t>framework for building RESTful services, exposed over HTTP,</a:t>
            </a:r>
          </a:p>
          <a:p>
            <a:pPr marL="171450" lvl="0" indent="-171450">
              <a:buFont typeface="Arial" panose="020B0604020202020204" pitchFamily="34" charset="0"/>
              <a:buChar char="•"/>
            </a:pPr>
            <a:r>
              <a:rPr lang="en-US" dirty="0"/>
              <a:t>the </a:t>
            </a:r>
            <a:r>
              <a:rPr lang="en-US" b="1" dirty="0"/>
              <a:t>Entity Framework </a:t>
            </a:r>
            <a:r>
              <a:rPr lang="en-US" dirty="0"/>
              <a:t>as an object-relational mapping (ORM) technology for accessing the database,</a:t>
            </a:r>
          </a:p>
          <a:p>
            <a:pPr marL="171450" lvl="0" indent="-171450">
              <a:buFont typeface="Arial" panose="020B0604020202020204" pitchFamily="34" charset="0"/>
              <a:buChar char="•"/>
            </a:pPr>
            <a:r>
              <a:rPr lang="en-US" b="1" dirty="0"/>
              <a:t>MS SQL Server </a:t>
            </a:r>
            <a:r>
              <a:rPr lang="en-US" dirty="0"/>
              <a:t>as a relational database system,</a:t>
            </a:r>
          </a:p>
          <a:p>
            <a:pPr marL="171450" lvl="0" indent="-171450">
              <a:buFont typeface="Arial" panose="020B0604020202020204" pitchFamily="34" charset="0"/>
              <a:buChar char="•"/>
            </a:pPr>
            <a:r>
              <a:rPr lang="en-US" dirty="0"/>
              <a:t>and many other back-end .NET technologies, including the </a:t>
            </a:r>
            <a:r>
              <a:rPr lang="en-US" b="1" dirty="0"/>
              <a:t>Azure cloud</a:t>
            </a:r>
            <a:r>
              <a:rPr lang="en-US" dirty="0"/>
              <a:t> environment.</a:t>
            </a:r>
            <a:endParaRPr lang="bg-BG" dirty="0"/>
          </a:p>
          <a:p>
            <a:pPr lvl="0"/>
            <a:endParaRPr lang="en-US" b="1" dirty="0"/>
          </a:p>
          <a:p>
            <a:pPr lvl="0"/>
            <a:r>
              <a:rPr lang="en-US" b="1" dirty="0"/>
              <a:t>Java back-end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back-end systems built on top of the </a:t>
            </a:r>
            <a:r>
              <a:rPr lang="en-US" b="1" dirty="0"/>
              <a:t>Java</a:t>
            </a:r>
            <a:r>
              <a:rPr lang="en-US" b="0" dirty="0"/>
              <a:t> language and the </a:t>
            </a:r>
            <a:r>
              <a:rPr lang="en-US" b="1" dirty="0"/>
              <a:t>Java platform </a:t>
            </a:r>
            <a:r>
              <a:rPr lang="en-US" b="0" dirty="0"/>
              <a:t>typically use:</a:t>
            </a:r>
          </a:p>
          <a:p>
            <a:pPr marL="171450" lvl="0" indent="-171450">
              <a:buFont typeface="Arial" panose="020B0604020202020204" pitchFamily="34" charset="0"/>
              <a:buChar char="•"/>
            </a:pPr>
            <a:r>
              <a:rPr lang="en-US" b="1" dirty="0"/>
              <a:t>Java Enterprise </a:t>
            </a:r>
            <a:r>
              <a:rPr lang="en-US" dirty="0"/>
              <a:t>(Java EE) or </a:t>
            </a:r>
            <a:r>
              <a:rPr lang="en-US" b="1" dirty="0"/>
              <a:t>Spring Framework</a:t>
            </a:r>
            <a:r>
              <a:rPr lang="en-US" b="0" dirty="0"/>
              <a:t> as </a:t>
            </a:r>
            <a:r>
              <a:rPr lang="bg-BG" b="0" dirty="0"/>
              <a:t>а </a:t>
            </a:r>
            <a:r>
              <a:rPr lang="en-US" b="0" dirty="0"/>
              <a:t>back-end platform,</a:t>
            </a:r>
          </a:p>
          <a:p>
            <a:pPr marL="171450" lvl="0" indent="-171450">
              <a:buFont typeface="Arial" panose="020B0604020202020204" pitchFamily="34" charset="0"/>
              <a:buChar char="•"/>
            </a:pPr>
            <a:r>
              <a:rPr lang="en-US" b="0" dirty="0"/>
              <a:t>Apache </a:t>
            </a:r>
            <a:r>
              <a:rPr lang="en-US" b="1" dirty="0"/>
              <a:t>Tomcat</a:t>
            </a:r>
            <a:r>
              <a:rPr lang="en-US" b="0" dirty="0"/>
              <a:t>, </a:t>
            </a:r>
            <a:r>
              <a:rPr lang="en-US" b="1" dirty="0"/>
              <a:t>Spring Boot</a:t>
            </a:r>
            <a:r>
              <a:rPr lang="en-US" b="0" dirty="0"/>
              <a:t>, </a:t>
            </a:r>
            <a:r>
              <a:rPr lang="en-US" b="1" dirty="0"/>
              <a:t>JBoss</a:t>
            </a:r>
            <a:r>
              <a:rPr lang="en-US" b="0" dirty="0"/>
              <a:t> or other Java application server technology,</a:t>
            </a:r>
            <a:endParaRPr lang="en-US" b="1" dirty="0"/>
          </a:p>
          <a:p>
            <a:pPr marL="171450" lvl="0" indent="-171450">
              <a:buFont typeface="Arial" panose="020B0604020202020204" pitchFamily="34" charset="0"/>
              <a:buChar char="•"/>
            </a:pPr>
            <a:r>
              <a:rPr lang="en-US" b="1" dirty="0"/>
              <a:t>Spring MVC </a:t>
            </a:r>
            <a:r>
              <a:rPr lang="en-US" dirty="0"/>
              <a:t>or Java Servlets + JSP or JSF or other Java Web back-end technology,</a:t>
            </a:r>
          </a:p>
          <a:p>
            <a:pPr marL="171450" lvl="0" indent="-171450">
              <a:buFont typeface="Arial" panose="020B0604020202020204" pitchFamily="34" charset="0"/>
              <a:buChar char="•"/>
            </a:pPr>
            <a:r>
              <a:rPr lang="en-US" b="1" dirty="0"/>
              <a:t>Spring Data</a:t>
            </a:r>
            <a:r>
              <a:rPr lang="en-US" dirty="0"/>
              <a:t>, </a:t>
            </a:r>
            <a:r>
              <a:rPr lang="en-US" b="1" dirty="0"/>
              <a:t>Hibernate</a:t>
            </a:r>
            <a:r>
              <a:rPr lang="en-US" dirty="0"/>
              <a:t> or </a:t>
            </a:r>
            <a:r>
              <a:rPr lang="en-US" b="1" i="0" dirty="0">
                <a:solidFill>
                  <a:srgbClr val="5F6368"/>
                </a:solidFill>
                <a:effectLst/>
                <a:latin typeface="arial" panose="020B0604020202020204" pitchFamily="34" charset="0"/>
              </a:rPr>
              <a:t>Java Persistence</a:t>
            </a:r>
            <a:r>
              <a:rPr lang="en-US" b="1" i="0" dirty="0">
                <a:solidFill>
                  <a:srgbClr val="4D5156"/>
                </a:solidFill>
                <a:effectLst/>
                <a:latin typeface="arial" panose="020B0604020202020204" pitchFamily="34" charset="0"/>
              </a:rPr>
              <a:t> API</a:t>
            </a:r>
            <a:r>
              <a:rPr lang="en-US" dirty="0"/>
              <a:t> as data access technology,</a:t>
            </a:r>
          </a:p>
          <a:p>
            <a:pPr marL="171450" lvl="0" indent="-171450">
              <a:buFont typeface="Arial" panose="020B0604020202020204" pitchFamily="34" charset="0"/>
              <a:buChar char="•"/>
            </a:pPr>
            <a:r>
              <a:rPr lang="en-US" dirty="0"/>
              <a:t>PostgreSQL or MySQL as relational database server,</a:t>
            </a:r>
          </a:p>
          <a:p>
            <a:pPr marL="171450" lvl="0" indent="-171450">
              <a:buFont typeface="Arial" panose="020B0604020202020204" pitchFamily="34" charset="0"/>
              <a:buChar char="•"/>
            </a:pPr>
            <a:r>
              <a:rPr lang="en-US" dirty="0"/>
              <a:t>and many other server-side Java technologies and cloud environments like </a:t>
            </a:r>
            <a:r>
              <a:rPr lang="en-US" b="1" dirty="0"/>
              <a:t>Google </a:t>
            </a:r>
            <a:r>
              <a:rPr lang="en-US" b="1" dirty="0" err="1"/>
              <a:t>AppEngine</a:t>
            </a:r>
            <a:r>
              <a:rPr lang="en-US" dirty="0"/>
              <a:t>.</a:t>
            </a:r>
          </a:p>
          <a:p>
            <a:pPr lvl="0"/>
            <a:endParaRPr lang="en-US" b="1" dirty="0"/>
          </a:p>
          <a:p>
            <a:pPr lvl="0"/>
            <a:r>
              <a:rPr lang="en-US" b="1" dirty="0"/>
              <a:t>JavaScript back-end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back-end systems built on top of the </a:t>
            </a:r>
            <a:r>
              <a:rPr lang="en-US" b="1" dirty="0"/>
              <a:t>JavaScript</a:t>
            </a:r>
            <a:r>
              <a:rPr lang="en-US" b="0" dirty="0"/>
              <a:t> language typically use:</a:t>
            </a:r>
          </a:p>
          <a:p>
            <a:pPr marL="171450" lvl="0" indent="-171450">
              <a:buFont typeface="Arial" panose="020B0604020202020204" pitchFamily="34" charset="0"/>
              <a:buChar char="•"/>
            </a:pPr>
            <a:r>
              <a:rPr lang="en-US" b="1" dirty="0"/>
              <a:t>Node.js </a:t>
            </a:r>
            <a:r>
              <a:rPr lang="en-US" b="0" dirty="0"/>
              <a:t>as a server-side </a:t>
            </a:r>
            <a:r>
              <a:rPr lang="en-US" b="0" i="0" dirty="0">
                <a:solidFill>
                  <a:srgbClr val="222222"/>
                </a:solidFill>
                <a:effectLst/>
                <a:latin typeface="arial" panose="020B0604020202020204" pitchFamily="34" charset="0"/>
              </a:rPr>
              <a:t>JavaScript runtime environment</a:t>
            </a:r>
            <a:r>
              <a:rPr lang="en-US" dirty="0"/>
              <a:t>,</a:t>
            </a:r>
          </a:p>
          <a:p>
            <a:pPr marL="171450" lvl="0" indent="-171450">
              <a:buFont typeface="Arial" panose="020B0604020202020204" pitchFamily="34" charset="0"/>
              <a:buChar char="•"/>
            </a:pPr>
            <a:r>
              <a:rPr lang="en-US" b="1" dirty="0"/>
              <a:t>Express.js</a:t>
            </a:r>
            <a:r>
              <a:rPr lang="en-US" dirty="0"/>
              <a:t> or </a:t>
            </a:r>
            <a:r>
              <a:rPr lang="en-US" b="1" dirty="0"/>
              <a:t>Meteor </a:t>
            </a:r>
            <a:r>
              <a:rPr lang="en-US" dirty="0"/>
              <a:t>as a server-side Web technology,</a:t>
            </a:r>
          </a:p>
          <a:p>
            <a:pPr marL="171450" lvl="0" indent="-171450">
              <a:buFont typeface="Arial" panose="020B0604020202020204" pitchFamily="34" charset="0"/>
              <a:buChar char="•"/>
            </a:pPr>
            <a:r>
              <a:rPr lang="en-US" b="1" dirty="0"/>
              <a:t>Mongoose</a:t>
            </a:r>
            <a:r>
              <a:rPr lang="en-US" dirty="0"/>
              <a:t> or </a:t>
            </a:r>
            <a:r>
              <a:rPr lang="en-US" b="1" dirty="0" err="1"/>
              <a:t>Sequelize</a:t>
            </a:r>
            <a:r>
              <a:rPr lang="en-US" dirty="0"/>
              <a:t> as an object persistence framework,</a:t>
            </a:r>
            <a:endParaRPr lang="bg-BG" dirty="0"/>
          </a:p>
          <a:p>
            <a:pPr marL="171450" lvl="0" indent="-171450">
              <a:buFont typeface="Arial" panose="020B0604020202020204" pitchFamily="34" charset="0"/>
              <a:buChar char="•"/>
            </a:pPr>
            <a:r>
              <a:rPr lang="en-US" b="1" dirty="0"/>
              <a:t>MongoDB</a:t>
            </a:r>
            <a:r>
              <a:rPr lang="en-US" dirty="0"/>
              <a:t> or </a:t>
            </a:r>
            <a:r>
              <a:rPr lang="en-US" b="1" dirty="0"/>
              <a:t>MySQL</a:t>
            </a:r>
            <a:r>
              <a:rPr lang="en-US" dirty="0"/>
              <a:t> or other database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many other server-side JavaScript technologies and </a:t>
            </a:r>
            <a:r>
              <a:rPr lang="en-US" b="1" dirty="0"/>
              <a:t>cloud</a:t>
            </a:r>
            <a:r>
              <a:rPr lang="en-US" dirty="0"/>
              <a:t> environments.</a:t>
            </a:r>
            <a:endParaRPr lang="bg-BG" dirty="0"/>
          </a:p>
          <a:p>
            <a:pPr lvl="0"/>
            <a:endParaRPr lang="en-US" b="1" dirty="0"/>
          </a:p>
          <a:p>
            <a:pPr lvl="0"/>
            <a:r>
              <a:rPr lang="en-US" b="1" dirty="0"/>
              <a:t>Python back-end</a:t>
            </a:r>
            <a:r>
              <a:rPr lang="en-US" dirty="0"/>
              <a:t>:</a:t>
            </a:r>
          </a:p>
          <a:p>
            <a:pPr marL="171450" lvl="0" indent="-171450">
              <a:buFont typeface="Arial" panose="020B0604020202020204" pitchFamily="34" charset="0"/>
              <a:buChar char="•"/>
            </a:pPr>
            <a:r>
              <a:rPr lang="en-US" b="0" dirty="0"/>
              <a:t>The back-end systems built on top of the </a:t>
            </a:r>
            <a:r>
              <a:rPr lang="en-US" b="1" dirty="0"/>
              <a:t>Python</a:t>
            </a:r>
            <a:r>
              <a:rPr lang="en-US" b="0" dirty="0"/>
              <a:t> language typically use:</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Apache</a:t>
            </a:r>
            <a:r>
              <a:rPr lang="en-US" dirty="0"/>
              <a:t> Web server or </a:t>
            </a:r>
            <a:r>
              <a:rPr lang="en-US" b="1" dirty="0" err="1"/>
              <a:t>nginx</a:t>
            </a:r>
            <a:r>
              <a:rPr lang="en-US" b="1" dirty="0"/>
              <a:t> </a:t>
            </a:r>
            <a:r>
              <a:rPr lang="en-US" dirty="0"/>
              <a:t>to execute the Python scripts at the server side,</a:t>
            </a:r>
          </a:p>
          <a:p>
            <a:pPr marL="171450" lvl="0" indent="-171450">
              <a:buFont typeface="Arial" panose="020B0604020202020204" pitchFamily="34" charset="0"/>
              <a:buChar char="•"/>
            </a:pPr>
            <a:r>
              <a:rPr lang="en-US" b="1" dirty="0"/>
              <a:t>Django</a:t>
            </a:r>
            <a:r>
              <a:rPr lang="en-US" dirty="0"/>
              <a:t>, </a:t>
            </a:r>
            <a:r>
              <a:rPr lang="en-US" b="1" dirty="0"/>
              <a:t>Flask</a:t>
            </a:r>
            <a:r>
              <a:rPr lang="en-US" dirty="0"/>
              <a:t> or </a:t>
            </a:r>
            <a:r>
              <a:rPr lang="en-US" b="1" dirty="0"/>
              <a:t>Pyramid</a:t>
            </a:r>
            <a:r>
              <a:rPr lang="en-US" dirty="0"/>
              <a:t> as a back-end Web framework,</a:t>
            </a:r>
          </a:p>
          <a:p>
            <a:pPr marL="171450" lvl="0" indent="-171450">
              <a:buFont typeface="Arial" panose="020B0604020202020204" pitchFamily="34" charset="0"/>
              <a:buChar char="•"/>
            </a:pPr>
            <a:r>
              <a:rPr lang="en-US" b="1" dirty="0"/>
              <a:t>Django ORM </a:t>
            </a:r>
            <a:r>
              <a:rPr lang="en-US" dirty="0"/>
              <a:t>or </a:t>
            </a:r>
            <a:r>
              <a:rPr lang="en-US" b="1" dirty="0" err="1"/>
              <a:t>SQLAlchemy</a:t>
            </a:r>
            <a:r>
              <a:rPr lang="en-US" dirty="0"/>
              <a:t> as an object-relational mapper,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PostgreSQL </a:t>
            </a:r>
            <a:r>
              <a:rPr lang="en-US" dirty="0"/>
              <a:t>or </a:t>
            </a:r>
            <a:r>
              <a:rPr lang="en-US" b="1" dirty="0"/>
              <a:t>MySQL</a:t>
            </a:r>
            <a:r>
              <a:rPr lang="en-US" dirty="0"/>
              <a:t> or other database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other server-side technologies and </a:t>
            </a:r>
            <a:r>
              <a:rPr lang="en-US" b="1" dirty="0"/>
              <a:t>cloud</a:t>
            </a:r>
            <a:r>
              <a:rPr lang="en-US" dirty="0"/>
              <a:t> environments.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lvl="0"/>
            <a:r>
              <a:rPr lang="en-US" b="1" dirty="0"/>
              <a:t>PHP back-end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back-end systems built on top of the </a:t>
            </a:r>
            <a:r>
              <a:rPr lang="en-US" b="1" dirty="0"/>
              <a:t>PHP</a:t>
            </a:r>
            <a:r>
              <a:rPr lang="en-US" b="0" dirty="0"/>
              <a:t> language typically use:</a:t>
            </a:r>
            <a:endParaRPr lang="en-US" dirty="0"/>
          </a:p>
          <a:p>
            <a:pPr marL="171450" lvl="0" indent="-171450">
              <a:buFont typeface="Arial" panose="020B0604020202020204" pitchFamily="34" charset="0"/>
              <a:buChar char="•"/>
            </a:pPr>
            <a:r>
              <a:rPr lang="en-US" dirty="0"/>
              <a:t>the </a:t>
            </a:r>
            <a:r>
              <a:rPr lang="en-US" b="1" dirty="0"/>
              <a:t>Apache</a:t>
            </a:r>
            <a:r>
              <a:rPr lang="en-US" dirty="0"/>
              <a:t> Web server or </a:t>
            </a:r>
            <a:r>
              <a:rPr lang="en-US" b="1" dirty="0" err="1"/>
              <a:t>nginx</a:t>
            </a:r>
            <a:r>
              <a:rPr lang="en-US" b="1" dirty="0"/>
              <a:t> </a:t>
            </a:r>
            <a:r>
              <a:rPr lang="en-US" dirty="0"/>
              <a:t>to execute the PHP scripts at the server side,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PHP Web framework like </a:t>
            </a:r>
            <a:r>
              <a:rPr lang="en-US" b="1" dirty="0"/>
              <a:t>Laravel</a:t>
            </a:r>
            <a:r>
              <a:rPr lang="en-US" dirty="0"/>
              <a:t>, </a:t>
            </a:r>
            <a:r>
              <a:rPr lang="en-US" b="1" dirty="0"/>
              <a:t>Symfony</a:t>
            </a:r>
            <a:r>
              <a:rPr lang="en-US" dirty="0"/>
              <a:t> or </a:t>
            </a:r>
            <a:r>
              <a:rPr lang="en-US" b="1" i="0" dirty="0">
                <a:solidFill>
                  <a:srgbClr val="495057"/>
                </a:solidFill>
                <a:effectLst/>
                <a:latin typeface="-apple-system"/>
              </a:rPr>
              <a:t>CodeIgniter</a:t>
            </a:r>
            <a:r>
              <a:rPr lang="en-US" b="0" i="0" dirty="0">
                <a:solidFill>
                  <a:srgbClr val="495057"/>
                </a:solidFill>
                <a:effectLst/>
                <a:latin typeface="-apple-system"/>
              </a:rPr>
              <a:t> to structure the Web app,</a:t>
            </a:r>
          </a:p>
          <a:p>
            <a:pPr marL="171450" lvl="0" indent="-171450">
              <a:buFont typeface="Arial" panose="020B0604020202020204" pitchFamily="34" charset="0"/>
              <a:buChar char="•"/>
            </a:pPr>
            <a:r>
              <a:rPr lang="en-US" b="1" dirty="0"/>
              <a:t>Eloquent ORM</a:t>
            </a:r>
            <a:r>
              <a:rPr lang="en-US" dirty="0"/>
              <a:t> or </a:t>
            </a:r>
            <a:r>
              <a:rPr lang="en-US" b="1" dirty="0"/>
              <a:t>Doctrine </a:t>
            </a:r>
            <a:r>
              <a:rPr lang="en-US" b="0" dirty="0"/>
              <a:t>for accessing data,</a:t>
            </a:r>
          </a:p>
          <a:p>
            <a:pPr marL="171450" lvl="0" indent="-171450">
              <a:buFont typeface="Arial" panose="020B0604020202020204" pitchFamily="34" charset="0"/>
              <a:buChar char="•"/>
            </a:pPr>
            <a:r>
              <a:rPr lang="en-US" b="1" dirty="0"/>
              <a:t>MySQL</a:t>
            </a:r>
            <a:r>
              <a:rPr lang="en-US" b="0" dirty="0"/>
              <a:t> or </a:t>
            </a:r>
            <a:r>
              <a:rPr lang="en-US" b="1" dirty="0"/>
              <a:t>PostgreSQL</a:t>
            </a:r>
            <a:r>
              <a:rPr lang="en-US" b="0" dirty="0"/>
              <a:t> as database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many other server-side technologies, containers and </a:t>
            </a:r>
            <a:r>
              <a:rPr lang="en-US" b="1" dirty="0"/>
              <a:t>cloud</a:t>
            </a:r>
            <a:r>
              <a:rPr lang="en-US" dirty="0"/>
              <a:t> environments.</a:t>
            </a:r>
          </a:p>
          <a:p>
            <a:endParaRPr lang="en-US" b="1" dirty="0"/>
          </a:p>
          <a:p>
            <a:r>
              <a:rPr lang="en-US" b="1" dirty="0"/>
              <a:t>Back-end developers </a:t>
            </a:r>
            <a:r>
              <a:rPr lang="en-US" dirty="0"/>
              <a:t>deal with the business logic, data processing, data storage and API development.</a:t>
            </a:r>
          </a:p>
          <a:p>
            <a:pPr marL="171450" indent="-171450">
              <a:buFont typeface="Arial" panose="020B0604020202020204" pitchFamily="34" charset="0"/>
              <a:buChar char="•"/>
            </a:pPr>
            <a:r>
              <a:rPr lang="en-US" dirty="0"/>
              <a:t>They use different </a:t>
            </a:r>
            <a:r>
              <a:rPr lang="en-US" b="1" dirty="0"/>
              <a:t>back-end technologies</a:t>
            </a:r>
            <a:r>
              <a:rPr lang="en-US" dirty="0"/>
              <a:t>, platforms and cloud environments, frameworks, libraries and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a:t>
            </a:r>
            <a:r>
              <a:rPr lang="en-US" b="1" dirty="0"/>
              <a:t>profession in high demand</a:t>
            </a:r>
            <a:r>
              <a:rPr lang="en-US" dirty="0"/>
              <a:t>, which combines </a:t>
            </a:r>
            <a:r>
              <a:rPr lang="en-US" b="1" dirty="0"/>
              <a:t>technical, analytical and problem-solving skills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the professional back-end modules at </a:t>
            </a:r>
            <a:r>
              <a:rPr lang="en-US" b="1" dirty="0"/>
              <a:t>SoftUni</a:t>
            </a:r>
            <a:r>
              <a:rPr lang="en-US" dirty="0"/>
              <a:t> we prepare </a:t>
            </a:r>
            <a:r>
              <a:rPr lang="en-US" b="1" dirty="0"/>
              <a:t>junior back-end developers </a:t>
            </a:r>
            <a:r>
              <a:rPr lang="en-US" b="0" dirty="0"/>
              <a:t>and give them the skills and expertise </a:t>
            </a:r>
            <a:r>
              <a:rPr lang="en-US" dirty="0"/>
              <a:t>to meet the requirements of the most demanded back-end jobs.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627981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Full stack development </a:t>
            </a:r>
            <a:r>
              <a:rPr lang="en-US" dirty="0"/>
              <a:t>combines </a:t>
            </a:r>
            <a:r>
              <a:rPr lang="en-US" b="1" dirty="0"/>
              <a:t>back-end</a:t>
            </a:r>
            <a:r>
              <a:rPr lang="en-US" b="0" dirty="0"/>
              <a:t> and </a:t>
            </a:r>
            <a:r>
              <a:rPr lang="en-US" b="1" dirty="0"/>
              <a:t>front-end</a:t>
            </a:r>
            <a:r>
              <a:rPr lang="en-US" b="0" dirty="0"/>
              <a:t> development.</a:t>
            </a:r>
          </a:p>
          <a:p>
            <a:pPr marL="171450" indent="-171450">
              <a:buFont typeface="Arial" panose="020B0604020202020204" pitchFamily="34" charset="0"/>
              <a:buChar char="•"/>
            </a:pPr>
            <a:r>
              <a:rPr lang="en-US" b="0" dirty="0"/>
              <a:t>This is what most software companies do when they build software products.</a:t>
            </a:r>
          </a:p>
          <a:p>
            <a:pPr marL="171450" indent="-171450">
              <a:buFont typeface="Arial" panose="020B0604020202020204" pitchFamily="34" charset="0"/>
              <a:buChar char="•"/>
            </a:pPr>
            <a:r>
              <a:rPr lang="en-US" b="1" dirty="0"/>
              <a:t>Full stack development</a:t>
            </a:r>
            <a:r>
              <a:rPr lang="en-US" dirty="0"/>
              <a:t> requires end-to-end </a:t>
            </a:r>
            <a:r>
              <a:rPr lang="en-US" b="1" dirty="0"/>
              <a:t>architecture</a:t>
            </a:r>
            <a:r>
              <a:rPr lang="en-US" dirty="0"/>
              <a:t>, </a:t>
            </a:r>
            <a:r>
              <a:rPr lang="en-US" b="1" dirty="0"/>
              <a:t>design</a:t>
            </a:r>
            <a:r>
              <a:rPr lang="en-US" dirty="0"/>
              <a:t> and </a:t>
            </a:r>
            <a:r>
              <a:rPr lang="en-US" b="1" dirty="0"/>
              <a:t>implementation</a:t>
            </a:r>
          </a:p>
          <a:p>
            <a:pPr marL="628650" lvl="1" indent="-171450">
              <a:buFont typeface="Arial" panose="020B0604020202020204" pitchFamily="34" charset="0"/>
              <a:buChar char="•"/>
            </a:pPr>
            <a:r>
              <a:rPr lang="en-US" b="0" dirty="0"/>
              <a:t>of both </a:t>
            </a:r>
            <a:r>
              <a:rPr lang="en-US" b="1" dirty="0"/>
              <a:t>server-side </a:t>
            </a:r>
            <a:r>
              <a:rPr lang="en-US" b="0" dirty="0"/>
              <a:t>and </a:t>
            </a:r>
            <a:r>
              <a:rPr lang="en-US" b="1" dirty="0"/>
              <a:t>client-side</a:t>
            </a:r>
            <a:r>
              <a:rPr lang="en-US" b="0" dirty="0"/>
              <a:t> components</a:t>
            </a:r>
          </a:p>
          <a:p>
            <a:pPr marL="628650" lvl="1" indent="-171450">
              <a:buFont typeface="Arial" panose="020B0604020202020204" pitchFamily="34" charset="0"/>
              <a:buChar char="•"/>
            </a:pPr>
            <a:r>
              <a:rPr lang="en-US" b="0" dirty="0"/>
              <a:t>and </a:t>
            </a:r>
            <a:r>
              <a:rPr lang="en-US" b="1" dirty="0"/>
              <a:t>integrating</a:t>
            </a:r>
            <a:r>
              <a:rPr lang="en-US" b="0" dirty="0"/>
              <a:t> them into a single software system.</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In most software projects the </a:t>
            </a:r>
            <a:r>
              <a:rPr lang="en-US" b="1" dirty="0"/>
              <a:t>technical team </a:t>
            </a:r>
            <a:r>
              <a:rPr lang="en-US" b="0" dirty="0"/>
              <a:t>consists of team leader, back-end developers, front-end developers and QA engineers.</a:t>
            </a:r>
          </a:p>
          <a:p>
            <a:pPr marL="171450" lvl="0" indent="-171450">
              <a:buFont typeface="Arial" panose="020B0604020202020204" pitchFamily="34" charset="0"/>
              <a:buChar char="•"/>
            </a:pPr>
            <a:r>
              <a:rPr lang="en-US" b="0" dirty="0"/>
              <a:t>Smaller teams combine the front-end and back-end developer roles into a single </a:t>
            </a:r>
            <a:r>
              <a:rPr lang="en-US" b="1" dirty="0"/>
              <a:t>full stack developer</a:t>
            </a:r>
            <a:r>
              <a:rPr lang="en-US" b="0" dirty="0"/>
              <a:t> role.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stack developers</a:t>
            </a:r>
            <a:r>
              <a:rPr lang="en-US" b="0" dirty="0"/>
              <a:t> design and build software systems, which involves both back-end and front-end development.</a:t>
            </a:r>
            <a:endParaRPr lang="en-US" b="1" dirty="0"/>
          </a:p>
          <a:p>
            <a:pPr marL="171450" indent="-171450">
              <a:buFont typeface="Arial" panose="020B0604020202020204" pitchFamily="34" charset="0"/>
              <a:buChar char="•"/>
            </a:pPr>
            <a:r>
              <a:rPr lang="en-US" b="0" dirty="0"/>
              <a:t>Full stack developers </a:t>
            </a:r>
            <a:r>
              <a:rPr lang="en-US" dirty="0"/>
              <a:t>build </a:t>
            </a:r>
            <a:r>
              <a:rPr lang="en-US" b="1" dirty="0"/>
              <a:t>back-end services</a:t>
            </a:r>
            <a:r>
              <a:rPr lang="en-US" dirty="0"/>
              <a:t>.</a:t>
            </a:r>
          </a:p>
          <a:p>
            <a:pPr marL="628650" lvl="1" indent="-171450">
              <a:buFont typeface="Arial" panose="020B0604020202020204" pitchFamily="34" charset="0"/>
              <a:buChar char="•"/>
            </a:pPr>
            <a:r>
              <a:rPr lang="en-US" dirty="0"/>
              <a:t>They implement</a:t>
            </a:r>
            <a:r>
              <a:rPr lang="bg-BG" dirty="0"/>
              <a:t> </a:t>
            </a:r>
            <a:r>
              <a:rPr lang="en-US" dirty="0"/>
              <a:t>business logic, data processing, data storage, databases, server-side APIs, containers and cloud.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build also </a:t>
            </a:r>
            <a:r>
              <a:rPr lang="en-US" b="1" dirty="0"/>
              <a:t>front-end apps</a:t>
            </a:r>
            <a:r>
              <a:rPr lang="en-US" dirty="0"/>
              <a:t> and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Web apps, mobile apps, desktop apps and perform other UI-related development.</a:t>
            </a:r>
          </a:p>
          <a:p>
            <a:pPr marL="171450" lvl="0" indent="-171450">
              <a:buFont typeface="Arial" panose="020B0604020202020204" pitchFamily="34" charset="0"/>
              <a:buChar char="•"/>
            </a:pPr>
            <a:r>
              <a:rPr lang="en-US" dirty="0"/>
              <a:t>They design the </a:t>
            </a:r>
            <a:r>
              <a:rPr lang="en-US" b="1" dirty="0"/>
              <a:t>software architecture</a:t>
            </a:r>
            <a:r>
              <a:rPr lang="en-US" dirty="0"/>
              <a:t>, connect and </a:t>
            </a:r>
            <a:r>
              <a:rPr lang="en-US" b="1" dirty="0"/>
              <a:t>integrate</a:t>
            </a:r>
            <a:r>
              <a:rPr lang="en-US" dirty="0"/>
              <a:t> the</a:t>
            </a:r>
            <a:r>
              <a:rPr lang="en-US" b="1" dirty="0"/>
              <a:t> front-end </a:t>
            </a:r>
            <a:r>
              <a:rPr lang="en-US" dirty="0"/>
              <a:t>with the</a:t>
            </a:r>
            <a:r>
              <a:rPr lang="en-US" b="1" dirty="0"/>
              <a:t> back-end</a:t>
            </a:r>
            <a:r>
              <a:rPr lang="bg-BG" b="0" dirty="0"/>
              <a:t> </a:t>
            </a:r>
            <a:r>
              <a:rPr lang="en-US" b="0" dirty="0"/>
              <a:t>components,</a:t>
            </a:r>
          </a:p>
          <a:p>
            <a:pPr marL="628650" lvl="1" indent="-171450">
              <a:buFont typeface="Arial" panose="020B0604020202020204" pitchFamily="34" charset="0"/>
              <a:buChar char="•"/>
            </a:pPr>
            <a:r>
              <a:rPr lang="en-US" b="0" dirty="0"/>
              <a:t>manage the testing and production environments, deploy</a:t>
            </a:r>
            <a:r>
              <a:rPr lang="bg-BG" b="0" dirty="0"/>
              <a:t>, </a:t>
            </a:r>
            <a:r>
              <a:rPr lang="en-US" b="0" dirty="0"/>
              <a:t>configure and test the software system</a:t>
            </a:r>
            <a:r>
              <a:rPr lang="bg-BG" b="0" dirty="0"/>
              <a:t>.</a:t>
            </a:r>
            <a:endParaRPr lang="en-US" b="0" dirty="0"/>
          </a:p>
          <a:p>
            <a:pPr marL="171450" lvl="0" indent="-171450">
              <a:buFont typeface="Arial" panose="020B0604020202020204" pitchFamily="34" charset="0"/>
              <a:buChar char="•"/>
            </a:pPr>
            <a:r>
              <a:rPr lang="en-US" b="1" dirty="0"/>
              <a:t>Full stack developers </a:t>
            </a:r>
            <a:r>
              <a:rPr lang="en-US" b="0" dirty="0"/>
              <a:t>are usually </a:t>
            </a:r>
            <a:r>
              <a:rPr lang="en-US" b="1" dirty="0"/>
              <a:t>senior software developers</a:t>
            </a:r>
          </a:p>
          <a:p>
            <a:pPr marL="171450" lvl="0" indent="-171450">
              <a:buFont typeface="Arial" panose="020B0604020202020204" pitchFamily="34" charset="0"/>
              <a:buChar char="•"/>
            </a:pPr>
            <a:r>
              <a:rPr lang="en-US" b="0" dirty="0"/>
              <a:t>who have experience in both front-end and back-end development.</a:t>
            </a:r>
          </a:p>
          <a:p>
            <a:pPr marL="171450" lvl="0" indent="-171450">
              <a:buFont typeface="Arial" panose="020B0604020202020204" pitchFamily="34" charset="0"/>
              <a:buChar char="•"/>
            </a:pPr>
            <a:r>
              <a:rPr lang="en-US" b="0" dirty="0"/>
              <a:t>They have </a:t>
            </a:r>
            <a:r>
              <a:rPr lang="en-US" b="1" dirty="0"/>
              <a:t>back-end development </a:t>
            </a:r>
            <a:r>
              <a:rPr lang="en-US" b="0" dirty="0"/>
              <a:t>experience, strong </a:t>
            </a:r>
            <a:r>
              <a:rPr lang="en-US" b="1" dirty="0"/>
              <a:t>algorithmic thinking</a:t>
            </a:r>
            <a:r>
              <a:rPr lang="en-US" b="0" dirty="0"/>
              <a:t>, analytical, problem-solving and engineering skills,</a:t>
            </a:r>
          </a:p>
          <a:p>
            <a:pPr marL="628650" lvl="1" indent="-171450">
              <a:buFont typeface="Arial" panose="020B0604020202020204" pitchFamily="34" charset="0"/>
              <a:buChar char="•"/>
            </a:pPr>
            <a:r>
              <a:rPr lang="en-US" b="0" dirty="0"/>
              <a:t>together with </a:t>
            </a:r>
            <a:r>
              <a:rPr lang="en-US" b="1" dirty="0"/>
              <a:t>front-end skills </a:t>
            </a:r>
            <a:r>
              <a:rPr lang="en-US" b="0" dirty="0"/>
              <a:t>and sense for </a:t>
            </a:r>
            <a:r>
              <a:rPr lang="en-US" b="1" dirty="0"/>
              <a:t>user experience</a:t>
            </a:r>
            <a:r>
              <a:rPr lang="en-US" b="0" dirty="0"/>
              <a:t> (UX) and </a:t>
            </a:r>
            <a:r>
              <a:rPr lang="en-US" b="1" dirty="0"/>
              <a:t>user interface</a:t>
            </a:r>
            <a:r>
              <a:rPr lang="en-US" b="0" dirty="0"/>
              <a:t> (UI).</a:t>
            </a:r>
          </a:p>
          <a:p>
            <a:pPr lvl="0"/>
            <a:endParaRPr lang="en-US" b="1"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303733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solidFill>
                  <a:schemeClr val="bg2"/>
                </a:solidFill>
              </a:rPr>
              <a:t>Let's summarize what we learned in this lesson.</a:t>
            </a:r>
          </a:p>
          <a:p>
            <a:pPr marL="360000" indent="-180000">
              <a:buFont typeface="Arial" panose="020B0604020202020204" pitchFamily="34" charset="0"/>
              <a:buChar char="•"/>
            </a:pPr>
            <a:r>
              <a:rPr lang="en-US" sz="3200" dirty="0">
                <a:solidFill>
                  <a:schemeClr val="bg2"/>
                </a:solidFill>
              </a:rPr>
              <a:t>Software developers have </a:t>
            </a:r>
            <a:r>
              <a:rPr lang="en-US" sz="3200" b="1" dirty="0">
                <a:solidFill>
                  <a:schemeClr val="bg1">
                    <a:lumMod val="60000"/>
                    <a:lumOff val="40000"/>
                  </a:schemeClr>
                </a:solidFill>
              </a:rPr>
              <a:t>4 essential skills</a:t>
            </a:r>
            <a:r>
              <a:rPr lang="en-US" sz="3200" dirty="0">
                <a:solidFill>
                  <a:schemeClr val="bg2"/>
                </a:solidFill>
              </a:rPr>
              <a:t>:</a:t>
            </a:r>
          </a:p>
          <a:p>
            <a:pPr marL="817200" lvl="1" indent="-180000">
              <a:buFont typeface="Arial" panose="020B0604020202020204" pitchFamily="34" charset="0"/>
              <a:buChar char="•"/>
            </a:pPr>
            <a:r>
              <a:rPr lang="en-US" sz="3000" dirty="0">
                <a:solidFill>
                  <a:schemeClr val="bg2"/>
                </a:solidFill>
              </a:rPr>
              <a:t>Writing code</a:t>
            </a:r>
          </a:p>
          <a:p>
            <a:pPr marL="817200" lvl="1" indent="-180000">
              <a:buFont typeface="Arial" panose="020B0604020202020204" pitchFamily="34" charset="0"/>
              <a:buChar char="•"/>
            </a:pPr>
            <a:r>
              <a:rPr lang="en-US" sz="3000" dirty="0">
                <a:solidFill>
                  <a:schemeClr val="bg2"/>
                </a:solidFill>
              </a:rPr>
              <a:t>Algorithmic thinking and problem solving</a:t>
            </a:r>
          </a:p>
          <a:p>
            <a:pPr marL="817200" lvl="1" indent="-180000">
              <a:buFont typeface="Arial" panose="020B0604020202020204" pitchFamily="34" charset="0"/>
              <a:buChar char="•"/>
            </a:pPr>
            <a:r>
              <a:rPr lang="en-US" sz="3000" dirty="0">
                <a:solidFill>
                  <a:schemeClr val="bg2"/>
                </a:solidFill>
              </a:rPr>
              <a:t>Development concepts and principles</a:t>
            </a:r>
          </a:p>
          <a:p>
            <a:pPr marL="817200" lvl="1" indent="-180000">
              <a:buFont typeface="Arial" panose="020B0604020202020204" pitchFamily="34" charset="0"/>
              <a:buChar char="•"/>
            </a:pPr>
            <a:r>
              <a:rPr lang="en-US" sz="3000" dirty="0">
                <a:solidFill>
                  <a:schemeClr val="bg2"/>
                </a:solidFill>
              </a:rPr>
              <a:t>and software technologies.</a:t>
            </a:r>
          </a:p>
          <a:p>
            <a:pPr marL="360000" lvl="0" indent="-180000">
              <a:buFont typeface="Arial" panose="020B0604020202020204" pitchFamily="34" charset="0"/>
              <a:buChar char="•"/>
            </a:pPr>
            <a:r>
              <a:rPr lang="en-US" sz="3000" dirty="0">
                <a:solidFill>
                  <a:schemeClr val="bg2"/>
                </a:solidFill>
              </a:rPr>
              <a:t>Software </a:t>
            </a:r>
            <a:r>
              <a:rPr lang="en-US" sz="3000" b="1" dirty="0">
                <a:solidFill>
                  <a:schemeClr val="bg2"/>
                </a:solidFill>
              </a:rPr>
              <a:t>technologies change </a:t>
            </a:r>
            <a:r>
              <a:rPr lang="en-US" sz="3000" dirty="0">
                <a:solidFill>
                  <a:schemeClr val="bg2"/>
                </a:solidFill>
              </a:rPr>
              <a:t>fast over the time,</a:t>
            </a:r>
          </a:p>
          <a:p>
            <a:pPr marL="817200" lvl="1" indent="-180000">
              <a:buFont typeface="Arial" panose="020B0604020202020204" pitchFamily="34" charset="0"/>
              <a:buChar char="•"/>
            </a:pPr>
            <a:r>
              <a:rPr lang="en-US" sz="3000" dirty="0">
                <a:solidFill>
                  <a:schemeClr val="bg2"/>
                </a:solidFill>
              </a:rPr>
              <a:t>but </a:t>
            </a:r>
            <a:r>
              <a:rPr lang="en-US" sz="3000" b="1" dirty="0">
                <a:solidFill>
                  <a:schemeClr val="bg2"/>
                </a:solidFill>
              </a:rPr>
              <a:t>the other 3 skills are fundamental </a:t>
            </a:r>
            <a:r>
              <a:rPr lang="en-US" sz="3000" dirty="0">
                <a:solidFill>
                  <a:schemeClr val="bg2"/>
                </a:solidFill>
              </a:rPr>
              <a:t>and once learned, they remain very long.</a:t>
            </a:r>
          </a:p>
          <a:p>
            <a:pPr marL="360000" indent="-180000" algn="l" defTabSz="914400" rtl="0" eaLnBrk="1" latinLnBrk="0" hangingPunct="1">
              <a:buFont typeface="Arial" panose="020B0604020202020204" pitchFamily="34" charset="0"/>
              <a:buChar char="•"/>
            </a:pPr>
            <a:r>
              <a:rPr lang="en-US" sz="3200" b="0" kern="1200" dirty="0">
                <a:solidFill>
                  <a:schemeClr val="bg2"/>
                </a:solidFill>
                <a:latin typeface="+mn-lt"/>
                <a:ea typeface="+mn-ea"/>
                <a:cs typeface="+mn-cs"/>
              </a:rPr>
              <a:t>Learning the basic </a:t>
            </a:r>
            <a:r>
              <a:rPr lang="en-US" sz="3200" b="1" kern="1200" dirty="0">
                <a:solidFill>
                  <a:schemeClr val="bg2"/>
                </a:solidFill>
                <a:latin typeface="+mn-lt"/>
                <a:ea typeface="+mn-ea"/>
                <a:cs typeface="+mn-cs"/>
              </a:rPr>
              <a:t>software development concepts</a:t>
            </a:r>
          </a:p>
          <a:p>
            <a:pPr marL="817200" lvl="1" indent="-180000" algn="l" defTabSz="914400" rtl="0" eaLnBrk="1" latinLnBrk="0" hangingPunct="1">
              <a:buFont typeface="Arial" panose="020B0604020202020204" pitchFamily="34" charset="0"/>
              <a:buChar char="•"/>
            </a:pPr>
            <a:r>
              <a:rPr lang="en-US" sz="3200" kern="1200" dirty="0">
                <a:solidFill>
                  <a:schemeClr val="bg2"/>
                </a:solidFill>
                <a:latin typeface="+mn-lt"/>
                <a:ea typeface="+mn-ea"/>
                <a:cs typeface="+mn-cs"/>
              </a:rPr>
              <a:t>is a long-term investment for your education as future developer.</a:t>
            </a:r>
          </a:p>
          <a:p>
            <a:pPr marL="180000" lvl="0" indent="0" algn="l" defTabSz="914400" rtl="0" eaLnBrk="1" latinLnBrk="0" hangingPunct="1">
              <a:buFont typeface="Arial" panose="020B0604020202020204" pitchFamily="34" charset="0"/>
              <a:buNone/>
            </a:pPr>
            <a:endParaRPr lang="en-US" sz="3200" kern="1200" dirty="0">
              <a:solidFill>
                <a:schemeClr val="bg2"/>
              </a:solidFill>
              <a:latin typeface="+mn-lt"/>
              <a:ea typeface="+mn-ea"/>
              <a:cs typeface="+mn-cs"/>
            </a:endParaRPr>
          </a:p>
          <a:p>
            <a:pPr marL="0" lvl="0" indent="0" algn="l" defTabSz="914400" rtl="0" eaLnBrk="1" latinLnBrk="0" hangingPunct="1">
              <a:buFont typeface="Arial" panose="020B0604020202020204" pitchFamily="34" charset="0"/>
              <a:buNone/>
            </a:pPr>
            <a:r>
              <a:rPr lang="en-US" sz="3200" kern="1200" dirty="0">
                <a:solidFill>
                  <a:schemeClr val="bg2"/>
                </a:solidFill>
                <a:latin typeface="+mn-lt"/>
                <a:ea typeface="+mn-ea"/>
                <a:cs typeface="+mn-cs"/>
              </a:rPr>
              <a:t>Developers should learn the </a:t>
            </a:r>
            <a:r>
              <a:rPr lang="en-US" sz="3200" b="1" kern="1200" dirty="0">
                <a:solidFill>
                  <a:schemeClr val="bg2"/>
                </a:solidFill>
                <a:latin typeface="+mn-lt"/>
                <a:ea typeface="+mn-ea"/>
                <a:cs typeface="+mn-cs"/>
              </a:rPr>
              <a:t>fundamental knowledge, principles, concepts and paradigms of software development</a:t>
            </a:r>
            <a:r>
              <a:rPr lang="en-US" sz="3200" kern="1200" dirty="0">
                <a:solidFill>
                  <a:schemeClr val="bg2"/>
                </a:solidFill>
                <a:latin typeface="+mn-lt"/>
                <a:ea typeface="+mn-ea"/>
                <a:cs typeface="+mn-cs"/>
              </a:rPr>
              <a:t>.</a:t>
            </a:r>
            <a:endParaRPr lang="en-US" sz="3200" b="1" kern="1200" dirty="0">
              <a:solidFill>
                <a:schemeClr val="bg2"/>
              </a:solidFill>
              <a:latin typeface="+mn-lt"/>
              <a:ea typeface="+mn-ea"/>
              <a:cs typeface="+mn-cs"/>
            </a:endParaRPr>
          </a:p>
          <a:p>
            <a:pPr marL="360000" lvl="0" indent="-180000" algn="l" defTabSz="914400" rtl="0" eaLnBrk="1" latinLnBrk="0" hangingPunct="1">
              <a:buFont typeface="Arial" panose="020B0604020202020204" pitchFamily="34" charset="0"/>
              <a:buChar char="•"/>
            </a:pPr>
            <a:r>
              <a:rPr lang="en-US" sz="3200" b="1" kern="1200" dirty="0">
                <a:solidFill>
                  <a:schemeClr val="bg2"/>
                </a:solidFill>
                <a:latin typeface="+mn-lt"/>
                <a:ea typeface="+mn-ea"/>
                <a:cs typeface="+mn-cs"/>
              </a:rPr>
              <a:t>Examples </a:t>
            </a:r>
            <a:r>
              <a:rPr lang="en-US" sz="3200" kern="1200" dirty="0">
                <a:solidFill>
                  <a:schemeClr val="bg2"/>
                </a:solidFill>
                <a:latin typeface="+mn-lt"/>
                <a:ea typeface="+mn-ea"/>
                <a:cs typeface="+mn-cs"/>
              </a:rPr>
              <a:t>of such fundamental concepts are:</a:t>
            </a:r>
          </a:p>
          <a:p>
            <a:pPr marL="817200" lvl="1" indent="-180000" algn="l" defTabSz="914400" rtl="0" eaLnBrk="1" latinLnBrk="0" hangingPunct="1">
              <a:buFont typeface="Arial" panose="020B0604020202020204" pitchFamily="34" charset="0"/>
              <a:buChar char="•"/>
            </a:pPr>
            <a:r>
              <a:rPr lang="en-US" sz="3000" dirty="0">
                <a:solidFill>
                  <a:schemeClr val="bg2"/>
                </a:solidFill>
              </a:rPr>
              <a:t>object-oriented programming,</a:t>
            </a:r>
          </a:p>
          <a:p>
            <a:pPr marL="817200" lvl="1" indent="-180000" algn="l" defTabSz="914400" rtl="0" eaLnBrk="1" latinLnBrk="0" hangingPunct="1">
              <a:buFont typeface="Arial" panose="020B0604020202020204" pitchFamily="34" charset="0"/>
              <a:buChar char="•"/>
            </a:pPr>
            <a:r>
              <a:rPr lang="en-US" sz="3000" dirty="0">
                <a:solidFill>
                  <a:schemeClr val="bg2"/>
                </a:solidFill>
              </a:rPr>
              <a:t>functional programming,</a:t>
            </a:r>
          </a:p>
          <a:p>
            <a:pPr marL="81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dirty="0">
                <a:solidFill>
                  <a:schemeClr val="bg2"/>
                </a:solidFill>
              </a:rPr>
              <a:t>data structures &amp; algorithms,</a:t>
            </a:r>
          </a:p>
          <a:p>
            <a:pPr marL="817200" lvl="1" indent="-180000" algn="l" defTabSz="914400" rtl="0" eaLnBrk="1" latinLnBrk="0" hangingPunct="1">
              <a:buFont typeface="Arial" panose="020B0604020202020204" pitchFamily="34" charset="0"/>
              <a:buChar char="•"/>
            </a:pPr>
            <a:r>
              <a:rPr lang="en-US" sz="3000" dirty="0">
                <a:solidFill>
                  <a:schemeClr val="bg2"/>
                </a:solidFill>
              </a:rPr>
              <a:t>asynchronous programming,</a:t>
            </a:r>
          </a:p>
          <a:p>
            <a:pPr marL="817200" lvl="1" indent="-180000" algn="l" defTabSz="914400" rtl="0" eaLnBrk="1" latinLnBrk="0" hangingPunct="1">
              <a:buFont typeface="Arial" panose="020B0604020202020204" pitchFamily="34" charset="0"/>
              <a:buChar char="•"/>
            </a:pPr>
            <a:r>
              <a:rPr lang="en-US" sz="3000" dirty="0">
                <a:solidFill>
                  <a:schemeClr val="bg2"/>
                </a:solidFill>
              </a:rPr>
              <a:t>event-driven programming,</a:t>
            </a:r>
          </a:p>
          <a:p>
            <a:pPr marL="817200" lvl="1" indent="-180000" algn="l" defTabSz="914400" rtl="0" eaLnBrk="1" latinLnBrk="0" hangingPunct="1">
              <a:buFont typeface="Arial" panose="020B0604020202020204" pitchFamily="34" charset="0"/>
              <a:buChar char="•"/>
            </a:pPr>
            <a:r>
              <a:rPr lang="en-US" sz="3000" dirty="0">
                <a:solidFill>
                  <a:schemeClr val="bg2"/>
                </a:solidFill>
              </a:rPr>
              <a:t>Web technology concepts,</a:t>
            </a:r>
          </a:p>
          <a:p>
            <a:pPr marL="817200" lvl="1" indent="-180000" algn="l" defTabSz="914400" rtl="0" eaLnBrk="1" latinLnBrk="0" hangingPunct="1">
              <a:buFont typeface="Arial" panose="020B0604020202020204" pitchFamily="34" charset="0"/>
              <a:buChar char="•"/>
            </a:pPr>
            <a:r>
              <a:rPr lang="en-US" sz="3000" dirty="0">
                <a:solidFill>
                  <a:schemeClr val="bg2"/>
                </a:solidFill>
              </a:rPr>
              <a:t>front-end and UI concepts,</a:t>
            </a:r>
          </a:p>
          <a:p>
            <a:pPr marL="817200" lvl="1" indent="-180000" algn="l" defTabSz="914400" rtl="0" eaLnBrk="1" latinLnBrk="0" hangingPunct="1">
              <a:buFont typeface="Arial" panose="020B0604020202020204" pitchFamily="34" charset="0"/>
              <a:buChar char="•"/>
            </a:pPr>
            <a:r>
              <a:rPr lang="en-US" sz="3000" dirty="0">
                <a:solidFill>
                  <a:schemeClr val="bg2"/>
                </a:solidFill>
              </a:rPr>
              <a:t>back-end development concepts,</a:t>
            </a:r>
          </a:p>
          <a:p>
            <a:pPr marL="817200" lvl="1" indent="-180000" algn="l" defTabSz="914400" rtl="0" eaLnBrk="1" latinLnBrk="0" hangingPunct="1">
              <a:buFont typeface="Arial" panose="020B0604020202020204" pitchFamily="34" charset="0"/>
              <a:buChar char="•"/>
            </a:pPr>
            <a:r>
              <a:rPr lang="en-US" sz="3000" dirty="0">
                <a:solidFill>
                  <a:schemeClr val="bg2"/>
                </a:solidFill>
              </a:rPr>
              <a:t>RESTful services, databases, cloud,</a:t>
            </a:r>
          </a:p>
          <a:p>
            <a:pPr marL="817200" lvl="1" indent="-180000" algn="l" defTabSz="914400" rtl="0" eaLnBrk="1" latinLnBrk="0" hangingPunct="1">
              <a:buFont typeface="Arial" panose="020B0604020202020204" pitchFamily="34" charset="0"/>
              <a:buChar char="•"/>
            </a:pPr>
            <a:r>
              <a:rPr lang="en-US" sz="3000" dirty="0">
                <a:solidFill>
                  <a:schemeClr val="bg2"/>
                </a:solidFill>
              </a:rPr>
              <a:t>and many others.</a:t>
            </a:r>
            <a:endParaRPr lang="en-US" sz="3200" dirty="0">
              <a:solidFill>
                <a:schemeClr val="bg2"/>
              </a:solidFill>
            </a:endParaRPr>
          </a:p>
          <a:p>
            <a:pPr marL="0" indent="0">
              <a:lnSpc>
                <a:spcPct val="110000"/>
              </a:lnSpc>
              <a:buFont typeface="Arial" panose="020B0604020202020204" pitchFamily="34" charset="0"/>
              <a:buNone/>
            </a:pPr>
            <a:endParaRPr lang="en-US" sz="1200" dirty="0">
              <a:solidFill>
                <a:schemeClr val="bg2"/>
              </a:solidFill>
            </a:endParaRPr>
          </a:p>
          <a:p>
            <a:pPr marL="0" indent="0">
              <a:lnSpc>
                <a:spcPct val="110000"/>
              </a:lnSpc>
              <a:buFont typeface="Arial" panose="020B0604020202020204" pitchFamily="34" charset="0"/>
              <a:buNone/>
            </a:pPr>
            <a:r>
              <a:rPr lang="en-US" sz="1200" b="1" dirty="0">
                <a:solidFill>
                  <a:schemeClr val="bg2"/>
                </a:solidFill>
              </a:rPr>
              <a:t>Software architectures</a:t>
            </a:r>
            <a:r>
              <a:rPr lang="en-US" sz="1200" dirty="0">
                <a:solidFill>
                  <a:schemeClr val="bg2"/>
                </a:solidFill>
              </a:rPr>
              <a:t> define how developers structure the software systems.</a:t>
            </a:r>
          </a:p>
          <a:p>
            <a:pPr marL="360000" indent="-180000">
              <a:lnSpc>
                <a:spcPct val="110000"/>
              </a:lnSpc>
              <a:buFont typeface="Arial" panose="020B0604020202020204" pitchFamily="34" charset="0"/>
              <a:buChar char="•"/>
            </a:pPr>
            <a:r>
              <a:rPr lang="en-US" b="1" dirty="0"/>
              <a:t>Front-end</a:t>
            </a:r>
            <a:r>
              <a:rPr lang="en-US" dirty="0"/>
              <a:t> and </a:t>
            </a:r>
            <a:r>
              <a:rPr lang="en-US" b="1" dirty="0"/>
              <a:t>back-end</a:t>
            </a:r>
            <a:r>
              <a:rPr lang="en-US" dirty="0"/>
              <a:t> separate modern apps into </a:t>
            </a:r>
            <a:r>
              <a:rPr lang="en-US" b="1" dirty="0"/>
              <a:t>client-side</a:t>
            </a:r>
            <a:r>
              <a:rPr lang="en-US" dirty="0"/>
              <a:t> (user interface) and </a:t>
            </a:r>
            <a:r>
              <a:rPr lang="en-US" b="1" dirty="0"/>
              <a:t>server-side</a:t>
            </a:r>
            <a:r>
              <a:rPr lang="en-US" dirty="0"/>
              <a:t> (data storage and processing) components.</a:t>
            </a:r>
            <a:endParaRPr lang="en-US" sz="1200" dirty="0">
              <a:solidFill>
                <a:schemeClr val="bg2"/>
              </a:solidFill>
            </a:endParaRPr>
          </a:p>
          <a:p>
            <a:pPr marL="0" indent="0">
              <a:lnSpc>
                <a:spcPct val="110000"/>
              </a:lnSpc>
              <a:buFont typeface="Arial" panose="020B0604020202020204" pitchFamily="34" charset="0"/>
              <a:buNone/>
            </a:pPr>
            <a:endParaRPr lang="en-US" sz="1200" dirty="0">
              <a:solidFill>
                <a:schemeClr val="bg2"/>
              </a:solidFill>
            </a:endParaRPr>
          </a:p>
          <a:p>
            <a:pPr marL="0" indent="0">
              <a:lnSpc>
                <a:spcPct val="110000"/>
              </a:lnSpc>
              <a:buFont typeface="Arial" panose="020B0604020202020204" pitchFamily="34" charset="0"/>
              <a:buNone/>
            </a:pPr>
            <a:r>
              <a:rPr lang="en-US" sz="1200" dirty="0">
                <a:solidFill>
                  <a:schemeClr val="bg2"/>
                </a:solidFill>
              </a:rPr>
              <a:t>To learn all these concepts </a:t>
            </a:r>
            <a:r>
              <a:rPr lang="en-US" sz="1200" b="1" dirty="0">
                <a:solidFill>
                  <a:schemeClr val="bg2"/>
                </a:solidFill>
              </a:rPr>
              <a:t>takes time</a:t>
            </a:r>
            <a:r>
              <a:rPr lang="en-US" sz="1200" dirty="0">
                <a:solidFill>
                  <a:schemeClr val="bg2"/>
                </a:solidFill>
              </a:rPr>
              <a:t>, but this is long-term investment and </a:t>
            </a:r>
            <a:r>
              <a:rPr lang="en-US" sz="1200" b="1" dirty="0">
                <a:solidFill>
                  <a:schemeClr val="bg2"/>
                </a:solidFill>
              </a:rPr>
              <a:t>it will pay off</a:t>
            </a:r>
            <a:r>
              <a:rPr lang="en-US" sz="1200" dirty="0">
                <a:solidFill>
                  <a:schemeClr val="bg2"/>
                </a:solidFill>
              </a:rPr>
              <a:t>.</a:t>
            </a:r>
          </a:p>
          <a:p>
            <a:pPr marL="0" indent="0">
              <a:lnSpc>
                <a:spcPct val="110000"/>
              </a:lnSpc>
              <a:buFont typeface="Arial" panose="020B0604020202020204" pitchFamily="34" charset="0"/>
              <a:buNone/>
            </a:pPr>
            <a:r>
              <a:rPr lang="en-US" b="0" dirty="0"/>
              <a:t>These principles of software engineering and development paradigms are </a:t>
            </a:r>
            <a:r>
              <a:rPr lang="en-US" b="1" dirty="0"/>
              <a:t>independent of programming languages </a:t>
            </a:r>
            <a:r>
              <a:rPr lang="en-US" b="0" dirty="0"/>
              <a:t>and specific technologies.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b="0" dirty="0"/>
              <a:t>They are </a:t>
            </a:r>
            <a:r>
              <a:rPr lang="en-US" b="1" dirty="0"/>
              <a:t>highly stable over the time</a:t>
            </a:r>
            <a:r>
              <a:rPr lang="en-US" b="0" dirty="0"/>
              <a:t>: once learned, they don't change significantly for decades.</a:t>
            </a:r>
          </a:p>
          <a:p>
            <a:r>
              <a:rPr lang="en-US" dirty="0"/>
              <a:t>At </a:t>
            </a:r>
            <a:r>
              <a:rPr lang="en-US" b="1" dirty="0"/>
              <a:t>SoftUni </a:t>
            </a:r>
            <a:r>
              <a:rPr lang="en-US" dirty="0"/>
              <a:t>we shall learn the basics of all the concepts, mentioned in this lesson,</a:t>
            </a:r>
          </a:p>
          <a:p>
            <a:pPr marL="171450" indent="-171450">
              <a:buFont typeface="Arial" panose="020B0604020202020204" pitchFamily="34" charset="0"/>
              <a:buChar char="•"/>
            </a:pPr>
            <a:r>
              <a:rPr lang="en-US" dirty="0"/>
              <a:t>and this will help us significantly to start a job as junior developer.</a:t>
            </a:r>
          </a:p>
          <a:p>
            <a:r>
              <a:rPr lang="en-US" dirty="0"/>
              <a:t>Our </a:t>
            </a:r>
            <a:r>
              <a:rPr lang="en-US" b="1" dirty="0"/>
              <a:t>end-to-end educational program </a:t>
            </a:r>
            <a:r>
              <a:rPr lang="en-US" dirty="0"/>
              <a:t>for software engineers</a:t>
            </a:r>
          </a:p>
          <a:p>
            <a:pPr marL="171450" indent="-171450">
              <a:buFont typeface="Arial" panose="020B0604020202020204" pitchFamily="34" charset="0"/>
              <a:buChar char="•"/>
            </a:pPr>
            <a:r>
              <a:rPr lang="en-US" dirty="0"/>
              <a:t>is a well-designed </a:t>
            </a:r>
            <a:r>
              <a:rPr lang="en-US" b="1" dirty="0"/>
              <a:t>mix of the 4 essential skills </a:t>
            </a:r>
            <a:r>
              <a:rPr lang="en-US" dirty="0"/>
              <a:t>of software engineers,</a:t>
            </a:r>
          </a:p>
          <a:p>
            <a:pPr marL="171450" indent="-171450">
              <a:buFont typeface="Arial" panose="020B0604020202020204" pitchFamily="34" charset="0"/>
              <a:buChar char="•"/>
            </a:pPr>
            <a:r>
              <a:rPr lang="en-US" dirty="0"/>
              <a:t>where coding, is learned together with problem solving, development concepts and technologies.</a:t>
            </a:r>
          </a:p>
          <a:p>
            <a:endParaRPr lang="en-US" dirty="0"/>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47</a:t>
            </a:fld>
            <a:endParaRPr lang="en-US" dirty="0"/>
          </a:p>
        </p:txBody>
      </p:sp>
      <p:sp>
        <p:nvSpPr>
          <p:cNvPr id="7" name="Footer Placeholder 7">
            <a:extLst>
              <a:ext uri="{FF2B5EF4-FFF2-40B4-BE49-F238E27FC236}">
                <a16:creationId xmlns="" xmlns:a16="http://schemas.microsoft.com/office/drawing/2014/main" id="{872DF232-507C-4453-94CC-F801C1D4D2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270326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48</a:t>
            </a:fld>
            <a:endParaRPr lang="en-US" dirty="0"/>
          </a:p>
        </p:txBody>
      </p:sp>
      <p:sp>
        <p:nvSpPr>
          <p:cNvPr id="6" name="Footer Placeholder 7">
            <a:extLst>
              <a:ext uri="{FF2B5EF4-FFF2-40B4-BE49-F238E27FC236}">
                <a16:creationId xmlns="" xmlns:a16="http://schemas.microsoft.com/office/drawing/2014/main" id="{A1368DAC-E926-487D-B9D9-752D34E9D8F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953023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51</a:t>
            </a:fld>
            <a:endParaRPr lang="en-US" dirty="0"/>
          </a:p>
        </p:txBody>
      </p:sp>
      <p:sp>
        <p:nvSpPr>
          <p:cNvPr id="6" name="Footer Placeholder 7">
            <a:extLst>
              <a:ext uri="{FF2B5EF4-FFF2-40B4-BE49-F238E27FC236}">
                <a16:creationId xmlns="" xmlns:a16="http://schemas.microsoft.com/office/drawing/2014/main" id="{33FFFF10-C54E-4999-AC67-86B0E665B0E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143463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52</a:t>
            </a:fld>
            <a:endParaRPr lang="en-US" dirty="0"/>
          </a:p>
        </p:txBody>
      </p:sp>
      <p:sp>
        <p:nvSpPr>
          <p:cNvPr id="7" name="Footer Placeholder 7">
            <a:extLst>
              <a:ext uri="{FF2B5EF4-FFF2-40B4-BE49-F238E27FC236}">
                <a16:creationId xmlns="" xmlns:a16="http://schemas.microsoft.com/office/drawing/2014/main" id="{C28EAAC1-67AE-465B-928C-453DAC49E9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341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There are </a:t>
            </a:r>
            <a:r>
              <a:rPr lang="en-US" sz="1200" b="1" i="0" kern="1200" dirty="0">
                <a:solidFill>
                  <a:schemeClr val="tx1"/>
                </a:solidFill>
                <a:effectLst/>
                <a:latin typeface="+mn-lt"/>
                <a:ea typeface="+mn-ea"/>
                <a:cs typeface="+mn-cs"/>
              </a:rPr>
              <a:t>4 main groups</a:t>
            </a:r>
            <a:r>
              <a:rPr lang="en-US" sz="1200" b="0" i="0" kern="1200" dirty="0">
                <a:solidFill>
                  <a:schemeClr val="tx1"/>
                </a:solidFill>
                <a:effectLst/>
                <a:latin typeface="+mn-lt"/>
                <a:ea typeface="+mn-ea"/>
                <a:cs typeface="+mn-cs"/>
              </a:rPr>
              <a:t> of skills, that </a:t>
            </a:r>
            <a:r>
              <a:rPr lang="en-US" sz="1200" b="1" i="0" kern="1200" dirty="0">
                <a:solidFill>
                  <a:schemeClr val="tx1"/>
                </a:solidFill>
                <a:effectLst/>
                <a:latin typeface="+mn-lt"/>
                <a:ea typeface="+mn-ea"/>
                <a:cs typeface="+mn-cs"/>
              </a:rPr>
              <a:t>any skillful programmer</a:t>
            </a:r>
            <a:r>
              <a:rPr lang="en-US" sz="1200" b="0" i="0" kern="1200" dirty="0">
                <a:solidFill>
                  <a:schemeClr val="tx1"/>
                </a:solidFill>
                <a:effectLst/>
                <a:latin typeface="+mn-lt"/>
                <a:ea typeface="+mn-ea"/>
                <a:cs typeface="+mn-cs"/>
              </a:rPr>
              <a:t> has and to which every beginner must strive:</a:t>
            </a:r>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Coding skills</a:t>
            </a:r>
            <a:r>
              <a:rPr lang="en-US" sz="1200" b="0" i="0" kern="1200" dirty="0">
                <a:solidFill>
                  <a:schemeClr val="tx1"/>
                </a:solidFill>
                <a:effectLst/>
                <a:latin typeface="+mn-lt"/>
                <a:ea typeface="+mn-ea"/>
                <a:cs typeface="+mn-cs"/>
              </a:rPr>
              <a:t>, which form 20% of the developer skills, are </a:t>
            </a:r>
            <a:r>
              <a:rPr lang="en-US" sz="1200" b="1" i="0" kern="1200" dirty="0">
                <a:solidFill>
                  <a:schemeClr val="tx1"/>
                </a:solidFill>
                <a:effectLst/>
                <a:latin typeface="+mn-lt"/>
                <a:ea typeface="+mn-ea"/>
                <a:cs typeface="+mn-cs"/>
              </a:rPr>
              <a:t>the skills to write and debug code and use developer tools</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These skills include working with data and calculations, using loops and basic data structures like arrays and lists, using objects and programming APIs.</a:t>
            </a:r>
            <a:endParaRPr lang="bg-BG" sz="1200" b="0" i="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problem-solving skills</a:t>
            </a:r>
            <a:r>
              <a:rPr lang="en-US" sz="1200" b="0" i="0" kern="1200" dirty="0">
                <a:solidFill>
                  <a:schemeClr val="tx1"/>
                </a:solidFill>
                <a:effectLst/>
                <a:latin typeface="+mn-lt"/>
                <a:ea typeface="+mn-ea"/>
                <a:cs typeface="+mn-cs"/>
              </a:rPr>
              <a:t>, which form 30% of the developer skills, are the skills to </a:t>
            </a:r>
            <a:r>
              <a:rPr lang="en-US" sz="1200" b="1" i="0" kern="1200" dirty="0">
                <a:solidFill>
                  <a:schemeClr val="tx1"/>
                </a:solidFill>
                <a:effectLst/>
                <a:latin typeface="+mn-lt"/>
                <a:ea typeface="+mn-ea"/>
                <a:cs typeface="+mn-cs"/>
              </a:rPr>
              <a:t>solve technical problems </a:t>
            </a:r>
            <a:r>
              <a:rPr lang="en-US" sz="1200" b="0" i="0" kern="1200" dirty="0">
                <a:solidFill>
                  <a:schemeClr val="tx1"/>
                </a:solidFill>
                <a:effectLst/>
                <a:latin typeface="+mn-lt"/>
                <a:ea typeface="+mn-ea"/>
                <a:cs typeface="+mn-cs"/>
              </a:rPr>
              <a:t>by: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analyzing the problem and </a:t>
            </a:r>
            <a:r>
              <a:rPr lang="en-US" sz="1200" b="1" i="0" kern="1200" dirty="0">
                <a:solidFill>
                  <a:schemeClr val="tx1"/>
                </a:solidFill>
                <a:effectLst/>
                <a:latin typeface="+mn-lt"/>
                <a:ea typeface="+mn-ea"/>
                <a:cs typeface="+mn-cs"/>
              </a:rPr>
              <a:t>generating ideas</a:t>
            </a:r>
            <a:r>
              <a:rPr lang="en-US" sz="1200" b="0" i="0" kern="1200" dirty="0">
                <a:solidFill>
                  <a:schemeClr val="tx1"/>
                </a:solidFill>
                <a:effectLst/>
                <a:latin typeface="+mn-lt"/>
                <a:ea typeface="+mn-ea"/>
                <a:cs typeface="+mn-cs"/>
              </a:rPr>
              <a:t> how to solve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designing a sequence of steps (called </a:t>
            </a:r>
            <a:r>
              <a:rPr lang="en-US" sz="1200" b="1" i="0" kern="1200" dirty="0">
                <a:solidFill>
                  <a:schemeClr val="tx1"/>
                </a:solidFill>
                <a:effectLst/>
                <a:latin typeface="+mn-lt"/>
                <a:ea typeface="+mn-ea"/>
                <a:cs typeface="+mn-cs"/>
              </a:rPr>
              <a:t>algorithm</a:t>
            </a:r>
            <a:r>
              <a:rPr lang="en-US" sz="1200" b="0" i="0" kern="1200" dirty="0">
                <a:solidFill>
                  <a:schemeClr val="tx1"/>
                </a:solidFill>
                <a:effectLst/>
                <a:latin typeface="+mn-lt"/>
                <a:ea typeface="+mn-ea"/>
                <a:cs typeface="+mn-cs"/>
              </a:rPr>
              <a:t>) to obtain the expected results from the input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and </a:t>
            </a:r>
            <a:r>
              <a:rPr lang="en-US" sz="1200" b="1" i="0" kern="1200" dirty="0">
                <a:solidFill>
                  <a:schemeClr val="tx1"/>
                </a:solidFill>
                <a:effectLst/>
                <a:latin typeface="+mn-lt"/>
                <a:ea typeface="+mn-ea"/>
                <a:cs typeface="+mn-cs"/>
              </a:rPr>
              <a:t>implement</a:t>
            </a:r>
            <a:r>
              <a:rPr lang="en-US" sz="1200" b="0" i="0" kern="1200" dirty="0">
                <a:solidFill>
                  <a:schemeClr val="tx1"/>
                </a:solidFill>
                <a:effectLst/>
                <a:latin typeface="+mn-lt"/>
                <a:ea typeface="+mn-ea"/>
                <a:cs typeface="+mn-cs"/>
              </a:rPr>
              <a:t> the steps to build the solution.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fundamental </a:t>
            </a:r>
            <a:r>
              <a:rPr lang="en-US" sz="1200" b="1" i="0" kern="1200" dirty="0">
                <a:solidFill>
                  <a:schemeClr val="tx1"/>
                </a:solidFill>
                <a:effectLst/>
                <a:latin typeface="+mn-lt"/>
                <a:ea typeface="+mn-ea"/>
                <a:cs typeface="+mn-cs"/>
              </a:rPr>
              <a:t>software engineering concepts </a:t>
            </a:r>
            <a:r>
              <a:rPr lang="en-US" sz="1200" b="0" i="0" kern="1200" dirty="0">
                <a:solidFill>
                  <a:schemeClr val="tx1"/>
                </a:solidFill>
                <a:effectLst/>
                <a:latin typeface="+mn-lt"/>
                <a:ea typeface="+mn-ea"/>
                <a:cs typeface="+mn-cs"/>
              </a:rPr>
              <a:t>form about 25% of developer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These skills </a:t>
            </a:r>
            <a:r>
              <a:rPr lang="en-US" b="0" dirty="0"/>
              <a:t>include many programming </a:t>
            </a:r>
            <a:r>
              <a:rPr lang="en-US" b="1" dirty="0"/>
              <a:t>paradigms</a:t>
            </a:r>
            <a:r>
              <a:rPr lang="en-US" b="0" dirty="0"/>
              <a:t>, essential software development knowledge and skills, software engineering </a:t>
            </a:r>
            <a:r>
              <a:rPr lang="en-US" b="1" dirty="0"/>
              <a:t>principles</a:t>
            </a:r>
            <a:r>
              <a:rPr lang="en-US" b="0" dirty="0"/>
              <a:t> and </a:t>
            </a:r>
            <a:r>
              <a:rPr lang="en-US" b="1" dirty="0"/>
              <a:t>concepts</a:t>
            </a:r>
            <a:r>
              <a:rPr lang="en-US" b="0" dirty="0"/>
              <a:t> that developers typically acquire as they gain experience over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These skills include object-oriented and functional programming, data structures and algorithms, networking and Web, front-end and back-end concepts, databases, source control systems and team working.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Programming languages and software technologies</a:t>
            </a:r>
            <a:r>
              <a:rPr lang="en-US" sz="1200" b="0" i="0" kern="1200" dirty="0">
                <a:solidFill>
                  <a:schemeClr val="tx1"/>
                </a:solidFill>
                <a:effectLst/>
                <a:latin typeface="+mn-lt"/>
                <a:ea typeface="+mn-ea"/>
                <a:cs typeface="+mn-cs"/>
              </a:rPr>
              <a:t> (which form only 25% of the developer skills) are what we see at the job offers for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Front-end technologies like HTML, CSS, JavaScript, Angular and React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Back-end technologies like C# and ASP.NET MVC, Java and Spring framework, Python and Django, JavaScript and Node.js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Database technologies like SQL Server, MySQL and PostgreSQL and ORM frameworks like Entity Framework and Spring Data</a:t>
            </a:r>
          </a:p>
          <a:p>
            <a:r>
              <a:rPr lang="en-US" dirty="0"/>
              <a:t>I will explain these 4 groups of technical skills in more detail, because they are </a:t>
            </a:r>
            <a:r>
              <a:rPr lang="en-US" b="1" dirty="0"/>
              <a:t>the heart of what beginner developers need to master to start their first job</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dirty="0"/>
              <a:t>© </a:t>
            </a:r>
            <a:r>
              <a:rPr lang="en-US" dirty="0" err="1"/>
              <a:t>SoftUni</a:t>
            </a:r>
            <a:r>
              <a:rPr lang="en-US"/>
              <a:t>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29379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Coding skills </a:t>
            </a:r>
            <a:r>
              <a:rPr lang="en-US" sz="1200" b="0" i="0" kern="1200" dirty="0">
                <a:solidFill>
                  <a:schemeClr val="tx1"/>
                </a:solidFill>
                <a:effectLst/>
                <a:latin typeface="+mn-lt"/>
                <a:ea typeface="+mn-ea"/>
                <a:cs typeface="+mn-cs"/>
              </a:rPr>
              <a:t>form 20% of the developer skills.</a:t>
            </a:r>
            <a:endParaRPr lang="bg-BG"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are the </a:t>
            </a:r>
            <a:r>
              <a:rPr lang="en-US" sz="1200" b="1" i="0" kern="1200" dirty="0">
                <a:solidFill>
                  <a:schemeClr val="tx1"/>
                </a:solidFill>
                <a:effectLst/>
                <a:latin typeface="+mn-lt"/>
                <a:ea typeface="+mn-ea"/>
                <a:cs typeface="+mn-cs"/>
              </a:rPr>
              <a:t>skills to write and debug code</a:t>
            </a:r>
            <a:r>
              <a:rPr lang="en-US" sz="1200" b="0" i="0" kern="1200" dirty="0">
                <a:solidFill>
                  <a:schemeClr val="tx1"/>
                </a:solidFill>
                <a:effectLst/>
                <a:latin typeface="+mn-lt"/>
                <a:ea typeface="+mn-ea"/>
                <a:cs typeface="+mn-cs"/>
              </a:rPr>
              <a:t> and they include the following components: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Coding (writing commands, scripts and programs), using development environments</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so-called IDEs) and developer tools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Working with variables and data, calculations, using conditional statements and loops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Writing and using functions, methods, classes and objects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Working with data structures, such as arrays, lists, maps, strings, and trees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Using programming APIs, libraries and software packages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Troubleshooting and debugging the code and using a debugger</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skill of coding </a:t>
            </a:r>
            <a:r>
              <a:rPr lang="en-US" sz="1200" b="0" i="0" kern="1200" dirty="0">
                <a:solidFill>
                  <a:schemeClr val="tx1"/>
                </a:solidFill>
                <a:effectLst/>
                <a:latin typeface="+mn-lt"/>
                <a:ea typeface="+mn-ea"/>
                <a:cs typeface="+mn-cs"/>
              </a:rPr>
              <a:t>can be acquired after </a:t>
            </a:r>
            <a:r>
              <a:rPr lang="en-US" sz="1200" b="1" i="0" kern="1200" dirty="0">
                <a:solidFill>
                  <a:schemeClr val="tx1"/>
                </a:solidFill>
                <a:effectLst/>
                <a:latin typeface="+mn-lt"/>
                <a:ea typeface="+mn-ea"/>
                <a:cs typeface="+mn-cs"/>
              </a:rPr>
              <a:t>several months </a:t>
            </a:r>
            <a:r>
              <a:rPr lang="en-US" sz="1200" b="0" i="0" kern="1200" dirty="0">
                <a:solidFill>
                  <a:schemeClr val="tx1"/>
                </a:solidFill>
                <a:effectLst/>
                <a:latin typeface="+mn-lt"/>
                <a:ea typeface="+mn-ea"/>
                <a:cs typeface="+mn-cs"/>
              </a:rPr>
              <a:t>of hard learning and solving practical problems and writing code every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SoftUni the </a:t>
            </a:r>
            <a:r>
              <a:rPr lang="en-US" sz="1200" b="1" i="0" kern="1200" dirty="0">
                <a:solidFill>
                  <a:schemeClr val="tx1"/>
                </a:solidFill>
                <a:effectLst/>
                <a:latin typeface="+mn-lt"/>
                <a:ea typeface="+mn-ea"/>
                <a:cs typeface="+mn-cs"/>
              </a:rPr>
              <a:t>coding skills </a:t>
            </a:r>
            <a:r>
              <a:rPr lang="en-US" sz="1200" b="0" i="0" kern="1200" dirty="0">
                <a:solidFill>
                  <a:schemeClr val="tx1"/>
                </a:solidFill>
                <a:effectLst/>
                <a:latin typeface="+mn-lt"/>
                <a:ea typeface="+mn-ea"/>
                <a:cs typeface="+mn-cs"/>
              </a:rPr>
              <a:t>are mastered in the first few training courses of our end-to-end software engineering program:</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in the "</a:t>
            </a:r>
            <a:r>
              <a:rPr lang="en-US" sz="1200" b="1" i="0" kern="1200" dirty="0">
                <a:solidFill>
                  <a:schemeClr val="tx1"/>
                </a:solidFill>
                <a:effectLst/>
                <a:latin typeface="+mn-lt"/>
                <a:ea typeface="+mn-ea"/>
                <a:cs typeface="+mn-cs"/>
              </a:rPr>
              <a:t>Programing Basics</a:t>
            </a:r>
            <a:r>
              <a:rPr lang="en-US" sz="1200" b="0" i="0" kern="1200" dirty="0">
                <a:solidFill>
                  <a:schemeClr val="tx1"/>
                </a:solidFill>
                <a:effectLst/>
                <a:latin typeface="+mn-lt"/>
                <a:ea typeface="+mn-ea"/>
                <a:cs typeface="+mn-cs"/>
              </a:rPr>
              <a:t>" training course,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in the "</a:t>
            </a:r>
            <a:r>
              <a:rPr lang="en-US" sz="1200" b="1" i="0" kern="1200" dirty="0">
                <a:solidFill>
                  <a:schemeClr val="tx1"/>
                </a:solidFill>
                <a:effectLst/>
                <a:latin typeface="+mn-lt"/>
                <a:ea typeface="+mn-ea"/>
                <a:cs typeface="+mn-cs"/>
              </a:rPr>
              <a:t>Programming Fundamentals</a:t>
            </a:r>
            <a:r>
              <a:rPr lang="en-US" sz="1200" b="0" i="0" kern="1200" dirty="0">
                <a:solidFill>
                  <a:schemeClr val="tx1"/>
                </a:solidFill>
                <a:effectLst/>
                <a:latin typeface="+mn-lt"/>
                <a:ea typeface="+mn-ea"/>
                <a:cs typeface="+mn-cs"/>
              </a:rPr>
              <a:t>" course,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and in the next few courses, where these skills are further developed.</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Remember that </a:t>
            </a:r>
            <a:r>
              <a:rPr lang="en-US" sz="1200" b="1" i="0" kern="1200" dirty="0">
                <a:solidFill>
                  <a:schemeClr val="tx1"/>
                </a:solidFill>
                <a:effectLst/>
                <a:latin typeface="+mn-lt"/>
                <a:ea typeface="+mn-ea"/>
                <a:cs typeface="+mn-cs"/>
              </a:rPr>
              <a:t>the programming language does not matter</a:t>
            </a:r>
            <a:r>
              <a:rPr lang="en-US" sz="1200" b="0" i="0" kern="1200" dirty="0">
                <a:solidFill>
                  <a:schemeClr val="tx1"/>
                </a:solidFill>
                <a:effectLst/>
                <a:latin typeface="+mn-lt"/>
                <a:ea typeface="+mn-ea"/>
                <a:cs typeface="+mn-cs"/>
              </a:rPr>
              <a:t> for the ability to code.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Coding is essential skill</a:t>
            </a:r>
            <a:r>
              <a:rPr lang="en-US" sz="1200" b="0" i="0" kern="1200" dirty="0">
                <a:solidFill>
                  <a:schemeClr val="tx1"/>
                </a:solidFill>
                <a:effectLst/>
                <a:latin typeface="+mn-lt"/>
                <a:ea typeface="+mn-ea"/>
                <a:cs typeface="+mn-cs"/>
              </a:rPr>
              <a:t>, which once learned, can be applied in many programming languages.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master the </a:t>
            </a:r>
            <a:r>
              <a:rPr lang="en-US" sz="1200" b="1" i="0" kern="1200" dirty="0">
                <a:solidFill>
                  <a:schemeClr val="tx1"/>
                </a:solidFill>
                <a:effectLst/>
                <a:latin typeface="+mn-lt"/>
                <a:ea typeface="+mn-ea"/>
                <a:cs typeface="+mn-cs"/>
              </a:rPr>
              <a:t>skill of coding</a:t>
            </a:r>
            <a:r>
              <a:rPr lang="en-US" sz="1200" b="0" i="0" kern="1200" dirty="0">
                <a:solidFill>
                  <a:schemeClr val="tx1"/>
                </a:solidFill>
                <a:effectLst/>
                <a:latin typeface="+mn-lt"/>
                <a:ea typeface="+mn-ea"/>
                <a:cs typeface="+mn-cs"/>
              </a:rPr>
              <a:t>, you need to invest </a:t>
            </a:r>
            <a:r>
              <a:rPr lang="en-US" sz="1200" b="1" i="0" kern="1200" dirty="0">
                <a:solidFill>
                  <a:schemeClr val="tx1"/>
                </a:solidFill>
                <a:effectLst/>
                <a:latin typeface="+mn-lt"/>
                <a:ea typeface="+mn-ea"/>
                <a:cs typeface="+mn-cs"/>
              </a:rPr>
              <a:t>2 or 3 months </a:t>
            </a:r>
            <a:r>
              <a:rPr lang="en-US" sz="1200" b="0" i="0" kern="1200" dirty="0">
                <a:solidFill>
                  <a:schemeClr val="tx1"/>
                </a:solidFill>
                <a:effectLst/>
                <a:latin typeface="+mn-lt"/>
                <a:ea typeface="+mn-ea"/>
                <a:cs typeface="+mn-cs"/>
              </a:rPr>
              <a:t>of intensive training and coding every day or learn slowly for </a:t>
            </a:r>
            <a:r>
              <a:rPr lang="bg-BG" sz="1200" b="0" i="0" kern="1200" dirty="0">
                <a:solidFill>
                  <a:schemeClr val="tx1"/>
                </a:solidFill>
                <a:effectLst/>
                <a:latin typeface="+mn-lt"/>
                <a:ea typeface="+mn-ea"/>
                <a:cs typeface="+mn-cs"/>
              </a:rPr>
              <a:t>а </a:t>
            </a:r>
            <a:r>
              <a:rPr lang="en-US" sz="1200" b="0" i="0" kern="1200" dirty="0">
                <a:solidFill>
                  <a:schemeClr val="tx1"/>
                </a:solidFill>
                <a:effectLst/>
                <a:latin typeface="+mn-lt"/>
                <a:ea typeface="+mn-ea"/>
                <a:cs typeface="+mn-cs"/>
              </a:rPr>
              <a:t>longer period.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9818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kern="1200" dirty="0">
                <a:solidFill>
                  <a:schemeClr val="tx1"/>
                </a:solidFill>
                <a:effectLst/>
                <a:latin typeface="+mn-lt"/>
                <a:ea typeface="+mn-ea"/>
                <a:cs typeface="+mn-cs"/>
              </a:rPr>
              <a:t>The second essential skill of software developers is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problem-solving </a:t>
            </a:r>
            <a:r>
              <a:rPr lang="en-US" sz="1200" b="0" i="0" kern="1200" dirty="0">
                <a:solidFill>
                  <a:schemeClr val="tx1"/>
                </a:solidFill>
                <a:effectLst/>
                <a:latin typeface="+mn-lt"/>
                <a:ea typeface="+mn-ea"/>
                <a:cs typeface="+mn-cs"/>
              </a:rPr>
              <a:t>(which forms 30% of the developer skills).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is a way of getting to a solution through the clear definition of the steps needed.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includes the ability to analyze the problem and break it into a </a:t>
            </a:r>
            <a:r>
              <a:rPr lang="en-US" sz="1200" b="1" i="0" kern="1200" dirty="0">
                <a:solidFill>
                  <a:schemeClr val="tx1"/>
                </a:solidFill>
                <a:effectLst/>
                <a:latin typeface="+mn-lt"/>
                <a:ea typeface="+mn-ea"/>
                <a:cs typeface="+mn-cs"/>
              </a:rPr>
              <a:t>logical sequence of steps</a:t>
            </a:r>
            <a:r>
              <a:rPr lang="en-US" sz="1200" b="0" i="0" kern="1200" dirty="0">
                <a:solidFill>
                  <a:schemeClr val="tx1"/>
                </a:solidFill>
                <a:effectLst/>
                <a:latin typeface="+mn-lt"/>
                <a:ea typeface="+mn-ea"/>
                <a:cs typeface="+mn-cs"/>
              </a:rPr>
              <a:t> (called "</a:t>
            </a:r>
            <a:r>
              <a:rPr lang="en-US" sz="1200" b="1" i="0" kern="1200" dirty="0">
                <a:solidFill>
                  <a:schemeClr val="tx1"/>
                </a:solidFill>
                <a:effectLst/>
                <a:latin typeface="+mn-lt"/>
                <a:ea typeface="+mn-ea"/>
                <a:cs typeface="+mn-cs"/>
              </a:rPr>
              <a:t>algorithm</a:t>
            </a:r>
            <a:r>
              <a:rPr lang="en-US" sz="1200" b="0" i="0" kern="1200" dirty="0">
                <a:solidFill>
                  <a:schemeClr val="tx1"/>
                </a:solidFill>
                <a:effectLst/>
                <a:latin typeface="+mn-lt"/>
                <a:ea typeface="+mn-ea"/>
                <a:cs typeface="+mn-cs"/>
              </a:rPr>
              <a:t>"), to find a solution for every separate step (or break it further into sub-steps) and then assemble these steps into a working solution.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algorithmic thinking </a:t>
            </a:r>
            <a:r>
              <a:rPr lang="en-US" sz="1200" b="0" i="0" kern="1200" dirty="0">
                <a:solidFill>
                  <a:schemeClr val="tx1"/>
                </a:solidFill>
                <a:effectLst/>
                <a:latin typeface="+mn-lt"/>
                <a:ea typeface="+mn-ea"/>
                <a:cs typeface="+mn-cs"/>
              </a:rPr>
              <a:t>is similar concept to </a:t>
            </a:r>
            <a:r>
              <a:rPr lang="en-US" sz="1200" b="1" i="0" kern="1200" dirty="0">
                <a:solidFill>
                  <a:schemeClr val="tx1"/>
                </a:solidFill>
                <a:effectLst/>
                <a:latin typeface="+mn-lt"/>
                <a:ea typeface="+mn-ea"/>
                <a:cs typeface="+mn-cs"/>
              </a:rPr>
              <a:t>logical thinking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engineering thinking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mathematical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abstract thinking</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All these concepts are related to the ability to </a:t>
            </a:r>
            <a:r>
              <a:rPr lang="en-US" sz="1200" b="1" i="0" kern="1200" dirty="0">
                <a:solidFill>
                  <a:schemeClr val="tx1"/>
                </a:solidFill>
                <a:effectLst/>
                <a:latin typeface="+mn-lt"/>
                <a:ea typeface="+mn-ea"/>
                <a:cs typeface="+mn-cs"/>
              </a:rPr>
              <a:t>solve problems</a:t>
            </a:r>
            <a:r>
              <a:rPr lang="en-US" sz="1200" b="0" i="0" kern="1200" dirty="0">
                <a:solidFill>
                  <a:schemeClr val="tx1"/>
                </a:solidFill>
                <a:effectLst/>
                <a:latin typeface="+mn-lt"/>
                <a:ea typeface="+mn-ea"/>
                <a:cs typeface="+mn-cs"/>
              </a:rPr>
              <a:t>: to think logically, to analyze the problems, and to find and implement </a:t>
            </a:r>
            <a:r>
              <a:rPr lang="en-US" sz="1200" b="1" i="0" kern="1200" dirty="0">
                <a:solidFill>
                  <a:schemeClr val="tx1"/>
                </a:solidFill>
                <a:effectLst/>
                <a:latin typeface="+mn-lt"/>
                <a:ea typeface="+mn-ea"/>
                <a:cs typeface="+mn-cs"/>
              </a:rPr>
              <a:t>solutions</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That's why good mathematicians, physicists, architectural or mechanical engineers can easily learn programming and software development: they have strong engineering thinking and problem-solving skills.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Others may also learn algorithmic thinking and software development, but they will need more time.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Problem solving</a:t>
            </a:r>
            <a:r>
              <a:rPr lang="en-US" sz="1200" b="0" i="0" kern="1200" dirty="0">
                <a:solidFill>
                  <a:schemeClr val="tx1"/>
                </a:solidFill>
                <a:effectLst/>
                <a:latin typeface="+mn-lt"/>
                <a:ea typeface="+mn-ea"/>
                <a:cs typeface="+mn-cs"/>
              </a:rPr>
              <a:t>" is more general skill, while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is more technical (or engineering) skill.</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Problem solving</a:t>
            </a:r>
            <a:r>
              <a:rPr lang="en-US" sz="1200" b="0" i="0" kern="1200" dirty="0">
                <a:solidFill>
                  <a:schemeClr val="tx1"/>
                </a:solidFill>
                <a:effectLst/>
                <a:latin typeface="+mn-lt"/>
                <a:ea typeface="+mn-ea"/>
                <a:cs typeface="+mn-cs"/>
              </a:rPr>
              <a:t> is the act of defining a problem; determining the cause of the problem; analyzing the problem; identifying, prioritizing, and selecting alternatives for a solution; and implementing a solution</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successfully.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computer science we deal with "</a:t>
            </a:r>
            <a:r>
              <a:rPr lang="en-US" sz="1200" b="1" i="0" kern="1200" dirty="0">
                <a:solidFill>
                  <a:schemeClr val="tx1"/>
                </a:solidFill>
                <a:effectLst/>
                <a:latin typeface="+mn-lt"/>
                <a:ea typeface="+mn-ea"/>
                <a:cs typeface="+mn-cs"/>
              </a:rPr>
              <a:t>technical problem solving</a:t>
            </a:r>
            <a:r>
              <a:rPr lang="en-US" sz="1200" b="0" i="0" kern="1200" dirty="0">
                <a:solidFill>
                  <a:schemeClr val="tx1"/>
                </a:solidFill>
                <a:effectLst/>
                <a:latin typeface="+mn-lt"/>
                <a:ea typeface="+mn-ea"/>
                <a:cs typeface="+mn-cs"/>
              </a:rPr>
              <a:t>", which is the most important skill of any programmer: the ability to solve technical problems by breaking them into sequences of steps and implementing these steps with code.</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To master the skill of </a:t>
            </a:r>
            <a:r>
              <a:rPr lang="en-US" sz="1200" b="1" i="0" kern="1200" dirty="0">
                <a:solidFill>
                  <a:schemeClr val="tx1"/>
                </a:solidFill>
                <a:effectLst/>
                <a:latin typeface="+mn-lt"/>
                <a:ea typeface="+mn-ea"/>
                <a:cs typeface="+mn-cs"/>
              </a:rPr>
              <a:t>solving technical problems and develop algorithmic thinking</a:t>
            </a:r>
            <a:r>
              <a:rPr lang="en-US" sz="1200" b="0" i="0" kern="1200" dirty="0">
                <a:solidFill>
                  <a:schemeClr val="tx1"/>
                </a:solidFill>
                <a:effectLst/>
                <a:latin typeface="+mn-lt"/>
                <a:ea typeface="+mn-ea"/>
                <a:cs typeface="+mn-cs"/>
              </a:rPr>
              <a:t>, it is necessary to invest </a:t>
            </a:r>
            <a:r>
              <a:rPr lang="en-US" sz="1200" b="1" i="0" kern="1200" dirty="0">
                <a:solidFill>
                  <a:schemeClr val="tx1"/>
                </a:solidFill>
                <a:effectLst/>
                <a:latin typeface="+mn-lt"/>
                <a:ea typeface="+mn-ea"/>
                <a:cs typeface="+mn-cs"/>
              </a:rPr>
              <a:t>6-12 months </a:t>
            </a:r>
            <a:r>
              <a:rPr lang="en-US" sz="1200" b="0" i="0" kern="1200" dirty="0">
                <a:solidFill>
                  <a:schemeClr val="tx1"/>
                </a:solidFill>
                <a:effectLst/>
                <a:latin typeface="+mn-lt"/>
                <a:ea typeface="+mn-ea"/>
                <a:cs typeface="+mn-cs"/>
              </a:rPr>
              <a:t>of intensive training and practicing every day and to solve at least </a:t>
            </a:r>
            <a:r>
              <a:rPr lang="en-US" sz="1200" b="1" i="0" kern="1200" dirty="0">
                <a:solidFill>
                  <a:schemeClr val="tx1"/>
                </a:solidFill>
                <a:effectLst/>
                <a:latin typeface="+mn-lt"/>
                <a:ea typeface="+mn-ea"/>
                <a:cs typeface="+mn-cs"/>
              </a:rPr>
              <a:t>1000 practical programming problems</a:t>
            </a:r>
            <a:r>
              <a:rPr lang="en-US" sz="1200" b="0" i="0" kern="1200" dirty="0">
                <a:solidFill>
                  <a:schemeClr val="tx1"/>
                </a:solidFill>
                <a:effectLst/>
                <a:latin typeface="+mn-lt"/>
                <a:ea typeface="+mn-ea"/>
                <a:cs typeface="+mn-cs"/>
              </a:rPr>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t>
            </a:r>
            <a:r>
              <a:rPr lang="en-US" b="1" dirty="0"/>
              <a:t>SoftUni </a:t>
            </a:r>
            <a:r>
              <a:rPr lang="en-US" dirty="0"/>
              <a:t>algorithmic thinking and problem solving are mastered during the "</a:t>
            </a:r>
            <a:r>
              <a:rPr lang="en-US" b="1" dirty="0"/>
              <a:t>Programming Basics</a:t>
            </a:r>
            <a:r>
              <a:rPr lang="en-US" dirty="0"/>
              <a:t>"</a:t>
            </a:r>
            <a:r>
              <a:rPr lang="bg-BG" dirty="0"/>
              <a:t> </a:t>
            </a:r>
            <a:r>
              <a:rPr lang="en-US" dirty="0"/>
              <a:t>and the "</a:t>
            </a:r>
            <a:r>
              <a:rPr lang="en-US" b="1" dirty="0"/>
              <a:t>Programming Fundamentals</a:t>
            </a:r>
            <a:r>
              <a:rPr lang="en-US" dirty="0"/>
              <a:t>" courses and in the </a:t>
            </a:r>
            <a:r>
              <a:rPr lang="en-US" b="1" dirty="0"/>
              <a:t>Advanced programming </a:t>
            </a:r>
            <a:r>
              <a:rPr lang="en-US" dirty="0"/>
              <a:t>modules (in the professional tracks) and are later extended in the optional "</a:t>
            </a:r>
            <a:r>
              <a:rPr lang="en-US" b="1" dirty="0"/>
              <a:t>Data Structures and Algorithms</a:t>
            </a:r>
            <a:r>
              <a:rPr lang="en-US" dirty="0"/>
              <a:t>" module.</a:t>
            </a:r>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r>
              <a:rPr lang="en-US" sz="1200" dirty="0"/>
              <a:t>The </a:t>
            </a:r>
            <a:r>
              <a:rPr lang="en-US" sz="1200" b="1" dirty="0"/>
              <a:t>programming language and software technologies doesn't matter </a:t>
            </a:r>
            <a:r>
              <a:rPr lang="en-US" sz="1200" dirty="0"/>
              <a:t>for the algorithmic thinking and problem-solving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Developers with strong algorithmic thinking will be able to design and implement algorithms in any programming language.</a:t>
            </a:r>
            <a:endParaRPr lang="bg-BG"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are</a:t>
            </a:r>
            <a:r>
              <a:rPr lang="bg-BG" sz="1200" dirty="0"/>
              <a:t> </a:t>
            </a:r>
            <a:r>
              <a:rPr lang="en-US" sz="1200" dirty="0"/>
              <a:t>essential skills that </a:t>
            </a:r>
            <a:r>
              <a:rPr lang="en-US" sz="1200" b="1" dirty="0"/>
              <a:t>once learned will help you throughout your life</a:t>
            </a:r>
            <a:r>
              <a:rPr lang="en-US" sz="1200" dirty="0"/>
              <a:t>. They do not age over time.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ru-RU" sz="1200"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19368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kern="1200" dirty="0">
                <a:solidFill>
                  <a:schemeClr val="tx1"/>
                </a:solidFill>
                <a:effectLst/>
                <a:latin typeface="+mn-lt"/>
                <a:ea typeface="+mn-ea"/>
                <a:cs typeface="+mn-cs"/>
              </a:rPr>
              <a:t>The fundamental </a:t>
            </a:r>
            <a:r>
              <a:rPr lang="en-US" sz="1200" b="1" i="0" kern="1200" dirty="0">
                <a:solidFill>
                  <a:schemeClr val="tx1"/>
                </a:solidFill>
                <a:effectLst/>
                <a:latin typeface="+mn-lt"/>
                <a:ea typeface="+mn-ea"/>
                <a:cs typeface="+mn-cs"/>
              </a:rPr>
              <a:t>computer science and software engineering concepts and principles</a:t>
            </a:r>
            <a:r>
              <a:rPr lang="en-US" sz="1200" b="0" i="0" kern="1200" dirty="0">
                <a:solidFill>
                  <a:schemeClr val="tx1"/>
                </a:solidFill>
                <a:effectLst/>
                <a:latin typeface="+mn-lt"/>
                <a:ea typeface="+mn-ea"/>
                <a:cs typeface="+mn-cs"/>
              </a:rPr>
              <a:t> form about 25% of developer skills.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These are </a:t>
            </a:r>
            <a:r>
              <a:rPr lang="en-US" sz="1200" b="1" i="0" kern="1200" dirty="0">
                <a:solidFill>
                  <a:schemeClr val="tx1"/>
                </a:solidFill>
                <a:effectLst/>
                <a:latin typeface="+mn-lt"/>
                <a:ea typeface="+mn-ea"/>
                <a:cs typeface="+mn-cs"/>
              </a:rPr>
              <a:t>the skills that we will mention in this lesson </a:t>
            </a:r>
            <a:r>
              <a:rPr lang="en-US" sz="1200" b="0" i="0" kern="1200" dirty="0">
                <a:solidFill>
                  <a:schemeClr val="tx1"/>
                </a:solidFill>
                <a:effectLst/>
                <a:latin typeface="+mn-lt"/>
                <a:ea typeface="+mn-ea"/>
                <a:cs typeface="+mn-cs"/>
              </a:rPr>
              <a:t>and that developers are learning for many years during their software engineering education and professional career.</a:t>
            </a:r>
          </a:p>
          <a:p>
            <a:pPr marL="171450" indent="-171450">
              <a:buFont typeface="Arial" panose="020B0604020202020204" pitchFamily="34" charset="0"/>
              <a:buChar char="•"/>
            </a:pPr>
            <a:r>
              <a:rPr lang="en-US" b="0" dirty="0"/>
              <a:t>These </a:t>
            </a:r>
            <a:r>
              <a:rPr lang="en-US" b="1" dirty="0"/>
              <a:t>fundamental computer science and software development concepts </a:t>
            </a:r>
            <a:r>
              <a:rPr lang="en-US" b="0" dirty="0"/>
              <a:t>include many programming </a:t>
            </a:r>
            <a:r>
              <a:rPr lang="en-US" b="1" dirty="0"/>
              <a:t>paradigms</a:t>
            </a:r>
            <a:r>
              <a:rPr lang="en-US" b="0" dirty="0"/>
              <a:t>, essential software development knowledge and skills, software engineering </a:t>
            </a:r>
            <a:r>
              <a:rPr lang="en-US" b="1" dirty="0"/>
              <a:t>principles</a:t>
            </a:r>
            <a:r>
              <a:rPr lang="en-US" b="0" dirty="0"/>
              <a:t> and </a:t>
            </a:r>
            <a:r>
              <a:rPr lang="en-US" b="1" dirty="0"/>
              <a:t>concepts</a:t>
            </a:r>
            <a:r>
              <a:rPr lang="en-US" b="0" dirty="0"/>
              <a:t>.</a:t>
            </a:r>
          </a:p>
          <a:p>
            <a:pPr marL="0" indent="0">
              <a:buFont typeface="Arial" panose="020B0604020202020204" pitchFamily="34" charset="0"/>
              <a:buNone/>
            </a:pPr>
            <a:r>
              <a:rPr lang="en-US" b="0" dirty="0"/>
              <a:t>Some of these knowledge areas and concepts are the following:</a:t>
            </a:r>
          </a:p>
          <a:p>
            <a:pPr marL="628650" lvl="1" indent="-171450">
              <a:buFont typeface="Arial" panose="020B0604020202020204" pitchFamily="34" charset="0"/>
              <a:buChar char="•"/>
            </a:pPr>
            <a:endParaRPr lang="en-US" sz="3000" b="0" dirty="0"/>
          </a:p>
          <a:p>
            <a:pPr marL="171450" lvl="0" indent="-171450">
              <a:buFont typeface="Arial" panose="020B0604020202020204" pitchFamily="34" charset="0"/>
              <a:buChar char="•"/>
            </a:pPr>
            <a:r>
              <a:rPr lang="en-US" sz="3000" b="0" dirty="0"/>
              <a:t>The concept of </a:t>
            </a:r>
            <a:r>
              <a:rPr lang="en-US" sz="3000" b="1" dirty="0"/>
              <a:t>object-oriented programming </a:t>
            </a:r>
            <a:r>
              <a:rPr lang="en-US" sz="3000" dirty="0"/>
              <a:t>(</a:t>
            </a:r>
            <a:r>
              <a:rPr lang="en-US" sz="3000" b="1" dirty="0"/>
              <a:t>OOP</a:t>
            </a:r>
            <a:r>
              <a:rPr lang="en-US" sz="3000" dirty="0"/>
              <a:t>), working with classes, objects, inheritance, interfaces and polymorphism</a:t>
            </a:r>
          </a:p>
          <a:p>
            <a:pPr marL="171450" lvl="0" indent="-171450">
              <a:buFont typeface="Arial" panose="020B0604020202020204" pitchFamily="34" charset="0"/>
              <a:buChar char="•"/>
            </a:pPr>
            <a:endParaRPr lang="en-US" sz="3000" dirty="0"/>
          </a:p>
          <a:p>
            <a:pPr marL="171450" lvl="0" indent="-171450">
              <a:buFont typeface="Arial" panose="020B0604020202020204" pitchFamily="34" charset="0"/>
              <a:buChar char="•"/>
            </a:pPr>
            <a:r>
              <a:rPr lang="en-US" sz="3000" dirty="0"/>
              <a:t>The concept of </a:t>
            </a:r>
            <a:r>
              <a:rPr lang="en-US" sz="3000" b="1" dirty="0"/>
              <a:t>functional programming </a:t>
            </a:r>
            <a:r>
              <a:rPr lang="en-US" sz="3000" dirty="0"/>
              <a:t>(</a:t>
            </a:r>
            <a:r>
              <a:rPr lang="en-US" sz="3000" b="1" dirty="0"/>
              <a:t>FP</a:t>
            </a:r>
            <a:r>
              <a:rPr lang="en-US" sz="3000" dirty="0"/>
              <a:t>), working with pure functions, declarative programming and immutable data</a:t>
            </a:r>
          </a:p>
          <a:p>
            <a:pPr marL="171450" lvl="0" indent="-171450">
              <a:buFont typeface="Arial" panose="020B0604020202020204" pitchFamily="34" charset="0"/>
              <a:buChar char="•"/>
            </a:pPr>
            <a:endParaRPr lang="en-US" sz="3000" b="0" dirty="0"/>
          </a:p>
          <a:p>
            <a:pPr marL="171450" lvl="0" indent="-171450">
              <a:buFont typeface="Arial" panose="020B0604020202020204" pitchFamily="34" charset="0"/>
              <a:buChar char="•"/>
            </a:pPr>
            <a:r>
              <a:rPr lang="en-US" sz="3000" b="0" dirty="0"/>
              <a:t>The concept of </a:t>
            </a:r>
            <a:r>
              <a:rPr lang="en-US" sz="3000" b="1" dirty="0"/>
              <a:t>asynchronous programming </a:t>
            </a:r>
            <a:r>
              <a:rPr lang="en-US" sz="3000" dirty="0"/>
              <a:t>and concurrent execution, working with threads, background tasks, promises and others</a:t>
            </a:r>
          </a:p>
          <a:p>
            <a:pPr marL="171450" lvl="0" indent="-171450">
              <a:buFont typeface="Arial" panose="020B0604020202020204" pitchFamily="34" charset="0"/>
              <a:buChar char="•"/>
            </a:pPr>
            <a:endParaRPr lang="en-US" sz="3000" b="1" dirty="0"/>
          </a:p>
          <a:p>
            <a:pPr marL="171450" lvl="0" indent="-171450">
              <a:buFont typeface="Arial" panose="020B0604020202020204" pitchFamily="34" charset="0"/>
              <a:buChar char="•"/>
            </a:pPr>
            <a:r>
              <a:rPr lang="en-US" sz="3000" b="1" dirty="0"/>
              <a:t>Databases</a:t>
            </a:r>
            <a:r>
              <a:rPr lang="en-US" sz="3000" dirty="0"/>
              <a:t>: relational databases, the entity-relationship model, the SQL language, as well as NoSQL databases, document-oriented databases, the key-value model, database engines, programming APIs and tools for database programming and ORM frameworks</a:t>
            </a:r>
          </a:p>
          <a:p>
            <a:pPr marL="171450" lvl="0" indent="-171450">
              <a:buFont typeface="Arial" panose="020B0604020202020204" pitchFamily="34" charset="0"/>
              <a:buChar char="•"/>
            </a:pPr>
            <a:endParaRPr lang="en-US" sz="3000" b="0" dirty="0"/>
          </a:p>
          <a:p>
            <a:pPr marL="171450" lvl="0" indent="-171450">
              <a:buFont typeface="Arial" panose="020B0604020202020204" pitchFamily="34" charset="0"/>
              <a:buChar char="•"/>
            </a:pPr>
            <a:r>
              <a:rPr lang="en-US" sz="3000" b="0" dirty="0"/>
              <a:t>The concepts behind the networking and </a:t>
            </a:r>
            <a:r>
              <a:rPr lang="en-US" sz="3000" b="1" dirty="0"/>
              <a:t>Web technologies</a:t>
            </a:r>
            <a:r>
              <a:rPr lang="en-US" sz="3000" b="0" dirty="0"/>
              <a:t>: the </a:t>
            </a:r>
            <a:r>
              <a:rPr lang="en-US" sz="3000" dirty="0"/>
              <a:t>HTTP protocol, front-end Web development (HTML, CSS, JavaScript, DOM, AJAX, REST), back-end Web development, MVC frameworks, routing engines, templating engines, cloud technologies, and many others</a:t>
            </a:r>
          </a:p>
          <a:p>
            <a:pPr marL="171450" lvl="0" indent="-171450">
              <a:buFont typeface="Arial" panose="020B0604020202020204" pitchFamily="34" charset="0"/>
              <a:buChar char="•"/>
            </a:pPr>
            <a:endParaRPr lang="en-US" sz="3000" b="1" dirty="0"/>
          </a:p>
          <a:p>
            <a:pPr marL="171450" lvl="0" indent="-171450">
              <a:buFont typeface="Arial" panose="020B0604020202020204" pitchFamily="34" charset="0"/>
              <a:buChar char="•"/>
            </a:pPr>
            <a:r>
              <a:rPr lang="en-US" sz="3000" b="1" dirty="0"/>
              <a:t>Software engineering</a:t>
            </a:r>
            <a:r>
              <a:rPr lang="en-US" sz="3000" b="0" dirty="0"/>
              <a:t>:</a:t>
            </a:r>
            <a:r>
              <a:rPr lang="en-US" sz="3000" dirty="0"/>
              <a:t> development methodologies, agile principles, teamwork principles, </a:t>
            </a:r>
            <a:r>
              <a:rPr lang="en-US" sz="3000" b="0" dirty="0"/>
              <a:t>source control systems, </a:t>
            </a:r>
            <a:r>
              <a:rPr lang="en-US" sz="3000" dirty="0"/>
              <a:t>project management principles, quality assurance, and others</a:t>
            </a:r>
          </a:p>
          <a:p>
            <a:pPr>
              <a:lnSpc>
                <a:spcPct val="110000"/>
              </a:lnSpc>
            </a:pPr>
            <a:endParaRPr lang="en-US" b="0" dirty="0"/>
          </a:p>
          <a:p>
            <a:pPr>
              <a:lnSpc>
                <a:spcPct val="110000"/>
              </a:lnSpc>
            </a:pPr>
            <a:r>
              <a:rPr lang="en-US" b="0" dirty="0"/>
              <a:t>The basics of all these software development principles and engineering concepts are learned in the </a:t>
            </a:r>
            <a:r>
              <a:rPr lang="en-US" b="1" dirty="0"/>
              <a:t>professional modules </a:t>
            </a:r>
            <a:r>
              <a:rPr lang="en-US" b="0" dirty="0"/>
              <a:t>from the SoftUni curriculum </a:t>
            </a:r>
            <a:r>
              <a:rPr lang="bg-BG" b="0" dirty="0"/>
              <a:t>(</a:t>
            </a:r>
            <a:r>
              <a:rPr lang="en-US" b="0" dirty="0"/>
              <a:t>see </a:t>
            </a:r>
            <a:r>
              <a:rPr lang="en-US" dirty="0">
                <a:hlinkClick r:id="rId3"/>
              </a:rPr>
              <a:t>softuni.org/curriculum</a:t>
            </a:r>
            <a:r>
              <a:rPr lang="bg-BG" b="0" dirty="0"/>
              <a:t>)</a:t>
            </a:r>
            <a:r>
              <a:rPr lang="en-US" b="0" dirty="0"/>
              <a:t>.</a:t>
            </a:r>
          </a:p>
          <a:p>
            <a:pPr marL="171450" indent="-171450">
              <a:lnSpc>
                <a:spcPct val="110000"/>
              </a:lnSpc>
              <a:buFont typeface="Arial" panose="020B0604020202020204" pitchFamily="34" charset="0"/>
              <a:buChar char="•"/>
            </a:pPr>
            <a:r>
              <a:rPr lang="en-US" b="0" dirty="0"/>
              <a:t>It takes </a:t>
            </a:r>
            <a:r>
              <a:rPr lang="en-US" b="1" dirty="0"/>
              <a:t>1-2 years</a:t>
            </a:r>
            <a:r>
              <a:rPr lang="en-US" b="0" dirty="0"/>
              <a:t> of specialized training and practical software development to learn the basics of these fundamental software development concepts.</a:t>
            </a:r>
          </a:p>
          <a:p>
            <a:pPr marL="628650" lvl="1" indent="-171450">
              <a:lnSpc>
                <a:spcPct val="110000"/>
              </a:lnSpc>
              <a:buFont typeface="Arial" panose="020B0604020202020204" pitchFamily="34" charset="0"/>
              <a:buChar char="•"/>
            </a:pPr>
            <a:r>
              <a:rPr lang="en-US" b="0" dirty="0"/>
              <a:t>Developers learn these concepts in greater detail for </a:t>
            </a:r>
            <a:r>
              <a:rPr lang="en-US" b="1" dirty="0"/>
              <a:t>many years</a:t>
            </a:r>
            <a:r>
              <a:rPr lang="en-US" b="0" dirty="0"/>
              <a:t>, as they gain more and more experience during their professional career path.</a:t>
            </a:r>
          </a:p>
          <a:p>
            <a:pPr marL="171450" indent="-171450">
              <a:lnSpc>
                <a:spcPct val="110000"/>
              </a:lnSpc>
              <a:buFont typeface="Arial" panose="020B0604020202020204" pitchFamily="34" charset="0"/>
              <a:buChar char="•"/>
            </a:pPr>
            <a:endParaRPr lang="en-US" b="0" dirty="0"/>
          </a:p>
          <a:p>
            <a:pPr marL="0" indent="0">
              <a:lnSpc>
                <a:spcPct val="110000"/>
              </a:lnSpc>
              <a:buFont typeface="Arial" panose="020B0604020202020204" pitchFamily="34" charset="0"/>
              <a:buNone/>
            </a:pPr>
            <a:r>
              <a:rPr lang="en-US" b="0" dirty="0"/>
              <a:t>These principles of software engineering and development paradigms are </a:t>
            </a:r>
            <a:r>
              <a:rPr lang="en-US" b="1" dirty="0"/>
              <a:t>independent of programming languages </a:t>
            </a:r>
            <a:r>
              <a:rPr lang="en-US" b="0" dirty="0"/>
              <a:t>and specific technologies.</a:t>
            </a:r>
          </a:p>
          <a:p>
            <a:pPr marL="171450" lvl="0" indent="-171450">
              <a:lnSpc>
                <a:spcPct val="110000"/>
              </a:lnSpc>
              <a:buFont typeface="Arial" panose="020B0604020202020204" pitchFamily="34" charset="0"/>
              <a:buChar char="•"/>
            </a:pPr>
            <a:r>
              <a:rPr lang="en-US" sz="1200" b="1" i="0" kern="1200" dirty="0">
                <a:solidFill>
                  <a:schemeClr val="tx1"/>
                </a:solidFill>
                <a:effectLst/>
                <a:latin typeface="+mn-lt"/>
                <a:ea typeface="+mn-ea"/>
                <a:cs typeface="+mn-cs"/>
              </a:rPr>
              <a:t>The programming language does not matter</a:t>
            </a:r>
            <a:r>
              <a:rPr lang="en-US" sz="1200" b="0" i="0" kern="1200" dirty="0">
                <a:solidFill>
                  <a:schemeClr val="tx1"/>
                </a:solidFill>
                <a:effectLst/>
                <a:latin typeface="+mn-lt"/>
                <a:ea typeface="+mn-ea"/>
                <a:cs typeface="+mn-cs"/>
              </a:rPr>
              <a:t> for the assimilation of all these skills.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b="0" dirty="0"/>
              <a:t>These concepts are </a:t>
            </a:r>
            <a:r>
              <a:rPr lang="en-US" b="1" dirty="0"/>
              <a:t>highly stable over the time</a:t>
            </a:r>
            <a:r>
              <a:rPr lang="en-US" b="0" dirty="0"/>
              <a:t>: once learned, they don't change significantly for decades.</a:t>
            </a:r>
          </a:p>
          <a:p>
            <a:pPr marL="0" lvl="0" indent="0">
              <a:lnSpc>
                <a:spcPct val="110000"/>
              </a:lnSpc>
              <a:buFont typeface="Arial" panose="020B0604020202020204" pitchFamily="34" charset="0"/>
              <a:buNone/>
            </a:pPr>
            <a:endParaRPr lang="en-US" dirty="0"/>
          </a:p>
          <a:p>
            <a:pPr marL="0" lvl="0" indent="0">
              <a:lnSpc>
                <a:spcPct val="110000"/>
              </a:lnSpc>
              <a:buFont typeface="Arial" panose="020B0604020202020204" pitchFamily="34" charset="0"/>
              <a:buNone/>
            </a:pPr>
            <a:endParaRPr lang="en-US" dirty="0"/>
          </a:p>
          <a:p>
            <a:pPr marL="0" lvl="0" indent="0">
              <a:lnSpc>
                <a:spcPct val="110000"/>
              </a:lnSpc>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1322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i="0" kern="1200" dirty="0">
                <a:solidFill>
                  <a:schemeClr val="tx1"/>
                </a:solidFill>
                <a:effectLst/>
                <a:latin typeface="+mn-lt"/>
                <a:ea typeface="+mn-ea"/>
                <a:cs typeface="+mn-cs"/>
              </a:rPr>
              <a:t>Programming languages and software technologies</a:t>
            </a:r>
            <a:r>
              <a:rPr lang="en-US" sz="1200" b="0" i="0" kern="1200" dirty="0">
                <a:solidFill>
                  <a:schemeClr val="tx1"/>
                </a:solidFill>
                <a:effectLst/>
                <a:latin typeface="+mn-lt"/>
                <a:ea typeface="+mn-ea"/>
                <a:cs typeface="+mn-cs"/>
              </a:rPr>
              <a:t> (which form only 25% of the developer skills) are what we see at the </a:t>
            </a:r>
            <a:r>
              <a:rPr lang="en-US" sz="1200" b="1" i="0" kern="1200" dirty="0">
                <a:solidFill>
                  <a:schemeClr val="tx1"/>
                </a:solidFill>
                <a:effectLst/>
                <a:latin typeface="+mn-lt"/>
                <a:ea typeface="+mn-ea"/>
                <a:cs typeface="+mn-cs"/>
              </a:rPr>
              <a:t>job offers for developers</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b="1" dirty="0"/>
              <a:t>Programming languages </a:t>
            </a:r>
            <a:r>
              <a:rPr lang="en-US" dirty="0"/>
              <a:t>(such as JavaScript, C# and Python), </a:t>
            </a:r>
            <a:r>
              <a:rPr lang="en-US" b="1" dirty="0"/>
              <a:t>software development technologies </a:t>
            </a:r>
            <a:r>
              <a:rPr lang="en-US" dirty="0"/>
              <a:t>(such as React, ASP.NET Core and Django), </a:t>
            </a:r>
            <a:r>
              <a:rPr lang="en-US" b="1" dirty="0"/>
              <a:t>software platforms </a:t>
            </a:r>
            <a:r>
              <a:rPr lang="en-US" dirty="0"/>
              <a:t>(such as Java EE and .NET Core), </a:t>
            </a:r>
            <a:r>
              <a:rPr lang="en-US" b="1" dirty="0"/>
              <a:t>software libraries</a:t>
            </a:r>
            <a:r>
              <a:rPr lang="en-US" dirty="0"/>
              <a:t> (such as Apache Commons and ML.NET), </a:t>
            </a:r>
            <a:r>
              <a:rPr lang="en-US" b="1" dirty="0"/>
              <a:t>development frameworks</a:t>
            </a:r>
            <a:r>
              <a:rPr lang="en-US" dirty="0"/>
              <a:t> (such as Spring MVC and Angular) and </a:t>
            </a:r>
            <a:r>
              <a:rPr lang="en-US" b="1" dirty="0"/>
              <a:t>developer tools</a:t>
            </a:r>
            <a:r>
              <a:rPr lang="en-US" dirty="0"/>
              <a:t> (such as npm, Visual Studio, Webpack and Maven) are what we can see in the requirements in most </a:t>
            </a:r>
            <a:r>
              <a:rPr lang="en-US" b="1" dirty="0"/>
              <a:t>job offers </a:t>
            </a:r>
            <a:r>
              <a:rPr lang="en-US" dirty="0"/>
              <a:t>for software developers, but they are</a:t>
            </a:r>
            <a:r>
              <a:rPr lang="en-US" b="1" dirty="0"/>
              <a:t> the last 25 percent </a:t>
            </a:r>
            <a:r>
              <a:rPr lang="en-US" dirty="0"/>
              <a:t>of the developers' skills.</a:t>
            </a:r>
          </a:p>
          <a:p>
            <a:pPr marL="171450" indent="-171450">
              <a:buFont typeface="Arial" panose="020B0604020202020204" pitchFamily="34" charset="0"/>
              <a:buChar char="•"/>
            </a:pPr>
            <a:r>
              <a:rPr lang="en-US" dirty="0"/>
              <a:t>The </a:t>
            </a:r>
            <a:r>
              <a:rPr lang="en-US" b="1" dirty="0"/>
              <a:t>other 75% </a:t>
            </a:r>
            <a:r>
              <a:rPr lang="en-US" dirty="0"/>
              <a:t>of the developer skills are coding, algorithmic thinking, and development concepts, which are considered to be mastered by the job offers.</a:t>
            </a:r>
          </a:p>
          <a:p>
            <a:pPr marL="628650" lvl="1" indent="-171450">
              <a:buFont typeface="Arial" panose="020B0604020202020204" pitchFamily="34" charset="0"/>
              <a:buChar char="•"/>
            </a:pPr>
            <a:r>
              <a:rPr lang="en-US" dirty="0"/>
              <a:t>That's why many job offers for junior devs require </a:t>
            </a:r>
            <a:r>
              <a:rPr lang="en-US" b="1" dirty="0"/>
              <a:t>1-2 years of experience</a:t>
            </a:r>
            <a:r>
              <a:rPr lang="en-US" dirty="0"/>
              <a:t>: because this experience guarantees good coding skills, at least basic algorithmic thinking and problem-solving skills and at least basic level of understanding the main development concepts and principles, together with certain stack of software technologies.</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The programming languages and technologies always come, as a </a:t>
            </a:r>
            <a:r>
              <a:rPr lang="en-US" sz="1200" b="1" dirty="0"/>
              <a:t>technology stack</a:t>
            </a:r>
            <a:r>
              <a:rPr lang="en-US" sz="1200" b="0" dirty="0"/>
              <a:t> (or </a:t>
            </a:r>
            <a:r>
              <a:rPr lang="en-US" sz="1200" b="1" dirty="0"/>
              <a:t>software development stack</a:t>
            </a:r>
            <a:r>
              <a:rPr lang="en-US" sz="1200"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Development stacks</a:t>
            </a:r>
            <a:r>
              <a:rPr lang="en-US" sz="1200" b="0" dirty="0"/>
              <a:t> are sets of </a:t>
            </a:r>
            <a:r>
              <a:rPr lang="en-US" sz="1200" b="1" dirty="0"/>
              <a:t>related programming languages, software technologies and tools</a:t>
            </a:r>
            <a:r>
              <a:rPr lang="en-US" sz="1200" b="0" dirty="0"/>
              <a:t>, which are used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term "</a:t>
            </a:r>
            <a:r>
              <a:rPr lang="en-US" sz="1200" b="1" dirty="0"/>
              <a:t>stack</a:t>
            </a:r>
            <a:r>
              <a:rPr lang="en-US" sz="1200" b="0" dirty="0"/>
              <a:t>" is used because some technologies depend directly on others and work on top of each other like a stack.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Development stack</a:t>
            </a:r>
            <a:r>
              <a:rPr lang="en-US" sz="1200" b="0" i="0" kern="1200" dirty="0">
                <a:solidFill>
                  <a:schemeClr val="tx1"/>
                </a:solidFill>
                <a:effectLst/>
                <a:latin typeface="+mn-lt"/>
                <a:ea typeface="+mn-ea"/>
                <a:cs typeface="+mn-cs"/>
              </a:rPr>
              <a:t>" simply means the set of languages, platforms, frameworks, libraries, IDEs and tools used for application </a:t>
            </a:r>
            <a:r>
              <a:rPr lang="en-US" sz="1200" b="1" i="0" kern="1200" dirty="0">
                <a:solidFill>
                  <a:schemeClr val="tx1"/>
                </a:solidFill>
                <a:effectLst/>
                <a:latin typeface="+mn-lt"/>
                <a:ea typeface="+mn-ea"/>
                <a:cs typeface="+mn-cs"/>
              </a:rPr>
              <a:t>development</a:t>
            </a:r>
            <a:r>
              <a:rPr lang="en-US" sz="1200" b="0" i="0" kern="1200" dirty="0">
                <a:solidFill>
                  <a:schemeClr val="tx1"/>
                </a:solidFill>
                <a:effectLst/>
                <a:latin typeface="+mn-lt"/>
                <a:ea typeface="+mn-ea"/>
                <a:cs typeface="+mn-cs"/>
              </a:rPr>
              <a:t>, including the operating system, the software or cloud platform, database server and application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Examples are the </a:t>
            </a:r>
            <a:r>
              <a:rPr lang="en-US" sz="1200" b="1" i="0" kern="1200" dirty="0">
                <a:solidFill>
                  <a:schemeClr val="tx1"/>
                </a:solidFill>
                <a:effectLst/>
                <a:latin typeface="+mn-lt"/>
                <a:ea typeface="+mn-ea"/>
                <a:cs typeface="+mn-cs"/>
              </a:rPr>
              <a:t>LAMP stack </a:t>
            </a:r>
            <a:r>
              <a:rPr lang="en-US" sz="1200" b="0" i="0" kern="1200" dirty="0">
                <a:solidFill>
                  <a:schemeClr val="tx1"/>
                </a:solidFill>
                <a:effectLst/>
                <a:latin typeface="+mn-lt"/>
                <a:ea typeface="+mn-ea"/>
                <a:cs typeface="+mn-cs"/>
              </a:rPr>
              <a:t>(Linux + Apache + MySQL + PHP) and the </a:t>
            </a:r>
            <a:r>
              <a:rPr lang="en-US" sz="1200" b="1" i="0" kern="1200" dirty="0">
                <a:solidFill>
                  <a:schemeClr val="tx1"/>
                </a:solidFill>
                <a:effectLst/>
                <a:latin typeface="+mn-lt"/>
                <a:ea typeface="+mn-ea"/>
                <a:cs typeface="+mn-cs"/>
              </a:rPr>
              <a:t>Django stack</a:t>
            </a:r>
            <a:r>
              <a:rPr lang="en-US" sz="1200" b="0" i="0" kern="1200" dirty="0">
                <a:solidFill>
                  <a:schemeClr val="tx1"/>
                </a:solidFill>
                <a:effectLst/>
                <a:latin typeface="+mn-lt"/>
                <a:ea typeface="+mn-ea"/>
                <a:cs typeface="+mn-cs"/>
              </a:rPr>
              <a:t> (Python + Django + PostgreSQL).</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sz="1200" b="0" i="0" kern="1200" dirty="0">
                <a:solidFill>
                  <a:schemeClr val="tx1"/>
                </a:solidFill>
                <a:effectLst/>
                <a:latin typeface="+mn-lt"/>
                <a:ea typeface="+mn-ea"/>
                <a:cs typeface="+mn-cs"/>
              </a:rPr>
              <a:t>Here are some more detailed examples of commonly used software </a:t>
            </a:r>
            <a:r>
              <a:rPr lang="en-US" sz="1200" b="1" i="0" kern="1200" dirty="0">
                <a:solidFill>
                  <a:schemeClr val="tx1"/>
                </a:solidFill>
                <a:effectLst/>
                <a:latin typeface="+mn-lt"/>
                <a:ea typeface="+mn-ea"/>
                <a:cs typeface="+mn-cs"/>
              </a:rPr>
              <a:t>development stacks </a:t>
            </a:r>
            <a:r>
              <a:rPr lang="en-US" sz="1200" b="0" i="0" kern="1200" dirty="0">
                <a:solidFill>
                  <a:schemeClr val="tx1"/>
                </a:solidFill>
                <a:effectLst/>
                <a:latin typeface="+mn-lt"/>
                <a:ea typeface="+mn-ea"/>
                <a:cs typeface="+mn-cs"/>
              </a:rPr>
              <a:t>which software companies are looking for: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a:t>
            </a:r>
            <a:r>
              <a:rPr lang="en-US" sz="1200" b="1" dirty="0"/>
              <a:t>.NET development stack</a:t>
            </a:r>
            <a:r>
              <a:rPr lang="en-US" sz="1200" dirty="0"/>
              <a:t> (which is required for starting a job as a junior C# developer) consists of: C# + .NET Core + Visual Studio + databases</a:t>
            </a:r>
            <a:r>
              <a:rPr lang="bg-BG" sz="1200" dirty="0"/>
              <a:t> + </a:t>
            </a:r>
            <a:r>
              <a:rPr lang="en-US" sz="1200" dirty="0"/>
              <a:t>SQL Server + SQL + Entity Framework + ASP.NET MVC and Web API + HTML + CSS + JavaScript + AJAX + RESTful services + JSON + object-oriented programming</a:t>
            </a:r>
            <a:r>
              <a:rPr lang="bg-BG" sz="1200" dirty="0"/>
              <a:t> + </a:t>
            </a:r>
            <a:r>
              <a:rPr lang="en-US" sz="1200" dirty="0"/>
              <a:t>functional programming</a:t>
            </a:r>
            <a:r>
              <a:rPr lang="bg-BG" sz="1200" dirty="0"/>
              <a:t> + </a:t>
            </a:r>
            <a:r>
              <a:rPr lang="en-US" sz="1200" dirty="0"/>
              <a:t>algorithmic thinking </a:t>
            </a:r>
            <a:r>
              <a:rPr lang="bg-BG" sz="1200" dirty="0"/>
              <a:t>+ </a:t>
            </a:r>
            <a:r>
              <a:rPr lang="en-US" sz="1200" dirty="0"/>
              <a:t>source control systems and Git + software engineering</a:t>
            </a:r>
            <a:r>
              <a:rPr lang="bg-BG" sz="1200" dirty="0"/>
              <a:t> </a:t>
            </a:r>
            <a:r>
              <a:rPr lang="en-US" sz="1200" b="0" i="0" kern="1200" dirty="0">
                <a:solidFill>
                  <a:schemeClr val="tx1"/>
                </a:solidFill>
                <a:effectLst/>
                <a:latin typeface="+mn-lt"/>
                <a:ea typeface="+mn-ea"/>
                <a:cs typeface="+mn-cs"/>
              </a:rPr>
              <a:t>+ cloud + containers </a:t>
            </a:r>
            <a:r>
              <a:rPr lang="en-US" sz="1200" dirty="0"/>
              <a:t>+ English</a:t>
            </a:r>
            <a:r>
              <a:rPr lang="bg-BG" sz="1200" dirty="0"/>
              <a:t> </a:t>
            </a:r>
            <a:r>
              <a:rPr lang="en-US" sz="1200" dirty="0"/>
              <a:t>and</a:t>
            </a:r>
            <a:r>
              <a:rPr lang="bg-BG" sz="1200" dirty="0"/>
              <a:t> </a:t>
            </a:r>
            <a:r>
              <a:rPr lang="en-US" sz="1200" dirty="0"/>
              <a:t>teamwork skills</a:t>
            </a:r>
            <a:endParaRPr lang="bg-BG" sz="1200" dirty="0"/>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Another popular development stack is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 functional programming + object-oriented programming + databases + MongoDB or MySQL + HTTP + web programming + web front-end (HTML with CSS, JavaScript, DOM and jQuery or Angular or React) + web back-end (Node.js and Express) + JavaScript tools + cloud + containers</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Another popular technology stack from the </a:t>
            </a:r>
            <a:r>
              <a:rPr lang="en-US" sz="1200" b="1" i="0" kern="1200" dirty="0">
                <a:solidFill>
                  <a:schemeClr val="tx1"/>
                </a:solidFill>
                <a:effectLst/>
                <a:latin typeface="+mn-lt"/>
                <a:ea typeface="+mn-ea"/>
                <a:cs typeface="+mn-cs"/>
              </a:rPr>
              <a:t>Python </a:t>
            </a:r>
            <a:r>
              <a:rPr lang="en-US" sz="1200" b="0" i="0" kern="1200" dirty="0">
                <a:solidFill>
                  <a:schemeClr val="tx1"/>
                </a:solidFill>
                <a:effectLst/>
                <a:latin typeface="+mn-lt"/>
                <a:ea typeface="+mn-ea"/>
                <a:cs typeface="+mn-cs"/>
              </a:rPr>
              <a:t>ecosystem is: </a:t>
            </a:r>
            <a:r>
              <a:rPr lang="en-US" sz="1200" b="1" i="0" kern="1200" dirty="0">
                <a:solidFill>
                  <a:schemeClr val="tx1"/>
                </a:solidFill>
                <a:effectLst/>
                <a:latin typeface="+mn-lt"/>
                <a:ea typeface="+mn-ea"/>
                <a:cs typeface="+mn-cs"/>
              </a:rPr>
              <a:t>Python</a:t>
            </a:r>
            <a:r>
              <a:rPr lang="en-US" sz="1200" b="0" i="0" kern="1200" dirty="0">
                <a:solidFill>
                  <a:schemeClr val="tx1"/>
                </a:solidFill>
                <a:effectLst/>
                <a:latin typeface="+mn-lt"/>
                <a:ea typeface="+mn-ea"/>
                <a:cs typeface="+mn-cs"/>
              </a:rPr>
              <a:t> + object-oriented programming + functional programming + databases + MongoDB or MySQL or PostgreSQL + HTTP + web development + HTML + CSS + JavaScript and DOM + jQuery + some MVC framework like Django or Flask + cloud and containers</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In the </a:t>
            </a:r>
            <a:r>
              <a:rPr lang="en-US" sz="1200" b="1" i="0" kern="1200" dirty="0">
                <a:solidFill>
                  <a:schemeClr val="tx1"/>
                </a:solidFill>
                <a:effectLst/>
                <a:latin typeface="+mn-lt"/>
                <a:ea typeface="+mn-ea"/>
                <a:cs typeface="+mn-cs"/>
              </a:rPr>
              <a:t>Java </a:t>
            </a:r>
            <a:r>
              <a:rPr lang="en-US" sz="1200" b="0" i="0" kern="1200" dirty="0">
                <a:solidFill>
                  <a:schemeClr val="tx1"/>
                </a:solidFill>
                <a:effectLst/>
                <a:latin typeface="+mn-lt"/>
                <a:ea typeface="+mn-ea"/>
                <a:cs typeface="+mn-cs"/>
              </a:rPr>
              <a:t>space we have development stacks based on the following technologies: </a:t>
            </a:r>
            <a:r>
              <a:rPr lang="en-US" sz="1200" b="1" i="0" kern="1200" dirty="0">
                <a:solidFill>
                  <a:schemeClr val="tx1"/>
                </a:solidFill>
                <a:effectLst/>
                <a:latin typeface="+mn-lt"/>
                <a:ea typeface="+mn-ea"/>
                <a:cs typeface="+mn-cs"/>
              </a:rPr>
              <a:t>Java</a:t>
            </a:r>
            <a:r>
              <a:rPr lang="en-US" sz="1200" b="0" i="0" kern="1200" dirty="0">
                <a:solidFill>
                  <a:schemeClr val="tx1"/>
                </a:solidFill>
                <a:effectLst/>
                <a:latin typeface="+mn-lt"/>
                <a:ea typeface="+mn-ea"/>
                <a:cs typeface="+mn-cs"/>
              </a:rPr>
              <a:t> + Java API classes + object-oriented programming + functional programming + databases + MySQL + HTTP + web programming + HTML + CSS + JS + DOM + jQuery + JSP and Servlets + Spring MVC or Java EE + cloud and containers</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lvl="0" indent="0">
              <a:buFont typeface="Arial" panose="020B0604020202020204" pitchFamily="34" charset="0"/>
              <a:buNone/>
            </a:pPr>
            <a:r>
              <a:rPr lang="en-US" sz="1200" b="0" i="0" kern="1200" dirty="0">
                <a:solidFill>
                  <a:schemeClr val="tx1"/>
                </a:solidFill>
                <a:effectLst/>
                <a:latin typeface="+mn-lt"/>
                <a:ea typeface="+mn-ea"/>
                <a:cs typeface="+mn-cs"/>
              </a:rPr>
              <a:t>All t</a:t>
            </a:r>
            <a:r>
              <a:rPr lang="en-US" dirty="0"/>
              <a:t>hese technologies consist of large amount of </a:t>
            </a:r>
            <a:r>
              <a:rPr lang="en-US" b="1" dirty="0"/>
              <a:t>technical knowledge</a:t>
            </a:r>
            <a:r>
              <a:rPr lang="en-US" dirty="0"/>
              <a:t>, which </a:t>
            </a:r>
            <a:r>
              <a:rPr lang="en-US" b="1" dirty="0"/>
              <a:t>change</a:t>
            </a:r>
            <a:r>
              <a:rPr lang="en-US" dirty="0"/>
              <a:t> </a:t>
            </a:r>
            <a:r>
              <a:rPr lang="en-US" b="1" dirty="0"/>
              <a:t>very fast</a:t>
            </a:r>
            <a:r>
              <a:rPr lang="en-US" dirty="0"/>
              <a:t>.</a:t>
            </a:r>
          </a:p>
          <a:p>
            <a:pPr marL="171450" lvl="0" indent="-171450">
              <a:buFont typeface="Arial" panose="020B0604020202020204" pitchFamily="34" charset="0"/>
              <a:buChar char="•"/>
            </a:pPr>
            <a:r>
              <a:rPr lang="en-US" dirty="0"/>
              <a:t>Once you learn a software technology, such as Angular 9 or Java EE 8, it will be </a:t>
            </a:r>
            <a:r>
              <a:rPr lang="en-US" b="1" dirty="0"/>
              <a:t>outdated in few years </a:t>
            </a:r>
            <a:r>
              <a:rPr lang="en-US" dirty="0"/>
              <a:t>or even months and new versions or entirely new technologies will come as replacement. This is normal! Live with the understanding that </a:t>
            </a:r>
            <a:r>
              <a:rPr lang="en-US" b="1" dirty="0"/>
              <a:t>technology is changing fast</a:t>
            </a:r>
            <a:r>
              <a:rPr lang="en-US" dirty="0"/>
              <a:t>. What stays for long are the coding skills, algorithmic thinking and software development concepts and principles.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usual </a:t>
            </a:r>
            <a:r>
              <a:rPr lang="en-US" b="1" dirty="0"/>
              <a:t>lifetime</a:t>
            </a:r>
            <a:r>
              <a:rPr lang="en-US" dirty="0"/>
              <a:t> of modern software technologies is </a:t>
            </a:r>
            <a:r>
              <a:rPr lang="en-US" b="1" dirty="0"/>
              <a:t>2-3 years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SoftUni we teach modern software technologies in the </a:t>
            </a:r>
            <a:r>
              <a:rPr lang="en-US" b="1" dirty="0"/>
              <a:t>professional modules</a:t>
            </a:r>
            <a:r>
              <a:rPr lang="en-US" dirty="0"/>
              <a:t> of our end-to-end training program for software engineers.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combine learning of </a:t>
            </a:r>
            <a:r>
              <a:rPr lang="en-US" b="1" dirty="0"/>
              <a:t>modern software technologies </a:t>
            </a:r>
            <a:r>
              <a:rPr lang="en-US" dirty="0"/>
              <a:t>together with </a:t>
            </a:r>
            <a:r>
              <a:rPr lang="en-US" b="1" dirty="0"/>
              <a:t>fundamental development concepts and principles</a:t>
            </a:r>
            <a:r>
              <a:rPr lang="en-US" b="0" dirty="0"/>
              <a:t> and problem-solving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In the professional modules at SoftUni we focus on certain development stack (based on C#, Java, JavaScript, Python or other language) and we gain experience with it through a lot of exercises and practical projects.</a:t>
            </a:r>
            <a:endParaRPr lang="en-U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Remember that software technologies are </a:t>
            </a:r>
            <a:r>
              <a:rPr lang="en-US" b="1" dirty="0"/>
              <a:t>only 25% of the developer skills </a:t>
            </a:r>
            <a:r>
              <a:rPr lang="en-US" dirty="0"/>
              <a:t>and are </a:t>
            </a:r>
            <a:r>
              <a:rPr lang="en-US" b="1" dirty="0"/>
              <a:t>highly dependent </a:t>
            </a:r>
            <a:r>
              <a:rPr lang="en-US" dirty="0"/>
              <a:t>on the previous 75%, the general software development skills, which are:</a:t>
            </a:r>
          </a:p>
          <a:p>
            <a:pPr marL="171450" lvl="0" indent="-171450">
              <a:buFont typeface="Arial" panose="020B0604020202020204" pitchFamily="34" charset="0"/>
              <a:buChar char="•"/>
            </a:pPr>
            <a:r>
              <a:rPr lang="en-US" dirty="0"/>
              <a:t>Strong coding skills;</a:t>
            </a:r>
          </a:p>
          <a:p>
            <a:pPr marL="171450" lvl="0" indent="-171450">
              <a:buFont typeface="Arial" panose="020B0604020202020204" pitchFamily="34" charset="0"/>
              <a:buChar char="•"/>
            </a:pPr>
            <a:r>
              <a:rPr lang="en-US" dirty="0"/>
              <a:t>Algorithmic thinking and technical problem solving;</a:t>
            </a:r>
          </a:p>
          <a:p>
            <a:pPr marL="171450" lvl="0" indent="-171450">
              <a:buFont typeface="Arial" panose="020B0604020202020204" pitchFamily="34" charset="0"/>
              <a:buChar char="•"/>
            </a:pPr>
            <a:r>
              <a:rPr lang="en-US" dirty="0"/>
              <a:t>Computer science and software development concepts;</a:t>
            </a:r>
          </a:p>
          <a:p>
            <a:pPr marL="0" lvl="0" indent="0">
              <a:buFont typeface="Arial" panose="020B0604020202020204" pitchFamily="34" charset="0"/>
              <a:buNone/>
            </a:pPr>
            <a:r>
              <a:rPr lang="en-US" dirty="0"/>
              <a:t>Many </a:t>
            </a:r>
            <a:r>
              <a:rPr lang="en-US" b="1" dirty="0"/>
              <a:t>job offers </a:t>
            </a:r>
            <a:r>
              <a:rPr lang="en-US" dirty="0"/>
              <a:t>for developers only publish a list of </a:t>
            </a:r>
            <a:r>
              <a:rPr lang="en-US" b="1" dirty="0"/>
              <a:t>software technologies </a:t>
            </a:r>
            <a:r>
              <a:rPr lang="en-US" b="0" dirty="0"/>
              <a:t>without even mentioning the </a:t>
            </a:r>
            <a:r>
              <a:rPr lang="en-US" dirty="0"/>
              <a:t>coding skills, problem-solving skills and development concepts and principles.</a:t>
            </a:r>
          </a:p>
          <a:p>
            <a:pPr marL="171450" lvl="0" indent="-171450">
              <a:buFont typeface="Arial" panose="020B0604020202020204" pitchFamily="34" charset="0"/>
              <a:buChar char="•"/>
            </a:pPr>
            <a:r>
              <a:rPr lang="en-US" dirty="0"/>
              <a:t>This is because </a:t>
            </a:r>
            <a:r>
              <a:rPr lang="en-US" b="1" dirty="0"/>
              <a:t>employers assume that all developers should have these 4 groups of skills </a:t>
            </a:r>
            <a:r>
              <a:rPr lang="en-US" dirty="0"/>
              <a:t>and that experience with software technologies proves that the applicant has also coding skills, algorithmic thinking and problem-solving skills and understands the concepts and principles behind the modern software technologies.</a:t>
            </a:r>
          </a:p>
          <a:p>
            <a:pPr marL="0" lvl="0" indent="0">
              <a:buFont typeface="Arial" panose="020B0604020202020204" pitchFamily="34" charset="0"/>
              <a:buNone/>
            </a:pPr>
            <a:r>
              <a:rPr lang="en-US" dirty="0"/>
              <a:t>To be a </a:t>
            </a:r>
            <a:r>
              <a:rPr lang="en-US" b="1" dirty="0"/>
              <a:t>software developer</a:t>
            </a:r>
            <a:r>
              <a:rPr lang="en-US" dirty="0"/>
              <a:t>, you need to have all these </a:t>
            </a:r>
            <a:r>
              <a:rPr lang="en-US" b="1" dirty="0"/>
              <a:t>4 groups of essential developer skills</a:t>
            </a:r>
            <a:r>
              <a:rPr lang="en-US" b="0" dirty="0"/>
              <a:t>.</a:t>
            </a:r>
          </a:p>
          <a:p>
            <a:pPr marL="171450" lvl="0" indent="-171450">
              <a:buFont typeface="Arial" panose="020B0604020202020204" pitchFamily="34" charset="0"/>
              <a:buChar char="•"/>
            </a:pPr>
            <a:r>
              <a:rPr lang="en-US" b="0" dirty="0"/>
              <a:t>You should learn them: either from your experience, or from trainings and courses, from books or from all these sources combined.</a:t>
            </a:r>
            <a:endParaRPr lang="en-US" b="1" dirty="0"/>
          </a:p>
          <a:p>
            <a:pPr marL="0" indent="0">
              <a:buFont typeface="Arial" panose="020B0604020202020204" pitchFamily="34" charset="0"/>
              <a:buNone/>
            </a:pPr>
            <a:r>
              <a:rPr lang="en-US" dirty="0"/>
              <a:t>In addition to the tech skills, developers should have also </a:t>
            </a:r>
            <a:r>
              <a:rPr lang="en-US" b="1" dirty="0"/>
              <a:t>soft skills</a:t>
            </a:r>
            <a:r>
              <a:rPr lang="en-US" dirty="0"/>
              <a:t>, such as:</a:t>
            </a:r>
          </a:p>
          <a:p>
            <a:pPr marL="171450" lvl="0" indent="-171450">
              <a:buFont typeface="Arial" panose="020B0604020202020204" pitchFamily="34" charset="0"/>
              <a:buChar char="•"/>
            </a:pPr>
            <a:r>
              <a:rPr lang="en-US" dirty="0"/>
              <a:t>Verbal and written </a:t>
            </a:r>
            <a:r>
              <a:rPr lang="en-US" b="1" dirty="0"/>
              <a:t>communication skills</a:t>
            </a:r>
          </a:p>
          <a:p>
            <a:pPr marL="171450" lvl="0" indent="-171450">
              <a:buFont typeface="Arial" panose="020B0604020202020204" pitchFamily="34" charset="0"/>
              <a:buChar char="•"/>
            </a:pPr>
            <a:r>
              <a:rPr lang="en-US" b="1" dirty="0"/>
              <a:t>Teamwork skills </a:t>
            </a:r>
            <a:r>
              <a:rPr lang="en-US" dirty="0"/>
              <a:t>– the skill to work successfully with other people</a:t>
            </a:r>
          </a:p>
          <a:p>
            <a:pPr marL="171450" lvl="0" indent="-171450">
              <a:buFont typeface="Arial" panose="020B0604020202020204" pitchFamily="34" charset="0"/>
              <a:buChar char="•"/>
            </a:pPr>
            <a:r>
              <a:rPr lang="en-US" b="1" dirty="0"/>
              <a:t>Organizational skills</a:t>
            </a:r>
            <a:r>
              <a:rPr lang="en-US" dirty="0"/>
              <a:t>, time management, planning and prioritization</a:t>
            </a:r>
          </a:p>
          <a:p>
            <a:pPr marL="171450" lvl="0" indent="-171450">
              <a:buFont typeface="Arial" panose="020B0604020202020204" pitchFamily="34" charset="0"/>
              <a:buChar char="•"/>
            </a:pPr>
            <a:r>
              <a:rPr lang="en-US" dirty="0"/>
              <a:t>Accountability, empathy, adaptability, creativity, attention to detail and many others</a:t>
            </a:r>
          </a:p>
          <a:p>
            <a:pPr marL="0" lvl="0" indent="0">
              <a:buFont typeface="Arial" panose="020B0604020202020204" pitchFamily="34" charset="0"/>
              <a:buNone/>
            </a:pPr>
            <a:r>
              <a:rPr lang="en-US" dirty="0"/>
              <a:t>All these </a:t>
            </a:r>
            <a:r>
              <a:rPr lang="en-US" b="1" dirty="0"/>
              <a:t>technical and non-technical skills</a:t>
            </a:r>
            <a:r>
              <a:rPr lang="en-US" b="0" dirty="0"/>
              <a:t>, combined together,</a:t>
            </a:r>
          </a:p>
          <a:p>
            <a:pPr marL="171450" lvl="0" indent="-171450">
              <a:buFont typeface="Arial" panose="020B0604020202020204" pitchFamily="34" charset="0"/>
              <a:buChar char="•"/>
            </a:pPr>
            <a:r>
              <a:rPr lang="en-US" dirty="0"/>
              <a:t>are described in the job offers under this short and simple requirement:</a:t>
            </a:r>
          </a:p>
          <a:p>
            <a:pPr marL="171450" lvl="0" indent="-171450">
              <a:buFont typeface="Arial" panose="020B0604020202020204" pitchFamily="34" charset="0"/>
              <a:buChar char="•"/>
            </a:pPr>
            <a:r>
              <a:rPr lang="en-US" dirty="0"/>
              <a:t>"</a:t>
            </a:r>
            <a:r>
              <a:rPr lang="en-US" b="1" dirty="0"/>
              <a:t>1 or 2 years of professional developer experience</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5353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6.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 xmlns:a16="http://schemas.microsoft.com/office/drawing/2014/main" id="{C4D6B2A2-DFF0-4712-BFEC-6676BEC99FE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 xmlns:a16="http://schemas.microsoft.com/office/drawing/2014/main" id="{F2315EB3-3FE4-4D3B-921E-5F209CEC13CB}"/>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 xmlns:a16="http://schemas.microsoft.com/office/drawing/2014/main" id="{F883C01A-6F71-4C41-9D96-4BE7BB646DF3}"/>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 xmlns:a16="http://schemas.microsoft.com/office/drawing/2014/main" id="{22CB609C-7841-4E34-B5C4-73709D193B89}"/>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12611599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emo Slide">
    <p:spTree>
      <p:nvGrpSpPr>
        <p:cNvPr id="1" name=""/>
        <p:cNvGrpSpPr/>
        <p:nvPr/>
      </p:nvGrpSpPr>
      <p:grpSpPr>
        <a:xfrm>
          <a:off x="0" y="0"/>
          <a:ext cx="0" cy="0"/>
          <a:chOff x="0" y="0"/>
          <a:chExt cx="0" cy="0"/>
        </a:xfrm>
      </p:grpSpPr>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
        <p:nvSpPr>
          <p:cNvPr id="2" name="Oval Center Icon">
            <a:extLst>
              <a:ext uri="{FF2B5EF4-FFF2-40B4-BE49-F238E27FC236}">
                <a16:creationId xmlns="" xmlns:a16="http://schemas.microsoft.com/office/drawing/2014/main" id="{ADF25CDA-B643-4651-ACBF-CFF9DA7C0CD4}"/>
              </a:ext>
            </a:extLst>
          </p:cNvPr>
          <p:cNvSpPr>
            <a:spLocks noChangeAspect="1"/>
          </p:cNvSpPr>
          <p:nvPr userDrawn="1"/>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1824230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 xmlns:a16="http://schemas.microsoft.com/office/drawing/2014/main" id="{7CFDBB16-985C-4CC7-B6DB-B81B36037922}"/>
              </a:ext>
            </a:extLst>
          </p:cNvPr>
          <p:cNvSpPr>
            <a:spLocks noGrp="1"/>
          </p:cNvSpPr>
          <p:nvPr>
            <p:ph type="title" hasCustomPrompt="1"/>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lvl1pPr>
              <a:defRPr/>
            </a:lvl1p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 xmlns:a16="http://schemas.microsoft.com/office/drawing/2014/main" id="{67FC4D2E-913D-432A-B658-F0D82839FA5E}"/>
              </a:ext>
            </a:extLst>
          </p:cNvPr>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 xmlns:a16="http://schemas.microsoft.com/office/drawing/2014/main" id="{2FBBECC6-CA03-473A-AD4D-10ABFB7FF2DE}"/>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 xmlns:a16="http://schemas.microsoft.com/office/drawing/2014/main" id="{3DE7AACA-DBA7-436F-A0DD-788B50B05263}"/>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 xmlns:a16="http://schemas.microsoft.com/office/drawing/2014/main" id="{368ED863-F493-4AFB-A64E-B0BC47119368}"/>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 xmlns:a16="http://schemas.microsoft.com/office/drawing/2014/main" id="{9F5BE170-8DD5-457B-9418-ACAE488869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 xmlns:a16="http://schemas.microsoft.com/office/drawing/2014/main" id="{B0CA583D-AFAF-459B-8B18-8C529F66BE7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 xmlns:a16="http://schemas.microsoft.com/office/drawing/2014/main" id="{1184A1C0-8DA7-461E-8EFD-DB9957FE916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 xmlns:a16="http://schemas.microsoft.com/office/drawing/2014/main" id="{FA11BDE6-8914-4435-8325-A6A3B23C718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 xmlns:a16="http://schemas.microsoft.com/office/drawing/2014/main" id="{8D5A26B0-EB2B-4286-AEAE-4FEDBF866F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 xmlns:a16="http://schemas.microsoft.com/office/drawing/2014/main" id="{10B3825B-92F4-4403-AACA-7747A8C84C9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 xmlns:a16="http://schemas.microsoft.com/office/drawing/2014/main" id="{75DE5DB4-D1C3-416F-90A7-CAAA7615E38D}"/>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 xmlns:a16="http://schemas.microsoft.com/office/drawing/2014/main" id="{74BB0EE1-EBC2-4B4E-80F0-8F18C591B8DE}"/>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 xmlns:a16="http://schemas.microsoft.com/office/drawing/2014/main" id="{4905AA9B-37D8-43BE-A6CA-E36518FECBBA}"/>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 xmlns:a16="http://schemas.microsoft.com/office/drawing/2014/main" id="{8F0E4A5A-991A-4705-B25C-7B16624ADB9D}"/>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 xmlns:a16="http://schemas.microsoft.com/office/drawing/2014/main" id="{8FEDF579-1DFB-4FDC-A26D-21962190AD6D}"/>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 xmlns:a16="http://schemas.microsoft.com/office/drawing/2014/main" id="{ECBFFD21-B0F3-4B01-AA63-34FD08E72DE5}"/>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 xmlns:a16="http://schemas.microsoft.com/office/drawing/2014/main" id="{EE72229F-4F2D-4387-86C2-830327EACB35}"/>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 xmlns:a16="http://schemas.microsoft.com/office/drawing/2014/main" id="{D6D587FE-5D8A-4F97-91B2-D80F3D235C0E}"/>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 xmlns:a16="http://schemas.microsoft.com/office/drawing/2014/main" id="{FB1F0557-973B-4ABF-BFF6-6A2F09D533D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 xmlns:a16="http://schemas.microsoft.com/office/drawing/2014/main" id="{27F17901-D93E-4713-AB79-C208CA309585}"/>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6630537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22" name="Rectangle Top">
            <a:extLst>
              <a:ext uri="{FF2B5EF4-FFF2-40B4-BE49-F238E27FC236}">
                <a16:creationId xmlns="" xmlns:a16="http://schemas.microsoft.com/office/drawing/2014/main" id="{DF076978-17AB-4EC4-ABAB-3D703EADB684}"/>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Number">
            <a:extLst>
              <a:ext uri="{FF2B5EF4-FFF2-40B4-BE49-F238E27FC236}">
                <a16:creationId xmlns=""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 xmlns:a16="http://schemas.microsoft.com/office/drawing/2014/main" id="{F4604840-E810-44B7-9FF1-3B28CD68B75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 xmlns:a16="http://schemas.microsoft.com/office/drawing/2014/main" id="{58AB1944-B146-4E89-B2D9-426EB610F3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 xmlns:a16="http://schemas.microsoft.com/office/drawing/2014/main" id="{F7D4588F-DADD-45B0-9BEF-A185CA9DF7EA}"/>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 xmlns:a16="http://schemas.microsoft.com/office/drawing/2014/main" id="{E58FF92D-ED62-4274-8ED0-FCD96F83CDA1}"/>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 xmlns:a16="http://schemas.microsoft.com/office/drawing/2014/main" id="{D5A9766B-8A74-49B5-947B-019E72CF2704}"/>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23" name="Logo Software University" descr="Software University logo">
            <a:extLst>
              <a:ext uri="{FF2B5EF4-FFF2-40B4-BE49-F238E27FC236}">
                <a16:creationId xmlns="" xmlns:a16="http://schemas.microsoft.com/office/drawing/2014/main" id="{9717474E-B8E2-4226-B68B-78F975F9973A}"/>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8511314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2" name="Rectangle Top">
            <a:extLst>
              <a:ext uri="{FF2B5EF4-FFF2-40B4-BE49-F238E27FC236}">
                <a16:creationId xmlns="" xmlns:a16="http://schemas.microsoft.com/office/drawing/2014/main" id="{88C975C5-3128-4A16-92C8-A2C45070EB2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Slide Number">
            <a:extLst>
              <a:ext uri="{FF2B5EF4-FFF2-40B4-BE49-F238E27FC236}">
                <a16:creationId xmlns=""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 xmlns:a16="http://schemas.microsoft.com/office/drawing/2014/main" id="{14F779A7-4A91-448B-BEFA-956C70A1C2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pic>
        <p:nvPicPr>
          <p:cNvPr id="14" name="Logo Software University" descr="Software University logo">
            <a:extLst>
              <a:ext uri="{FF2B5EF4-FFF2-40B4-BE49-F238E27FC236}">
                <a16:creationId xmlns="" xmlns:a16="http://schemas.microsoft.com/office/drawing/2014/main" id="{8B065DA7-17FB-417F-8C0A-BF81EAD1BD3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215476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287607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Rectangle Top">
            <a:extLst>
              <a:ext uri="{FF2B5EF4-FFF2-40B4-BE49-F238E27FC236}">
                <a16:creationId xmlns="" xmlns:a16="http://schemas.microsoft.com/office/drawing/2014/main" id="{3F14D143-A5F5-4295-9FDD-C23CC97B98F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Number">
            <a:extLst>
              <a:ext uri="{FF2B5EF4-FFF2-40B4-BE49-F238E27FC236}">
                <a16:creationId xmlns=""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 xmlns:a16="http://schemas.microsoft.com/office/drawing/2014/main" id="{B1D3B425-B9BF-43ED-9DEC-C05002FBA2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pic>
        <p:nvPicPr>
          <p:cNvPr id="9" name="Logo Software University" descr="Software University logo">
            <a:extLst>
              <a:ext uri="{FF2B5EF4-FFF2-40B4-BE49-F238E27FC236}">
                <a16:creationId xmlns="" xmlns:a16="http://schemas.microsoft.com/office/drawing/2014/main" id="{79867ED1-B757-4676-BE6B-954BDD0028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8877372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 xmlns:a16="http://schemas.microsoft.com/office/drawing/2014/main" id="{5573C101-930B-47AC-967A-A64513DFFDEE}"/>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 xmlns:a16="http://schemas.microsoft.com/office/drawing/2014/main" id="{44915C26-B610-4932-BF58-137B08CCA5A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6822671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 xmlns:a16="http://schemas.microsoft.com/office/drawing/2014/main" id="{EFEBB553-EACE-4B4F-8B4F-7629FDD910A4}"/>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 xmlns:a16="http://schemas.microsoft.com/office/drawing/2014/main" id="{4C376F51-7840-4607-A240-44E397149F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3205255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12" name="Rectangle Top">
            <a:extLst>
              <a:ext uri="{FF2B5EF4-FFF2-40B4-BE49-F238E27FC236}">
                <a16:creationId xmlns="" xmlns:a16="http://schemas.microsoft.com/office/drawing/2014/main" id="{6CACA05D-4297-40E1-AB90-85DA0FE317F4}"/>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8" name="Slide Number">
            <a:extLst>
              <a:ext uri="{FF2B5EF4-FFF2-40B4-BE49-F238E27FC236}">
                <a16:creationId xmlns=""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 xmlns:a16="http://schemas.microsoft.com/office/drawing/2014/main" id="{8C01D7AF-7CBD-46E1-99F3-8EB60E838D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pic>
        <p:nvPicPr>
          <p:cNvPr id="13" name="Logo Software University" descr="Software University logo">
            <a:extLst>
              <a:ext uri="{FF2B5EF4-FFF2-40B4-BE49-F238E27FC236}">
                <a16:creationId xmlns="" xmlns:a16="http://schemas.microsoft.com/office/drawing/2014/main" id="{59D1952A-8BD8-407E-9E55-874B10DCE7B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9134428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16" name="Rectangle Top">
            <a:extLst>
              <a:ext uri="{FF2B5EF4-FFF2-40B4-BE49-F238E27FC236}">
                <a16:creationId xmlns="" xmlns:a16="http://schemas.microsoft.com/office/drawing/2014/main" id="{411F75C6-EA02-4EE2-B053-7CC01824D7E5}"/>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 xmlns:a16="http://schemas.microsoft.com/office/drawing/2014/main" id="{19A67BB9-D880-4EAD-B90E-89C4219BFC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pic>
        <p:nvPicPr>
          <p:cNvPr id="17" name="Logo Software University" descr="Software University logo">
            <a:extLst>
              <a:ext uri="{FF2B5EF4-FFF2-40B4-BE49-F238E27FC236}">
                <a16:creationId xmlns="" xmlns:a16="http://schemas.microsoft.com/office/drawing/2014/main" id="{D019D5E7-A99B-43FB-9E25-12E95021BAF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4025081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6" name="Rectangle Top">
            <a:extLst>
              <a:ext uri="{FF2B5EF4-FFF2-40B4-BE49-F238E27FC236}">
                <a16:creationId xmlns="" xmlns:a16="http://schemas.microsoft.com/office/drawing/2014/main" id="{72376FA1-9FBF-4D49-A795-47430215A740}"/>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Number">
            <a:extLst>
              <a:ext uri="{FF2B5EF4-FFF2-40B4-BE49-F238E27FC236}">
                <a16:creationId xmlns=""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 xmlns:a16="http://schemas.microsoft.com/office/drawing/2014/main" id="{233CBB95-791E-4630-B3D9-FADFCE7BCF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pic>
        <p:nvPicPr>
          <p:cNvPr id="17" name="Logo Software University" descr="Software University logo">
            <a:extLst>
              <a:ext uri="{FF2B5EF4-FFF2-40B4-BE49-F238E27FC236}">
                <a16:creationId xmlns="" xmlns:a16="http://schemas.microsoft.com/office/drawing/2014/main" id="{B8B2A3AD-E456-4E8D-98D4-245933A073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3142652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3763255807"/>
      </p:ext>
    </p:extLst>
  </p:cSld>
  <p:clrMap bg1="lt1" tx1="dk1" bg2="lt2" tx2="dk2" accent1="accent1" accent2="accent2" accent3="accent3" accent4="accent4" accent5="accent5" accent6="accent6" hlink="hlink" folHlink="folHlink"/>
  <p:sldLayoutIdLst>
    <p:sldLayoutId id="2147483692" r:id="rId1"/>
    <p:sldLayoutId id="2147483699" r:id="rId2"/>
    <p:sldLayoutId id="2147483693" r:id="rId3"/>
    <p:sldLayoutId id="2147483694" r:id="rId4"/>
    <p:sldLayoutId id="2147483695" r:id="rId5"/>
    <p:sldLayoutId id="2147483696" r:id="rId6"/>
    <p:sldLayoutId id="2147483698" r:id="rId7"/>
    <p:sldLayoutId id="2147483700" r:id="rId8"/>
    <p:sldLayoutId id="2147483701" r:id="rId9"/>
    <p:sldLayoutId id="2147483704" r:id="rId10"/>
    <p:sldLayoutId id="2147483702" r:id="rId11"/>
    <p:sldLayoutId id="2147483703"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0.jpe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repl.it/@nakov/SVG-example"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hyperlink" Target="https://repl.it/@nakov/rectangle-oop-cs" TargetMode="External"/><Relationship Id="rId4" Type="http://schemas.openxmlformats.org/officeDocument/2006/relationships/hyperlink" Target="https://repl.it/@nakov/rectangle-oop-j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repl.it/@nakov/inheritance-oop-js"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33.png"/><Relationship Id="rId4" Type="http://schemas.openxmlformats.org/officeDocument/2006/relationships/hyperlink" Target="https://repl.it/@nakov/inheritance-oop-c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hyperlink" Target="https://repl.it/@nakov/imperative-max-num-cs" TargetMode="External"/><Relationship Id="rId4" Type="http://schemas.openxmlformats.org/officeDocument/2006/relationships/hyperlink" Target="https://repl.it/@nakov/functional-max-num-c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hyperlink" Target="https://repl.it/@nakov/first-class-function-j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hyperlink" Target="https://repl.it/@nakov/higher-order-functions-j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36.png"/><Relationship Id="rId4" Type="http://schemas.microsoft.com/office/2007/relationships/hdphoto" Target="../media/hdphoto4.wd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repl.it/@nakov/list-example-js"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jqueryui.com/"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hyperlink" Target="https://repl.it/@nakov/jquery-ui-datepicker-example"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microsoft.com/office/2007/relationships/hdphoto" Target="../media/hdphoto5.wdp"/></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microsoft.com/office/2007/relationships/hdphoto" Target="../media/hdphoto6.wdp"/></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45.png"/><Relationship Id="rId7"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microsoft.com/office/2007/relationships/hdphoto" Target="../media/hdphoto7.wdp"/><Relationship Id="rId11" Type="http://schemas.openxmlformats.org/officeDocument/2006/relationships/image" Target="../media/image51.png"/><Relationship Id="rId5" Type="http://schemas.openxmlformats.org/officeDocument/2006/relationships/image" Target="../media/image47.png"/><Relationship Id="rId10" Type="http://schemas.openxmlformats.org/officeDocument/2006/relationships/image" Target="../media/image50.jpeg"/><Relationship Id="rId4" Type="http://schemas.openxmlformats.org/officeDocument/2006/relationships/image" Target="../media/image46.png"/><Relationship Id="rId9" Type="http://schemas.openxmlformats.org/officeDocument/2006/relationships/image" Target="../media/image49.png"/></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8" Type="http://schemas.openxmlformats.org/officeDocument/2006/relationships/hyperlink" Target="https://www.softwaregroup.com/" TargetMode="External"/><Relationship Id="rId13" Type="http://schemas.openxmlformats.org/officeDocument/2006/relationships/image" Target="../media/image62.png"/><Relationship Id="rId18" Type="http://schemas.openxmlformats.org/officeDocument/2006/relationships/hyperlink" Target="https://bosch.io/" TargetMode="External"/><Relationship Id="rId26" Type="http://schemas.openxmlformats.org/officeDocument/2006/relationships/hyperlink" Target="https://dxc.com/us/en" TargetMode="External"/><Relationship Id="rId3" Type="http://schemas.openxmlformats.org/officeDocument/2006/relationships/image" Target="../media/image57.jpeg"/><Relationship Id="rId21" Type="http://schemas.openxmlformats.org/officeDocument/2006/relationships/image" Target="../media/image66.png"/><Relationship Id="rId7" Type="http://schemas.openxmlformats.org/officeDocument/2006/relationships/image" Target="../media/image59.png"/><Relationship Id="rId12" Type="http://schemas.openxmlformats.org/officeDocument/2006/relationships/hyperlink" Target="https://createx.bg/" TargetMode="External"/><Relationship Id="rId17" Type="http://schemas.openxmlformats.org/officeDocument/2006/relationships/image" Target="../media/image64.png"/><Relationship Id="rId25" Type="http://schemas.openxmlformats.org/officeDocument/2006/relationships/image" Target="../media/image68.png"/><Relationship Id="rId2" Type="http://schemas.openxmlformats.org/officeDocument/2006/relationships/hyperlink" Target="https://www.pharvision.ai/" TargetMode="External"/><Relationship Id="rId16" Type="http://schemas.openxmlformats.org/officeDocument/2006/relationships/hyperlink" Target="https://smartit.bg/" TargetMode="External"/><Relationship Id="rId20" Type="http://schemas.openxmlformats.org/officeDocument/2006/relationships/hyperlink" Target="https://it.schwarz/en/careers" TargetMode="External"/><Relationship Id="rId29" Type="http://schemas.openxmlformats.org/officeDocument/2006/relationships/image" Target="../media/image70.jpg"/><Relationship Id="rId1" Type="http://schemas.openxmlformats.org/officeDocument/2006/relationships/slideLayout" Target="../slideLayouts/slideLayout4.xml"/><Relationship Id="rId6" Type="http://schemas.openxmlformats.org/officeDocument/2006/relationships/hyperlink" Target="https://www.postbank.bg/bg-BG" TargetMode="External"/><Relationship Id="rId11" Type="http://schemas.openxmlformats.org/officeDocument/2006/relationships/image" Target="../media/image61.png"/><Relationship Id="rId24" Type="http://schemas.openxmlformats.org/officeDocument/2006/relationships/hyperlink" Target="https://www.draftkings.com/" TargetMode="External"/><Relationship Id="rId5" Type="http://schemas.openxmlformats.org/officeDocument/2006/relationships/image" Target="../media/image58.png"/><Relationship Id="rId15" Type="http://schemas.openxmlformats.org/officeDocument/2006/relationships/image" Target="../media/image63.jpeg"/><Relationship Id="rId23" Type="http://schemas.openxmlformats.org/officeDocument/2006/relationships/image" Target="../media/image67.png"/><Relationship Id="rId28" Type="http://schemas.openxmlformats.org/officeDocument/2006/relationships/hyperlink" Target="https://ambitioned.com/" TargetMode="External"/><Relationship Id="rId10" Type="http://schemas.openxmlformats.org/officeDocument/2006/relationships/hyperlink" Target="https://bg.coca-colahellenic.com/bg/working-with-us" TargetMode="External"/><Relationship Id="rId19" Type="http://schemas.openxmlformats.org/officeDocument/2006/relationships/image" Target="../media/image65.png"/><Relationship Id="rId4" Type="http://schemas.openxmlformats.org/officeDocument/2006/relationships/hyperlink" Target="https://en.superhosting.bg/" TargetMode="External"/><Relationship Id="rId9" Type="http://schemas.openxmlformats.org/officeDocument/2006/relationships/image" Target="../media/image60.png"/><Relationship Id="rId14" Type="http://schemas.openxmlformats.org/officeDocument/2006/relationships/hyperlink" Target="https://www.pokerstars.bg/" TargetMode="External"/><Relationship Id="rId22" Type="http://schemas.openxmlformats.org/officeDocument/2006/relationships/hyperlink" Target="https://indeavr.com/" TargetMode="External"/><Relationship Id="rId27" Type="http://schemas.openxmlformats.org/officeDocument/2006/relationships/image" Target="../media/image69.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hyperlink" Target="https://www.youtube.com/c/CodeItUpwithIvo" TargetMode="Externa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48.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image" Target="../media/image72.png"/><Relationship Id="rId4" Type="http://schemas.openxmlformats.org/officeDocument/2006/relationships/hyperlink" Target="https://softuni.b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hyperlink" Target="https://softuni.org/curriculum"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1">
            <a:extLst>
              <a:ext uri="{FF2B5EF4-FFF2-40B4-BE49-F238E27FC236}">
                <a16:creationId xmlns="" xmlns:a16="http://schemas.microsoft.com/office/drawing/2014/main" id="{E2520411-6326-473B-BB52-BB5A364D2235}"/>
              </a:ext>
            </a:extLst>
          </p:cNvPr>
          <p:cNvSpPr>
            <a:spLocks noGrp="1"/>
          </p:cNvSpPr>
          <p:nvPr>
            <p:ph type="body" sz="quarter" idx="18"/>
          </p:nvPr>
        </p:nvSpPr>
        <p:spPr/>
        <p:txBody>
          <a:bodyPr/>
          <a:lstStyle/>
          <a:p>
            <a:r>
              <a:rPr lang="en-US" dirty="0">
                <a:hlinkClick r:id="rId3"/>
              </a:rPr>
              <a:t>https://softuni.bg</a:t>
            </a:r>
            <a:endParaRPr lang="en-US" dirty="0"/>
          </a:p>
        </p:txBody>
      </p:sp>
      <p:sp>
        <p:nvSpPr>
          <p:cNvPr id="18" name="Text Placeholder 10">
            <a:extLst>
              <a:ext uri="{FF2B5EF4-FFF2-40B4-BE49-F238E27FC236}">
                <a16:creationId xmlns="" xmlns:a16="http://schemas.microsoft.com/office/drawing/2014/main" id="{AC32CB05-E0EC-4C0B-AA8A-42F37DB72B29}"/>
              </a:ext>
            </a:extLst>
          </p:cNvPr>
          <p:cNvSpPr>
            <a:spLocks noGrp="1"/>
          </p:cNvSpPr>
          <p:nvPr>
            <p:ph type="body" sz="quarter" idx="17"/>
          </p:nvPr>
        </p:nvSpPr>
        <p:spPr/>
        <p:txBody>
          <a:bodyPr/>
          <a:lstStyle/>
          <a:p>
            <a:r>
              <a:rPr lang="en-US" dirty="0"/>
              <a:t>Software University</a:t>
            </a:r>
          </a:p>
        </p:txBody>
      </p:sp>
      <p:sp>
        <p:nvSpPr>
          <p:cNvPr id="15" name="Text Placeholder 9">
            <a:extLst>
              <a:ext uri="{FF2B5EF4-FFF2-40B4-BE49-F238E27FC236}">
                <a16:creationId xmlns="" xmlns:a16="http://schemas.microsoft.com/office/drawing/2014/main" id="{A55495CA-BD53-4430-B570-56336C3B9515}"/>
              </a:ext>
            </a:extLst>
          </p:cNvPr>
          <p:cNvSpPr>
            <a:spLocks noGrp="1"/>
          </p:cNvSpPr>
          <p:nvPr>
            <p:ph type="body" sz="quarter" idx="20"/>
          </p:nvPr>
        </p:nvSpPr>
        <p:spPr/>
        <p:txBody>
          <a:bodyPr/>
          <a:lstStyle/>
          <a:p>
            <a:r>
              <a:rPr lang="en-US" dirty="0"/>
              <a:t>Technical Trainers</a:t>
            </a:r>
          </a:p>
        </p:txBody>
      </p:sp>
      <p:sp>
        <p:nvSpPr>
          <p:cNvPr id="16" name="Text Placeholder 8">
            <a:extLst>
              <a:ext uri="{FF2B5EF4-FFF2-40B4-BE49-F238E27FC236}">
                <a16:creationId xmlns="" xmlns:a16="http://schemas.microsoft.com/office/drawing/2014/main" id="{3F7F9834-3405-4C4C-ADF7-0EACA241E497}"/>
              </a:ext>
            </a:extLst>
          </p:cNvPr>
          <p:cNvSpPr>
            <a:spLocks noGrp="1"/>
          </p:cNvSpPr>
          <p:nvPr>
            <p:ph type="body" sz="quarter" idx="19"/>
          </p:nvPr>
        </p:nvSpPr>
        <p:spPr/>
        <p:txBody>
          <a:bodyPr/>
          <a:lstStyle/>
          <a:p>
            <a:r>
              <a:rPr lang="en-US" dirty="0"/>
              <a:t>SoftUni Team</a:t>
            </a:r>
          </a:p>
        </p:txBody>
      </p:sp>
      <p:sp>
        <p:nvSpPr>
          <p:cNvPr id="2" name="Subtitle 1">
            <a:extLst>
              <a:ext uri="{FF2B5EF4-FFF2-40B4-BE49-F238E27FC236}">
                <a16:creationId xmlns="" xmlns:a16="http://schemas.microsoft.com/office/drawing/2014/main" id="{E931A062-40B1-4429-B72D-4CEB5A2AD254}"/>
              </a:ext>
            </a:extLst>
          </p:cNvPr>
          <p:cNvSpPr>
            <a:spLocks noGrp="1"/>
          </p:cNvSpPr>
          <p:nvPr>
            <p:ph type="subTitle" idx="1"/>
          </p:nvPr>
        </p:nvSpPr>
        <p:spPr>
          <a:xfrm>
            <a:off x="554038" y="1268194"/>
            <a:ext cx="11083925" cy="1196141"/>
          </a:xfrm>
        </p:spPr>
        <p:txBody>
          <a:bodyPr>
            <a:normAutofit/>
          </a:bodyPr>
          <a:lstStyle/>
          <a:p>
            <a:pPr>
              <a:lnSpc>
                <a:spcPct val="100000"/>
              </a:lnSpc>
            </a:pPr>
            <a:r>
              <a:rPr lang="en-US" dirty="0"/>
              <a:t>Fundamental Concepts and Paradigms</a:t>
            </a:r>
            <a:br>
              <a:rPr lang="en-US" dirty="0"/>
            </a:br>
            <a:r>
              <a:rPr lang="en-US" dirty="0"/>
              <a:t>in the Software Engineering Profession</a:t>
            </a:r>
          </a:p>
        </p:txBody>
      </p:sp>
      <p:sp>
        <p:nvSpPr>
          <p:cNvPr id="5" name="Title 4"/>
          <p:cNvSpPr>
            <a:spLocks noGrp="1"/>
          </p:cNvSpPr>
          <p:nvPr>
            <p:ph type="title"/>
          </p:nvPr>
        </p:nvSpPr>
        <p:spPr>
          <a:xfrm>
            <a:off x="554038" y="279000"/>
            <a:ext cx="11083925" cy="970915"/>
          </a:xfrm>
        </p:spPr>
        <p:txBody>
          <a:bodyPr>
            <a:noAutofit/>
          </a:bodyPr>
          <a:lstStyle/>
          <a:p>
            <a:r>
              <a:rPr lang="en-US" sz="5400" dirty="0"/>
              <a:t>Software Development Concepts</a:t>
            </a:r>
          </a:p>
        </p:txBody>
      </p:sp>
      <p:grpSp>
        <p:nvGrpSpPr>
          <p:cNvPr id="23" name="Group 22">
            <a:extLst>
              <a:ext uri="{FF2B5EF4-FFF2-40B4-BE49-F238E27FC236}">
                <a16:creationId xmlns="" xmlns:a16="http://schemas.microsoft.com/office/drawing/2014/main" id="{0458110D-514A-40D1-8C1C-342F98BD1E1A}"/>
              </a:ext>
            </a:extLst>
          </p:cNvPr>
          <p:cNvGrpSpPr/>
          <p:nvPr/>
        </p:nvGrpSpPr>
        <p:grpSpPr>
          <a:xfrm>
            <a:off x="543078" y="3026757"/>
            <a:ext cx="5981400" cy="1755000"/>
            <a:chOff x="1236000" y="2574000"/>
            <a:chExt cx="7051487" cy="1906498"/>
          </a:xfrm>
        </p:grpSpPr>
        <p:pic>
          <p:nvPicPr>
            <p:cNvPr id="1028" name="Picture 4" descr="Software Engineer vs. Software Developer: Know the Differences ...">
              <a:extLst>
                <a:ext uri="{FF2B5EF4-FFF2-40B4-BE49-F238E27FC236}">
                  <a16:creationId xmlns="" xmlns:a16="http://schemas.microsoft.com/office/drawing/2014/main" id="{70695587-941F-4C7E-BCDF-092A4978C4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41221" y="2574000"/>
              <a:ext cx="3546266" cy="19064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Software Engineering And It's Importance In Our Daily life ...">
              <a:extLst>
                <a:ext uri="{FF2B5EF4-FFF2-40B4-BE49-F238E27FC236}">
                  <a16:creationId xmlns="" xmlns:a16="http://schemas.microsoft.com/office/drawing/2014/main" id="{54DE3F7E-ECEF-44F1-B9B1-D794160FA7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6000" y="2574000"/>
              <a:ext cx="3975955" cy="19064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575228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15D8772-1696-4874-9EEB-70FAC096D286}"/>
              </a:ext>
            </a:extLst>
          </p:cNvPr>
          <p:cNvSpPr>
            <a:spLocks noGrp="1"/>
          </p:cNvSpPr>
          <p:nvPr>
            <p:ph type="title" sz="quarter" idx="10"/>
          </p:nvPr>
        </p:nvSpPr>
        <p:spPr>
          <a:xfrm>
            <a:off x="-73409" y="4239000"/>
            <a:ext cx="12265410" cy="1811102"/>
          </a:xfrm>
        </p:spPr>
        <p:txBody>
          <a:bodyPr/>
          <a:lstStyle/>
          <a:p>
            <a:r>
              <a:rPr lang="en-US" sz="5000" dirty="0"/>
              <a:t>Fundamental Software</a:t>
            </a:r>
            <a:r>
              <a:rPr lang="bg-BG" sz="5000" dirty="0"/>
              <a:t> </a:t>
            </a:r>
            <a:r>
              <a:rPr lang="en-US" sz="5000" dirty="0"/>
              <a:t>Engineering Concepts</a:t>
            </a:r>
          </a:p>
        </p:txBody>
      </p:sp>
      <p:pic>
        <p:nvPicPr>
          <p:cNvPr id="6" name="Picture 5">
            <a:extLst>
              <a:ext uri="{FF2B5EF4-FFF2-40B4-BE49-F238E27FC236}">
                <a16:creationId xmlns="" xmlns:a16="http://schemas.microsoft.com/office/drawing/2014/main" id="{EB0F142A-D379-4441-B821-D06954D5EF5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16168" y="1644532"/>
            <a:ext cx="2371844" cy="2187503"/>
          </a:xfrm>
          <a:prstGeom prst="rect">
            <a:avLst/>
          </a:prstGeom>
        </p:spPr>
      </p:pic>
    </p:spTree>
    <p:extLst>
      <p:ext uri="{BB962C8B-B14F-4D97-AF65-F5344CB8AC3E}">
        <p14:creationId xmlns:p14="http://schemas.microsoft.com/office/powerpoint/2010/main" val="3373606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 xmlns:a16="http://schemas.microsoft.com/office/drawing/2014/main" id="{6EADBE0A-CD6F-49AF-9618-54D9C9FC5C7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3" name="Text Placeholder 2">
            <a:extLst>
              <a:ext uri="{FF2B5EF4-FFF2-40B4-BE49-F238E27FC236}">
                <a16:creationId xmlns="" xmlns:a16="http://schemas.microsoft.com/office/drawing/2014/main" id="{EBDF2470-AF19-40D1-821F-FE9DE30A5E1C}"/>
              </a:ext>
            </a:extLst>
          </p:cNvPr>
          <p:cNvSpPr>
            <a:spLocks noGrp="1"/>
          </p:cNvSpPr>
          <p:nvPr>
            <p:ph type="body" sz="quarter" idx="10"/>
          </p:nvPr>
        </p:nvSpPr>
        <p:spPr/>
        <p:txBody>
          <a:bodyPr>
            <a:normAutofit/>
          </a:bodyPr>
          <a:lstStyle/>
          <a:p>
            <a:pPr>
              <a:buClr>
                <a:schemeClr val="tx1"/>
              </a:buClr>
            </a:pPr>
            <a:r>
              <a:rPr lang="en-US" dirty="0"/>
              <a:t>Basic </a:t>
            </a:r>
            <a:r>
              <a:rPr lang="en-US" b="1" dirty="0">
                <a:solidFill>
                  <a:schemeClr val="bg1"/>
                </a:solidFill>
              </a:rPr>
              <a:t>mathematical concepts </a:t>
            </a:r>
            <a:r>
              <a:rPr lang="en-US" dirty="0"/>
              <a:t>related to programming</a:t>
            </a:r>
          </a:p>
          <a:p>
            <a:pPr lvl="1">
              <a:buClr>
                <a:schemeClr val="tx1"/>
              </a:buClr>
            </a:pPr>
            <a:r>
              <a:rPr lang="en-US" b="1" dirty="0">
                <a:solidFill>
                  <a:schemeClr val="bg1"/>
                </a:solidFill>
              </a:rPr>
              <a:t>Coordinate systems</a:t>
            </a:r>
            <a:r>
              <a:rPr lang="bg-BG" b="1" dirty="0">
                <a:solidFill>
                  <a:schemeClr val="bg1"/>
                </a:solidFill>
              </a:rPr>
              <a:t> </a:t>
            </a:r>
            <a:r>
              <a:rPr lang="bg-BG" dirty="0"/>
              <a:t>(</a:t>
            </a:r>
            <a:r>
              <a:rPr lang="en-US" dirty="0"/>
              <a:t>used in computer graphics</a:t>
            </a:r>
            <a:r>
              <a:rPr lang="bg-BG" dirty="0"/>
              <a:t>)</a:t>
            </a:r>
            <a:endParaRPr lang="en-US" dirty="0"/>
          </a:p>
          <a:p>
            <a:pPr lvl="1">
              <a:buClr>
                <a:schemeClr val="tx1"/>
              </a:buClr>
            </a:pPr>
            <a:r>
              <a:rPr lang="en-US" dirty="0"/>
              <a:t>Mathematical </a:t>
            </a:r>
            <a:r>
              <a:rPr lang="en-US" b="1" dirty="0">
                <a:solidFill>
                  <a:schemeClr val="bg1"/>
                </a:solidFill>
              </a:rPr>
              <a:t>functions</a:t>
            </a:r>
            <a:r>
              <a:rPr lang="en-US" b="1" dirty="0"/>
              <a:t> </a:t>
            </a:r>
            <a:r>
              <a:rPr lang="bg-BG" dirty="0"/>
              <a:t>(</a:t>
            </a:r>
            <a:r>
              <a:rPr lang="en-US" dirty="0"/>
              <a:t>lambda calculus, discrete functions, …)</a:t>
            </a:r>
            <a:endParaRPr lang="en-US" b="1" dirty="0"/>
          </a:p>
          <a:p>
            <a:pPr lvl="1">
              <a:buClr>
                <a:schemeClr val="tx1"/>
              </a:buClr>
            </a:pPr>
            <a:r>
              <a:rPr lang="en-US" b="1" dirty="0">
                <a:solidFill>
                  <a:schemeClr val="bg1"/>
                </a:solidFill>
              </a:rPr>
              <a:t>Vectors</a:t>
            </a:r>
            <a:r>
              <a:rPr lang="en-US" b="1" dirty="0"/>
              <a:t> </a:t>
            </a:r>
            <a:r>
              <a:rPr lang="en-US" dirty="0"/>
              <a:t>and </a:t>
            </a:r>
            <a:r>
              <a:rPr lang="en-US" b="1" dirty="0">
                <a:solidFill>
                  <a:schemeClr val="bg1"/>
                </a:solidFill>
              </a:rPr>
              <a:t>matrices</a:t>
            </a:r>
            <a:r>
              <a:rPr lang="en-US" b="1" dirty="0"/>
              <a:t> </a:t>
            </a:r>
            <a:r>
              <a:rPr lang="en-US" dirty="0"/>
              <a:t>(used in graphics, machine learning, …)</a:t>
            </a:r>
          </a:p>
          <a:p>
            <a:pPr lvl="1">
              <a:buClr>
                <a:schemeClr val="tx1"/>
              </a:buClr>
            </a:pPr>
            <a:r>
              <a:rPr lang="en-US" dirty="0"/>
              <a:t>Finite state </a:t>
            </a:r>
            <a:r>
              <a:rPr lang="en-US" b="1" dirty="0">
                <a:solidFill>
                  <a:schemeClr val="bg1"/>
                </a:solidFill>
              </a:rPr>
              <a:t>automata</a:t>
            </a:r>
            <a:r>
              <a:rPr lang="en-US" dirty="0"/>
              <a:t> and </a:t>
            </a:r>
            <a:r>
              <a:rPr lang="en-US" b="1" dirty="0">
                <a:solidFill>
                  <a:schemeClr val="bg1"/>
                </a:solidFill>
              </a:rPr>
              <a:t>state machines</a:t>
            </a:r>
            <a:r>
              <a:rPr lang="en-US" dirty="0">
                <a:solidFill>
                  <a:schemeClr val="bg1"/>
                </a:solidFill>
              </a:rPr>
              <a:t> </a:t>
            </a:r>
            <a:r>
              <a:rPr lang="en-US" dirty="0"/>
              <a:t>(used in parsers)</a:t>
            </a:r>
          </a:p>
          <a:p>
            <a:pPr lvl="1">
              <a:buClr>
                <a:schemeClr val="tx1"/>
              </a:buClr>
            </a:pPr>
            <a:r>
              <a:rPr lang="en-US" b="1" dirty="0">
                <a:solidFill>
                  <a:schemeClr val="bg1"/>
                </a:solidFill>
              </a:rPr>
              <a:t>Statistics</a:t>
            </a:r>
            <a:r>
              <a:rPr lang="en-US" b="1" dirty="0"/>
              <a:t> </a:t>
            </a:r>
            <a:r>
              <a:rPr lang="en-US" dirty="0"/>
              <a:t>concepts (used in machine learning)</a:t>
            </a:r>
          </a:p>
          <a:p>
            <a:pPr lvl="1">
              <a:buClr>
                <a:schemeClr val="tx1"/>
              </a:buClr>
            </a:pPr>
            <a:r>
              <a:rPr lang="en-US" b="1" dirty="0">
                <a:solidFill>
                  <a:schemeClr val="bg1"/>
                </a:solidFill>
              </a:rPr>
              <a:t>Algorithm complexity</a:t>
            </a:r>
            <a:r>
              <a:rPr lang="en-US" dirty="0">
                <a:solidFill>
                  <a:schemeClr val="bg1"/>
                </a:solidFill>
              </a:rPr>
              <a:t> </a:t>
            </a:r>
            <a:r>
              <a:rPr lang="en-US" dirty="0"/>
              <a:t>(estimate the speed)</a:t>
            </a:r>
          </a:p>
          <a:p>
            <a:pPr lvl="1">
              <a:buClr>
                <a:schemeClr val="tx1"/>
              </a:buClr>
            </a:pPr>
            <a:r>
              <a:rPr lang="en-US" dirty="0"/>
              <a:t>Mathematical modeling</a:t>
            </a:r>
          </a:p>
        </p:txBody>
      </p:sp>
      <p:sp>
        <p:nvSpPr>
          <p:cNvPr id="4" name="Title 3">
            <a:extLst>
              <a:ext uri="{FF2B5EF4-FFF2-40B4-BE49-F238E27FC236}">
                <a16:creationId xmlns="" xmlns:a16="http://schemas.microsoft.com/office/drawing/2014/main" id="{A70BEFD3-E261-4F2A-B6BA-1D87316615D1}"/>
              </a:ext>
            </a:extLst>
          </p:cNvPr>
          <p:cNvSpPr>
            <a:spLocks noGrp="1"/>
          </p:cNvSpPr>
          <p:nvPr>
            <p:ph type="title"/>
          </p:nvPr>
        </p:nvSpPr>
        <p:spPr/>
        <p:txBody>
          <a:bodyPr/>
          <a:lstStyle/>
          <a:p>
            <a:r>
              <a:rPr lang="en-US" dirty="0"/>
              <a:t>Math Concepts in Software Development</a:t>
            </a:r>
          </a:p>
        </p:txBody>
      </p:sp>
    </p:spTree>
    <p:extLst>
      <p:ext uri="{BB962C8B-B14F-4D97-AF65-F5344CB8AC3E}">
        <p14:creationId xmlns:p14="http://schemas.microsoft.com/office/powerpoint/2010/main" val="10433349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5D9C385-B517-4F58-8FE9-64E5BC698FBF}"/>
              </a:ext>
            </a:extLst>
          </p:cNvPr>
          <p:cNvSpPr>
            <a:spLocks noGrp="1"/>
          </p:cNvSpPr>
          <p:nvPr>
            <p:ph type="sldNum" sz="quarter" idx="5"/>
          </p:nvPr>
        </p:nvSpPr>
        <p:spPr/>
        <p:txBody>
          <a:bodyPr/>
          <a:lstStyle/>
          <a:p>
            <a:fld id="{2BF067CD-8E6B-4360-9AA8-C5DF2A48A6D1}" type="slidenum">
              <a:rPr lang="en-US" noProof="0" smtClean="0"/>
              <a:pPr/>
              <a:t>12</a:t>
            </a:fld>
            <a:endParaRPr lang="en-US" noProof="0" dirty="0"/>
          </a:p>
        </p:txBody>
      </p:sp>
      <p:sp>
        <p:nvSpPr>
          <p:cNvPr id="4" name="Title 3">
            <a:extLst>
              <a:ext uri="{FF2B5EF4-FFF2-40B4-BE49-F238E27FC236}">
                <a16:creationId xmlns="" xmlns:a16="http://schemas.microsoft.com/office/drawing/2014/main" id="{351FBA07-F52A-44D9-9DB8-8A96C036B2DA}"/>
              </a:ext>
            </a:extLst>
          </p:cNvPr>
          <p:cNvSpPr>
            <a:spLocks noGrp="1"/>
          </p:cNvSpPr>
          <p:nvPr>
            <p:ph type="title"/>
          </p:nvPr>
        </p:nvSpPr>
        <p:spPr/>
        <p:txBody>
          <a:bodyPr/>
          <a:lstStyle/>
          <a:p>
            <a:r>
              <a:rPr lang="en-US" dirty="0"/>
              <a:t>Coordinate System and </a:t>
            </a:r>
            <a:r>
              <a:rPr lang="en-US"/>
              <a:t>SVG – Example</a:t>
            </a:r>
          </a:p>
        </p:txBody>
      </p:sp>
      <p:sp>
        <p:nvSpPr>
          <p:cNvPr id="5" name="Text Placeholder 7">
            <a:extLst>
              <a:ext uri="{FF2B5EF4-FFF2-40B4-BE49-F238E27FC236}">
                <a16:creationId xmlns="" xmlns:a16="http://schemas.microsoft.com/office/drawing/2014/main" id="{E7926A0C-7545-49AA-9EEF-837264B3791A}"/>
              </a:ext>
            </a:extLst>
          </p:cNvPr>
          <p:cNvSpPr txBox="1">
            <a:spLocks/>
          </p:cNvSpPr>
          <p:nvPr/>
        </p:nvSpPr>
        <p:spPr>
          <a:xfrm>
            <a:off x="763500" y="1380787"/>
            <a:ext cx="10665000" cy="200321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400" dirty="0">
                <a:solidFill>
                  <a:schemeClr val="tx1"/>
                </a:solidFill>
              </a:rPr>
              <a:t>&lt;svg width="500" height="250" style="background:lightgray"&gt;</a:t>
            </a:r>
          </a:p>
          <a:p>
            <a:r>
              <a:rPr lang="en-US" sz="2400" dirty="0">
                <a:solidFill>
                  <a:schemeClr val="tx1"/>
                </a:solidFill>
              </a:rPr>
              <a:t>  &lt;rect x="100" y="50" width="200" height="100" rx="5" ry="5" style="fill:red;stroke:black;stroke-width:5;opacity:0.7" /&gt;</a:t>
            </a:r>
          </a:p>
          <a:p>
            <a:r>
              <a:rPr lang="en-US" sz="2400" dirty="0">
                <a:solidFill>
                  <a:schemeClr val="tx1"/>
                </a:solidFill>
              </a:rPr>
              <a:t>&lt;/svg&gt;</a:t>
            </a:r>
            <a:endParaRPr lang="en-US" sz="2400" baseline="-25000" dirty="0">
              <a:solidFill>
                <a:schemeClr val="tx1"/>
              </a:solidFill>
            </a:endParaRPr>
          </a:p>
        </p:txBody>
      </p:sp>
      <p:pic>
        <p:nvPicPr>
          <p:cNvPr id="60" name="Picture 59">
            <a:extLst>
              <a:ext uri="{FF2B5EF4-FFF2-40B4-BE49-F238E27FC236}">
                <a16:creationId xmlns="" xmlns:a16="http://schemas.microsoft.com/office/drawing/2014/main" id="{04D9353F-1A73-49AB-8971-D22ECDC6AF92}"/>
              </a:ext>
            </a:extLst>
          </p:cNvPr>
          <p:cNvPicPr>
            <a:picLocks noChangeAspect="1"/>
          </p:cNvPicPr>
          <p:nvPr/>
        </p:nvPicPr>
        <p:blipFill>
          <a:blip r:embed="rId3"/>
          <a:stretch>
            <a:fillRect/>
          </a:stretch>
        </p:blipFill>
        <p:spPr>
          <a:xfrm>
            <a:off x="2990998" y="2997562"/>
            <a:ext cx="6210002" cy="3491438"/>
          </a:xfrm>
          <a:prstGeom prst="rect">
            <a:avLst/>
          </a:prstGeom>
          <a:ln>
            <a:solidFill>
              <a:schemeClr val="bg2">
                <a:lumMod val="75000"/>
              </a:schemeClr>
            </a:solidFill>
          </a:ln>
        </p:spPr>
      </p:pic>
    </p:spTree>
    <p:extLst>
      <p:ext uri="{BB962C8B-B14F-4D97-AF65-F5344CB8AC3E}">
        <p14:creationId xmlns:p14="http://schemas.microsoft.com/office/powerpoint/2010/main" val="26985809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DE8C160-3C99-4760-90FC-9B0AA674C992}"/>
              </a:ext>
            </a:extLst>
          </p:cNvPr>
          <p:cNvSpPr>
            <a:spLocks noGrp="1"/>
          </p:cNvSpPr>
          <p:nvPr>
            <p:ph type="subTitle" sz="quarter" idx="11"/>
          </p:nvPr>
        </p:nvSpPr>
        <p:spPr>
          <a:xfrm>
            <a:off x="5241000" y="3204000"/>
            <a:ext cx="6065892" cy="768084"/>
          </a:xfrm>
        </p:spPr>
        <p:txBody>
          <a:bodyPr/>
          <a:lstStyle/>
          <a:p>
            <a:r>
              <a:rPr lang="en-US" dirty="0"/>
              <a:t>Live Demo</a:t>
            </a:r>
          </a:p>
        </p:txBody>
      </p:sp>
      <p:sp>
        <p:nvSpPr>
          <p:cNvPr id="4" name="Title 3">
            <a:extLst>
              <a:ext uri="{FF2B5EF4-FFF2-40B4-BE49-F238E27FC236}">
                <a16:creationId xmlns="" xmlns:a16="http://schemas.microsoft.com/office/drawing/2014/main" id="{000687E7-DA2B-4361-A6AE-44F632B89E15}"/>
              </a:ext>
            </a:extLst>
          </p:cNvPr>
          <p:cNvSpPr>
            <a:spLocks noGrp="1"/>
          </p:cNvSpPr>
          <p:nvPr>
            <p:ph type="title" sz="quarter" idx="10"/>
          </p:nvPr>
        </p:nvSpPr>
        <p:spPr/>
        <p:txBody>
          <a:bodyPr/>
          <a:lstStyle/>
          <a:p>
            <a:r>
              <a:rPr lang="en-US" dirty="0"/>
              <a:t>SVG and the Coordinate System</a:t>
            </a:r>
          </a:p>
        </p:txBody>
      </p:sp>
      <p:sp>
        <p:nvSpPr>
          <p:cNvPr id="8" name="Rectangle 7">
            <a:extLst>
              <a:ext uri="{FF2B5EF4-FFF2-40B4-BE49-F238E27FC236}">
                <a16:creationId xmlns="" xmlns:a16="http://schemas.microsoft.com/office/drawing/2014/main" id="{5484635F-661E-42ED-809F-D3D9A489ACA6}"/>
              </a:ext>
            </a:extLst>
          </p:cNvPr>
          <p:cNvSpPr/>
          <p:nvPr/>
        </p:nvSpPr>
        <p:spPr>
          <a:xfrm>
            <a:off x="5286000" y="3971963"/>
            <a:ext cx="6116336" cy="523220"/>
          </a:xfrm>
          <a:prstGeom prst="rect">
            <a:avLst/>
          </a:prstGeom>
        </p:spPr>
        <p:txBody>
          <a:bodyPr wrap="none">
            <a:spAutoFit/>
          </a:bodyPr>
          <a:lstStyle/>
          <a:p>
            <a:pPr algn="ctr"/>
            <a:r>
              <a:rPr lang="en-US" sz="2800" dirty="0">
                <a:hlinkClick r:id="rId3"/>
              </a:rPr>
              <a:t>https://repl.it/@nakov/SVG-example</a:t>
            </a:r>
            <a:endParaRPr lang="en-US" sz="2800" dirty="0"/>
          </a:p>
        </p:txBody>
      </p:sp>
      <p:pic>
        <p:nvPicPr>
          <p:cNvPr id="10" name="Picture 9">
            <a:extLst>
              <a:ext uri="{FF2B5EF4-FFF2-40B4-BE49-F238E27FC236}">
                <a16:creationId xmlns="" xmlns:a16="http://schemas.microsoft.com/office/drawing/2014/main" id="{B080946B-F0DD-4BF9-A0E4-84F3DEE6FB41}"/>
              </a:ext>
            </a:extLst>
          </p:cNvPr>
          <p:cNvPicPr>
            <a:picLocks noChangeAspect="1"/>
          </p:cNvPicPr>
          <p:nvPr/>
        </p:nvPicPr>
        <p:blipFill>
          <a:blip r:embed="rId4"/>
          <a:stretch>
            <a:fillRect/>
          </a:stretch>
        </p:blipFill>
        <p:spPr>
          <a:xfrm>
            <a:off x="1345664" y="2174812"/>
            <a:ext cx="2503010" cy="1279524"/>
          </a:xfrm>
          <a:prstGeom prst="rect">
            <a:avLst/>
          </a:prstGeom>
        </p:spPr>
      </p:pic>
    </p:spTree>
    <p:extLst>
      <p:ext uri="{BB962C8B-B14F-4D97-AF65-F5344CB8AC3E}">
        <p14:creationId xmlns:p14="http://schemas.microsoft.com/office/powerpoint/2010/main" val="14553381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 xmlns:a16="http://schemas.microsoft.com/office/drawing/2014/main" id="{D7FF8F9A-EB4B-469F-B213-DD8C0610AEB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3" name="Text Placeholder 2">
            <a:extLst>
              <a:ext uri="{FF2B5EF4-FFF2-40B4-BE49-F238E27FC236}">
                <a16:creationId xmlns="" xmlns:a16="http://schemas.microsoft.com/office/drawing/2014/main" id="{31241CAF-69CC-4F31-B668-E48842837BB7}"/>
              </a:ext>
            </a:extLst>
          </p:cNvPr>
          <p:cNvSpPr>
            <a:spLocks noGrp="1"/>
          </p:cNvSpPr>
          <p:nvPr>
            <p:ph type="body" sz="quarter" idx="10"/>
          </p:nvPr>
        </p:nvSpPr>
        <p:spPr/>
        <p:txBody>
          <a:bodyPr/>
          <a:lstStyle/>
          <a:p>
            <a:pPr>
              <a:buClr>
                <a:schemeClr val="tx1"/>
              </a:buClr>
            </a:pPr>
            <a:r>
              <a:rPr lang="en-US" b="1" dirty="0">
                <a:solidFill>
                  <a:schemeClr val="bg1"/>
                </a:solidFill>
              </a:rPr>
              <a:t>Object-Oriented Programming</a:t>
            </a:r>
            <a:r>
              <a:rPr lang="en-US" b="1" dirty="0"/>
              <a:t> </a:t>
            </a:r>
            <a:r>
              <a:rPr lang="en-US" dirty="0"/>
              <a:t>(OOP) is the concept of using </a:t>
            </a:r>
            <a:r>
              <a:rPr lang="en-US" b="1" dirty="0">
                <a:solidFill>
                  <a:schemeClr val="bg1"/>
                </a:solidFill>
              </a:rPr>
              <a:t>classes</a:t>
            </a:r>
            <a:r>
              <a:rPr lang="en-US" dirty="0"/>
              <a:t> and </a:t>
            </a:r>
            <a:r>
              <a:rPr lang="en-US" b="1" dirty="0">
                <a:solidFill>
                  <a:schemeClr val="bg1"/>
                </a:solidFill>
              </a:rPr>
              <a:t>objects</a:t>
            </a:r>
            <a:r>
              <a:rPr lang="bg-BG" dirty="0"/>
              <a:t> (</a:t>
            </a:r>
            <a:r>
              <a:rPr lang="en-US" dirty="0"/>
              <a:t>class instances)</a:t>
            </a:r>
            <a:r>
              <a:rPr lang="bg-BG" dirty="0"/>
              <a:t> </a:t>
            </a:r>
            <a:r>
              <a:rPr lang="en-US" dirty="0"/>
              <a:t>to model the real world</a:t>
            </a:r>
          </a:p>
        </p:txBody>
      </p:sp>
      <p:sp>
        <p:nvSpPr>
          <p:cNvPr id="4" name="Title 3">
            <a:extLst>
              <a:ext uri="{FF2B5EF4-FFF2-40B4-BE49-F238E27FC236}">
                <a16:creationId xmlns="" xmlns:a16="http://schemas.microsoft.com/office/drawing/2014/main" id="{06C84298-C4A6-45F5-99C7-F6F8F8CF74F9}"/>
              </a:ext>
            </a:extLst>
          </p:cNvPr>
          <p:cNvSpPr>
            <a:spLocks noGrp="1"/>
          </p:cNvSpPr>
          <p:nvPr>
            <p:ph type="title"/>
          </p:nvPr>
        </p:nvSpPr>
        <p:spPr/>
        <p:txBody>
          <a:bodyPr/>
          <a:lstStyle/>
          <a:p>
            <a:r>
              <a:rPr lang="en-US" dirty="0"/>
              <a:t>Object-Oriented Programming (OOP)</a:t>
            </a:r>
          </a:p>
        </p:txBody>
      </p:sp>
      <p:sp>
        <p:nvSpPr>
          <p:cNvPr id="5" name="Text Placeholder 7">
            <a:extLst>
              <a:ext uri="{FF2B5EF4-FFF2-40B4-BE49-F238E27FC236}">
                <a16:creationId xmlns="" xmlns:a16="http://schemas.microsoft.com/office/drawing/2014/main" id="{6ABCCC77-58FE-4EA6-BFA0-B60315CB6993}"/>
              </a:ext>
            </a:extLst>
          </p:cNvPr>
          <p:cNvSpPr txBox="1">
            <a:spLocks/>
          </p:cNvSpPr>
          <p:nvPr/>
        </p:nvSpPr>
        <p:spPr>
          <a:xfrm>
            <a:off x="561000" y="2709000"/>
            <a:ext cx="4904999" cy="297271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400" dirty="0">
                <a:solidFill>
                  <a:schemeClr val="bg1"/>
                </a:solidFill>
              </a:rPr>
              <a:t>class</a:t>
            </a:r>
            <a:r>
              <a:rPr lang="en-US" sz="2400" dirty="0">
                <a:solidFill>
                  <a:schemeClr val="tx1"/>
                </a:solidFill>
              </a:rPr>
              <a:t> Rectangle {</a:t>
            </a:r>
          </a:p>
          <a:p>
            <a:r>
              <a:rPr lang="en-US" sz="2400" dirty="0">
                <a:solidFill>
                  <a:schemeClr val="tx1"/>
                </a:solidFill>
              </a:rPr>
              <a:t>  int width, height;</a:t>
            </a:r>
          </a:p>
          <a:p>
            <a:r>
              <a:rPr lang="en-US" sz="2400" dirty="0">
                <a:solidFill>
                  <a:schemeClr val="tx1"/>
                </a:solidFill>
              </a:rPr>
              <a:t>  int CalcArea() {</a:t>
            </a:r>
            <a:br>
              <a:rPr lang="en-US" sz="2400" dirty="0">
                <a:solidFill>
                  <a:schemeClr val="tx1"/>
                </a:solidFill>
              </a:rPr>
            </a:br>
            <a:r>
              <a:rPr lang="en-US" sz="2400" dirty="0">
                <a:solidFill>
                  <a:schemeClr val="tx1"/>
                </a:solidFill>
              </a:rPr>
              <a:t>    return width * height;</a:t>
            </a:r>
          </a:p>
          <a:p>
            <a:pPr>
              <a:spcBef>
                <a:spcPts val="300"/>
              </a:spcBef>
            </a:pPr>
            <a:r>
              <a:rPr lang="en-US" sz="2400" dirty="0">
                <a:solidFill>
                  <a:schemeClr val="tx1"/>
                </a:solidFill>
              </a:rPr>
              <a:t>  }</a:t>
            </a:r>
          </a:p>
          <a:p>
            <a:pPr>
              <a:spcBef>
                <a:spcPts val="300"/>
              </a:spcBef>
            </a:pPr>
            <a:r>
              <a:rPr lang="en-US" sz="2400" dirty="0">
                <a:solidFill>
                  <a:schemeClr val="tx1"/>
                </a:solidFill>
              </a:rPr>
              <a:t>}</a:t>
            </a:r>
            <a:endParaRPr lang="en-US" sz="2400" baseline="-25000" dirty="0">
              <a:solidFill>
                <a:schemeClr val="tx1"/>
              </a:solidFill>
            </a:endParaRPr>
          </a:p>
        </p:txBody>
      </p:sp>
      <p:sp>
        <p:nvSpPr>
          <p:cNvPr id="6" name="Rectangle 5">
            <a:extLst>
              <a:ext uri="{FF2B5EF4-FFF2-40B4-BE49-F238E27FC236}">
                <a16:creationId xmlns="" xmlns:a16="http://schemas.microsoft.com/office/drawing/2014/main" id="{7BB672B2-0B8F-467B-BC1B-CD8AA931E34D}"/>
              </a:ext>
            </a:extLst>
          </p:cNvPr>
          <p:cNvSpPr/>
          <p:nvPr/>
        </p:nvSpPr>
        <p:spPr bwMode="auto">
          <a:xfrm>
            <a:off x="6353238" y="5256824"/>
            <a:ext cx="2520000" cy="1080000"/>
          </a:xfrm>
          <a:prstGeom prst="rect">
            <a:avLst/>
          </a:prstGeom>
          <a:ln w="571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width = 7</a:t>
            </a:r>
          </a:p>
          <a:p>
            <a:pPr algn="ctr"/>
            <a:r>
              <a:rPr lang="en-US" sz="2800" b="1" dirty="0">
                <a:solidFill>
                  <a:srgbClr val="FFFFFF"/>
                </a:solidFill>
                <a:effectLst>
                  <a:outerShdw blurRad="38100" dist="38100" dir="2700000" algn="tl">
                    <a:srgbClr val="000000">
                      <a:alpha val="43137"/>
                    </a:srgbClr>
                  </a:outerShdw>
                </a:effectLst>
              </a:rPr>
              <a:t>height = 3</a:t>
            </a:r>
          </a:p>
        </p:txBody>
      </p:sp>
      <p:sp>
        <p:nvSpPr>
          <p:cNvPr id="7" name="Rectangle 6">
            <a:extLst>
              <a:ext uri="{FF2B5EF4-FFF2-40B4-BE49-F238E27FC236}">
                <a16:creationId xmlns="" xmlns:a16="http://schemas.microsoft.com/office/drawing/2014/main" id="{B60BBC6C-CB4A-4D54-AD11-486CF121E5FA}"/>
              </a:ext>
            </a:extLst>
          </p:cNvPr>
          <p:cNvSpPr/>
          <p:nvPr/>
        </p:nvSpPr>
        <p:spPr bwMode="auto">
          <a:xfrm>
            <a:off x="9471000" y="2709000"/>
            <a:ext cx="2160000" cy="1440000"/>
          </a:xfrm>
          <a:prstGeom prst="rect">
            <a:avLst/>
          </a:prstGeom>
          <a:ln w="571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width = 6</a:t>
            </a:r>
          </a:p>
          <a:p>
            <a:pPr algn="ctr"/>
            <a:r>
              <a:rPr lang="en-US" sz="2800" b="1" dirty="0">
                <a:solidFill>
                  <a:srgbClr val="FFFFFF"/>
                </a:solidFill>
                <a:effectLst>
                  <a:outerShdw blurRad="38100" dist="38100" dir="2700000" algn="tl">
                    <a:srgbClr val="000000">
                      <a:alpha val="43137"/>
                    </a:srgbClr>
                  </a:outerShdw>
                </a:effectLst>
              </a:rPr>
              <a:t>height = 4</a:t>
            </a:r>
          </a:p>
        </p:txBody>
      </p:sp>
      <p:sp>
        <p:nvSpPr>
          <p:cNvPr id="8" name="Rectangle 7">
            <a:extLst>
              <a:ext uri="{FF2B5EF4-FFF2-40B4-BE49-F238E27FC236}">
                <a16:creationId xmlns="" xmlns:a16="http://schemas.microsoft.com/office/drawing/2014/main" id="{DB957468-B4F9-43EB-A95E-D16EDD7F18C5}"/>
              </a:ext>
            </a:extLst>
          </p:cNvPr>
          <p:cNvSpPr/>
          <p:nvPr/>
        </p:nvSpPr>
        <p:spPr bwMode="auto">
          <a:xfrm>
            <a:off x="7073238" y="2708757"/>
            <a:ext cx="1800000" cy="2160000"/>
          </a:xfrm>
          <a:prstGeom prst="rect">
            <a:avLst/>
          </a:prstGeom>
          <a:ln w="571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width = 5</a:t>
            </a:r>
          </a:p>
          <a:p>
            <a:pPr algn="ctr"/>
            <a:r>
              <a:rPr lang="en-US" sz="2800" b="1" dirty="0">
                <a:solidFill>
                  <a:srgbClr val="FFFFFF"/>
                </a:solidFill>
                <a:effectLst>
                  <a:outerShdw blurRad="38100" dist="38100" dir="2700000" algn="tl">
                    <a:srgbClr val="000000">
                      <a:alpha val="43137"/>
                    </a:srgbClr>
                  </a:outerShdw>
                </a:effectLst>
              </a:rPr>
              <a:t>height = 6</a:t>
            </a:r>
          </a:p>
        </p:txBody>
      </p:sp>
      <p:sp>
        <p:nvSpPr>
          <p:cNvPr id="10" name="AutoShape 7">
            <a:extLst>
              <a:ext uri="{FF2B5EF4-FFF2-40B4-BE49-F238E27FC236}">
                <a16:creationId xmlns="" xmlns:a16="http://schemas.microsoft.com/office/drawing/2014/main" id="{6DB7A2B9-4B69-424A-9CDB-111DD89BD7CE}"/>
              </a:ext>
            </a:extLst>
          </p:cNvPr>
          <p:cNvSpPr>
            <a:spLocks noChangeArrowheads="1"/>
          </p:cNvSpPr>
          <p:nvPr/>
        </p:nvSpPr>
        <p:spPr bwMode="auto">
          <a:xfrm>
            <a:off x="4164129" y="2484000"/>
            <a:ext cx="2642238" cy="578882"/>
          </a:xfrm>
          <a:prstGeom prst="wedgeRoundRectCallout">
            <a:avLst>
              <a:gd name="adj1" fmla="val -66560"/>
              <a:gd name="adj2" fmla="val 4274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Class definition</a:t>
            </a:r>
          </a:p>
        </p:txBody>
      </p:sp>
      <p:sp>
        <p:nvSpPr>
          <p:cNvPr id="11" name="AutoShape 7">
            <a:extLst>
              <a:ext uri="{FF2B5EF4-FFF2-40B4-BE49-F238E27FC236}">
                <a16:creationId xmlns="" xmlns:a16="http://schemas.microsoft.com/office/drawing/2014/main" id="{0BAEB091-CD60-40BC-9232-C60862E3AB03}"/>
              </a:ext>
            </a:extLst>
          </p:cNvPr>
          <p:cNvSpPr>
            <a:spLocks noChangeArrowheads="1"/>
          </p:cNvSpPr>
          <p:nvPr/>
        </p:nvSpPr>
        <p:spPr bwMode="auto">
          <a:xfrm>
            <a:off x="4130999" y="5971375"/>
            <a:ext cx="1470000" cy="595578"/>
          </a:xfrm>
          <a:prstGeom prst="wedgeRoundRectCallout">
            <a:avLst>
              <a:gd name="adj1" fmla="val 81616"/>
              <a:gd name="adj2" fmla="val -5209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Objects</a:t>
            </a:r>
          </a:p>
        </p:txBody>
      </p:sp>
      <p:sp>
        <p:nvSpPr>
          <p:cNvPr id="12" name="AutoShape 7">
            <a:extLst>
              <a:ext uri="{FF2B5EF4-FFF2-40B4-BE49-F238E27FC236}">
                <a16:creationId xmlns="" xmlns:a16="http://schemas.microsoft.com/office/drawing/2014/main" id="{2E4ABAEE-2A0B-415E-8D77-849F9F8BF7B0}"/>
              </a:ext>
            </a:extLst>
          </p:cNvPr>
          <p:cNvSpPr>
            <a:spLocks noChangeArrowheads="1"/>
          </p:cNvSpPr>
          <p:nvPr/>
        </p:nvSpPr>
        <p:spPr bwMode="auto">
          <a:xfrm>
            <a:off x="5048203" y="3253449"/>
            <a:ext cx="1470000" cy="1055608"/>
          </a:xfrm>
          <a:prstGeom prst="wedgeRoundRectCallout">
            <a:avLst>
              <a:gd name="adj1" fmla="val -103548"/>
              <a:gd name="adj2" fmla="val -2098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Fields (data)</a:t>
            </a:r>
          </a:p>
        </p:txBody>
      </p:sp>
      <p:sp>
        <p:nvSpPr>
          <p:cNvPr id="13" name="AutoShape 7">
            <a:extLst>
              <a:ext uri="{FF2B5EF4-FFF2-40B4-BE49-F238E27FC236}">
                <a16:creationId xmlns="" xmlns:a16="http://schemas.microsoft.com/office/drawing/2014/main" id="{DA55304F-3759-449B-8DCA-66F5A7F80C4C}"/>
              </a:ext>
            </a:extLst>
          </p:cNvPr>
          <p:cNvSpPr>
            <a:spLocks noChangeArrowheads="1"/>
          </p:cNvSpPr>
          <p:nvPr/>
        </p:nvSpPr>
        <p:spPr bwMode="auto">
          <a:xfrm>
            <a:off x="2631000" y="4713392"/>
            <a:ext cx="1759317" cy="1055608"/>
          </a:xfrm>
          <a:prstGeom prst="wedgeRoundRectCallout">
            <a:avLst>
              <a:gd name="adj1" fmla="val -84823"/>
              <a:gd name="adj2" fmla="val -5017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Methods</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(actions)</a:t>
            </a:r>
          </a:p>
        </p:txBody>
      </p:sp>
    </p:spTree>
    <p:extLst>
      <p:ext uri="{BB962C8B-B14F-4D97-AF65-F5344CB8AC3E}">
        <p14:creationId xmlns:p14="http://schemas.microsoft.com/office/powerpoint/2010/main" val="39765089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DE8C160-3C99-4760-90FC-9B0AA674C992}"/>
              </a:ext>
            </a:extLst>
          </p:cNvPr>
          <p:cNvSpPr>
            <a:spLocks noGrp="1"/>
          </p:cNvSpPr>
          <p:nvPr>
            <p:ph type="subTitle" sz="quarter" idx="11"/>
          </p:nvPr>
        </p:nvSpPr>
        <p:spPr>
          <a:xfrm>
            <a:off x="5241000" y="2870121"/>
            <a:ext cx="6065892" cy="768084"/>
          </a:xfrm>
        </p:spPr>
        <p:txBody>
          <a:bodyPr/>
          <a:lstStyle/>
          <a:p>
            <a:r>
              <a:rPr lang="en-US" dirty="0"/>
              <a:t>Live Demo</a:t>
            </a:r>
          </a:p>
        </p:txBody>
      </p:sp>
      <p:sp>
        <p:nvSpPr>
          <p:cNvPr id="4" name="Title 3">
            <a:extLst>
              <a:ext uri="{FF2B5EF4-FFF2-40B4-BE49-F238E27FC236}">
                <a16:creationId xmlns="" xmlns:a16="http://schemas.microsoft.com/office/drawing/2014/main" id="{000687E7-DA2B-4361-A6AE-44F632B89E15}"/>
              </a:ext>
            </a:extLst>
          </p:cNvPr>
          <p:cNvSpPr>
            <a:spLocks noGrp="1"/>
          </p:cNvSpPr>
          <p:nvPr>
            <p:ph type="title" sz="quarter" idx="10"/>
          </p:nvPr>
        </p:nvSpPr>
        <p:spPr>
          <a:xfrm>
            <a:off x="5241000" y="1134000"/>
            <a:ext cx="6065892" cy="1754333"/>
          </a:xfrm>
        </p:spPr>
        <p:txBody>
          <a:bodyPr/>
          <a:lstStyle/>
          <a:p>
            <a:r>
              <a:rPr lang="en-US" dirty="0"/>
              <a:t>Object-Oriented Programming (OOP)</a:t>
            </a:r>
          </a:p>
        </p:txBody>
      </p:sp>
      <p:pic>
        <p:nvPicPr>
          <p:cNvPr id="2" name="Picture 1">
            <a:extLst>
              <a:ext uri="{FF2B5EF4-FFF2-40B4-BE49-F238E27FC236}">
                <a16:creationId xmlns="" xmlns:a16="http://schemas.microsoft.com/office/drawing/2014/main" id="{B8F51917-A7F0-4808-B5AB-D61102D97221}"/>
              </a:ext>
            </a:extLst>
          </p:cNvPr>
          <p:cNvPicPr>
            <a:picLocks noChangeAspect="1"/>
          </p:cNvPicPr>
          <p:nvPr/>
        </p:nvPicPr>
        <p:blipFill>
          <a:blip r:embed="rId3">
            <a:duotone>
              <a:schemeClr val="accent1">
                <a:shade val="45000"/>
                <a:satMod val="135000"/>
              </a:schemeClr>
              <a:prstClr val="white"/>
            </a:duotone>
          </a:blip>
          <a:stretch>
            <a:fillRect/>
          </a:stretch>
        </p:blipFill>
        <p:spPr>
          <a:xfrm>
            <a:off x="1304025" y="1580866"/>
            <a:ext cx="2619046" cy="2608972"/>
          </a:xfrm>
          <a:prstGeom prst="rect">
            <a:avLst/>
          </a:prstGeom>
        </p:spPr>
      </p:pic>
      <p:sp>
        <p:nvSpPr>
          <p:cNvPr id="5" name="Rectangle 4">
            <a:extLst>
              <a:ext uri="{FF2B5EF4-FFF2-40B4-BE49-F238E27FC236}">
                <a16:creationId xmlns="" xmlns:a16="http://schemas.microsoft.com/office/drawing/2014/main" id="{805CF2BF-FF46-4B1B-9A82-4CBA0D851743}"/>
              </a:ext>
            </a:extLst>
          </p:cNvPr>
          <p:cNvSpPr/>
          <p:nvPr/>
        </p:nvSpPr>
        <p:spPr>
          <a:xfrm>
            <a:off x="5241000" y="3655069"/>
            <a:ext cx="6065892" cy="954107"/>
          </a:xfrm>
          <a:prstGeom prst="rect">
            <a:avLst/>
          </a:prstGeom>
        </p:spPr>
        <p:txBody>
          <a:bodyPr wrap="square">
            <a:spAutoFit/>
          </a:bodyPr>
          <a:lstStyle/>
          <a:p>
            <a:pPr algn="ctr"/>
            <a:r>
              <a:rPr lang="en-US" sz="2800" dirty="0">
                <a:hlinkClick r:id="rId4"/>
              </a:rPr>
              <a:t>https://repl.it/@nakov/rectangle-oop-js</a:t>
            </a:r>
            <a:endParaRPr lang="en-US" sz="2800" dirty="0"/>
          </a:p>
          <a:p>
            <a:pPr algn="ctr"/>
            <a:r>
              <a:rPr lang="en-US" sz="2800" dirty="0">
                <a:hlinkClick r:id="rId5"/>
              </a:rPr>
              <a:t>https://repl.it/@nakov/rectangle-oop-cs</a:t>
            </a:r>
            <a:endParaRPr lang="en-US" sz="2800" dirty="0"/>
          </a:p>
        </p:txBody>
      </p:sp>
    </p:spTree>
    <p:extLst>
      <p:ext uri="{BB962C8B-B14F-4D97-AF65-F5344CB8AC3E}">
        <p14:creationId xmlns:p14="http://schemas.microsoft.com/office/powerpoint/2010/main" val="18410200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D88B494A-7D19-4843-9152-75E2EC582AF4}"/>
              </a:ext>
            </a:extLst>
          </p:cNvPr>
          <p:cNvSpPr>
            <a:spLocks noGrp="1"/>
          </p:cNvSpPr>
          <p:nvPr>
            <p:ph type="sldNum" sz="quarter" idx="5"/>
          </p:nvPr>
        </p:nvSpPr>
        <p:spPr/>
        <p:txBody>
          <a:bodyPr/>
          <a:lstStyle/>
          <a:p>
            <a:fld id="{2BF067CD-8E6B-4360-9AA8-C5DF2A48A6D1}" type="slidenum">
              <a:rPr lang="en-US" noProof="0" smtClean="0"/>
              <a:pPr/>
              <a:t>16</a:t>
            </a:fld>
            <a:endParaRPr lang="en-US" noProof="0" dirty="0"/>
          </a:p>
        </p:txBody>
      </p:sp>
      <p:sp>
        <p:nvSpPr>
          <p:cNvPr id="3" name="Text Placeholder 2">
            <a:extLst>
              <a:ext uri="{FF2B5EF4-FFF2-40B4-BE49-F238E27FC236}">
                <a16:creationId xmlns="" xmlns:a16="http://schemas.microsoft.com/office/drawing/2014/main" id="{7019C817-BC7E-4E9B-A6DE-E6EB5D7DD156}"/>
              </a:ext>
            </a:extLst>
          </p:cNvPr>
          <p:cNvSpPr>
            <a:spLocks noGrp="1"/>
          </p:cNvSpPr>
          <p:nvPr>
            <p:ph type="body" sz="quarter" idx="10"/>
          </p:nvPr>
        </p:nvSpPr>
        <p:spPr/>
        <p:txBody>
          <a:bodyPr/>
          <a:lstStyle/>
          <a:p>
            <a:pPr>
              <a:buClr>
                <a:schemeClr val="tx1"/>
              </a:buClr>
            </a:pPr>
            <a:r>
              <a:rPr lang="en-US" b="1" dirty="0">
                <a:solidFill>
                  <a:schemeClr val="bg1"/>
                </a:solidFill>
              </a:rPr>
              <a:t>Inheritance</a:t>
            </a:r>
            <a:r>
              <a:rPr lang="en-US" dirty="0"/>
              <a:t> allows classes to </a:t>
            </a:r>
            <a:r>
              <a:rPr lang="en-US" b="1" dirty="0">
                <a:solidFill>
                  <a:schemeClr val="bg1"/>
                </a:solidFill>
              </a:rPr>
              <a:t>inherit data and functionality </a:t>
            </a:r>
            <a:r>
              <a:rPr lang="en-US" dirty="0"/>
              <a:t>from a </a:t>
            </a:r>
            <a:r>
              <a:rPr lang="en-US" b="1" dirty="0">
                <a:solidFill>
                  <a:schemeClr val="bg1"/>
                </a:solidFill>
              </a:rPr>
              <a:t>parent class</a:t>
            </a:r>
            <a:r>
              <a:rPr lang="en-US" dirty="0">
                <a:solidFill>
                  <a:schemeClr val="bg1"/>
                </a:solidFill>
              </a:rPr>
              <a:t> </a:t>
            </a:r>
            <a:r>
              <a:rPr lang="en-US" dirty="0"/>
              <a:t>(base class)</a:t>
            </a:r>
          </a:p>
          <a:p>
            <a:pPr lvl="1">
              <a:buClr>
                <a:schemeClr val="tx1"/>
              </a:buClr>
            </a:pPr>
            <a:r>
              <a:rPr lang="en-US" b="1" dirty="0">
                <a:solidFill>
                  <a:schemeClr val="bg1"/>
                </a:solidFill>
              </a:rPr>
              <a:t>Interface</a:t>
            </a:r>
            <a:r>
              <a:rPr lang="en-US" b="1" dirty="0"/>
              <a:t> </a:t>
            </a:r>
            <a:r>
              <a:rPr lang="en-US" dirty="0"/>
              <a:t>– defines abstract actions</a:t>
            </a:r>
          </a:p>
          <a:p>
            <a:pPr lvl="2">
              <a:buClr>
                <a:schemeClr val="tx1"/>
              </a:buClr>
            </a:pPr>
            <a:r>
              <a:rPr lang="en-US" dirty="0"/>
              <a:t>Actions to be implemented in descendent classes</a:t>
            </a:r>
          </a:p>
          <a:p>
            <a:pPr lvl="1">
              <a:buClr>
                <a:schemeClr val="tx1"/>
              </a:buClr>
            </a:pPr>
            <a:r>
              <a:rPr lang="en-US" sz="3200" b="1" dirty="0">
                <a:solidFill>
                  <a:schemeClr val="bg1"/>
                </a:solidFill>
              </a:rPr>
              <a:t>Abstract class</a:t>
            </a:r>
            <a:r>
              <a:rPr lang="en-US" sz="3200" dirty="0">
                <a:solidFill>
                  <a:schemeClr val="bg1"/>
                </a:solidFill>
              </a:rPr>
              <a:t> </a:t>
            </a:r>
            <a:r>
              <a:rPr lang="en-US" sz="3200" dirty="0"/>
              <a:t>– abstraction, e.g. </a:t>
            </a:r>
            <a:r>
              <a:rPr lang="en-US" sz="3200" b="1" dirty="0">
                <a:solidFill>
                  <a:schemeClr val="bg1"/>
                </a:solidFill>
                <a:latin typeface="Consolas" panose="020B0609020204030204" pitchFamily="49" charset="0"/>
              </a:rPr>
              <a:t>Figure</a:t>
            </a:r>
          </a:p>
          <a:p>
            <a:pPr lvl="2">
              <a:buClr>
                <a:schemeClr val="tx1"/>
              </a:buClr>
            </a:pPr>
            <a:r>
              <a:rPr lang="en-US" dirty="0"/>
              <a:t>Defines data + actions + abstract actions</a:t>
            </a:r>
          </a:p>
          <a:p>
            <a:pPr lvl="1">
              <a:buClr>
                <a:schemeClr val="tx1"/>
              </a:buClr>
            </a:pPr>
            <a:r>
              <a:rPr lang="en-US" sz="3200" b="1" dirty="0">
                <a:solidFill>
                  <a:schemeClr val="bg1"/>
                </a:solidFill>
              </a:rPr>
              <a:t>Concrete class</a:t>
            </a:r>
            <a:r>
              <a:rPr lang="en-US" sz="3200" dirty="0">
                <a:solidFill>
                  <a:schemeClr val="bg1"/>
                </a:solidFill>
              </a:rPr>
              <a:t> </a:t>
            </a:r>
            <a:r>
              <a:rPr lang="en-US" sz="3200" dirty="0"/>
              <a:t>– e.g. </a:t>
            </a:r>
            <a:r>
              <a:rPr lang="en-US" sz="3200" b="1" dirty="0">
                <a:solidFill>
                  <a:schemeClr val="bg1"/>
                </a:solidFill>
                <a:latin typeface="Consolas" panose="020B0609020204030204" pitchFamily="49" charset="0"/>
              </a:rPr>
              <a:t>Circle</a:t>
            </a:r>
            <a:r>
              <a:rPr lang="en-US" sz="3200" dirty="0"/>
              <a:t>, </a:t>
            </a:r>
            <a:r>
              <a:rPr lang="en-US" sz="3200" b="1" dirty="0">
                <a:solidFill>
                  <a:schemeClr val="bg1"/>
                </a:solidFill>
                <a:latin typeface="Consolas" panose="020B0609020204030204" pitchFamily="49" charset="0"/>
              </a:rPr>
              <a:t>Rectangle</a:t>
            </a:r>
          </a:p>
          <a:p>
            <a:pPr lvl="2">
              <a:buClr>
                <a:schemeClr val="tx1"/>
              </a:buClr>
            </a:pPr>
            <a:r>
              <a:rPr lang="en-US" dirty="0"/>
              <a:t>Defines data + concrete functionality</a:t>
            </a:r>
          </a:p>
        </p:txBody>
      </p:sp>
      <p:sp>
        <p:nvSpPr>
          <p:cNvPr id="4" name="Title 3">
            <a:extLst>
              <a:ext uri="{FF2B5EF4-FFF2-40B4-BE49-F238E27FC236}">
                <a16:creationId xmlns="" xmlns:a16="http://schemas.microsoft.com/office/drawing/2014/main" id="{6C3CF722-D0B3-47A9-BC42-40A8F7CBACBA}"/>
              </a:ext>
            </a:extLst>
          </p:cNvPr>
          <p:cNvSpPr>
            <a:spLocks noGrp="1"/>
          </p:cNvSpPr>
          <p:nvPr>
            <p:ph type="title"/>
          </p:nvPr>
        </p:nvSpPr>
        <p:spPr/>
        <p:txBody>
          <a:bodyPr/>
          <a:lstStyle/>
          <a:p>
            <a:r>
              <a:rPr lang="en-US" dirty="0"/>
              <a:t>Inheritance and Interfaces</a:t>
            </a:r>
          </a:p>
        </p:txBody>
      </p:sp>
      <p:pic>
        <p:nvPicPr>
          <p:cNvPr id="5" name="Picture 4">
            <a:extLst>
              <a:ext uri="{FF2B5EF4-FFF2-40B4-BE49-F238E27FC236}">
                <a16:creationId xmlns="" xmlns:a16="http://schemas.microsoft.com/office/drawing/2014/main" id="{C49FB38E-32E0-4470-A1EE-7EF19ECFB5DE}"/>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635284" y="2170393"/>
            <a:ext cx="1880380" cy="1631230"/>
          </a:xfrm>
          <a:prstGeom prst="rect">
            <a:avLst/>
          </a:prstGeom>
        </p:spPr>
      </p:pic>
    </p:spTree>
    <p:extLst>
      <p:ext uri="{BB962C8B-B14F-4D97-AF65-F5344CB8AC3E}">
        <p14:creationId xmlns:p14="http://schemas.microsoft.com/office/powerpoint/2010/main" val="27019374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D88B494A-7D19-4843-9152-75E2EC582AF4}"/>
              </a:ext>
            </a:extLst>
          </p:cNvPr>
          <p:cNvSpPr>
            <a:spLocks noGrp="1"/>
          </p:cNvSpPr>
          <p:nvPr>
            <p:ph type="sldNum" sz="quarter" idx="5"/>
          </p:nvPr>
        </p:nvSpPr>
        <p:spPr/>
        <p:txBody>
          <a:bodyPr/>
          <a:lstStyle/>
          <a:p>
            <a:fld id="{2BF067CD-8E6B-4360-9AA8-C5DF2A48A6D1}" type="slidenum">
              <a:rPr lang="en-US" noProof="0" smtClean="0"/>
              <a:pPr/>
              <a:t>17</a:t>
            </a:fld>
            <a:endParaRPr lang="en-US" noProof="0" dirty="0"/>
          </a:p>
        </p:txBody>
      </p:sp>
      <p:sp>
        <p:nvSpPr>
          <p:cNvPr id="4" name="Title 3">
            <a:extLst>
              <a:ext uri="{FF2B5EF4-FFF2-40B4-BE49-F238E27FC236}">
                <a16:creationId xmlns="" xmlns:a16="http://schemas.microsoft.com/office/drawing/2014/main" id="{6C3CF722-D0B3-47A9-BC42-40A8F7CBACBA}"/>
              </a:ext>
            </a:extLst>
          </p:cNvPr>
          <p:cNvSpPr>
            <a:spLocks noGrp="1"/>
          </p:cNvSpPr>
          <p:nvPr>
            <p:ph type="title"/>
          </p:nvPr>
        </p:nvSpPr>
        <p:spPr/>
        <p:txBody>
          <a:bodyPr/>
          <a:lstStyle/>
          <a:p>
            <a:r>
              <a:rPr lang="en-US" dirty="0"/>
              <a:t>Inheritance and Interfaces – Example </a:t>
            </a:r>
          </a:p>
        </p:txBody>
      </p:sp>
      <p:sp>
        <p:nvSpPr>
          <p:cNvPr id="6" name="Text Placeholder 7">
            <a:extLst>
              <a:ext uri="{FF2B5EF4-FFF2-40B4-BE49-F238E27FC236}">
                <a16:creationId xmlns="" xmlns:a16="http://schemas.microsoft.com/office/drawing/2014/main" id="{D0FFF7BE-0EDB-498F-ACB2-B7EB06C040D3}"/>
              </a:ext>
            </a:extLst>
          </p:cNvPr>
          <p:cNvSpPr txBox="1">
            <a:spLocks/>
          </p:cNvSpPr>
          <p:nvPr/>
        </p:nvSpPr>
        <p:spPr>
          <a:xfrm>
            <a:off x="3500011" y="1539000"/>
            <a:ext cx="5070989" cy="169543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0"/>
              </a:spcAft>
            </a:pPr>
            <a:r>
              <a:rPr lang="en-US" sz="2400" dirty="0">
                <a:solidFill>
                  <a:schemeClr val="bg1"/>
                </a:solidFill>
              </a:rPr>
              <a:t>abstract class </a:t>
            </a:r>
            <a:r>
              <a:rPr lang="en-US" sz="2400" dirty="0">
                <a:solidFill>
                  <a:schemeClr val="tx1"/>
                </a:solidFill>
              </a:rPr>
              <a:t>Figure {</a:t>
            </a:r>
          </a:p>
          <a:p>
            <a:pPr>
              <a:spcBef>
                <a:spcPts val="0"/>
              </a:spcBef>
              <a:spcAft>
                <a:spcPts val="0"/>
              </a:spcAft>
            </a:pPr>
            <a:r>
              <a:rPr lang="en-US" sz="2400" dirty="0">
                <a:solidFill>
                  <a:schemeClr val="tx1"/>
                </a:solidFill>
              </a:rPr>
              <a:t>  int x, y;</a:t>
            </a:r>
          </a:p>
          <a:p>
            <a:pPr>
              <a:spcBef>
                <a:spcPts val="0"/>
              </a:spcBef>
              <a:spcAft>
                <a:spcPts val="0"/>
              </a:spcAft>
            </a:pPr>
            <a:r>
              <a:rPr lang="en-US" sz="2400" dirty="0">
                <a:solidFill>
                  <a:schemeClr val="tx1"/>
                </a:solidFill>
              </a:rPr>
              <a:t>  </a:t>
            </a:r>
            <a:r>
              <a:rPr lang="en-US" sz="2400" dirty="0">
                <a:solidFill>
                  <a:schemeClr val="bg1"/>
                </a:solidFill>
              </a:rPr>
              <a:t>abstract</a:t>
            </a:r>
            <a:r>
              <a:rPr lang="en-US" sz="2400" dirty="0">
                <a:solidFill>
                  <a:schemeClr val="tx1"/>
                </a:solidFill>
              </a:rPr>
              <a:t> int calcArea();</a:t>
            </a:r>
          </a:p>
          <a:p>
            <a:pPr>
              <a:spcBef>
                <a:spcPts val="0"/>
              </a:spcBef>
              <a:spcAft>
                <a:spcPts val="0"/>
              </a:spcAft>
            </a:pPr>
            <a:r>
              <a:rPr lang="en-US" sz="2400" dirty="0">
                <a:solidFill>
                  <a:schemeClr val="tx1"/>
                </a:solidFill>
              </a:rPr>
              <a:t>}</a:t>
            </a:r>
            <a:endParaRPr lang="en-US" sz="2400" baseline="-25000" dirty="0">
              <a:solidFill>
                <a:schemeClr val="tx1"/>
              </a:solidFill>
            </a:endParaRPr>
          </a:p>
        </p:txBody>
      </p:sp>
      <p:cxnSp>
        <p:nvCxnSpPr>
          <p:cNvPr id="12" name="Straight Arrow Connector 11">
            <a:extLst>
              <a:ext uri="{FF2B5EF4-FFF2-40B4-BE49-F238E27FC236}">
                <a16:creationId xmlns="" xmlns:a16="http://schemas.microsoft.com/office/drawing/2014/main" id="{6A736DCD-7555-4B4B-8849-DA037C46054E}"/>
              </a:ext>
            </a:extLst>
          </p:cNvPr>
          <p:cNvCxnSpPr>
            <a:cxnSpLocks/>
            <a:stCxn id="7" idx="0"/>
            <a:endCxn id="6" idx="2"/>
          </p:cNvCxnSpPr>
          <p:nvPr/>
        </p:nvCxnSpPr>
        <p:spPr>
          <a:xfrm rot="5400000" flipH="1" flipV="1">
            <a:off x="4009969" y="2261079"/>
            <a:ext cx="1052178" cy="2998895"/>
          </a:xfrm>
          <a:prstGeom prst="bentConnector3">
            <a:avLst>
              <a:gd name="adj1" fmla="val 50000"/>
            </a:avLst>
          </a:prstGeom>
          <a:ln w="38100" cap="sq">
            <a:roun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1">
            <a:extLst>
              <a:ext uri="{FF2B5EF4-FFF2-40B4-BE49-F238E27FC236}">
                <a16:creationId xmlns="" xmlns:a16="http://schemas.microsoft.com/office/drawing/2014/main" id="{59A94839-01F2-412E-847D-29B4CA82DD3B}"/>
              </a:ext>
            </a:extLst>
          </p:cNvPr>
          <p:cNvCxnSpPr>
            <a:cxnSpLocks/>
            <a:stCxn id="10" idx="0"/>
            <a:endCxn id="6" idx="2"/>
          </p:cNvCxnSpPr>
          <p:nvPr/>
        </p:nvCxnSpPr>
        <p:spPr>
          <a:xfrm rot="16200000" flipV="1">
            <a:off x="6923717" y="2346226"/>
            <a:ext cx="1052178" cy="2828599"/>
          </a:xfrm>
          <a:prstGeom prst="bentConnector3">
            <a:avLst>
              <a:gd name="adj1" fmla="val 50000"/>
            </a:avLst>
          </a:prstGeom>
          <a:ln w="38100" cap="sq">
            <a:round/>
            <a:tailEnd type="triangle" w="lg" len="lg"/>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 xmlns:a16="http://schemas.microsoft.com/office/drawing/2014/main" id="{887EBAE4-8D5A-4030-88B0-8614B142597B}"/>
              </a:ext>
            </a:extLst>
          </p:cNvPr>
          <p:cNvSpPr txBox="1">
            <a:spLocks/>
          </p:cNvSpPr>
          <p:nvPr/>
        </p:nvSpPr>
        <p:spPr>
          <a:xfrm>
            <a:off x="426000" y="4286615"/>
            <a:ext cx="5221222" cy="206476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0"/>
              </a:spcAft>
            </a:pPr>
            <a:r>
              <a:rPr lang="en-US" sz="2400" dirty="0">
                <a:solidFill>
                  <a:schemeClr val="bg1"/>
                </a:solidFill>
              </a:rPr>
              <a:t>class</a:t>
            </a:r>
            <a:r>
              <a:rPr lang="en-US" sz="2400" dirty="0">
                <a:solidFill>
                  <a:schemeClr val="tx1"/>
                </a:solidFill>
              </a:rPr>
              <a:t> Circle </a:t>
            </a:r>
            <a:r>
              <a:rPr lang="en-US" sz="2400" dirty="0">
                <a:solidFill>
                  <a:schemeClr val="bg1"/>
                </a:solidFill>
              </a:rPr>
              <a:t>extends</a:t>
            </a:r>
            <a:r>
              <a:rPr lang="en-US" sz="2400" dirty="0">
                <a:solidFill>
                  <a:schemeClr val="tx1"/>
                </a:solidFill>
              </a:rPr>
              <a:t> Figure {</a:t>
            </a:r>
          </a:p>
          <a:p>
            <a:pPr>
              <a:spcBef>
                <a:spcPts val="0"/>
              </a:spcBef>
              <a:spcAft>
                <a:spcPts val="0"/>
              </a:spcAft>
            </a:pPr>
            <a:r>
              <a:rPr lang="en-US" sz="2400" dirty="0">
                <a:solidFill>
                  <a:schemeClr val="tx1"/>
                </a:solidFill>
              </a:rPr>
              <a:t>  int radius;</a:t>
            </a:r>
          </a:p>
          <a:p>
            <a:pPr>
              <a:spcBef>
                <a:spcPts val="0"/>
              </a:spcBef>
              <a:spcAft>
                <a:spcPts val="0"/>
              </a:spcAft>
            </a:pPr>
            <a:r>
              <a:rPr lang="en-US" sz="2400" dirty="0">
                <a:solidFill>
                  <a:schemeClr val="tx1"/>
                </a:solidFill>
              </a:rPr>
              <a:t>  </a:t>
            </a:r>
            <a:r>
              <a:rPr lang="en-US" sz="2400" dirty="0">
                <a:solidFill>
                  <a:schemeClr val="bg1"/>
                </a:solidFill>
              </a:rPr>
              <a:t>override</a:t>
            </a:r>
            <a:r>
              <a:rPr lang="en-US" sz="2400" dirty="0">
                <a:solidFill>
                  <a:schemeClr val="bg1">
                    <a:lumMod val="75000"/>
                  </a:schemeClr>
                </a:solidFill>
              </a:rPr>
              <a:t> </a:t>
            </a:r>
            <a:r>
              <a:rPr lang="en-US" sz="2400" dirty="0">
                <a:solidFill>
                  <a:schemeClr val="tx1"/>
                </a:solidFill>
              </a:rPr>
              <a:t>int calcArea() =&gt;</a:t>
            </a:r>
          </a:p>
          <a:p>
            <a:pPr>
              <a:spcBef>
                <a:spcPts val="0"/>
              </a:spcBef>
              <a:spcAft>
                <a:spcPts val="0"/>
              </a:spcAft>
            </a:pPr>
            <a:r>
              <a:rPr lang="en-US" sz="2400" dirty="0">
                <a:solidFill>
                  <a:schemeClr val="tx1"/>
                </a:solidFill>
              </a:rPr>
              <a:t>    PI * radius * radius; </a:t>
            </a:r>
          </a:p>
          <a:p>
            <a:pPr>
              <a:spcBef>
                <a:spcPts val="0"/>
              </a:spcBef>
              <a:spcAft>
                <a:spcPts val="0"/>
              </a:spcAft>
            </a:pPr>
            <a:r>
              <a:rPr lang="en-US" sz="2400" dirty="0">
                <a:solidFill>
                  <a:schemeClr val="tx1"/>
                </a:solidFill>
              </a:rPr>
              <a:t>}</a:t>
            </a:r>
            <a:endParaRPr lang="en-US" sz="2400" baseline="-25000" dirty="0">
              <a:solidFill>
                <a:schemeClr val="tx1"/>
              </a:solidFill>
            </a:endParaRPr>
          </a:p>
        </p:txBody>
      </p:sp>
      <p:sp>
        <p:nvSpPr>
          <p:cNvPr id="10" name="Text Placeholder 7">
            <a:extLst>
              <a:ext uri="{FF2B5EF4-FFF2-40B4-BE49-F238E27FC236}">
                <a16:creationId xmlns="" xmlns:a16="http://schemas.microsoft.com/office/drawing/2014/main" id="{7E4E1ED7-974E-4F16-BB22-1295C56D902A}"/>
              </a:ext>
            </a:extLst>
          </p:cNvPr>
          <p:cNvSpPr txBox="1">
            <a:spLocks/>
          </p:cNvSpPr>
          <p:nvPr/>
        </p:nvSpPr>
        <p:spPr>
          <a:xfrm>
            <a:off x="6007209" y="4286615"/>
            <a:ext cx="5713791" cy="206476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0"/>
              </a:spcAft>
            </a:pPr>
            <a:r>
              <a:rPr lang="en-US" sz="2400" dirty="0">
                <a:solidFill>
                  <a:schemeClr val="bg1"/>
                </a:solidFill>
              </a:rPr>
              <a:t>class</a:t>
            </a:r>
            <a:r>
              <a:rPr lang="en-US" sz="2400" dirty="0">
                <a:solidFill>
                  <a:schemeClr val="tx1"/>
                </a:solidFill>
              </a:rPr>
              <a:t> Rectangle </a:t>
            </a:r>
            <a:r>
              <a:rPr lang="en-US" sz="2400" dirty="0">
                <a:solidFill>
                  <a:schemeClr val="bg1"/>
                </a:solidFill>
              </a:rPr>
              <a:t>extends</a:t>
            </a:r>
            <a:r>
              <a:rPr lang="en-US" sz="2400" dirty="0">
                <a:solidFill>
                  <a:schemeClr val="tx1"/>
                </a:solidFill>
              </a:rPr>
              <a:t> Figure {</a:t>
            </a:r>
          </a:p>
          <a:p>
            <a:pPr>
              <a:spcBef>
                <a:spcPts val="0"/>
              </a:spcBef>
              <a:spcAft>
                <a:spcPts val="0"/>
              </a:spcAft>
            </a:pPr>
            <a:r>
              <a:rPr lang="en-US" sz="2400" dirty="0">
                <a:solidFill>
                  <a:schemeClr val="tx1"/>
                </a:solidFill>
              </a:rPr>
              <a:t>  int width, height;</a:t>
            </a:r>
          </a:p>
          <a:p>
            <a:pPr>
              <a:spcBef>
                <a:spcPts val="0"/>
              </a:spcBef>
              <a:spcAft>
                <a:spcPts val="0"/>
              </a:spcAft>
            </a:pPr>
            <a:r>
              <a:rPr lang="en-US" sz="2400" dirty="0">
                <a:solidFill>
                  <a:schemeClr val="tx1"/>
                </a:solidFill>
              </a:rPr>
              <a:t>  </a:t>
            </a:r>
            <a:r>
              <a:rPr lang="en-US" sz="2400" dirty="0">
                <a:solidFill>
                  <a:schemeClr val="bg1"/>
                </a:solidFill>
              </a:rPr>
              <a:t>override</a:t>
            </a:r>
            <a:r>
              <a:rPr lang="en-US" sz="2400" dirty="0">
                <a:solidFill>
                  <a:schemeClr val="bg1">
                    <a:lumMod val="75000"/>
                  </a:schemeClr>
                </a:solidFill>
              </a:rPr>
              <a:t> </a:t>
            </a:r>
            <a:r>
              <a:rPr lang="en-US" sz="2400" dirty="0">
                <a:solidFill>
                  <a:schemeClr val="tx1"/>
                </a:solidFill>
              </a:rPr>
              <a:t>int calcArea() =&gt;</a:t>
            </a:r>
          </a:p>
          <a:p>
            <a:pPr>
              <a:spcBef>
                <a:spcPts val="0"/>
              </a:spcBef>
              <a:spcAft>
                <a:spcPts val="0"/>
              </a:spcAft>
            </a:pPr>
            <a:r>
              <a:rPr lang="en-US" sz="2400" dirty="0">
                <a:solidFill>
                  <a:schemeClr val="tx1"/>
                </a:solidFill>
              </a:rPr>
              <a:t>    width * height; </a:t>
            </a:r>
          </a:p>
          <a:p>
            <a:pPr>
              <a:spcBef>
                <a:spcPts val="0"/>
              </a:spcBef>
              <a:spcAft>
                <a:spcPts val="0"/>
              </a:spcAft>
            </a:pPr>
            <a:r>
              <a:rPr lang="en-US" sz="2400" dirty="0">
                <a:solidFill>
                  <a:schemeClr val="tx1"/>
                </a:solidFill>
              </a:rPr>
              <a:t>}</a:t>
            </a:r>
            <a:endParaRPr lang="en-US" sz="2400" baseline="-25000" dirty="0">
              <a:solidFill>
                <a:schemeClr val="tx1"/>
              </a:solidFill>
            </a:endParaRPr>
          </a:p>
        </p:txBody>
      </p:sp>
      <p:sp>
        <p:nvSpPr>
          <p:cNvPr id="17" name="AutoShape 7">
            <a:extLst>
              <a:ext uri="{FF2B5EF4-FFF2-40B4-BE49-F238E27FC236}">
                <a16:creationId xmlns="" xmlns:a16="http://schemas.microsoft.com/office/drawing/2014/main" id="{E798B571-AC96-4473-B8ED-53D25AD0ACAB}"/>
              </a:ext>
            </a:extLst>
          </p:cNvPr>
          <p:cNvSpPr>
            <a:spLocks noChangeArrowheads="1"/>
          </p:cNvSpPr>
          <p:nvPr/>
        </p:nvSpPr>
        <p:spPr bwMode="auto">
          <a:xfrm>
            <a:off x="8166000" y="1288226"/>
            <a:ext cx="3195000" cy="578882"/>
          </a:xfrm>
          <a:prstGeom prst="wedgeRoundRectCallout">
            <a:avLst>
              <a:gd name="adj1" fmla="val -63928"/>
              <a:gd name="adj2" fmla="val 4617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Base abstract class</a:t>
            </a:r>
          </a:p>
        </p:txBody>
      </p:sp>
      <p:sp>
        <p:nvSpPr>
          <p:cNvPr id="18" name="AutoShape 7">
            <a:extLst>
              <a:ext uri="{FF2B5EF4-FFF2-40B4-BE49-F238E27FC236}">
                <a16:creationId xmlns="" xmlns:a16="http://schemas.microsoft.com/office/drawing/2014/main" id="{7B97EC7D-8E05-4BF7-9DE3-30A0FC196DBB}"/>
              </a:ext>
            </a:extLst>
          </p:cNvPr>
          <p:cNvSpPr>
            <a:spLocks noChangeArrowheads="1"/>
          </p:cNvSpPr>
          <p:nvPr/>
        </p:nvSpPr>
        <p:spPr bwMode="auto">
          <a:xfrm>
            <a:off x="8769310" y="2313648"/>
            <a:ext cx="1845000" cy="1055608"/>
          </a:xfrm>
          <a:prstGeom prst="wedgeRoundRectCallout">
            <a:avLst>
              <a:gd name="adj1" fmla="val -81402"/>
              <a:gd name="adj2" fmla="val -2206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Abstract method</a:t>
            </a:r>
          </a:p>
        </p:txBody>
      </p:sp>
      <p:sp>
        <p:nvSpPr>
          <p:cNvPr id="19" name="AutoShape 7">
            <a:extLst>
              <a:ext uri="{FF2B5EF4-FFF2-40B4-BE49-F238E27FC236}">
                <a16:creationId xmlns="" xmlns:a16="http://schemas.microsoft.com/office/drawing/2014/main" id="{2C41BB54-6FB4-4FDB-98DA-EC038F6317F1}"/>
              </a:ext>
            </a:extLst>
          </p:cNvPr>
          <p:cNvSpPr>
            <a:spLocks noChangeArrowheads="1"/>
          </p:cNvSpPr>
          <p:nvPr/>
        </p:nvSpPr>
        <p:spPr bwMode="auto">
          <a:xfrm>
            <a:off x="561000" y="3564000"/>
            <a:ext cx="1890000" cy="578882"/>
          </a:xfrm>
          <a:prstGeom prst="wedgeRoundRectCallout">
            <a:avLst>
              <a:gd name="adj1" fmla="val 43500"/>
              <a:gd name="adj2" fmla="val 9227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Child class</a:t>
            </a:r>
          </a:p>
        </p:txBody>
      </p:sp>
    </p:spTree>
    <p:extLst>
      <p:ext uri="{BB962C8B-B14F-4D97-AF65-F5344CB8AC3E}">
        <p14:creationId xmlns:p14="http://schemas.microsoft.com/office/powerpoint/2010/main" val="35586627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DE8C160-3C99-4760-90FC-9B0AA674C992}"/>
              </a:ext>
            </a:extLst>
          </p:cNvPr>
          <p:cNvSpPr>
            <a:spLocks noGrp="1"/>
          </p:cNvSpPr>
          <p:nvPr>
            <p:ph type="subTitle" sz="quarter" idx="11"/>
          </p:nvPr>
        </p:nvSpPr>
        <p:spPr>
          <a:xfrm>
            <a:off x="5250108" y="2733551"/>
            <a:ext cx="6065892" cy="768084"/>
          </a:xfrm>
        </p:spPr>
        <p:txBody>
          <a:bodyPr/>
          <a:lstStyle/>
          <a:p>
            <a:r>
              <a:rPr lang="en-US" dirty="0"/>
              <a:t>Live Demo</a:t>
            </a:r>
          </a:p>
        </p:txBody>
      </p:sp>
      <p:sp>
        <p:nvSpPr>
          <p:cNvPr id="4" name="Title 3">
            <a:extLst>
              <a:ext uri="{FF2B5EF4-FFF2-40B4-BE49-F238E27FC236}">
                <a16:creationId xmlns="" xmlns:a16="http://schemas.microsoft.com/office/drawing/2014/main" id="{000687E7-DA2B-4361-A6AE-44F632B89E15}"/>
              </a:ext>
            </a:extLst>
          </p:cNvPr>
          <p:cNvSpPr>
            <a:spLocks noGrp="1"/>
          </p:cNvSpPr>
          <p:nvPr>
            <p:ph type="title" sz="quarter" idx="10"/>
          </p:nvPr>
        </p:nvSpPr>
        <p:spPr>
          <a:xfrm>
            <a:off x="5250108" y="1693113"/>
            <a:ext cx="6065892" cy="1089303"/>
          </a:xfrm>
        </p:spPr>
        <p:txBody>
          <a:bodyPr/>
          <a:lstStyle/>
          <a:p>
            <a:r>
              <a:rPr lang="en-US" dirty="0"/>
              <a:t>Inheritance in OOP</a:t>
            </a:r>
          </a:p>
        </p:txBody>
      </p:sp>
      <p:sp>
        <p:nvSpPr>
          <p:cNvPr id="19" name="Rectangle 18">
            <a:extLst>
              <a:ext uri="{FF2B5EF4-FFF2-40B4-BE49-F238E27FC236}">
                <a16:creationId xmlns="" xmlns:a16="http://schemas.microsoft.com/office/drawing/2014/main" id="{A6675764-BF6B-4204-A48D-BE23E1298E90}"/>
              </a:ext>
            </a:extLst>
          </p:cNvPr>
          <p:cNvSpPr/>
          <p:nvPr/>
        </p:nvSpPr>
        <p:spPr>
          <a:xfrm>
            <a:off x="4937706" y="3609000"/>
            <a:ext cx="6672481" cy="954107"/>
          </a:xfrm>
          <a:prstGeom prst="rect">
            <a:avLst/>
          </a:prstGeom>
        </p:spPr>
        <p:txBody>
          <a:bodyPr wrap="square">
            <a:spAutoFit/>
          </a:bodyPr>
          <a:lstStyle/>
          <a:p>
            <a:pPr algn="ctr"/>
            <a:r>
              <a:rPr lang="en-US" sz="2800" dirty="0">
                <a:hlinkClick r:id="rId3"/>
              </a:rPr>
              <a:t>https://repl.it/@nakov/inheritance-oop-js</a:t>
            </a:r>
            <a:endParaRPr lang="en-US" sz="2800" dirty="0"/>
          </a:p>
          <a:p>
            <a:pPr algn="ctr"/>
            <a:r>
              <a:rPr lang="en-US" sz="2800" dirty="0">
                <a:hlinkClick r:id="rId4"/>
              </a:rPr>
              <a:t>https://repl.it/@nakov/inheritance-oop-cs</a:t>
            </a:r>
            <a:endParaRPr lang="en-US" sz="2800" dirty="0"/>
          </a:p>
        </p:txBody>
      </p:sp>
      <p:pic>
        <p:nvPicPr>
          <p:cNvPr id="2" name="Picture 1">
            <a:extLst>
              <a:ext uri="{FF2B5EF4-FFF2-40B4-BE49-F238E27FC236}">
                <a16:creationId xmlns="" xmlns:a16="http://schemas.microsoft.com/office/drawing/2014/main" id="{6D4D4461-4AB9-44BD-8850-A206C71E1CCA}"/>
              </a:ext>
            </a:extLst>
          </p:cNvPr>
          <p:cNvPicPr>
            <a:picLocks noChangeAspect="1"/>
          </p:cNvPicPr>
          <p:nvPr/>
        </p:nvPicPr>
        <p:blipFill>
          <a:blip r:embed="rId5"/>
          <a:stretch>
            <a:fillRect/>
          </a:stretch>
        </p:blipFill>
        <p:spPr>
          <a:xfrm>
            <a:off x="1435664" y="1738664"/>
            <a:ext cx="2316681" cy="1975275"/>
          </a:xfrm>
          <a:prstGeom prst="rect">
            <a:avLst/>
          </a:prstGeom>
        </p:spPr>
      </p:pic>
    </p:spTree>
    <p:extLst>
      <p:ext uri="{BB962C8B-B14F-4D97-AF65-F5344CB8AC3E}">
        <p14:creationId xmlns:p14="http://schemas.microsoft.com/office/powerpoint/2010/main" val="411043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F991559-DE7B-4178-B6C6-B6716A107686}"/>
              </a:ext>
            </a:extLst>
          </p:cNvPr>
          <p:cNvSpPr>
            <a:spLocks noGrp="1"/>
          </p:cNvSpPr>
          <p:nvPr>
            <p:ph type="sldNum" sz="quarter" idx="5"/>
          </p:nvPr>
        </p:nvSpPr>
        <p:spPr/>
        <p:txBody>
          <a:bodyPr/>
          <a:lstStyle/>
          <a:p>
            <a:fld id="{2BF067CD-8E6B-4360-9AA8-C5DF2A48A6D1}" type="slidenum">
              <a:rPr lang="en-US" noProof="0" smtClean="0"/>
              <a:pPr/>
              <a:t>19</a:t>
            </a:fld>
            <a:endParaRPr lang="en-US" noProof="0" dirty="0"/>
          </a:p>
        </p:txBody>
      </p:sp>
      <p:sp>
        <p:nvSpPr>
          <p:cNvPr id="3" name="Text Placeholder 2">
            <a:extLst>
              <a:ext uri="{FF2B5EF4-FFF2-40B4-BE49-F238E27FC236}">
                <a16:creationId xmlns="" xmlns:a16="http://schemas.microsoft.com/office/drawing/2014/main" id="{31241CAF-69CC-4F31-B668-E48842837BB7}"/>
              </a:ext>
            </a:extLst>
          </p:cNvPr>
          <p:cNvSpPr>
            <a:spLocks noGrp="1"/>
          </p:cNvSpPr>
          <p:nvPr>
            <p:ph type="body" sz="quarter" idx="10"/>
          </p:nvPr>
        </p:nvSpPr>
        <p:spPr/>
        <p:txBody>
          <a:bodyPr>
            <a:normAutofit lnSpcReduction="10000"/>
          </a:bodyPr>
          <a:lstStyle/>
          <a:p>
            <a:pPr>
              <a:lnSpc>
                <a:spcPct val="110000"/>
              </a:lnSpc>
              <a:buClr>
                <a:schemeClr val="tx1"/>
              </a:buClr>
            </a:pPr>
            <a:r>
              <a:rPr lang="en-US" b="1" dirty="0">
                <a:solidFill>
                  <a:schemeClr val="bg1"/>
                </a:solidFill>
              </a:rPr>
              <a:t>Functional programming</a:t>
            </a:r>
            <a:r>
              <a:rPr lang="en-US" dirty="0"/>
              <a:t> (FP)</a:t>
            </a:r>
          </a:p>
          <a:p>
            <a:pPr lvl="1">
              <a:lnSpc>
                <a:spcPct val="110000"/>
              </a:lnSpc>
              <a:buClr>
                <a:schemeClr val="tx1"/>
              </a:buClr>
            </a:pPr>
            <a:r>
              <a:rPr lang="en-US" dirty="0"/>
              <a:t>Programming by composing </a:t>
            </a:r>
            <a:r>
              <a:rPr lang="en-US" b="1" dirty="0">
                <a:solidFill>
                  <a:schemeClr val="bg1"/>
                </a:solidFill>
              </a:rPr>
              <a:t>pure functions</a:t>
            </a:r>
            <a:r>
              <a:rPr lang="en-US" dirty="0"/>
              <a:t>, avoiding</a:t>
            </a:r>
            <a:br>
              <a:rPr lang="en-US" dirty="0"/>
            </a:br>
            <a:r>
              <a:rPr lang="en-US" b="1" dirty="0">
                <a:solidFill>
                  <a:schemeClr val="bg1"/>
                </a:solidFill>
              </a:rPr>
              <a:t>shared state</a:t>
            </a:r>
            <a:r>
              <a:rPr lang="en-US" dirty="0"/>
              <a:t>,</a:t>
            </a:r>
            <a:r>
              <a:rPr lang="en-US" dirty="0">
                <a:solidFill>
                  <a:schemeClr val="bg1"/>
                </a:solidFill>
              </a:rPr>
              <a:t> </a:t>
            </a:r>
            <a:r>
              <a:rPr lang="en-US" b="1" dirty="0">
                <a:solidFill>
                  <a:schemeClr val="bg1"/>
                </a:solidFill>
              </a:rPr>
              <a:t>mutable data</a:t>
            </a:r>
            <a:r>
              <a:rPr lang="en-US" dirty="0"/>
              <a:t>, and </a:t>
            </a:r>
            <a:r>
              <a:rPr lang="en-US" b="1" dirty="0">
                <a:solidFill>
                  <a:schemeClr val="bg1"/>
                </a:solidFill>
              </a:rPr>
              <a:t>side-effects</a:t>
            </a:r>
          </a:p>
          <a:p>
            <a:pPr lvl="1">
              <a:lnSpc>
                <a:spcPct val="110000"/>
              </a:lnSpc>
              <a:buClr>
                <a:schemeClr val="tx1"/>
              </a:buClr>
            </a:pPr>
            <a:r>
              <a:rPr lang="en-US" b="1" dirty="0">
                <a:solidFill>
                  <a:schemeClr val="bg1"/>
                </a:solidFill>
              </a:rPr>
              <a:t>Declarative</a:t>
            </a:r>
            <a:r>
              <a:rPr lang="en-US" dirty="0"/>
              <a:t> programing approach (not </a:t>
            </a:r>
            <a:r>
              <a:rPr lang="en-US" b="1" dirty="0">
                <a:solidFill>
                  <a:schemeClr val="bg1"/>
                </a:solidFill>
              </a:rPr>
              <a:t>imperative</a:t>
            </a:r>
            <a:r>
              <a:rPr lang="en-US" dirty="0"/>
              <a:t>)</a:t>
            </a:r>
          </a:p>
          <a:p>
            <a:pPr lvl="2">
              <a:lnSpc>
                <a:spcPct val="110000"/>
              </a:lnSpc>
              <a:buClr>
                <a:schemeClr val="tx1"/>
              </a:buClr>
            </a:pPr>
            <a:r>
              <a:rPr lang="en-US" dirty="0"/>
              <a:t>Program state flows through pure functions</a:t>
            </a:r>
          </a:p>
          <a:p>
            <a:pPr>
              <a:lnSpc>
                <a:spcPct val="110000"/>
              </a:lnSpc>
              <a:buClr>
                <a:schemeClr val="tx1"/>
              </a:buClr>
            </a:pPr>
            <a:r>
              <a:rPr lang="en-US" b="1" dirty="0">
                <a:solidFill>
                  <a:schemeClr val="bg1"/>
                </a:solidFill>
              </a:rPr>
              <a:t>Pure function</a:t>
            </a:r>
            <a:r>
              <a:rPr lang="en-US" dirty="0">
                <a:solidFill>
                  <a:schemeClr val="bg1"/>
                </a:solidFill>
              </a:rPr>
              <a:t> </a:t>
            </a:r>
            <a:r>
              <a:rPr lang="en-US" dirty="0"/>
              <a:t>== function, which returns value only</a:t>
            </a:r>
            <a:br>
              <a:rPr lang="en-US" dirty="0"/>
            </a:br>
            <a:r>
              <a:rPr lang="en-US" dirty="0"/>
              <a:t>determined by its input, without side effects</a:t>
            </a:r>
          </a:p>
          <a:p>
            <a:pPr lvl="1">
              <a:lnSpc>
                <a:spcPct val="110000"/>
              </a:lnSpc>
              <a:buClr>
                <a:schemeClr val="tx1"/>
              </a:buClr>
            </a:pPr>
            <a:r>
              <a:rPr lang="en-US" dirty="0"/>
              <a:t>Examples: </a:t>
            </a:r>
            <a:r>
              <a:rPr lang="en-US" i="1" dirty="0"/>
              <a:t>sqrt</a:t>
            </a:r>
            <a:r>
              <a:rPr lang="en-US" dirty="0"/>
              <a:t>(x), </a:t>
            </a:r>
            <a:r>
              <a:rPr lang="en-US" i="1" dirty="0"/>
              <a:t>sort</a:t>
            </a:r>
            <a:r>
              <a:rPr lang="en-US" dirty="0"/>
              <a:t>(list) </a:t>
            </a:r>
            <a:r>
              <a:rPr lang="en-US" dirty="0">
                <a:sym typeface="Wingdings" panose="05000000000000000000" pitchFamily="2" charset="2"/>
              </a:rPr>
              <a:t> sorted list</a:t>
            </a:r>
            <a:endParaRPr lang="en-US" dirty="0"/>
          </a:p>
          <a:p>
            <a:pPr lvl="1">
              <a:lnSpc>
                <a:spcPct val="110000"/>
              </a:lnSpc>
              <a:buClr>
                <a:schemeClr val="tx1"/>
              </a:buClr>
            </a:pPr>
            <a:r>
              <a:rPr lang="en-US" dirty="0"/>
              <a:t>Pure function == consistent result</a:t>
            </a:r>
          </a:p>
        </p:txBody>
      </p:sp>
      <p:sp>
        <p:nvSpPr>
          <p:cNvPr id="4" name="Title 3">
            <a:extLst>
              <a:ext uri="{FF2B5EF4-FFF2-40B4-BE49-F238E27FC236}">
                <a16:creationId xmlns="" xmlns:a16="http://schemas.microsoft.com/office/drawing/2014/main" id="{06C84298-C4A6-45F5-99C7-F6F8F8CF74F9}"/>
              </a:ext>
            </a:extLst>
          </p:cNvPr>
          <p:cNvSpPr>
            <a:spLocks noGrp="1"/>
          </p:cNvSpPr>
          <p:nvPr>
            <p:ph type="title"/>
          </p:nvPr>
        </p:nvSpPr>
        <p:spPr/>
        <p:txBody>
          <a:bodyPr/>
          <a:lstStyle/>
          <a:p>
            <a:r>
              <a:rPr lang="en-US" dirty="0"/>
              <a:t>Functional Programming</a:t>
            </a:r>
          </a:p>
        </p:txBody>
      </p:sp>
      <p:pic>
        <p:nvPicPr>
          <p:cNvPr id="5" name="Picture 4">
            <a:extLst>
              <a:ext uri="{FF2B5EF4-FFF2-40B4-BE49-F238E27FC236}">
                <a16:creationId xmlns="" xmlns:a16="http://schemas.microsoft.com/office/drawing/2014/main" id="{71E74D85-F234-4B17-8018-D382B6D02118}"/>
              </a:ext>
            </a:extLst>
          </p:cNvPr>
          <p:cNvPicPr>
            <a:picLocks noChangeAspect="1"/>
          </p:cNvPicPr>
          <p:nvPr/>
        </p:nvPicPr>
        <p:blipFill>
          <a:blip r:embed="rId3">
            <a:duotone>
              <a:prstClr val="black"/>
              <a:schemeClr val="accent1">
                <a:tint val="45000"/>
                <a:satMod val="400000"/>
              </a:schemeClr>
            </a:duotone>
          </a:blip>
          <a:stretch>
            <a:fillRect/>
          </a:stretch>
        </p:blipFill>
        <p:spPr>
          <a:xfrm>
            <a:off x="10191001" y="1435008"/>
            <a:ext cx="1600060" cy="1080913"/>
          </a:xfrm>
          <a:prstGeom prst="rect">
            <a:avLst/>
          </a:prstGeom>
        </p:spPr>
      </p:pic>
    </p:spTree>
    <p:extLst>
      <p:ext uri="{BB962C8B-B14F-4D97-AF65-F5344CB8AC3E}">
        <p14:creationId xmlns:p14="http://schemas.microsoft.com/office/powerpoint/2010/main" val="28185975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96766" y="1371604"/>
            <a:ext cx="9139234" cy="5432396"/>
          </a:xfrm>
        </p:spPr>
        <p:txBody>
          <a:bodyPr>
            <a:normAutofit/>
          </a:bodyPr>
          <a:lstStyle/>
          <a:p>
            <a:pPr marL="514713" indent="-514350">
              <a:lnSpc>
                <a:spcPct val="95000"/>
              </a:lnSpc>
            </a:pPr>
            <a:r>
              <a:rPr lang="en-US" sz="3200" dirty="0"/>
              <a:t>The 4 Skills of the Software Engineers</a:t>
            </a:r>
          </a:p>
          <a:p>
            <a:pPr marL="514713" indent="-514350">
              <a:lnSpc>
                <a:spcPct val="95000"/>
              </a:lnSpc>
            </a:pPr>
            <a:r>
              <a:rPr lang="en-US" sz="3200" dirty="0"/>
              <a:t>Fundamental Software Engineering Concepts</a:t>
            </a:r>
          </a:p>
          <a:p>
            <a:pPr marL="900475" lvl="1" indent="-457200">
              <a:lnSpc>
                <a:spcPct val="95000"/>
              </a:lnSpc>
            </a:pPr>
            <a:r>
              <a:rPr lang="en-US" sz="3000" dirty="0"/>
              <a:t>Math Concepts in Software Development</a:t>
            </a:r>
          </a:p>
          <a:p>
            <a:pPr marL="900475" lvl="1" indent="-457200">
              <a:lnSpc>
                <a:spcPct val="95000"/>
              </a:lnSpc>
            </a:pPr>
            <a:r>
              <a:rPr lang="en-US" sz="3000" dirty="0"/>
              <a:t>Object-Oriented Programming (OOP)</a:t>
            </a:r>
          </a:p>
          <a:p>
            <a:pPr marL="900475" lvl="1" indent="-457200">
              <a:lnSpc>
                <a:spcPct val="95000"/>
              </a:lnSpc>
            </a:pPr>
            <a:r>
              <a:rPr lang="en-US" sz="3000" dirty="0"/>
              <a:t>Functional Programming (FP)</a:t>
            </a:r>
          </a:p>
          <a:p>
            <a:pPr marL="900475" lvl="1" indent="-457200">
              <a:lnSpc>
                <a:spcPct val="95000"/>
              </a:lnSpc>
            </a:pPr>
            <a:r>
              <a:rPr lang="en-US" sz="3000" dirty="0"/>
              <a:t>Data Structures and Algorithms</a:t>
            </a:r>
          </a:p>
          <a:p>
            <a:pPr marL="900475" lvl="1" indent="-457200">
              <a:lnSpc>
                <a:spcPct val="95000"/>
              </a:lnSpc>
            </a:pPr>
            <a:r>
              <a:rPr lang="en-US" sz="3000" dirty="0"/>
              <a:t>Component-Based Development and </a:t>
            </a:r>
            <a:br>
              <a:rPr lang="en-US" sz="3000" dirty="0"/>
            </a:br>
            <a:r>
              <a:rPr lang="en-US" sz="3000" dirty="0"/>
              <a:t>Event-Driven Programming</a:t>
            </a:r>
          </a:p>
          <a:p>
            <a:pPr marL="514713" indent="-514350">
              <a:lnSpc>
                <a:spcPct val="95000"/>
              </a:lnSpc>
            </a:pPr>
            <a:r>
              <a:rPr lang="en-US" sz="3200"/>
              <a:t>Software </a:t>
            </a:r>
            <a:r>
              <a:rPr lang="en-US" sz="3200" dirty="0"/>
              <a:t>Architectures, Front-End and Back-End</a:t>
            </a:r>
          </a:p>
        </p:txBody>
      </p:sp>
      <p:sp>
        <p:nvSpPr>
          <p:cNvPr id="444418" name="Rectangle 2"/>
          <p:cNvSpPr>
            <a:spLocks noGrp="1" noChangeArrowheads="1"/>
          </p:cNvSpPr>
          <p:nvPr>
            <p:ph type="title"/>
          </p:nvPr>
        </p:nvSpPr>
        <p:spPr/>
        <p:txBody>
          <a:bodyPr/>
          <a:lstStyle/>
          <a:p>
            <a:r>
              <a:rPr lang="en-US" dirty="0"/>
              <a:t>Table of Contents</a:t>
            </a:r>
            <a:endParaRPr lang="bg-BG" dirty="0"/>
          </a:p>
        </p:txBody>
      </p:sp>
      <p:sp>
        <p:nvSpPr>
          <p:cNvPr id="6" name="Slide Number">
            <a:extLst>
              <a:ext uri="{FF2B5EF4-FFF2-40B4-BE49-F238E27FC236}">
                <a16:creationId xmlns="" xmlns:a16="http://schemas.microsoft.com/office/drawing/2014/main" id="{19741A9A-803E-418A-8151-0FD6AB13CC6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20777057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853BAEF0-FDF8-4471-B46C-AD2CE36E1FFB}"/>
              </a:ext>
            </a:extLst>
          </p:cNvPr>
          <p:cNvSpPr>
            <a:spLocks noGrp="1"/>
          </p:cNvSpPr>
          <p:nvPr>
            <p:ph type="sldNum" sz="quarter" idx="5"/>
          </p:nvPr>
        </p:nvSpPr>
        <p:spPr/>
        <p:txBody>
          <a:bodyPr/>
          <a:lstStyle/>
          <a:p>
            <a:fld id="{2BF067CD-8E6B-4360-9AA8-C5DF2A48A6D1}" type="slidenum">
              <a:rPr lang="en-US" noProof="0" smtClean="0"/>
              <a:pPr/>
              <a:t>20</a:t>
            </a:fld>
            <a:endParaRPr lang="en-US" noProof="0" dirty="0"/>
          </a:p>
        </p:txBody>
      </p:sp>
      <p:sp>
        <p:nvSpPr>
          <p:cNvPr id="3" name="Text Placeholder 2">
            <a:extLst>
              <a:ext uri="{FF2B5EF4-FFF2-40B4-BE49-F238E27FC236}">
                <a16:creationId xmlns="" xmlns:a16="http://schemas.microsoft.com/office/drawing/2014/main" id="{544C2961-4B0B-48B3-B120-2CC7A0440364}"/>
              </a:ext>
            </a:extLst>
          </p:cNvPr>
          <p:cNvSpPr>
            <a:spLocks noGrp="1"/>
          </p:cNvSpPr>
          <p:nvPr>
            <p:ph type="body" sz="quarter" idx="10"/>
          </p:nvPr>
        </p:nvSpPr>
        <p:spPr/>
        <p:txBody>
          <a:bodyPr>
            <a:normAutofit/>
          </a:bodyPr>
          <a:lstStyle/>
          <a:p>
            <a:pPr>
              <a:buClr>
                <a:schemeClr val="tx1"/>
              </a:buClr>
            </a:pPr>
            <a:r>
              <a:rPr lang="en-US" b="1" dirty="0">
                <a:solidFill>
                  <a:schemeClr val="bg1"/>
                </a:solidFill>
              </a:rPr>
              <a:t>Purely functional languages </a:t>
            </a:r>
            <a:r>
              <a:rPr lang="en-US" dirty="0"/>
              <a:t>are </a:t>
            </a:r>
            <a:r>
              <a:rPr lang="en-US" b="1" dirty="0">
                <a:solidFill>
                  <a:schemeClr val="bg1"/>
                </a:solidFill>
              </a:rPr>
              <a:t>unpractical</a:t>
            </a:r>
            <a:r>
              <a:rPr lang="en-US" b="1" dirty="0"/>
              <a:t> </a:t>
            </a:r>
            <a:r>
              <a:rPr lang="en-US" dirty="0"/>
              <a:t>and rarely used</a:t>
            </a:r>
          </a:p>
          <a:p>
            <a:pPr lvl="1">
              <a:buClr>
                <a:schemeClr val="tx1"/>
              </a:buClr>
            </a:pPr>
            <a:r>
              <a:rPr lang="en-US" dirty="0"/>
              <a:t>The program is </a:t>
            </a:r>
            <a:r>
              <a:rPr lang="en-US" b="1" dirty="0">
                <a:solidFill>
                  <a:schemeClr val="bg1"/>
                </a:solidFill>
              </a:rPr>
              <a:t>pure function</a:t>
            </a:r>
            <a:r>
              <a:rPr lang="en-US" dirty="0">
                <a:solidFill>
                  <a:schemeClr val="bg1"/>
                </a:solidFill>
              </a:rPr>
              <a:t> </a:t>
            </a:r>
            <a:r>
              <a:rPr lang="en-US" dirty="0"/>
              <a:t>without side effects, e.g. </a:t>
            </a:r>
            <a:r>
              <a:rPr lang="en-US" b="1" dirty="0">
                <a:solidFill>
                  <a:schemeClr val="bg1"/>
                </a:solidFill>
              </a:rPr>
              <a:t>Haskell</a:t>
            </a:r>
          </a:p>
          <a:p>
            <a:pPr>
              <a:spcBef>
                <a:spcPts val="1200"/>
              </a:spcBef>
              <a:buClr>
                <a:schemeClr val="tx1"/>
              </a:buClr>
            </a:pPr>
            <a:r>
              <a:rPr lang="en-US" b="1" dirty="0">
                <a:solidFill>
                  <a:schemeClr val="bg1"/>
                </a:solidFill>
              </a:rPr>
              <a:t>Impure functional languages</a:t>
            </a:r>
          </a:p>
          <a:p>
            <a:pPr lvl="1">
              <a:buClr>
                <a:schemeClr val="tx1"/>
              </a:buClr>
            </a:pPr>
            <a:r>
              <a:rPr lang="en-US" dirty="0"/>
              <a:t>Emphasize functional style, but allow side effects, e.g. </a:t>
            </a:r>
            <a:r>
              <a:rPr lang="en-US" b="1" dirty="0">
                <a:solidFill>
                  <a:schemeClr val="bg1"/>
                </a:solidFill>
              </a:rPr>
              <a:t>Clojure</a:t>
            </a:r>
          </a:p>
          <a:p>
            <a:pPr>
              <a:spcBef>
                <a:spcPts val="1200"/>
              </a:spcBef>
              <a:buClr>
                <a:schemeClr val="tx1"/>
              </a:buClr>
            </a:pPr>
            <a:r>
              <a:rPr lang="en-US" b="1" dirty="0">
                <a:solidFill>
                  <a:schemeClr val="bg1"/>
                </a:solidFill>
              </a:rPr>
              <a:t>Multi-paradigm languages</a:t>
            </a:r>
          </a:p>
          <a:p>
            <a:pPr lvl="1">
              <a:buClr>
                <a:schemeClr val="tx1"/>
              </a:buClr>
            </a:pPr>
            <a:r>
              <a:rPr lang="en-US" dirty="0"/>
              <a:t>Combine multiple programing paradigms:</a:t>
            </a:r>
            <a:br>
              <a:rPr lang="en-US" dirty="0"/>
            </a:br>
            <a:r>
              <a:rPr lang="en-US" b="1" dirty="0">
                <a:solidFill>
                  <a:schemeClr val="bg1"/>
                </a:solidFill>
              </a:rPr>
              <a:t>functional</a:t>
            </a:r>
            <a:r>
              <a:rPr lang="en-US" dirty="0"/>
              <a:t>, </a:t>
            </a:r>
            <a:r>
              <a:rPr lang="en-US" b="1" dirty="0">
                <a:solidFill>
                  <a:schemeClr val="bg1"/>
                </a:solidFill>
              </a:rPr>
              <a:t>structured</a:t>
            </a:r>
            <a:r>
              <a:rPr lang="en-US" dirty="0"/>
              <a:t>, </a:t>
            </a:r>
            <a:r>
              <a:rPr lang="en-US" b="1" dirty="0">
                <a:solidFill>
                  <a:schemeClr val="bg1"/>
                </a:solidFill>
              </a:rPr>
              <a:t>object-oriented</a:t>
            </a:r>
            <a:r>
              <a:rPr lang="en-US" dirty="0"/>
              <a:t>, …</a:t>
            </a:r>
          </a:p>
          <a:p>
            <a:pPr lvl="1">
              <a:buClr>
                <a:schemeClr val="tx1"/>
              </a:buClr>
            </a:pPr>
            <a:r>
              <a:rPr lang="en-US" dirty="0"/>
              <a:t>Examples: </a:t>
            </a:r>
            <a:r>
              <a:rPr lang="en-US" b="1" dirty="0">
                <a:solidFill>
                  <a:schemeClr val="bg1"/>
                </a:solidFill>
              </a:rPr>
              <a:t>JavaScript</a:t>
            </a:r>
            <a:r>
              <a:rPr lang="en-US" dirty="0"/>
              <a:t>, </a:t>
            </a:r>
            <a:r>
              <a:rPr lang="en-US" b="1" dirty="0">
                <a:solidFill>
                  <a:schemeClr val="bg1"/>
                </a:solidFill>
              </a:rPr>
              <a:t>C#</a:t>
            </a:r>
            <a:r>
              <a:rPr lang="en-US" dirty="0"/>
              <a:t>,</a:t>
            </a:r>
            <a:r>
              <a:rPr lang="en-US" dirty="0">
                <a:solidFill>
                  <a:schemeClr val="bg1"/>
                </a:solidFill>
              </a:rPr>
              <a:t> </a:t>
            </a:r>
            <a:r>
              <a:rPr lang="en-US" b="1" dirty="0">
                <a:solidFill>
                  <a:schemeClr val="bg1"/>
                </a:solidFill>
              </a:rPr>
              <a:t>Python</a:t>
            </a:r>
            <a:r>
              <a:rPr lang="en-US" dirty="0"/>
              <a:t>, </a:t>
            </a:r>
            <a:r>
              <a:rPr lang="en-US" b="1" dirty="0">
                <a:solidFill>
                  <a:schemeClr val="bg1"/>
                </a:solidFill>
              </a:rPr>
              <a:t>Java</a:t>
            </a:r>
          </a:p>
        </p:txBody>
      </p:sp>
      <p:sp>
        <p:nvSpPr>
          <p:cNvPr id="4" name="Title 3">
            <a:extLst>
              <a:ext uri="{FF2B5EF4-FFF2-40B4-BE49-F238E27FC236}">
                <a16:creationId xmlns="" xmlns:a16="http://schemas.microsoft.com/office/drawing/2014/main" id="{363F8E76-C8DF-4ECF-9247-C14091EBB177}"/>
              </a:ext>
            </a:extLst>
          </p:cNvPr>
          <p:cNvSpPr>
            <a:spLocks noGrp="1"/>
          </p:cNvSpPr>
          <p:nvPr>
            <p:ph type="title"/>
          </p:nvPr>
        </p:nvSpPr>
        <p:spPr/>
        <p:txBody>
          <a:bodyPr/>
          <a:lstStyle/>
          <a:p>
            <a:r>
              <a:rPr lang="en-US" dirty="0"/>
              <a:t>Functional Programming Languages</a:t>
            </a:r>
          </a:p>
        </p:txBody>
      </p:sp>
    </p:spTree>
    <p:extLst>
      <p:ext uri="{BB962C8B-B14F-4D97-AF65-F5344CB8AC3E}">
        <p14:creationId xmlns:p14="http://schemas.microsoft.com/office/powerpoint/2010/main" val="12143483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D3DA8C69-81C6-40B9-B4C1-B56CF228A154}"/>
              </a:ext>
            </a:extLst>
          </p:cNvPr>
          <p:cNvSpPr>
            <a:spLocks noGrp="1"/>
          </p:cNvSpPr>
          <p:nvPr>
            <p:ph type="sldNum" sz="quarter" idx="5"/>
          </p:nvPr>
        </p:nvSpPr>
        <p:spPr/>
        <p:txBody>
          <a:bodyPr/>
          <a:lstStyle/>
          <a:p>
            <a:fld id="{2BF067CD-8E6B-4360-9AA8-C5DF2A48A6D1}" type="slidenum">
              <a:rPr lang="en-US" noProof="0" smtClean="0"/>
              <a:pPr/>
              <a:t>21</a:t>
            </a:fld>
            <a:endParaRPr lang="en-US" noProof="0" dirty="0"/>
          </a:p>
        </p:txBody>
      </p:sp>
      <p:sp>
        <p:nvSpPr>
          <p:cNvPr id="8" name="Text Placeholder 7">
            <a:extLst>
              <a:ext uri="{FF2B5EF4-FFF2-40B4-BE49-F238E27FC236}">
                <a16:creationId xmlns="" xmlns:a16="http://schemas.microsoft.com/office/drawing/2014/main" id="{F8B26F96-98B5-4F64-AEDB-67725DB113E9}"/>
              </a:ext>
            </a:extLst>
          </p:cNvPr>
          <p:cNvSpPr>
            <a:spLocks noGrp="1"/>
          </p:cNvSpPr>
          <p:nvPr>
            <p:ph type="body" sz="quarter" idx="10"/>
          </p:nvPr>
        </p:nvSpPr>
        <p:spPr/>
        <p:txBody>
          <a:bodyPr/>
          <a:lstStyle/>
          <a:p>
            <a:r>
              <a:rPr lang="en-US" dirty="0"/>
              <a:t>Read several numbers and </a:t>
            </a:r>
            <a:r>
              <a:rPr lang="en-US" b="1" dirty="0">
                <a:solidFill>
                  <a:schemeClr val="bg1"/>
                </a:solidFill>
              </a:rPr>
              <a:t>find the biggest </a:t>
            </a:r>
            <a:r>
              <a:rPr lang="en-US" dirty="0"/>
              <a:t>of them (in C#)</a:t>
            </a:r>
          </a:p>
        </p:txBody>
      </p:sp>
      <p:sp>
        <p:nvSpPr>
          <p:cNvPr id="4" name="Title 3">
            <a:extLst>
              <a:ext uri="{FF2B5EF4-FFF2-40B4-BE49-F238E27FC236}">
                <a16:creationId xmlns="" xmlns:a16="http://schemas.microsoft.com/office/drawing/2014/main" id="{7BCDA475-2B07-49A4-A982-EE230B07246D}"/>
              </a:ext>
            </a:extLst>
          </p:cNvPr>
          <p:cNvSpPr>
            <a:spLocks noGrp="1"/>
          </p:cNvSpPr>
          <p:nvPr>
            <p:ph type="title"/>
          </p:nvPr>
        </p:nvSpPr>
        <p:spPr/>
        <p:txBody>
          <a:bodyPr/>
          <a:lstStyle/>
          <a:p>
            <a:r>
              <a:rPr lang="en-US" dirty="0"/>
              <a:t>Functional Programming – Examples</a:t>
            </a:r>
          </a:p>
        </p:txBody>
      </p:sp>
      <p:sp>
        <p:nvSpPr>
          <p:cNvPr id="5" name="Text Placeholder 7">
            <a:extLst>
              <a:ext uri="{FF2B5EF4-FFF2-40B4-BE49-F238E27FC236}">
                <a16:creationId xmlns="" xmlns:a16="http://schemas.microsoft.com/office/drawing/2014/main" id="{01BE7A3F-CB18-4356-AC96-599D75CAB03D}"/>
              </a:ext>
            </a:extLst>
          </p:cNvPr>
          <p:cNvSpPr txBox="1">
            <a:spLocks/>
          </p:cNvSpPr>
          <p:nvPr/>
        </p:nvSpPr>
        <p:spPr>
          <a:xfrm>
            <a:off x="688439" y="2540122"/>
            <a:ext cx="4142170" cy="28188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Console.WriteLine(</a:t>
            </a:r>
          </a:p>
          <a:p>
            <a:pPr>
              <a:spcBef>
                <a:spcPts val="300"/>
              </a:spcBef>
              <a:spcAft>
                <a:spcPts val="300"/>
              </a:spcAft>
            </a:pPr>
            <a:r>
              <a:rPr lang="en-US" sz="2400" dirty="0">
                <a:solidFill>
                  <a:schemeClr val="tx1"/>
                </a:solidFill>
              </a:rPr>
              <a:t>  Console.ReadLine()</a:t>
            </a:r>
          </a:p>
          <a:p>
            <a:pPr>
              <a:spcBef>
                <a:spcPts val="300"/>
              </a:spcBef>
              <a:spcAft>
                <a:spcPts val="300"/>
              </a:spcAft>
            </a:pPr>
            <a:r>
              <a:rPr lang="en-US" sz="2400" dirty="0">
                <a:solidFill>
                  <a:schemeClr val="tx1"/>
                </a:solidFill>
              </a:rPr>
              <a:t>    .Split(" ")</a:t>
            </a:r>
          </a:p>
          <a:p>
            <a:pPr>
              <a:spcBef>
                <a:spcPts val="300"/>
              </a:spcBef>
              <a:spcAft>
                <a:spcPts val="300"/>
              </a:spcAft>
            </a:pPr>
            <a:r>
              <a:rPr lang="en-US" sz="2400" dirty="0">
                <a:solidFill>
                  <a:schemeClr val="tx1"/>
                </a:solidFill>
              </a:rPr>
              <a:t>    .Select(int.Parse)</a:t>
            </a:r>
          </a:p>
          <a:p>
            <a:pPr>
              <a:spcBef>
                <a:spcPts val="300"/>
              </a:spcBef>
              <a:spcAft>
                <a:spcPts val="300"/>
              </a:spcAft>
            </a:pPr>
            <a:r>
              <a:rPr lang="en-US" sz="2400" dirty="0">
                <a:solidFill>
                  <a:schemeClr val="tx1"/>
                </a:solidFill>
              </a:rPr>
              <a:t>    .Max()</a:t>
            </a:r>
          </a:p>
          <a:p>
            <a:pPr>
              <a:spcBef>
                <a:spcPts val="300"/>
              </a:spcBef>
              <a:spcAft>
                <a:spcPts val="300"/>
              </a:spcAft>
            </a:pPr>
            <a:r>
              <a:rPr lang="en-US" sz="2400" dirty="0">
                <a:solidFill>
                  <a:schemeClr val="tx1"/>
                </a:solidFill>
              </a:rPr>
              <a:t>);</a:t>
            </a:r>
            <a:endParaRPr lang="en-US" sz="2400" baseline="-25000" dirty="0">
              <a:solidFill>
                <a:schemeClr val="tx1"/>
              </a:solidFill>
            </a:endParaRPr>
          </a:p>
        </p:txBody>
      </p:sp>
      <p:sp>
        <p:nvSpPr>
          <p:cNvPr id="9" name="Text Placeholder 7">
            <a:extLst>
              <a:ext uri="{FF2B5EF4-FFF2-40B4-BE49-F238E27FC236}">
                <a16:creationId xmlns="" xmlns:a16="http://schemas.microsoft.com/office/drawing/2014/main" id="{1FA6ECF9-4C1E-46DF-B058-4AB0C43BEE47}"/>
              </a:ext>
            </a:extLst>
          </p:cNvPr>
          <p:cNvSpPr txBox="1">
            <a:spLocks/>
          </p:cNvSpPr>
          <p:nvPr/>
        </p:nvSpPr>
        <p:spPr>
          <a:xfrm>
            <a:off x="560999" y="1837577"/>
            <a:ext cx="4308937" cy="62343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sz="3200" b="1" dirty="0">
                <a:solidFill>
                  <a:schemeClr val="bg1"/>
                </a:solidFill>
              </a:rPr>
              <a:t>Functional</a:t>
            </a:r>
            <a:r>
              <a:rPr lang="en-US" sz="3200" dirty="0"/>
              <a:t> style</a:t>
            </a:r>
          </a:p>
        </p:txBody>
      </p:sp>
      <p:sp>
        <p:nvSpPr>
          <p:cNvPr id="10" name="Text Placeholder 7">
            <a:extLst>
              <a:ext uri="{FF2B5EF4-FFF2-40B4-BE49-F238E27FC236}">
                <a16:creationId xmlns="" xmlns:a16="http://schemas.microsoft.com/office/drawing/2014/main" id="{DCF9CE53-53E8-4D01-84E3-570D3EA11CFD}"/>
              </a:ext>
            </a:extLst>
          </p:cNvPr>
          <p:cNvSpPr txBox="1">
            <a:spLocks/>
          </p:cNvSpPr>
          <p:nvPr/>
        </p:nvSpPr>
        <p:spPr>
          <a:xfrm>
            <a:off x="5291672" y="2540122"/>
            <a:ext cx="6210000" cy="237254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var input = Console.ReadLine();</a:t>
            </a:r>
          </a:p>
          <a:p>
            <a:pPr>
              <a:spcBef>
                <a:spcPts val="300"/>
              </a:spcBef>
              <a:spcAft>
                <a:spcPts val="300"/>
              </a:spcAft>
            </a:pPr>
            <a:r>
              <a:rPr lang="en-US" sz="2400" dirty="0">
                <a:solidFill>
                  <a:schemeClr val="tx1"/>
                </a:solidFill>
              </a:rPr>
              <a:t>var items = input.Split(" ");</a:t>
            </a:r>
          </a:p>
          <a:p>
            <a:pPr>
              <a:spcBef>
                <a:spcPts val="300"/>
              </a:spcBef>
              <a:spcAft>
                <a:spcPts val="300"/>
              </a:spcAft>
            </a:pPr>
            <a:r>
              <a:rPr lang="en-US" sz="2400" dirty="0">
                <a:solidFill>
                  <a:schemeClr val="tx1"/>
                </a:solidFill>
              </a:rPr>
              <a:t>var nums = items.Select(int.Parse);</a:t>
            </a:r>
          </a:p>
          <a:p>
            <a:pPr>
              <a:spcBef>
                <a:spcPts val="300"/>
              </a:spcBef>
              <a:spcAft>
                <a:spcPts val="300"/>
              </a:spcAft>
            </a:pPr>
            <a:r>
              <a:rPr lang="en-US" sz="2400" dirty="0">
                <a:solidFill>
                  <a:schemeClr val="tx1"/>
                </a:solidFill>
              </a:rPr>
              <a:t>var maxNum = nums.Max();</a:t>
            </a:r>
          </a:p>
          <a:p>
            <a:pPr>
              <a:spcBef>
                <a:spcPts val="300"/>
              </a:spcBef>
              <a:spcAft>
                <a:spcPts val="300"/>
              </a:spcAft>
            </a:pPr>
            <a:r>
              <a:rPr lang="en-US" sz="2400" dirty="0">
                <a:solidFill>
                  <a:schemeClr val="tx1"/>
                </a:solidFill>
              </a:rPr>
              <a:t>Console.WriteLine(maxNum);</a:t>
            </a:r>
          </a:p>
        </p:txBody>
      </p:sp>
      <p:sp>
        <p:nvSpPr>
          <p:cNvPr id="11" name="Text Placeholder 7">
            <a:extLst>
              <a:ext uri="{FF2B5EF4-FFF2-40B4-BE49-F238E27FC236}">
                <a16:creationId xmlns="" xmlns:a16="http://schemas.microsoft.com/office/drawing/2014/main" id="{47F852FF-FF15-4AC8-B170-C29236078C42}"/>
              </a:ext>
            </a:extLst>
          </p:cNvPr>
          <p:cNvSpPr txBox="1">
            <a:spLocks/>
          </p:cNvSpPr>
          <p:nvPr/>
        </p:nvSpPr>
        <p:spPr>
          <a:xfrm>
            <a:off x="5196000" y="1837577"/>
            <a:ext cx="4308937" cy="62343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sz="3200" b="1" dirty="0">
                <a:solidFill>
                  <a:schemeClr val="bg1"/>
                </a:solidFill>
              </a:rPr>
              <a:t>Imperative</a:t>
            </a:r>
            <a:r>
              <a:rPr lang="en-US" sz="3200" dirty="0"/>
              <a:t> style</a:t>
            </a:r>
          </a:p>
        </p:txBody>
      </p:sp>
    </p:spTree>
    <p:extLst>
      <p:ext uri="{BB962C8B-B14F-4D97-AF65-F5344CB8AC3E}">
        <p14:creationId xmlns:p14="http://schemas.microsoft.com/office/powerpoint/2010/main" val="8871913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DE8C160-3C99-4760-90FC-9B0AA674C992}"/>
              </a:ext>
            </a:extLst>
          </p:cNvPr>
          <p:cNvSpPr>
            <a:spLocks noGrp="1"/>
          </p:cNvSpPr>
          <p:nvPr>
            <p:ph type="subTitle" sz="quarter" idx="11"/>
          </p:nvPr>
        </p:nvSpPr>
        <p:spPr>
          <a:xfrm>
            <a:off x="5241000" y="2934000"/>
            <a:ext cx="6065892" cy="768084"/>
          </a:xfrm>
        </p:spPr>
        <p:txBody>
          <a:bodyPr/>
          <a:lstStyle/>
          <a:p>
            <a:r>
              <a:rPr lang="en-US" dirty="0"/>
              <a:t>Live Demo</a:t>
            </a:r>
          </a:p>
        </p:txBody>
      </p:sp>
      <p:sp>
        <p:nvSpPr>
          <p:cNvPr id="4" name="Title 3">
            <a:extLst>
              <a:ext uri="{FF2B5EF4-FFF2-40B4-BE49-F238E27FC236}">
                <a16:creationId xmlns="" xmlns:a16="http://schemas.microsoft.com/office/drawing/2014/main" id="{000687E7-DA2B-4361-A6AE-44F632B89E15}"/>
              </a:ext>
            </a:extLst>
          </p:cNvPr>
          <p:cNvSpPr>
            <a:spLocks noGrp="1"/>
          </p:cNvSpPr>
          <p:nvPr>
            <p:ph type="title" sz="quarter" idx="10"/>
          </p:nvPr>
        </p:nvSpPr>
        <p:spPr>
          <a:xfrm>
            <a:off x="5241000" y="1134667"/>
            <a:ext cx="6065892" cy="1754333"/>
          </a:xfrm>
        </p:spPr>
        <p:txBody>
          <a:bodyPr/>
          <a:lstStyle/>
          <a:p>
            <a:r>
              <a:rPr lang="en-US" dirty="0"/>
              <a:t>Functional Programming (FP)</a:t>
            </a:r>
          </a:p>
        </p:txBody>
      </p:sp>
      <p:pic>
        <p:nvPicPr>
          <p:cNvPr id="6" name="Picture 5">
            <a:extLst>
              <a:ext uri="{FF2B5EF4-FFF2-40B4-BE49-F238E27FC236}">
                <a16:creationId xmlns="" xmlns:a16="http://schemas.microsoft.com/office/drawing/2014/main" id="{A1D45CB9-7D45-4B24-BD64-7E2684EE3B58}"/>
              </a:ext>
            </a:extLst>
          </p:cNvPr>
          <p:cNvPicPr>
            <a:picLocks noChangeAspect="1"/>
          </p:cNvPicPr>
          <p:nvPr/>
        </p:nvPicPr>
        <p:blipFill>
          <a:blip r:embed="rId3">
            <a:duotone>
              <a:schemeClr val="accent1">
                <a:shade val="45000"/>
                <a:satMod val="135000"/>
              </a:schemeClr>
              <a:prstClr val="white"/>
            </a:duotone>
          </a:blip>
          <a:stretch>
            <a:fillRect/>
          </a:stretch>
        </p:blipFill>
        <p:spPr>
          <a:xfrm>
            <a:off x="1416000" y="2021315"/>
            <a:ext cx="2288969" cy="1546301"/>
          </a:xfrm>
          <a:prstGeom prst="rect">
            <a:avLst/>
          </a:prstGeom>
        </p:spPr>
      </p:pic>
      <p:sp>
        <p:nvSpPr>
          <p:cNvPr id="2" name="Rectangle 1">
            <a:extLst>
              <a:ext uri="{FF2B5EF4-FFF2-40B4-BE49-F238E27FC236}">
                <a16:creationId xmlns="" xmlns:a16="http://schemas.microsoft.com/office/drawing/2014/main" id="{D5D846C5-7FC9-4F07-843E-CC7391EA3B33}"/>
              </a:ext>
            </a:extLst>
          </p:cNvPr>
          <p:cNvSpPr/>
          <p:nvPr/>
        </p:nvSpPr>
        <p:spPr>
          <a:xfrm>
            <a:off x="5223015" y="3777948"/>
            <a:ext cx="6101863" cy="830997"/>
          </a:xfrm>
          <a:prstGeom prst="rect">
            <a:avLst/>
          </a:prstGeom>
        </p:spPr>
        <p:txBody>
          <a:bodyPr wrap="none">
            <a:spAutoFit/>
          </a:bodyPr>
          <a:lstStyle/>
          <a:p>
            <a:pPr algn="ctr"/>
            <a:r>
              <a:rPr lang="en-US" sz="2400" dirty="0">
                <a:hlinkClick r:id="rId4"/>
              </a:rPr>
              <a:t>https://repl.it/@nakov/functional-max-num-cs</a:t>
            </a:r>
            <a:endParaRPr lang="en-US" sz="2400" dirty="0"/>
          </a:p>
          <a:p>
            <a:pPr algn="ctr"/>
            <a:r>
              <a:rPr lang="en-US" sz="2400" dirty="0">
                <a:hlinkClick r:id="rId5"/>
              </a:rPr>
              <a:t>https://repl.it/@nakov/imperative-max-num-cs</a:t>
            </a:r>
            <a:endParaRPr lang="en-US" sz="2400" dirty="0"/>
          </a:p>
        </p:txBody>
      </p:sp>
    </p:spTree>
    <p:extLst>
      <p:ext uri="{BB962C8B-B14F-4D97-AF65-F5344CB8AC3E}">
        <p14:creationId xmlns:p14="http://schemas.microsoft.com/office/powerpoint/2010/main" val="33579422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D3DA8C69-81C6-40B9-B4C1-B56CF228A154}"/>
              </a:ext>
            </a:extLst>
          </p:cNvPr>
          <p:cNvSpPr>
            <a:spLocks noGrp="1"/>
          </p:cNvSpPr>
          <p:nvPr>
            <p:ph type="sldNum" sz="quarter" idx="5"/>
          </p:nvPr>
        </p:nvSpPr>
        <p:spPr/>
        <p:txBody>
          <a:bodyPr/>
          <a:lstStyle/>
          <a:p>
            <a:fld id="{2BF067CD-8E6B-4360-9AA8-C5DF2A48A6D1}" type="slidenum">
              <a:rPr lang="en-US" noProof="0" smtClean="0"/>
              <a:pPr/>
              <a:t>23</a:t>
            </a:fld>
            <a:endParaRPr lang="en-US" noProof="0" dirty="0"/>
          </a:p>
        </p:txBody>
      </p:sp>
      <p:sp>
        <p:nvSpPr>
          <p:cNvPr id="8" name="Text Placeholder 7">
            <a:extLst>
              <a:ext uri="{FF2B5EF4-FFF2-40B4-BE49-F238E27FC236}">
                <a16:creationId xmlns="" xmlns:a16="http://schemas.microsoft.com/office/drawing/2014/main" id="{F8B26F96-98B5-4F64-AEDB-67725DB113E9}"/>
              </a:ext>
            </a:extLst>
          </p:cNvPr>
          <p:cNvSpPr>
            <a:spLocks noGrp="1"/>
          </p:cNvSpPr>
          <p:nvPr>
            <p:ph type="body" sz="quarter" idx="10"/>
          </p:nvPr>
        </p:nvSpPr>
        <p:spPr/>
        <p:txBody>
          <a:bodyPr/>
          <a:lstStyle/>
          <a:p>
            <a:pPr>
              <a:buClr>
                <a:schemeClr val="tx1"/>
              </a:buClr>
            </a:pPr>
            <a:r>
              <a:rPr lang="en-US" b="1" dirty="0">
                <a:solidFill>
                  <a:schemeClr val="bg1"/>
                </a:solidFill>
              </a:rPr>
              <a:t>Lambda functions</a:t>
            </a:r>
            <a:r>
              <a:rPr lang="en-US" dirty="0"/>
              <a:t>: anonymous function (formula)</a:t>
            </a:r>
          </a:p>
          <a:p>
            <a:pPr lvl="1">
              <a:buClr>
                <a:schemeClr val="tx1"/>
              </a:buClr>
            </a:pPr>
            <a:endParaRPr lang="bg-BG" dirty="0"/>
          </a:p>
          <a:p>
            <a:pPr>
              <a:buClr>
                <a:schemeClr val="tx1"/>
              </a:buClr>
            </a:pPr>
            <a:r>
              <a:rPr lang="en-US" dirty="0"/>
              <a:t>JS, Python, C# and Java and support </a:t>
            </a:r>
            <a:r>
              <a:rPr lang="en-US" b="1" dirty="0">
                <a:solidFill>
                  <a:schemeClr val="bg1"/>
                </a:solidFill>
              </a:rPr>
              <a:t>first-class functions</a:t>
            </a:r>
            <a:r>
              <a:rPr lang="en-US" dirty="0">
                <a:solidFill>
                  <a:schemeClr val="bg1"/>
                </a:solidFill>
              </a:rPr>
              <a:t> </a:t>
            </a:r>
            <a:r>
              <a:rPr lang="en-US" dirty="0"/>
              <a:t>(functions can be stored in variables and passed as arguments)</a:t>
            </a:r>
          </a:p>
        </p:txBody>
      </p:sp>
      <p:sp>
        <p:nvSpPr>
          <p:cNvPr id="4" name="Title 3">
            <a:extLst>
              <a:ext uri="{FF2B5EF4-FFF2-40B4-BE49-F238E27FC236}">
                <a16:creationId xmlns="" xmlns:a16="http://schemas.microsoft.com/office/drawing/2014/main" id="{7BCDA475-2B07-49A4-A982-EE230B07246D}"/>
              </a:ext>
            </a:extLst>
          </p:cNvPr>
          <p:cNvSpPr>
            <a:spLocks noGrp="1"/>
          </p:cNvSpPr>
          <p:nvPr>
            <p:ph type="title"/>
          </p:nvPr>
        </p:nvSpPr>
        <p:spPr/>
        <p:txBody>
          <a:bodyPr/>
          <a:lstStyle/>
          <a:p>
            <a:r>
              <a:rPr lang="en-US" dirty="0"/>
              <a:t>Lambda and First-Class Functions</a:t>
            </a:r>
          </a:p>
        </p:txBody>
      </p:sp>
      <p:grpSp>
        <p:nvGrpSpPr>
          <p:cNvPr id="6" name="Group 5">
            <a:extLst>
              <a:ext uri="{FF2B5EF4-FFF2-40B4-BE49-F238E27FC236}">
                <a16:creationId xmlns="" xmlns:a16="http://schemas.microsoft.com/office/drawing/2014/main" id="{1763628F-02A4-40B3-A07C-A264A4546CD3}"/>
              </a:ext>
            </a:extLst>
          </p:cNvPr>
          <p:cNvGrpSpPr/>
          <p:nvPr/>
        </p:nvGrpSpPr>
        <p:grpSpPr>
          <a:xfrm>
            <a:off x="696000" y="1876895"/>
            <a:ext cx="2970000" cy="587441"/>
            <a:chOff x="696000" y="1896559"/>
            <a:chExt cx="4938474" cy="587441"/>
          </a:xfrm>
        </p:grpSpPr>
        <p:sp>
          <p:nvSpPr>
            <p:cNvPr id="12" name="Text Placeholder 7">
              <a:extLst>
                <a:ext uri="{FF2B5EF4-FFF2-40B4-BE49-F238E27FC236}">
                  <a16:creationId xmlns="" xmlns:a16="http://schemas.microsoft.com/office/drawing/2014/main" id="{A89E1A9B-38C2-4453-9E97-CE3634633660}"/>
                </a:ext>
              </a:extLst>
            </p:cNvPr>
            <p:cNvSpPr txBox="1">
              <a:spLocks/>
            </p:cNvSpPr>
            <p:nvPr/>
          </p:nvSpPr>
          <p:spPr>
            <a:xfrm>
              <a:off x="696000" y="1896559"/>
              <a:ext cx="4938472"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x =&gt; 2 * x</a:t>
              </a:r>
              <a:endParaRPr lang="en-US" sz="2400" baseline="-25000" dirty="0">
                <a:solidFill>
                  <a:schemeClr val="tx1"/>
                </a:solidFill>
              </a:endParaRPr>
            </a:p>
          </p:txBody>
        </p:sp>
        <p:sp>
          <p:nvSpPr>
            <p:cNvPr id="3" name="TextBox 2">
              <a:extLst>
                <a:ext uri="{FF2B5EF4-FFF2-40B4-BE49-F238E27FC236}">
                  <a16:creationId xmlns="" xmlns:a16="http://schemas.microsoft.com/office/drawing/2014/main" id="{104FD608-66E4-49A7-81AA-AB221C1B61B6}"/>
                </a:ext>
              </a:extLst>
            </p:cNvPr>
            <p:cNvSpPr txBox="1"/>
            <p:nvPr/>
          </p:nvSpPr>
          <p:spPr>
            <a:xfrm>
              <a:off x="4501054" y="1896559"/>
              <a:ext cx="1133420" cy="5874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lnSpc>
                  <a:spcPct val="110000"/>
                </a:lnSpc>
                <a:buClr>
                  <a:schemeClr val="accent5">
                    <a:lumMod val="40000"/>
                    <a:lumOff val="60000"/>
                  </a:schemeClr>
                </a:buClr>
                <a:buSzPct val="70000"/>
              </a:pPr>
              <a:r>
                <a:rPr lang="en-US" sz="2400" b="1" dirty="0">
                  <a:solidFill>
                    <a:schemeClr val="bg1"/>
                  </a:solidFill>
                </a:rPr>
                <a:t>C#</a:t>
              </a:r>
            </a:p>
          </p:txBody>
        </p:sp>
      </p:grpSp>
      <p:grpSp>
        <p:nvGrpSpPr>
          <p:cNvPr id="7" name="Group 6">
            <a:extLst>
              <a:ext uri="{FF2B5EF4-FFF2-40B4-BE49-F238E27FC236}">
                <a16:creationId xmlns="" xmlns:a16="http://schemas.microsoft.com/office/drawing/2014/main" id="{9CE0D297-EDEF-4185-A1B6-BEE71F027AC6}"/>
              </a:ext>
            </a:extLst>
          </p:cNvPr>
          <p:cNvGrpSpPr/>
          <p:nvPr/>
        </p:nvGrpSpPr>
        <p:grpSpPr>
          <a:xfrm>
            <a:off x="4160137" y="1876895"/>
            <a:ext cx="2790000" cy="587441"/>
            <a:chOff x="4071000" y="1896559"/>
            <a:chExt cx="7020000" cy="587441"/>
          </a:xfrm>
        </p:grpSpPr>
        <p:sp>
          <p:nvSpPr>
            <p:cNvPr id="13" name="Text Placeholder 7">
              <a:extLst>
                <a:ext uri="{FF2B5EF4-FFF2-40B4-BE49-F238E27FC236}">
                  <a16:creationId xmlns="" xmlns:a16="http://schemas.microsoft.com/office/drawing/2014/main" id="{A7878158-8459-4F98-B119-719FADB65763}"/>
                </a:ext>
              </a:extLst>
            </p:cNvPr>
            <p:cNvSpPr txBox="1">
              <a:spLocks/>
            </p:cNvSpPr>
            <p:nvPr/>
          </p:nvSpPr>
          <p:spPr>
            <a:xfrm>
              <a:off x="4071000" y="1896559"/>
              <a:ext cx="7020000"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x =&gt; 2 * x</a:t>
              </a:r>
              <a:endParaRPr lang="en-US" sz="2400" baseline="-25000" dirty="0">
                <a:solidFill>
                  <a:schemeClr val="tx1"/>
                </a:solidFill>
              </a:endParaRPr>
            </a:p>
          </p:txBody>
        </p:sp>
        <p:sp>
          <p:nvSpPr>
            <p:cNvPr id="14" name="TextBox 13">
              <a:extLst>
                <a:ext uri="{FF2B5EF4-FFF2-40B4-BE49-F238E27FC236}">
                  <a16:creationId xmlns="" xmlns:a16="http://schemas.microsoft.com/office/drawing/2014/main" id="{C177FE91-F832-498E-B53E-E7384167E5F9}"/>
                </a:ext>
              </a:extLst>
            </p:cNvPr>
            <p:cNvSpPr txBox="1"/>
            <p:nvPr/>
          </p:nvSpPr>
          <p:spPr>
            <a:xfrm>
              <a:off x="9511818" y="1896559"/>
              <a:ext cx="1579182" cy="5874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lnSpc>
                  <a:spcPct val="110000"/>
                </a:lnSpc>
                <a:buClr>
                  <a:schemeClr val="accent5">
                    <a:lumMod val="40000"/>
                    <a:lumOff val="60000"/>
                  </a:schemeClr>
                </a:buClr>
                <a:buSzPct val="70000"/>
              </a:pPr>
              <a:r>
                <a:rPr lang="en-US" sz="2400" b="1" dirty="0">
                  <a:solidFill>
                    <a:schemeClr val="bg1"/>
                  </a:solidFill>
                </a:rPr>
                <a:t>JS</a:t>
              </a:r>
            </a:p>
          </p:txBody>
        </p:sp>
      </p:grpSp>
      <p:grpSp>
        <p:nvGrpSpPr>
          <p:cNvPr id="18" name="Group 17">
            <a:extLst>
              <a:ext uri="{FF2B5EF4-FFF2-40B4-BE49-F238E27FC236}">
                <a16:creationId xmlns="" xmlns:a16="http://schemas.microsoft.com/office/drawing/2014/main" id="{4B53BD74-C094-4BB5-8712-B87D916B19F7}"/>
              </a:ext>
            </a:extLst>
          </p:cNvPr>
          <p:cNvGrpSpPr/>
          <p:nvPr/>
        </p:nvGrpSpPr>
        <p:grpSpPr>
          <a:xfrm>
            <a:off x="696000" y="5082647"/>
            <a:ext cx="4938472" cy="1441521"/>
            <a:chOff x="696000" y="3919175"/>
            <a:chExt cx="4938472" cy="1441521"/>
          </a:xfrm>
        </p:grpSpPr>
        <p:sp>
          <p:nvSpPr>
            <p:cNvPr id="5" name="Text Placeholder 7">
              <a:extLst>
                <a:ext uri="{FF2B5EF4-FFF2-40B4-BE49-F238E27FC236}">
                  <a16:creationId xmlns="" xmlns:a16="http://schemas.microsoft.com/office/drawing/2014/main" id="{01BE7A3F-CB18-4356-AC96-599D75CAB03D}"/>
                </a:ext>
              </a:extLst>
            </p:cNvPr>
            <p:cNvSpPr txBox="1">
              <a:spLocks/>
            </p:cNvSpPr>
            <p:nvPr/>
          </p:nvSpPr>
          <p:spPr>
            <a:xfrm>
              <a:off x="696000" y="3919175"/>
              <a:ext cx="4938472" cy="14415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Func&lt;int, int&gt; twice = </a:t>
              </a:r>
            </a:p>
            <a:p>
              <a:pPr>
                <a:spcBef>
                  <a:spcPts val="300"/>
                </a:spcBef>
                <a:spcAft>
                  <a:spcPts val="0"/>
                </a:spcAft>
              </a:pPr>
              <a:r>
                <a:rPr lang="en-US" sz="2400" dirty="0">
                  <a:solidFill>
                    <a:schemeClr val="tx1"/>
                  </a:solidFill>
                </a:rPr>
                <a:t>  x =&gt; 2 * x;</a:t>
              </a:r>
            </a:p>
            <a:p>
              <a:pPr>
                <a:spcAft>
                  <a:spcPts val="0"/>
                </a:spcAft>
              </a:pPr>
              <a:r>
                <a:rPr lang="en-US" sz="2400" dirty="0">
                  <a:solidFill>
                    <a:schemeClr val="tx1"/>
                  </a:solidFill>
                </a:rPr>
                <a:t>var d = twice(5);  </a:t>
              </a:r>
              <a:r>
                <a:rPr lang="en-US" sz="2400" dirty="0">
                  <a:solidFill>
                    <a:schemeClr val="accent2">
                      <a:lumMod val="75000"/>
                    </a:schemeClr>
                  </a:solidFill>
                </a:rPr>
                <a:t>// 10</a:t>
              </a:r>
            </a:p>
          </p:txBody>
        </p:sp>
        <p:sp>
          <p:nvSpPr>
            <p:cNvPr id="16" name="TextBox 15">
              <a:extLst>
                <a:ext uri="{FF2B5EF4-FFF2-40B4-BE49-F238E27FC236}">
                  <a16:creationId xmlns="" xmlns:a16="http://schemas.microsoft.com/office/drawing/2014/main" id="{8264D3FB-0611-43CD-A2F4-F1D6C20D11E3}"/>
                </a:ext>
              </a:extLst>
            </p:cNvPr>
            <p:cNvSpPr txBox="1"/>
            <p:nvPr/>
          </p:nvSpPr>
          <p:spPr>
            <a:xfrm>
              <a:off x="4970535" y="3919175"/>
              <a:ext cx="663937" cy="60166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spcBef>
                  <a:spcPts val="300"/>
                </a:spcBef>
                <a:spcAft>
                  <a:spcPts val="300"/>
                </a:spcAft>
                <a:buClr>
                  <a:schemeClr val="accent5">
                    <a:lumMod val="40000"/>
                    <a:lumOff val="60000"/>
                  </a:schemeClr>
                </a:buClr>
                <a:buSzPct val="70000"/>
              </a:pPr>
              <a:r>
                <a:rPr lang="en-US" sz="2400" b="1" dirty="0">
                  <a:solidFill>
                    <a:schemeClr val="bg1"/>
                  </a:solidFill>
                </a:rPr>
                <a:t>C#</a:t>
              </a:r>
            </a:p>
          </p:txBody>
        </p:sp>
      </p:grpSp>
      <p:grpSp>
        <p:nvGrpSpPr>
          <p:cNvPr id="19" name="Group 18">
            <a:extLst>
              <a:ext uri="{FF2B5EF4-FFF2-40B4-BE49-F238E27FC236}">
                <a16:creationId xmlns="" xmlns:a16="http://schemas.microsoft.com/office/drawing/2014/main" id="{A3B707E5-A958-4966-ABCC-09A4C374C0BB}"/>
              </a:ext>
            </a:extLst>
          </p:cNvPr>
          <p:cNvGrpSpPr/>
          <p:nvPr/>
        </p:nvGrpSpPr>
        <p:grpSpPr>
          <a:xfrm>
            <a:off x="696000" y="3818730"/>
            <a:ext cx="4938472" cy="995246"/>
            <a:chOff x="6152528" y="3929006"/>
            <a:chExt cx="4938472" cy="995246"/>
          </a:xfrm>
        </p:grpSpPr>
        <p:sp>
          <p:nvSpPr>
            <p:cNvPr id="15" name="Text Placeholder 7">
              <a:extLst>
                <a:ext uri="{FF2B5EF4-FFF2-40B4-BE49-F238E27FC236}">
                  <a16:creationId xmlns="" xmlns:a16="http://schemas.microsoft.com/office/drawing/2014/main" id="{017E120D-504B-4CE7-91E1-8EFA35844CDB}"/>
                </a:ext>
              </a:extLst>
            </p:cNvPr>
            <p:cNvSpPr txBox="1">
              <a:spLocks/>
            </p:cNvSpPr>
            <p:nvPr/>
          </p:nvSpPr>
          <p:spPr>
            <a:xfrm>
              <a:off x="6152528" y="3929007"/>
              <a:ext cx="4938472" cy="99524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let twice = x =&gt; 2 * x;</a:t>
              </a:r>
            </a:p>
            <a:p>
              <a:pPr>
                <a:spcBef>
                  <a:spcPts val="0"/>
                </a:spcBef>
                <a:spcAft>
                  <a:spcPts val="300"/>
                </a:spcAft>
              </a:pPr>
              <a:r>
                <a:rPr lang="en-US" sz="2400" dirty="0">
                  <a:solidFill>
                    <a:schemeClr val="tx1"/>
                  </a:solidFill>
                </a:rPr>
                <a:t>let d = twice(5);  </a:t>
              </a:r>
              <a:r>
                <a:rPr lang="en-US" sz="2400" dirty="0">
                  <a:solidFill>
                    <a:schemeClr val="accent2">
                      <a:lumMod val="75000"/>
                    </a:schemeClr>
                  </a:solidFill>
                </a:rPr>
                <a:t>// 10</a:t>
              </a:r>
              <a:endParaRPr lang="en-US" sz="2400" baseline="-25000" dirty="0">
                <a:solidFill>
                  <a:schemeClr val="tx1"/>
                </a:solidFill>
              </a:endParaRPr>
            </a:p>
          </p:txBody>
        </p:sp>
        <p:sp>
          <p:nvSpPr>
            <p:cNvPr id="17" name="TextBox 16">
              <a:extLst>
                <a:ext uri="{FF2B5EF4-FFF2-40B4-BE49-F238E27FC236}">
                  <a16:creationId xmlns="" xmlns:a16="http://schemas.microsoft.com/office/drawing/2014/main" id="{99A367E4-7DC0-48BB-A44F-1E8570338504}"/>
                </a:ext>
              </a:extLst>
            </p:cNvPr>
            <p:cNvSpPr txBox="1"/>
            <p:nvPr/>
          </p:nvSpPr>
          <p:spPr>
            <a:xfrm>
              <a:off x="10427063" y="3929006"/>
              <a:ext cx="663937" cy="5874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spcBef>
                  <a:spcPts val="300"/>
                </a:spcBef>
                <a:spcAft>
                  <a:spcPts val="300"/>
                </a:spcAft>
                <a:buClr>
                  <a:schemeClr val="accent5">
                    <a:lumMod val="40000"/>
                    <a:lumOff val="60000"/>
                  </a:schemeClr>
                </a:buClr>
                <a:buSzPct val="70000"/>
              </a:pPr>
              <a:r>
                <a:rPr lang="en-US" sz="2400" b="1" dirty="0">
                  <a:solidFill>
                    <a:schemeClr val="bg1"/>
                  </a:solidFill>
                </a:rPr>
                <a:t>JS</a:t>
              </a:r>
            </a:p>
          </p:txBody>
        </p:sp>
      </p:grpSp>
      <p:grpSp>
        <p:nvGrpSpPr>
          <p:cNvPr id="20" name="Group 19">
            <a:extLst>
              <a:ext uri="{FF2B5EF4-FFF2-40B4-BE49-F238E27FC236}">
                <a16:creationId xmlns="" xmlns:a16="http://schemas.microsoft.com/office/drawing/2014/main" id="{DA1E9597-234F-403C-9DAA-F8D03A157BE8}"/>
              </a:ext>
            </a:extLst>
          </p:cNvPr>
          <p:cNvGrpSpPr/>
          <p:nvPr/>
        </p:nvGrpSpPr>
        <p:grpSpPr>
          <a:xfrm>
            <a:off x="7444275" y="1876895"/>
            <a:ext cx="4220736" cy="587441"/>
            <a:chOff x="1346952" y="1896559"/>
            <a:chExt cx="9744048" cy="587441"/>
          </a:xfrm>
        </p:grpSpPr>
        <p:sp>
          <p:nvSpPr>
            <p:cNvPr id="21" name="Text Placeholder 7">
              <a:extLst>
                <a:ext uri="{FF2B5EF4-FFF2-40B4-BE49-F238E27FC236}">
                  <a16:creationId xmlns="" xmlns:a16="http://schemas.microsoft.com/office/drawing/2014/main" id="{D9985375-544D-4BD6-ACDF-288E8A6BF5D2}"/>
                </a:ext>
              </a:extLst>
            </p:cNvPr>
            <p:cNvSpPr txBox="1">
              <a:spLocks/>
            </p:cNvSpPr>
            <p:nvPr/>
          </p:nvSpPr>
          <p:spPr>
            <a:xfrm>
              <a:off x="1346952" y="1896559"/>
              <a:ext cx="9744048"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lambda x: 2 * x</a:t>
              </a:r>
              <a:endParaRPr lang="en-US" sz="2400" baseline="-25000" dirty="0">
                <a:solidFill>
                  <a:schemeClr val="tx1"/>
                </a:solidFill>
              </a:endParaRPr>
            </a:p>
          </p:txBody>
        </p:sp>
        <p:sp>
          <p:nvSpPr>
            <p:cNvPr id="22" name="TextBox 21">
              <a:extLst>
                <a:ext uri="{FF2B5EF4-FFF2-40B4-BE49-F238E27FC236}">
                  <a16:creationId xmlns="" xmlns:a16="http://schemas.microsoft.com/office/drawing/2014/main" id="{6DA22E34-8EF1-45EC-9CC6-A8299EDF31C8}"/>
                </a:ext>
              </a:extLst>
            </p:cNvPr>
            <p:cNvSpPr txBox="1"/>
            <p:nvPr/>
          </p:nvSpPr>
          <p:spPr>
            <a:xfrm>
              <a:off x="8307417" y="1896559"/>
              <a:ext cx="2783581" cy="5874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lnSpc>
                  <a:spcPct val="110000"/>
                </a:lnSpc>
                <a:buClr>
                  <a:schemeClr val="accent5">
                    <a:lumMod val="40000"/>
                    <a:lumOff val="60000"/>
                  </a:schemeClr>
                </a:buClr>
                <a:buSzPct val="70000"/>
              </a:pPr>
              <a:r>
                <a:rPr lang="en-US" sz="2400" b="1" dirty="0">
                  <a:solidFill>
                    <a:schemeClr val="bg1"/>
                  </a:solidFill>
                </a:rPr>
                <a:t>Python</a:t>
              </a:r>
            </a:p>
          </p:txBody>
        </p:sp>
      </p:grpSp>
      <p:grpSp>
        <p:nvGrpSpPr>
          <p:cNvPr id="24" name="Group 23">
            <a:extLst>
              <a:ext uri="{FF2B5EF4-FFF2-40B4-BE49-F238E27FC236}">
                <a16:creationId xmlns="" xmlns:a16="http://schemas.microsoft.com/office/drawing/2014/main" id="{EDAD3F4E-3E08-4770-A9A9-EEEC318BDC22}"/>
              </a:ext>
            </a:extLst>
          </p:cNvPr>
          <p:cNvGrpSpPr/>
          <p:nvPr/>
        </p:nvGrpSpPr>
        <p:grpSpPr>
          <a:xfrm>
            <a:off x="6096000" y="3818730"/>
            <a:ext cx="5569010" cy="995246"/>
            <a:chOff x="696000" y="3919174"/>
            <a:chExt cx="5480272" cy="995246"/>
          </a:xfrm>
        </p:grpSpPr>
        <p:sp>
          <p:nvSpPr>
            <p:cNvPr id="25" name="Text Placeholder 7">
              <a:extLst>
                <a:ext uri="{FF2B5EF4-FFF2-40B4-BE49-F238E27FC236}">
                  <a16:creationId xmlns="" xmlns:a16="http://schemas.microsoft.com/office/drawing/2014/main" id="{5D82E732-08E9-4292-AC2A-DD3367D8BFBF}"/>
                </a:ext>
              </a:extLst>
            </p:cNvPr>
            <p:cNvSpPr txBox="1">
              <a:spLocks/>
            </p:cNvSpPr>
            <p:nvPr/>
          </p:nvSpPr>
          <p:spPr>
            <a:xfrm>
              <a:off x="696000" y="3919175"/>
              <a:ext cx="5480272" cy="99524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twice = lambda x: 2 * x</a:t>
              </a:r>
            </a:p>
            <a:p>
              <a:pPr>
                <a:spcBef>
                  <a:spcPts val="300"/>
                </a:spcBef>
                <a:spcAft>
                  <a:spcPts val="0"/>
                </a:spcAft>
              </a:pPr>
              <a:r>
                <a:rPr lang="en-US" sz="2400" dirty="0">
                  <a:solidFill>
                    <a:schemeClr val="tx1"/>
                  </a:solidFill>
                </a:rPr>
                <a:t>d = twice(5)  </a:t>
              </a:r>
              <a:r>
                <a:rPr lang="en-US" sz="2400" dirty="0">
                  <a:solidFill>
                    <a:schemeClr val="accent2">
                      <a:lumMod val="75000"/>
                    </a:schemeClr>
                  </a:solidFill>
                </a:rPr>
                <a:t># 10</a:t>
              </a:r>
            </a:p>
          </p:txBody>
        </p:sp>
        <p:sp>
          <p:nvSpPr>
            <p:cNvPr id="26" name="TextBox 25">
              <a:extLst>
                <a:ext uri="{FF2B5EF4-FFF2-40B4-BE49-F238E27FC236}">
                  <a16:creationId xmlns="" xmlns:a16="http://schemas.microsoft.com/office/drawing/2014/main" id="{11E2D4DD-0EC0-4431-8DAF-6F542694286A}"/>
                </a:ext>
              </a:extLst>
            </p:cNvPr>
            <p:cNvSpPr txBox="1"/>
            <p:nvPr/>
          </p:nvSpPr>
          <p:spPr>
            <a:xfrm>
              <a:off x="4970535" y="3919174"/>
              <a:ext cx="1205737" cy="58744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spcBef>
                  <a:spcPts val="300"/>
                </a:spcBef>
                <a:spcAft>
                  <a:spcPts val="300"/>
                </a:spcAft>
                <a:buClr>
                  <a:schemeClr val="accent5">
                    <a:lumMod val="40000"/>
                    <a:lumOff val="60000"/>
                  </a:schemeClr>
                </a:buClr>
                <a:buSzPct val="70000"/>
              </a:pPr>
              <a:r>
                <a:rPr lang="en-US" sz="2400" b="1" dirty="0">
                  <a:solidFill>
                    <a:schemeClr val="bg1"/>
                  </a:solidFill>
                </a:rPr>
                <a:t>Python</a:t>
              </a:r>
            </a:p>
          </p:txBody>
        </p:sp>
      </p:grpSp>
      <p:grpSp>
        <p:nvGrpSpPr>
          <p:cNvPr id="28" name="Group 27">
            <a:extLst>
              <a:ext uri="{FF2B5EF4-FFF2-40B4-BE49-F238E27FC236}">
                <a16:creationId xmlns="" xmlns:a16="http://schemas.microsoft.com/office/drawing/2014/main" id="{0F2212CF-6B3F-40D5-95ED-C7F4E400CE49}"/>
              </a:ext>
            </a:extLst>
          </p:cNvPr>
          <p:cNvGrpSpPr/>
          <p:nvPr/>
        </p:nvGrpSpPr>
        <p:grpSpPr>
          <a:xfrm>
            <a:off x="6096001" y="5082647"/>
            <a:ext cx="5569010" cy="1441521"/>
            <a:chOff x="7648023" y="3426830"/>
            <a:chExt cx="3442977" cy="1441521"/>
          </a:xfrm>
        </p:grpSpPr>
        <p:sp>
          <p:nvSpPr>
            <p:cNvPr id="29" name="Text Placeholder 7">
              <a:extLst>
                <a:ext uri="{FF2B5EF4-FFF2-40B4-BE49-F238E27FC236}">
                  <a16:creationId xmlns="" xmlns:a16="http://schemas.microsoft.com/office/drawing/2014/main" id="{5D63C7E5-4265-4E68-BC0B-6F38D2248234}"/>
                </a:ext>
              </a:extLst>
            </p:cNvPr>
            <p:cNvSpPr txBox="1">
              <a:spLocks/>
            </p:cNvSpPr>
            <p:nvPr/>
          </p:nvSpPr>
          <p:spPr>
            <a:xfrm>
              <a:off x="7648023" y="3426830"/>
              <a:ext cx="3442977" cy="14415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Function&lt;Integer, Integer&gt;</a:t>
              </a:r>
            </a:p>
            <a:p>
              <a:pPr>
                <a:spcBef>
                  <a:spcPts val="0"/>
                </a:spcBef>
                <a:spcAft>
                  <a:spcPts val="300"/>
                </a:spcAft>
              </a:pPr>
              <a:r>
                <a:rPr lang="en-US" sz="2400" dirty="0">
                  <a:solidFill>
                    <a:schemeClr val="tx1"/>
                  </a:solidFill>
                </a:rPr>
                <a:t>  twice = x -&gt; 2 * x;</a:t>
              </a:r>
            </a:p>
            <a:p>
              <a:pPr>
                <a:spcBef>
                  <a:spcPts val="300"/>
                </a:spcBef>
                <a:spcAft>
                  <a:spcPts val="300"/>
                </a:spcAft>
              </a:pPr>
              <a:r>
                <a:rPr lang="en-US" sz="2400" dirty="0">
                  <a:solidFill>
                    <a:schemeClr val="tx1"/>
                  </a:solidFill>
                </a:rPr>
                <a:t>var d = </a:t>
              </a:r>
              <a:r>
                <a:rPr lang="en-US" sz="2400" dirty="0" err="1">
                  <a:solidFill>
                    <a:schemeClr val="tx1"/>
                  </a:solidFill>
                </a:rPr>
                <a:t>twice.apply</a:t>
              </a:r>
              <a:r>
                <a:rPr lang="en-US" sz="2400" dirty="0">
                  <a:solidFill>
                    <a:schemeClr val="tx1"/>
                  </a:solidFill>
                </a:rPr>
                <a:t>(5);</a:t>
              </a:r>
              <a:endParaRPr lang="en-US" sz="2400" baseline="-25000" dirty="0">
                <a:solidFill>
                  <a:schemeClr val="tx1"/>
                </a:solidFill>
              </a:endParaRPr>
            </a:p>
          </p:txBody>
        </p:sp>
        <p:sp>
          <p:nvSpPr>
            <p:cNvPr id="30" name="TextBox 29">
              <a:extLst>
                <a:ext uri="{FF2B5EF4-FFF2-40B4-BE49-F238E27FC236}">
                  <a16:creationId xmlns="" xmlns:a16="http://schemas.microsoft.com/office/drawing/2014/main" id="{6BEB2C84-705E-4A6E-9730-45A57AA7D314}"/>
                </a:ext>
              </a:extLst>
            </p:cNvPr>
            <p:cNvSpPr txBox="1"/>
            <p:nvPr/>
          </p:nvSpPr>
          <p:spPr>
            <a:xfrm>
              <a:off x="10482992" y="4309299"/>
              <a:ext cx="608007" cy="55905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spcBef>
                  <a:spcPts val="300"/>
                </a:spcBef>
                <a:spcAft>
                  <a:spcPts val="300"/>
                </a:spcAft>
                <a:buClr>
                  <a:schemeClr val="accent5">
                    <a:lumMod val="40000"/>
                    <a:lumOff val="60000"/>
                  </a:schemeClr>
                </a:buClr>
                <a:buSzPct val="70000"/>
              </a:pPr>
              <a:r>
                <a:rPr lang="en-US" sz="2400" b="1" noProof="1">
                  <a:solidFill>
                    <a:schemeClr val="bg1"/>
                  </a:solidFill>
                </a:rPr>
                <a:t>Java</a:t>
              </a:r>
            </a:p>
          </p:txBody>
        </p:sp>
      </p:grpSp>
    </p:spTree>
    <p:extLst>
      <p:ext uri="{BB962C8B-B14F-4D97-AF65-F5344CB8AC3E}">
        <p14:creationId xmlns:p14="http://schemas.microsoft.com/office/powerpoint/2010/main" val="3012385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DE8C160-3C99-4760-90FC-9B0AA674C992}"/>
              </a:ext>
            </a:extLst>
          </p:cNvPr>
          <p:cNvSpPr>
            <a:spLocks noGrp="1"/>
          </p:cNvSpPr>
          <p:nvPr>
            <p:ph type="subTitle" sz="quarter" idx="11"/>
          </p:nvPr>
        </p:nvSpPr>
        <p:spPr>
          <a:xfrm>
            <a:off x="5241000" y="2660916"/>
            <a:ext cx="6065892" cy="768084"/>
          </a:xfrm>
        </p:spPr>
        <p:txBody>
          <a:bodyPr/>
          <a:lstStyle/>
          <a:p>
            <a:r>
              <a:rPr lang="en-US" dirty="0"/>
              <a:t>Live Demo</a:t>
            </a:r>
          </a:p>
        </p:txBody>
      </p:sp>
      <p:sp>
        <p:nvSpPr>
          <p:cNvPr id="4" name="Title 3">
            <a:extLst>
              <a:ext uri="{FF2B5EF4-FFF2-40B4-BE49-F238E27FC236}">
                <a16:creationId xmlns="" xmlns:a16="http://schemas.microsoft.com/office/drawing/2014/main" id="{000687E7-DA2B-4361-A6AE-44F632B89E15}"/>
              </a:ext>
            </a:extLst>
          </p:cNvPr>
          <p:cNvSpPr>
            <a:spLocks noGrp="1"/>
          </p:cNvSpPr>
          <p:nvPr>
            <p:ph type="title" sz="quarter" idx="10"/>
          </p:nvPr>
        </p:nvSpPr>
        <p:spPr>
          <a:xfrm>
            <a:off x="4937706" y="1719000"/>
            <a:ext cx="6672481" cy="900250"/>
          </a:xfrm>
        </p:spPr>
        <p:txBody>
          <a:bodyPr/>
          <a:lstStyle/>
          <a:p>
            <a:r>
              <a:rPr lang="en-US" dirty="0"/>
              <a:t>First-Class Functions</a:t>
            </a:r>
          </a:p>
        </p:txBody>
      </p:sp>
      <p:pic>
        <p:nvPicPr>
          <p:cNvPr id="6" name="Picture 5">
            <a:extLst>
              <a:ext uri="{FF2B5EF4-FFF2-40B4-BE49-F238E27FC236}">
                <a16:creationId xmlns="" xmlns:a16="http://schemas.microsoft.com/office/drawing/2014/main" id="{A1D45CB9-7D45-4B24-BD64-7E2684EE3B58}"/>
              </a:ext>
            </a:extLst>
          </p:cNvPr>
          <p:cNvPicPr>
            <a:picLocks noChangeAspect="1"/>
          </p:cNvPicPr>
          <p:nvPr/>
        </p:nvPicPr>
        <p:blipFill>
          <a:blip r:embed="rId3">
            <a:duotone>
              <a:schemeClr val="accent1">
                <a:shade val="45000"/>
                <a:satMod val="135000"/>
              </a:schemeClr>
              <a:prstClr val="white"/>
            </a:duotone>
          </a:blip>
          <a:stretch>
            <a:fillRect/>
          </a:stretch>
        </p:blipFill>
        <p:spPr>
          <a:xfrm>
            <a:off x="1416000" y="2021315"/>
            <a:ext cx="2288969" cy="1546301"/>
          </a:xfrm>
          <a:prstGeom prst="rect">
            <a:avLst/>
          </a:prstGeom>
        </p:spPr>
      </p:pic>
      <p:sp>
        <p:nvSpPr>
          <p:cNvPr id="2" name="Rectangle 1">
            <a:extLst>
              <a:ext uri="{FF2B5EF4-FFF2-40B4-BE49-F238E27FC236}">
                <a16:creationId xmlns="" xmlns:a16="http://schemas.microsoft.com/office/drawing/2014/main" id="{D5D846C5-7FC9-4F07-843E-CC7391EA3B33}"/>
              </a:ext>
            </a:extLst>
          </p:cNvPr>
          <p:cNvSpPr/>
          <p:nvPr/>
        </p:nvSpPr>
        <p:spPr>
          <a:xfrm>
            <a:off x="4940505" y="3519000"/>
            <a:ext cx="6666890" cy="523220"/>
          </a:xfrm>
          <a:prstGeom prst="rect">
            <a:avLst/>
          </a:prstGeom>
        </p:spPr>
        <p:txBody>
          <a:bodyPr wrap="none">
            <a:spAutoFit/>
          </a:bodyPr>
          <a:lstStyle/>
          <a:p>
            <a:pPr algn="ctr"/>
            <a:r>
              <a:rPr lang="en-US" sz="2800" dirty="0">
                <a:hlinkClick r:id="rId4"/>
              </a:rPr>
              <a:t>https://repl.it/@nakov/first-class-function-js</a:t>
            </a:r>
            <a:endParaRPr lang="en-US" sz="2800" dirty="0"/>
          </a:p>
        </p:txBody>
      </p:sp>
    </p:spTree>
    <p:extLst>
      <p:ext uri="{BB962C8B-B14F-4D97-AF65-F5344CB8AC3E}">
        <p14:creationId xmlns:p14="http://schemas.microsoft.com/office/powerpoint/2010/main" val="9235079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D3DA8C69-81C6-40B9-B4C1-B56CF228A154}"/>
              </a:ext>
            </a:extLst>
          </p:cNvPr>
          <p:cNvSpPr>
            <a:spLocks noGrp="1"/>
          </p:cNvSpPr>
          <p:nvPr>
            <p:ph type="sldNum" sz="quarter" idx="5"/>
          </p:nvPr>
        </p:nvSpPr>
        <p:spPr/>
        <p:txBody>
          <a:bodyPr/>
          <a:lstStyle/>
          <a:p>
            <a:fld id="{2BF067CD-8E6B-4360-9AA8-C5DF2A48A6D1}" type="slidenum">
              <a:rPr lang="en-US" noProof="0" smtClean="0"/>
              <a:pPr/>
              <a:t>25</a:t>
            </a:fld>
            <a:endParaRPr lang="en-US" noProof="0" dirty="0"/>
          </a:p>
        </p:txBody>
      </p:sp>
      <p:sp>
        <p:nvSpPr>
          <p:cNvPr id="13" name="Text Placeholder 12">
            <a:extLst>
              <a:ext uri="{FF2B5EF4-FFF2-40B4-BE49-F238E27FC236}">
                <a16:creationId xmlns="" xmlns:a16="http://schemas.microsoft.com/office/drawing/2014/main" id="{34452CA2-D301-42C5-8348-519A7FA8DAC4}"/>
              </a:ext>
            </a:extLst>
          </p:cNvPr>
          <p:cNvSpPr>
            <a:spLocks noGrp="1"/>
          </p:cNvSpPr>
          <p:nvPr>
            <p:ph type="body" sz="quarter" idx="10"/>
          </p:nvPr>
        </p:nvSpPr>
        <p:spPr/>
        <p:txBody>
          <a:bodyPr/>
          <a:lstStyle/>
          <a:p>
            <a:pPr>
              <a:buClr>
                <a:schemeClr val="tx1"/>
              </a:buClr>
            </a:pPr>
            <a:r>
              <a:rPr lang="en-US" b="1" dirty="0">
                <a:solidFill>
                  <a:schemeClr val="bg1"/>
                </a:solidFill>
              </a:rPr>
              <a:t>Higher-order functions </a:t>
            </a:r>
            <a:r>
              <a:rPr lang="en-US" dirty="0"/>
              <a:t>take other functions as arguments</a:t>
            </a:r>
          </a:p>
        </p:txBody>
      </p:sp>
      <p:sp>
        <p:nvSpPr>
          <p:cNvPr id="4" name="Title 3">
            <a:extLst>
              <a:ext uri="{FF2B5EF4-FFF2-40B4-BE49-F238E27FC236}">
                <a16:creationId xmlns="" xmlns:a16="http://schemas.microsoft.com/office/drawing/2014/main" id="{7BCDA475-2B07-49A4-A982-EE230B07246D}"/>
              </a:ext>
            </a:extLst>
          </p:cNvPr>
          <p:cNvSpPr>
            <a:spLocks noGrp="1"/>
          </p:cNvSpPr>
          <p:nvPr>
            <p:ph type="title"/>
          </p:nvPr>
        </p:nvSpPr>
        <p:spPr/>
        <p:txBody>
          <a:bodyPr/>
          <a:lstStyle/>
          <a:p>
            <a:r>
              <a:rPr lang="en-US" dirty="0"/>
              <a:t>Higher Order Functions – Examples</a:t>
            </a:r>
          </a:p>
        </p:txBody>
      </p:sp>
      <p:sp>
        <p:nvSpPr>
          <p:cNvPr id="5" name="Text Placeholder 7">
            <a:extLst>
              <a:ext uri="{FF2B5EF4-FFF2-40B4-BE49-F238E27FC236}">
                <a16:creationId xmlns="" xmlns:a16="http://schemas.microsoft.com/office/drawing/2014/main" id="{01BE7A3F-CB18-4356-AC96-599D75CAB03D}"/>
              </a:ext>
            </a:extLst>
          </p:cNvPr>
          <p:cNvSpPr txBox="1">
            <a:spLocks/>
          </p:cNvSpPr>
          <p:nvPr/>
        </p:nvSpPr>
        <p:spPr>
          <a:xfrm>
            <a:off x="651000" y="1899000"/>
            <a:ext cx="9810000" cy="221865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function aggregate(start, end, </a:t>
            </a:r>
            <a:r>
              <a:rPr lang="en-US" sz="2400" dirty="0">
                <a:solidFill>
                  <a:schemeClr val="bg1"/>
                </a:solidFill>
              </a:rPr>
              <a:t>func</a:t>
            </a:r>
            <a:r>
              <a:rPr lang="en-US" sz="2400" dirty="0">
                <a:solidFill>
                  <a:schemeClr val="tx1"/>
                </a:solidFill>
              </a:rPr>
              <a:t>) {</a:t>
            </a:r>
          </a:p>
          <a:p>
            <a:pPr>
              <a:spcBef>
                <a:spcPts val="300"/>
              </a:spcBef>
              <a:spcAft>
                <a:spcPts val="0"/>
              </a:spcAft>
            </a:pPr>
            <a:r>
              <a:rPr lang="en-US" sz="2400" dirty="0">
                <a:solidFill>
                  <a:schemeClr val="tx1"/>
                </a:solidFill>
              </a:rPr>
              <a:t>  for (var result = start, i = start+1; i &lt;= end; i++)</a:t>
            </a:r>
          </a:p>
          <a:p>
            <a:pPr>
              <a:spcBef>
                <a:spcPts val="300"/>
              </a:spcBef>
              <a:spcAft>
                <a:spcPts val="0"/>
              </a:spcAft>
            </a:pPr>
            <a:r>
              <a:rPr lang="en-US" sz="2400" dirty="0">
                <a:solidFill>
                  <a:schemeClr val="tx1"/>
                </a:solidFill>
              </a:rPr>
              <a:t>    result = </a:t>
            </a:r>
            <a:r>
              <a:rPr lang="en-US" sz="2400" dirty="0">
                <a:solidFill>
                  <a:schemeClr val="bg1"/>
                </a:solidFill>
              </a:rPr>
              <a:t>func(result</a:t>
            </a:r>
            <a:r>
              <a:rPr lang="en-US" sz="2400" dirty="0">
                <a:solidFill>
                  <a:schemeClr val="tx1"/>
                </a:solidFill>
              </a:rPr>
              <a:t>, i);</a:t>
            </a:r>
          </a:p>
          <a:p>
            <a:pPr>
              <a:spcBef>
                <a:spcPts val="300"/>
              </a:spcBef>
              <a:spcAft>
                <a:spcPts val="0"/>
              </a:spcAft>
            </a:pPr>
            <a:r>
              <a:rPr lang="en-US" sz="2400" dirty="0">
                <a:solidFill>
                  <a:schemeClr val="tx1"/>
                </a:solidFill>
              </a:rPr>
              <a:t>  return result;</a:t>
            </a:r>
          </a:p>
          <a:p>
            <a:pPr>
              <a:spcBef>
                <a:spcPts val="300"/>
              </a:spcBef>
              <a:spcAft>
                <a:spcPts val="0"/>
              </a:spcAft>
            </a:pPr>
            <a:r>
              <a:rPr lang="en-US" sz="2400" dirty="0">
                <a:solidFill>
                  <a:schemeClr val="tx1"/>
                </a:solidFill>
              </a:rPr>
              <a:t>}</a:t>
            </a:r>
            <a:endParaRPr lang="en-US" sz="2400" baseline="-25000" dirty="0">
              <a:solidFill>
                <a:schemeClr val="tx1"/>
              </a:solidFill>
            </a:endParaRPr>
          </a:p>
        </p:txBody>
      </p:sp>
      <p:sp>
        <p:nvSpPr>
          <p:cNvPr id="14" name="Text Placeholder 7">
            <a:extLst>
              <a:ext uri="{FF2B5EF4-FFF2-40B4-BE49-F238E27FC236}">
                <a16:creationId xmlns="" xmlns:a16="http://schemas.microsoft.com/office/drawing/2014/main" id="{71ACD245-7468-42CD-A1B9-052CF2E1FEAF}"/>
              </a:ext>
            </a:extLst>
          </p:cNvPr>
          <p:cNvSpPr txBox="1">
            <a:spLocks/>
          </p:cNvSpPr>
          <p:nvPr/>
        </p:nvSpPr>
        <p:spPr>
          <a:xfrm>
            <a:off x="651000" y="4294374"/>
            <a:ext cx="9810000"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aggregate(1, 10, </a:t>
            </a:r>
            <a:r>
              <a:rPr lang="en-US" sz="2400" dirty="0">
                <a:solidFill>
                  <a:schemeClr val="bg1"/>
                </a:solidFill>
              </a:rPr>
              <a:t>(a, b) =&gt; a + b</a:t>
            </a:r>
            <a:r>
              <a:rPr lang="en-US" sz="2400" dirty="0">
                <a:solidFill>
                  <a:schemeClr val="tx1"/>
                </a:solidFill>
              </a:rPr>
              <a:t>)  </a:t>
            </a:r>
            <a:r>
              <a:rPr lang="en-US" sz="2400" dirty="0">
                <a:solidFill>
                  <a:schemeClr val="accent2">
                    <a:lumMod val="75000"/>
                  </a:schemeClr>
                </a:solidFill>
              </a:rPr>
              <a:t>// 55</a:t>
            </a:r>
            <a:endParaRPr lang="en-US" sz="2400" baseline="-25000" dirty="0">
              <a:solidFill>
                <a:schemeClr val="accent2">
                  <a:lumMod val="75000"/>
                </a:schemeClr>
              </a:solidFill>
            </a:endParaRPr>
          </a:p>
        </p:txBody>
      </p:sp>
      <p:sp>
        <p:nvSpPr>
          <p:cNvPr id="15" name="Text Placeholder 7">
            <a:extLst>
              <a:ext uri="{FF2B5EF4-FFF2-40B4-BE49-F238E27FC236}">
                <a16:creationId xmlns="" xmlns:a16="http://schemas.microsoft.com/office/drawing/2014/main" id="{161A17C8-F520-4646-A63E-5541A31FA98F}"/>
              </a:ext>
            </a:extLst>
          </p:cNvPr>
          <p:cNvSpPr txBox="1">
            <a:spLocks/>
          </p:cNvSpPr>
          <p:nvPr/>
        </p:nvSpPr>
        <p:spPr>
          <a:xfrm>
            <a:off x="651000" y="5058532"/>
            <a:ext cx="9810000"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aggregate(1, 10, </a:t>
            </a:r>
            <a:r>
              <a:rPr lang="en-US" sz="2400" dirty="0">
                <a:solidFill>
                  <a:schemeClr val="bg1"/>
                </a:solidFill>
              </a:rPr>
              <a:t>(a, b) =&gt; a * b</a:t>
            </a:r>
            <a:r>
              <a:rPr lang="en-US" sz="2400" dirty="0">
                <a:solidFill>
                  <a:schemeClr val="tx1"/>
                </a:solidFill>
              </a:rPr>
              <a:t>)  </a:t>
            </a:r>
            <a:r>
              <a:rPr lang="en-US" sz="2400" dirty="0">
                <a:solidFill>
                  <a:schemeClr val="accent2">
                    <a:lumMod val="75000"/>
                  </a:schemeClr>
                </a:solidFill>
              </a:rPr>
              <a:t>// 3628800</a:t>
            </a:r>
            <a:endParaRPr lang="en-US" sz="2400" baseline="-25000" dirty="0">
              <a:solidFill>
                <a:schemeClr val="accent2">
                  <a:lumMod val="75000"/>
                </a:schemeClr>
              </a:solidFill>
            </a:endParaRPr>
          </a:p>
        </p:txBody>
      </p:sp>
      <p:sp>
        <p:nvSpPr>
          <p:cNvPr id="16" name="Text Placeholder 7">
            <a:extLst>
              <a:ext uri="{FF2B5EF4-FFF2-40B4-BE49-F238E27FC236}">
                <a16:creationId xmlns="" xmlns:a16="http://schemas.microsoft.com/office/drawing/2014/main" id="{BE666D36-3247-4BFC-9ED4-92C949EFD91D}"/>
              </a:ext>
            </a:extLst>
          </p:cNvPr>
          <p:cNvSpPr txBox="1">
            <a:spLocks/>
          </p:cNvSpPr>
          <p:nvPr/>
        </p:nvSpPr>
        <p:spPr>
          <a:xfrm>
            <a:off x="651000" y="5822690"/>
            <a:ext cx="9810000"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aggregate(1, 10, </a:t>
            </a:r>
            <a:r>
              <a:rPr lang="en-US" sz="2400" dirty="0">
                <a:solidFill>
                  <a:schemeClr val="bg1"/>
                </a:solidFill>
              </a:rPr>
              <a:t>(a, b) =&gt; '' + a + b</a:t>
            </a:r>
            <a:r>
              <a:rPr lang="en-US" sz="2400" dirty="0">
                <a:solidFill>
                  <a:schemeClr val="tx1"/>
                </a:solidFill>
              </a:rPr>
              <a:t>)  </a:t>
            </a:r>
            <a:r>
              <a:rPr lang="en-US" sz="2400" dirty="0">
                <a:solidFill>
                  <a:schemeClr val="accent2">
                    <a:lumMod val="75000"/>
                  </a:schemeClr>
                </a:solidFill>
              </a:rPr>
              <a:t>// "12345678910"</a:t>
            </a:r>
            <a:endParaRPr lang="en-US" sz="2400" baseline="-25000" dirty="0">
              <a:solidFill>
                <a:schemeClr val="accent2">
                  <a:lumMod val="75000"/>
                </a:schemeClr>
              </a:solidFill>
            </a:endParaRPr>
          </a:p>
        </p:txBody>
      </p:sp>
    </p:spTree>
    <p:extLst>
      <p:ext uri="{BB962C8B-B14F-4D97-AF65-F5344CB8AC3E}">
        <p14:creationId xmlns:p14="http://schemas.microsoft.com/office/powerpoint/2010/main" val="8092391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DE8C160-3C99-4760-90FC-9B0AA674C992}"/>
              </a:ext>
            </a:extLst>
          </p:cNvPr>
          <p:cNvSpPr>
            <a:spLocks noGrp="1"/>
          </p:cNvSpPr>
          <p:nvPr>
            <p:ph type="subTitle" sz="quarter" idx="11"/>
          </p:nvPr>
        </p:nvSpPr>
        <p:spPr>
          <a:xfrm>
            <a:off x="5241000" y="3069000"/>
            <a:ext cx="6065892" cy="768084"/>
          </a:xfrm>
        </p:spPr>
        <p:txBody>
          <a:bodyPr/>
          <a:lstStyle/>
          <a:p>
            <a:r>
              <a:rPr lang="en-US" dirty="0"/>
              <a:t>Live Demo</a:t>
            </a:r>
          </a:p>
        </p:txBody>
      </p:sp>
      <p:sp>
        <p:nvSpPr>
          <p:cNvPr id="4" name="Title 3">
            <a:extLst>
              <a:ext uri="{FF2B5EF4-FFF2-40B4-BE49-F238E27FC236}">
                <a16:creationId xmlns="" xmlns:a16="http://schemas.microsoft.com/office/drawing/2014/main" id="{000687E7-DA2B-4361-A6AE-44F632B89E15}"/>
              </a:ext>
            </a:extLst>
          </p:cNvPr>
          <p:cNvSpPr>
            <a:spLocks noGrp="1"/>
          </p:cNvSpPr>
          <p:nvPr>
            <p:ph type="title" sz="quarter" idx="10"/>
          </p:nvPr>
        </p:nvSpPr>
        <p:spPr>
          <a:xfrm>
            <a:off x="5241000" y="1314000"/>
            <a:ext cx="6065892" cy="1754333"/>
          </a:xfrm>
        </p:spPr>
        <p:txBody>
          <a:bodyPr/>
          <a:lstStyle/>
          <a:p>
            <a:r>
              <a:rPr lang="en-US" dirty="0"/>
              <a:t>Higher-Order Functions</a:t>
            </a:r>
          </a:p>
        </p:txBody>
      </p:sp>
      <p:pic>
        <p:nvPicPr>
          <p:cNvPr id="6" name="Picture 5">
            <a:extLst>
              <a:ext uri="{FF2B5EF4-FFF2-40B4-BE49-F238E27FC236}">
                <a16:creationId xmlns="" xmlns:a16="http://schemas.microsoft.com/office/drawing/2014/main" id="{A1D45CB9-7D45-4B24-BD64-7E2684EE3B58}"/>
              </a:ext>
            </a:extLst>
          </p:cNvPr>
          <p:cNvPicPr>
            <a:picLocks noChangeAspect="1"/>
          </p:cNvPicPr>
          <p:nvPr/>
        </p:nvPicPr>
        <p:blipFill>
          <a:blip r:embed="rId3">
            <a:duotone>
              <a:schemeClr val="accent1">
                <a:shade val="45000"/>
                <a:satMod val="135000"/>
              </a:schemeClr>
              <a:prstClr val="white"/>
            </a:duotone>
          </a:blip>
          <a:stretch>
            <a:fillRect/>
          </a:stretch>
        </p:blipFill>
        <p:spPr>
          <a:xfrm>
            <a:off x="1416000" y="2021315"/>
            <a:ext cx="2288969" cy="1546301"/>
          </a:xfrm>
          <a:prstGeom prst="rect">
            <a:avLst/>
          </a:prstGeom>
        </p:spPr>
      </p:pic>
      <p:sp>
        <p:nvSpPr>
          <p:cNvPr id="2" name="Rectangle 1">
            <a:extLst>
              <a:ext uri="{FF2B5EF4-FFF2-40B4-BE49-F238E27FC236}">
                <a16:creationId xmlns="" xmlns:a16="http://schemas.microsoft.com/office/drawing/2014/main" id="{9A4FD3B9-C9E9-46E4-9611-1D9F545EFDB0}"/>
              </a:ext>
            </a:extLst>
          </p:cNvPr>
          <p:cNvSpPr/>
          <p:nvPr/>
        </p:nvSpPr>
        <p:spPr>
          <a:xfrm>
            <a:off x="4886159" y="3879000"/>
            <a:ext cx="6775573" cy="492443"/>
          </a:xfrm>
          <a:prstGeom prst="rect">
            <a:avLst/>
          </a:prstGeom>
        </p:spPr>
        <p:txBody>
          <a:bodyPr wrap="none">
            <a:spAutoFit/>
          </a:bodyPr>
          <a:lstStyle/>
          <a:p>
            <a:pPr algn="ctr"/>
            <a:r>
              <a:rPr lang="en-US" sz="2600" dirty="0">
                <a:hlinkClick r:id="rId4"/>
              </a:rPr>
              <a:t>https://repl.it/@nakov/higher-order-functions-js</a:t>
            </a:r>
            <a:endParaRPr lang="en-US" sz="2600" dirty="0"/>
          </a:p>
        </p:txBody>
      </p:sp>
    </p:spTree>
    <p:extLst>
      <p:ext uri="{BB962C8B-B14F-4D97-AF65-F5344CB8AC3E}">
        <p14:creationId xmlns:p14="http://schemas.microsoft.com/office/powerpoint/2010/main" val="39466110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 xmlns:a16="http://schemas.microsoft.com/office/drawing/2014/main" id="{3E98C10B-7161-48C8-B022-38DCD8E85A1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3" name="Text Placeholder 2">
            <a:extLst>
              <a:ext uri="{FF2B5EF4-FFF2-40B4-BE49-F238E27FC236}">
                <a16:creationId xmlns="" xmlns:a16="http://schemas.microsoft.com/office/drawing/2014/main" id="{E3F00567-AE84-424C-AB7E-438F00F87B95}"/>
              </a:ext>
            </a:extLst>
          </p:cNvPr>
          <p:cNvSpPr>
            <a:spLocks noGrp="1"/>
          </p:cNvSpPr>
          <p:nvPr>
            <p:ph type="body" sz="quarter" idx="10"/>
          </p:nvPr>
        </p:nvSpPr>
        <p:spPr/>
        <p:txBody>
          <a:bodyPr>
            <a:normAutofit/>
          </a:bodyPr>
          <a:lstStyle/>
          <a:p>
            <a:pPr>
              <a:lnSpc>
                <a:spcPct val="100000"/>
              </a:lnSpc>
              <a:buClr>
                <a:schemeClr val="tx1"/>
              </a:buClr>
            </a:pPr>
            <a:r>
              <a:rPr lang="en-US" sz="3200" b="1" dirty="0">
                <a:solidFill>
                  <a:schemeClr val="bg1"/>
                </a:solidFill>
              </a:rPr>
              <a:t>Data structures </a:t>
            </a:r>
            <a:r>
              <a:rPr lang="en-US" sz="3200" dirty="0"/>
              <a:t>are representations of data in the computer memory, which allow efficient access and modification</a:t>
            </a:r>
          </a:p>
          <a:p>
            <a:pPr>
              <a:lnSpc>
                <a:spcPct val="100000"/>
              </a:lnSpc>
              <a:buClr>
                <a:schemeClr val="tx1"/>
              </a:buClr>
            </a:pPr>
            <a:r>
              <a:rPr lang="en-US" sz="3200" b="1" dirty="0">
                <a:solidFill>
                  <a:schemeClr val="bg1"/>
                </a:solidFill>
              </a:rPr>
              <a:t>Linear data types</a:t>
            </a:r>
            <a:r>
              <a:rPr lang="en-US" sz="3200" dirty="0"/>
              <a:t>: arrays, lists, stacks, queues</a:t>
            </a:r>
          </a:p>
        </p:txBody>
      </p:sp>
      <p:sp>
        <p:nvSpPr>
          <p:cNvPr id="4" name="Title 3">
            <a:extLst>
              <a:ext uri="{FF2B5EF4-FFF2-40B4-BE49-F238E27FC236}">
                <a16:creationId xmlns="" xmlns:a16="http://schemas.microsoft.com/office/drawing/2014/main" id="{1840D134-6F7F-4053-B3FA-84D611B70DEC}"/>
              </a:ext>
            </a:extLst>
          </p:cNvPr>
          <p:cNvSpPr>
            <a:spLocks noGrp="1"/>
          </p:cNvSpPr>
          <p:nvPr>
            <p:ph type="title"/>
          </p:nvPr>
        </p:nvSpPr>
        <p:spPr/>
        <p:txBody>
          <a:bodyPr/>
          <a:lstStyle/>
          <a:p>
            <a:r>
              <a:rPr lang="en-US" dirty="0"/>
              <a:t>Data Structures</a:t>
            </a:r>
          </a:p>
        </p:txBody>
      </p:sp>
      <p:grpSp>
        <p:nvGrpSpPr>
          <p:cNvPr id="20" name="Group 19">
            <a:extLst>
              <a:ext uri="{FF2B5EF4-FFF2-40B4-BE49-F238E27FC236}">
                <a16:creationId xmlns="" xmlns:a16="http://schemas.microsoft.com/office/drawing/2014/main" id="{F6500D72-94CF-4197-9D06-20BECE17C3A3}"/>
              </a:ext>
            </a:extLst>
          </p:cNvPr>
          <p:cNvGrpSpPr/>
          <p:nvPr/>
        </p:nvGrpSpPr>
        <p:grpSpPr>
          <a:xfrm>
            <a:off x="684851" y="2933999"/>
            <a:ext cx="3816009" cy="2203026"/>
            <a:chOff x="684851" y="3339000"/>
            <a:chExt cx="3816009" cy="2203026"/>
          </a:xfrm>
        </p:grpSpPr>
        <p:grpSp>
          <p:nvGrpSpPr>
            <p:cNvPr id="6" name="Group 5">
              <a:extLst>
                <a:ext uri="{FF2B5EF4-FFF2-40B4-BE49-F238E27FC236}">
                  <a16:creationId xmlns="" xmlns:a16="http://schemas.microsoft.com/office/drawing/2014/main" id="{F870EAB0-594C-4594-8593-8351BC168C69}"/>
                </a:ext>
              </a:extLst>
            </p:cNvPr>
            <p:cNvGrpSpPr/>
            <p:nvPr/>
          </p:nvGrpSpPr>
          <p:grpSpPr>
            <a:xfrm>
              <a:off x="966000" y="3339000"/>
              <a:ext cx="3253712" cy="1138708"/>
              <a:chOff x="3503612" y="2626525"/>
              <a:chExt cx="3810000" cy="1333394"/>
            </a:xfrm>
          </p:grpSpPr>
          <p:sp>
            <p:nvSpPr>
              <p:cNvPr id="7" name="Rectangle 6">
                <a:extLst>
                  <a:ext uri="{FF2B5EF4-FFF2-40B4-BE49-F238E27FC236}">
                    <a16:creationId xmlns="" xmlns:a16="http://schemas.microsoft.com/office/drawing/2014/main" id="{6F91A356-D06A-4AAA-A616-5778D706E67D}"/>
                  </a:ext>
                </a:extLst>
              </p:cNvPr>
              <p:cNvSpPr/>
              <p:nvPr/>
            </p:nvSpPr>
            <p:spPr bwMode="auto">
              <a:xfrm>
                <a:off x="3503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8" name="Rectangle 7">
                <a:extLst>
                  <a:ext uri="{FF2B5EF4-FFF2-40B4-BE49-F238E27FC236}">
                    <a16:creationId xmlns="" xmlns:a16="http://schemas.microsoft.com/office/drawing/2014/main" id="{B7D57C57-2F35-479C-95C4-70E89B3B8EEE}"/>
                  </a:ext>
                </a:extLst>
              </p:cNvPr>
              <p:cNvSpPr/>
              <p:nvPr/>
            </p:nvSpPr>
            <p:spPr bwMode="auto">
              <a:xfrm>
                <a:off x="4265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9" name="Rectangle 8">
                <a:extLst>
                  <a:ext uri="{FF2B5EF4-FFF2-40B4-BE49-F238E27FC236}">
                    <a16:creationId xmlns="" xmlns:a16="http://schemas.microsoft.com/office/drawing/2014/main" id="{F5F32EA1-2F3F-4A4A-89BB-F24854462267}"/>
                  </a:ext>
                </a:extLst>
              </p:cNvPr>
              <p:cNvSpPr/>
              <p:nvPr/>
            </p:nvSpPr>
            <p:spPr bwMode="auto">
              <a:xfrm>
                <a:off x="5027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10" name="Rectangle 9">
                <a:extLst>
                  <a:ext uri="{FF2B5EF4-FFF2-40B4-BE49-F238E27FC236}">
                    <a16:creationId xmlns="" xmlns:a16="http://schemas.microsoft.com/office/drawing/2014/main" id="{0DBA9A46-DF7D-4BDB-9EA8-E440D9736C12}"/>
                  </a:ext>
                </a:extLst>
              </p:cNvPr>
              <p:cNvSpPr/>
              <p:nvPr/>
            </p:nvSpPr>
            <p:spPr bwMode="auto">
              <a:xfrm>
                <a:off x="5789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11" name="Rectangle 10">
                <a:extLst>
                  <a:ext uri="{FF2B5EF4-FFF2-40B4-BE49-F238E27FC236}">
                    <a16:creationId xmlns="" xmlns:a16="http://schemas.microsoft.com/office/drawing/2014/main" id="{FE09E2F4-5BFA-477B-9650-0BADC1918917}"/>
                  </a:ext>
                </a:extLst>
              </p:cNvPr>
              <p:cNvSpPr/>
              <p:nvPr/>
            </p:nvSpPr>
            <p:spPr bwMode="auto">
              <a:xfrm>
                <a:off x="6551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12" name="TextBox 11">
                <a:extLst>
                  <a:ext uri="{FF2B5EF4-FFF2-40B4-BE49-F238E27FC236}">
                    <a16:creationId xmlns="" xmlns:a16="http://schemas.microsoft.com/office/drawing/2014/main" id="{E0FB450E-3184-473E-8891-ED196D13D0C6}"/>
                  </a:ext>
                </a:extLst>
              </p:cNvPr>
              <p:cNvSpPr txBox="1"/>
              <p:nvPr/>
            </p:nvSpPr>
            <p:spPr>
              <a:xfrm>
                <a:off x="3628050" y="2626527"/>
                <a:ext cx="522608" cy="707323"/>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0</a:t>
                </a:r>
                <a:endParaRPr lang="en-US" sz="2400" dirty="0"/>
              </a:p>
            </p:txBody>
          </p:sp>
          <p:sp>
            <p:nvSpPr>
              <p:cNvPr id="13" name="TextBox 12">
                <a:extLst>
                  <a:ext uri="{FF2B5EF4-FFF2-40B4-BE49-F238E27FC236}">
                    <a16:creationId xmlns="" xmlns:a16="http://schemas.microsoft.com/office/drawing/2014/main" id="{C0B82693-A7BA-4CBF-A303-0531FE0A2AC4}"/>
                  </a:ext>
                </a:extLst>
              </p:cNvPr>
              <p:cNvSpPr txBox="1"/>
              <p:nvPr/>
            </p:nvSpPr>
            <p:spPr>
              <a:xfrm>
                <a:off x="4390051" y="2626528"/>
                <a:ext cx="522608" cy="707323"/>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1</a:t>
                </a:r>
                <a:endParaRPr lang="en-US" sz="2400" dirty="0"/>
              </a:p>
            </p:txBody>
          </p:sp>
          <p:sp>
            <p:nvSpPr>
              <p:cNvPr id="14" name="TextBox 13">
                <a:extLst>
                  <a:ext uri="{FF2B5EF4-FFF2-40B4-BE49-F238E27FC236}">
                    <a16:creationId xmlns="" xmlns:a16="http://schemas.microsoft.com/office/drawing/2014/main" id="{D2236A12-73B0-4507-8100-398EFAAA8BB8}"/>
                  </a:ext>
                </a:extLst>
              </p:cNvPr>
              <p:cNvSpPr txBox="1"/>
              <p:nvPr/>
            </p:nvSpPr>
            <p:spPr>
              <a:xfrm>
                <a:off x="5152050" y="2626525"/>
                <a:ext cx="522608" cy="707323"/>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2</a:t>
                </a:r>
                <a:endParaRPr lang="en-US" sz="2400" dirty="0"/>
              </a:p>
            </p:txBody>
          </p:sp>
          <p:sp>
            <p:nvSpPr>
              <p:cNvPr id="15" name="TextBox 14">
                <a:extLst>
                  <a:ext uri="{FF2B5EF4-FFF2-40B4-BE49-F238E27FC236}">
                    <a16:creationId xmlns="" xmlns:a16="http://schemas.microsoft.com/office/drawing/2014/main" id="{C741D566-FF9E-4E27-9784-3DDEA013E746}"/>
                  </a:ext>
                </a:extLst>
              </p:cNvPr>
              <p:cNvSpPr txBox="1"/>
              <p:nvPr/>
            </p:nvSpPr>
            <p:spPr>
              <a:xfrm>
                <a:off x="5914051" y="2630828"/>
                <a:ext cx="522608" cy="707324"/>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3</a:t>
                </a:r>
                <a:endParaRPr lang="en-US" sz="2400" dirty="0"/>
              </a:p>
            </p:txBody>
          </p:sp>
          <p:sp>
            <p:nvSpPr>
              <p:cNvPr id="16" name="TextBox 15">
                <a:extLst>
                  <a:ext uri="{FF2B5EF4-FFF2-40B4-BE49-F238E27FC236}">
                    <a16:creationId xmlns="" xmlns:a16="http://schemas.microsoft.com/office/drawing/2014/main" id="{305FB445-D62D-4FD6-8C9D-02DE6979E2F3}"/>
                  </a:ext>
                </a:extLst>
              </p:cNvPr>
              <p:cNvSpPr txBox="1"/>
              <p:nvPr/>
            </p:nvSpPr>
            <p:spPr>
              <a:xfrm>
                <a:off x="6673728" y="2626525"/>
                <a:ext cx="522608" cy="707324"/>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4</a:t>
                </a:r>
                <a:endParaRPr lang="en-US" sz="2400" dirty="0"/>
              </a:p>
            </p:txBody>
          </p:sp>
        </p:grpSp>
        <p:sp>
          <p:nvSpPr>
            <p:cNvPr id="2" name="TextBox 1">
              <a:extLst>
                <a:ext uri="{FF2B5EF4-FFF2-40B4-BE49-F238E27FC236}">
                  <a16:creationId xmlns="" xmlns:a16="http://schemas.microsoft.com/office/drawing/2014/main" id="{E6869336-6A46-44CA-95CF-C40969CE9E6E}"/>
                </a:ext>
              </a:extLst>
            </p:cNvPr>
            <p:cNvSpPr txBox="1"/>
            <p:nvPr/>
          </p:nvSpPr>
          <p:spPr>
            <a:xfrm>
              <a:off x="684851" y="4464001"/>
              <a:ext cx="3816009" cy="1078025"/>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t>Array</a:t>
              </a:r>
              <a:r>
                <a:rPr lang="en-US" sz="2800" dirty="0"/>
                <a:t> / </a:t>
              </a:r>
              <a:r>
                <a:rPr lang="en-US" sz="2800" b="1" dirty="0"/>
                <a:t>list</a:t>
              </a:r>
              <a:r>
                <a:rPr lang="en-US" sz="2800" dirty="0"/>
                <a:t/>
              </a:r>
              <a:br>
                <a:rPr lang="en-US" sz="2800" dirty="0"/>
              </a:br>
              <a:r>
                <a:rPr lang="en-US" sz="2400" dirty="0"/>
                <a:t>(indexed group of elements)</a:t>
              </a:r>
            </a:p>
          </p:txBody>
        </p:sp>
      </p:grpSp>
      <p:grpSp>
        <p:nvGrpSpPr>
          <p:cNvPr id="19" name="Group 18">
            <a:extLst>
              <a:ext uri="{FF2B5EF4-FFF2-40B4-BE49-F238E27FC236}">
                <a16:creationId xmlns="" xmlns:a16="http://schemas.microsoft.com/office/drawing/2014/main" id="{F586CCAF-0FB2-41C2-9856-58F2FDCBE014}"/>
              </a:ext>
            </a:extLst>
          </p:cNvPr>
          <p:cNvGrpSpPr/>
          <p:nvPr/>
        </p:nvGrpSpPr>
        <p:grpSpPr>
          <a:xfrm>
            <a:off x="4831423" y="3507988"/>
            <a:ext cx="6844577" cy="1658865"/>
            <a:chOff x="4550001" y="3873461"/>
            <a:chExt cx="6844577" cy="1658865"/>
          </a:xfrm>
        </p:grpSpPr>
        <p:pic>
          <p:nvPicPr>
            <p:cNvPr id="17" name="Picture 16">
              <a:extLst>
                <a:ext uri="{FF2B5EF4-FFF2-40B4-BE49-F238E27FC236}">
                  <a16:creationId xmlns="" xmlns:a16="http://schemas.microsoft.com/office/drawing/2014/main" id="{048AB56A-A9C7-4314-8BB7-5F721CB94FB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550001" y="3873461"/>
              <a:ext cx="6844577" cy="550639"/>
            </a:xfrm>
            <a:prstGeom prst="rect">
              <a:avLst/>
            </a:prstGeom>
          </p:spPr>
        </p:pic>
        <p:sp>
          <p:nvSpPr>
            <p:cNvPr id="18" name="TextBox 17">
              <a:extLst>
                <a:ext uri="{FF2B5EF4-FFF2-40B4-BE49-F238E27FC236}">
                  <a16:creationId xmlns="" xmlns:a16="http://schemas.microsoft.com/office/drawing/2014/main" id="{2C9ED468-B0EB-40C9-AA9B-679A6E70FB31}"/>
                </a:ext>
              </a:extLst>
            </p:cNvPr>
            <p:cNvSpPr txBox="1"/>
            <p:nvPr/>
          </p:nvSpPr>
          <p:spPr>
            <a:xfrm>
              <a:off x="5949766" y="4454301"/>
              <a:ext cx="4045046" cy="1078025"/>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t>Linked list</a:t>
              </a:r>
              <a:r>
                <a:rPr lang="en-US" sz="2800" dirty="0"/>
                <a:t/>
              </a:r>
              <a:br>
                <a:rPr lang="en-US" sz="2800" dirty="0"/>
              </a:br>
              <a:r>
                <a:rPr lang="en-US" sz="2400" dirty="0"/>
                <a:t>(sequence of linked elements)</a:t>
              </a:r>
            </a:p>
          </p:txBody>
        </p:sp>
      </p:grpSp>
      <p:grpSp>
        <p:nvGrpSpPr>
          <p:cNvPr id="21" name="Group 20">
            <a:extLst>
              <a:ext uri="{FF2B5EF4-FFF2-40B4-BE49-F238E27FC236}">
                <a16:creationId xmlns="" xmlns:a16="http://schemas.microsoft.com/office/drawing/2014/main" id="{45EC9FF7-0192-4CC0-B1BC-75AE6E7F284A}"/>
              </a:ext>
            </a:extLst>
          </p:cNvPr>
          <p:cNvGrpSpPr/>
          <p:nvPr/>
        </p:nvGrpSpPr>
        <p:grpSpPr>
          <a:xfrm>
            <a:off x="831000" y="5294320"/>
            <a:ext cx="3787350" cy="1431074"/>
            <a:chOff x="831000" y="5366287"/>
            <a:chExt cx="3787350" cy="1431074"/>
          </a:xfrm>
        </p:grpSpPr>
        <p:pic>
          <p:nvPicPr>
            <p:cNvPr id="2052" name="Picture 4" descr="Javascript Data Structures - Queues &amp; Priority Queues - Way2Net">
              <a:extLst>
                <a:ext uri="{FF2B5EF4-FFF2-40B4-BE49-F238E27FC236}">
                  <a16:creationId xmlns="" xmlns:a16="http://schemas.microsoft.com/office/drawing/2014/main" id="{886B4948-6A35-4EBB-849A-BCF3AFCF72AF}"/>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1000" y="5366287"/>
              <a:ext cx="3787350" cy="125771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 xmlns:a16="http://schemas.microsoft.com/office/drawing/2014/main" id="{C7352170-67EC-4164-A418-F4D59969CF1B}"/>
                </a:ext>
              </a:extLst>
            </p:cNvPr>
            <p:cNvSpPr txBox="1"/>
            <p:nvPr/>
          </p:nvSpPr>
          <p:spPr>
            <a:xfrm>
              <a:off x="2001661" y="6129000"/>
              <a:ext cx="1284675" cy="668361"/>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t>Queue</a:t>
              </a:r>
              <a:endParaRPr lang="en-US" sz="2400" dirty="0"/>
            </a:p>
          </p:txBody>
        </p:sp>
      </p:grpSp>
    </p:spTree>
    <p:extLst>
      <p:ext uri="{BB962C8B-B14F-4D97-AF65-F5344CB8AC3E}">
        <p14:creationId xmlns:p14="http://schemas.microsoft.com/office/powerpoint/2010/main" val="16486218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501" y="1242876"/>
            <a:ext cx="11811097" cy="5381124"/>
          </a:xfrm>
        </p:spPr>
        <p:txBody>
          <a:bodyPr/>
          <a:lstStyle/>
          <a:p>
            <a:pPr marL="457200" indent="-457200">
              <a:lnSpc>
                <a:spcPct val="90000"/>
              </a:lnSpc>
              <a:buClr>
                <a:schemeClr val="tx1"/>
              </a:buClr>
              <a:buFont typeface="Wingdings" panose="05000000000000000000" pitchFamily="2" charset="2"/>
              <a:buChar char="§"/>
            </a:pPr>
            <a:r>
              <a:rPr lang="en-US" b="1" dirty="0">
                <a:solidFill>
                  <a:schemeClr val="bg1"/>
                </a:solidFill>
              </a:rPr>
              <a:t>List of numbers</a:t>
            </a:r>
            <a:r>
              <a:rPr lang="en-US" dirty="0"/>
              <a:t>, representing a sequence of income amounts:</a:t>
            </a:r>
          </a:p>
          <a:p>
            <a:pPr marL="457200" indent="-457200">
              <a:lnSpc>
                <a:spcPct val="90000"/>
              </a:lnSpc>
              <a:buClr>
                <a:schemeClr val="tx1"/>
              </a:buClr>
              <a:buFont typeface="Wingdings" panose="05000000000000000000" pitchFamily="2" charset="2"/>
              <a:buChar char="§"/>
            </a:pPr>
            <a:endParaRPr lang="en-US" dirty="0"/>
          </a:p>
          <a:p>
            <a:pPr marL="457200" indent="-457200">
              <a:lnSpc>
                <a:spcPct val="90000"/>
              </a:lnSpc>
              <a:buClr>
                <a:schemeClr val="tx1"/>
              </a:buClr>
              <a:buFont typeface="Wingdings" panose="05000000000000000000" pitchFamily="2" charset="2"/>
              <a:buChar char="§"/>
            </a:pPr>
            <a:endParaRPr lang="en-US" dirty="0"/>
          </a:p>
          <a:p>
            <a:pPr marL="457200" indent="-457200">
              <a:lnSpc>
                <a:spcPct val="90000"/>
              </a:lnSpc>
              <a:buClr>
                <a:schemeClr val="tx1"/>
              </a:buClr>
              <a:buFont typeface="Wingdings" panose="05000000000000000000" pitchFamily="2" charset="2"/>
              <a:buChar char="§"/>
            </a:pPr>
            <a:endParaRPr lang="en-US" dirty="0"/>
          </a:p>
          <a:p>
            <a:pPr marL="457200" indent="-457200">
              <a:lnSpc>
                <a:spcPct val="90000"/>
              </a:lnSpc>
              <a:buClr>
                <a:schemeClr val="tx1"/>
              </a:buClr>
              <a:buFont typeface="Wingdings" panose="05000000000000000000" pitchFamily="2" charset="2"/>
              <a:buChar char="§"/>
            </a:pPr>
            <a:r>
              <a:rPr lang="en-US" b="1" dirty="0">
                <a:solidFill>
                  <a:schemeClr val="bg1"/>
                </a:solidFill>
              </a:rPr>
              <a:t>Adding</a:t>
            </a:r>
            <a:r>
              <a:rPr lang="en-US" dirty="0"/>
              <a:t> a new income:</a:t>
            </a:r>
          </a:p>
          <a:p>
            <a:pPr marL="457200" indent="-457200">
              <a:lnSpc>
                <a:spcPct val="90000"/>
              </a:lnSpc>
              <a:buClr>
                <a:schemeClr val="tx1"/>
              </a:buClr>
              <a:buFont typeface="Wingdings" panose="05000000000000000000" pitchFamily="2" charset="2"/>
              <a:buChar char="§"/>
            </a:pPr>
            <a:endParaRPr lang="en-US" dirty="0"/>
          </a:p>
          <a:p>
            <a:pPr marL="457200" indent="-457200">
              <a:lnSpc>
                <a:spcPct val="90000"/>
              </a:lnSpc>
              <a:spcBef>
                <a:spcPts val="1200"/>
              </a:spcBef>
              <a:buClr>
                <a:schemeClr val="tx1"/>
              </a:buClr>
              <a:buFont typeface="Wingdings" panose="05000000000000000000" pitchFamily="2" charset="2"/>
              <a:buChar char="§"/>
            </a:pPr>
            <a:r>
              <a:rPr lang="en-US" b="1" dirty="0">
                <a:solidFill>
                  <a:schemeClr val="bg1"/>
                </a:solidFill>
              </a:rPr>
              <a:t>Modifying</a:t>
            </a:r>
            <a:r>
              <a:rPr lang="en-US" dirty="0"/>
              <a:t> an existing income:</a:t>
            </a:r>
          </a:p>
        </p:txBody>
      </p:sp>
      <p:sp>
        <p:nvSpPr>
          <p:cNvPr id="4" name="Title 3"/>
          <p:cNvSpPr>
            <a:spLocks noGrp="1"/>
          </p:cNvSpPr>
          <p:nvPr>
            <p:ph type="title"/>
          </p:nvPr>
        </p:nvSpPr>
        <p:spPr/>
        <p:txBody>
          <a:bodyPr/>
          <a:lstStyle/>
          <a:p>
            <a:r>
              <a:rPr lang="en-US" dirty="0"/>
              <a:t>List of Numbers – Example</a:t>
            </a:r>
          </a:p>
        </p:txBody>
      </p:sp>
      <p:sp>
        <p:nvSpPr>
          <p:cNvPr id="5" name="Text Placeholder 5"/>
          <p:cNvSpPr txBox="1">
            <a:spLocks/>
          </p:cNvSpPr>
          <p:nvPr/>
        </p:nvSpPr>
        <p:spPr>
          <a:xfrm>
            <a:off x="786000" y="1991174"/>
            <a:ext cx="4361170" cy="1479609"/>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300"/>
              </a:spcBef>
              <a:spcAft>
                <a:spcPts val="300"/>
              </a:spcAft>
            </a:pPr>
            <a:r>
              <a:rPr lang="en-US" noProof="1">
                <a:solidFill>
                  <a:schemeClr val="bg1"/>
                </a:solidFill>
              </a:rPr>
              <a:t>var</a:t>
            </a:r>
            <a:r>
              <a:rPr lang="en-US" noProof="1"/>
              <a:t> incomes = </a:t>
            </a:r>
            <a:r>
              <a:rPr lang="en-US" noProof="1">
                <a:solidFill>
                  <a:schemeClr val="bg1"/>
                </a:solidFill>
              </a:rPr>
              <a:t>[</a:t>
            </a:r>
          </a:p>
          <a:p>
            <a:pPr>
              <a:spcBef>
                <a:spcPts val="300"/>
              </a:spcBef>
              <a:spcAft>
                <a:spcPts val="300"/>
              </a:spcAft>
            </a:pPr>
            <a:r>
              <a:rPr lang="en-US" noProof="1"/>
              <a:t>  150, 200, 70.50, 120</a:t>
            </a:r>
          </a:p>
          <a:p>
            <a:pPr>
              <a:spcBef>
                <a:spcPts val="300"/>
              </a:spcBef>
              <a:spcAft>
                <a:spcPts val="300"/>
              </a:spcAft>
            </a:pPr>
            <a:r>
              <a:rPr lang="en-US" noProof="1">
                <a:solidFill>
                  <a:schemeClr val="bg1"/>
                </a:solidFill>
              </a:rPr>
              <a:t>]</a:t>
            </a:r>
            <a:r>
              <a:rPr lang="en-US" noProof="1"/>
              <a:t>;</a:t>
            </a:r>
          </a:p>
        </p:txBody>
      </p:sp>
      <p:sp>
        <p:nvSpPr>
          <p:cNvPr id="8" name="Right Arrow 7"/>
          <p:cNvSpPr/>
          <p:nvPr/>
        </p:nvSpPr>
        <p:spPr>
          <a:xfrm>
            <a:off x="5466000" y="2540478"/>
            <a:ext cx="622342" cy="381000"/>
          </a:xfrm>
          <a:prstGeom prst="rightArrow">
            <a:avLst/>
          </a:prstGeom>
          <a:solidFill>
            <a:schemeClr val="tx1">
              <a:alpha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p>
        </p:txBody>
      </p:sp>
      <p:graphicFrame>
        <p:nvGraphicFramePr>
          <p:cNvPr id="9" name="Group 134">
            <a:extLst>
              <a:ext uri="{FF2B5EF4-FFF2-40B4-BE49-F238E27FC236}">
                <a16:creationId xmlns="" xmlns:a16="http://schemas.microsoft.com/office/drawing/2014/main" id="{5C2C46F1-195F-4E38-9272-FC4ABDD27A32}"/>
              </a:ext>
            </a:extLst>
          </p:cNvPr>
          <p:cNvGraphicFramePr>
            <a:graphicFrameLocks/>
          </p:cNvGraphicFramePr>
          <p:nvPr/>
        </p:nvGraphicFramePr>
        <p:xfrm>
          <a:off x="6407172" y="1989000"/>
          <a:ext cx="3105000" cy="2617336"/>
        </p:xfrm>
        <a:graphic>
          <a:graphicData uri="http://schemas.openxmlformats.org/drawingml/2006/table">
            <a:tbl>
              <a:tblPr/>
              <a:tblGrid>
                <a:gridCol w="1970044">
                  <a:extLst>
                    <a:ext uri="{9D8B030D-6E8A-4147-A177-3AD203B41FA5}">
                      <a16:colId xmlns="" xmlns:a16="http://schemas.microsoft.com/office/drawing/2014/main" val="20000"/>
                    </a:ext>
                  </a:extLst>
                </a:gridCol>
                <a:gridCol w="1134956">
                  <a:extLst>
                    <a:ext uri="{9D8B030D-6E8A-4147-A177-3AD203B41FA5}">
                      <a16:colId xmlns="" xmlns:a16="http://schemas.microsoft.com/office/drawing/2014/main" val="20001"/>
                    </a:ext>
                  </a:extLst>
                </a:gridCol>
              </a:tblGrid>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Element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Value</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 xmlns:a16="http://schemas.microsoft.com/office/drawing/2014/main" val="10000"/>
                  </a:ext>
                </a:extLst>
              </a:tr>
              <a:tr h="565120">
                <a:tc>
                  <a:txBody>
                    <a:bodyPr/>
                    <a:lstStyle/>
                    <a:p>
                      <a:pPr marL="282575" marR="0" lvl="0" indent="-282575" algn="l"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lang="en-US" sz="2800" noProof="1"/>
                        <a:t>incomes</a:t>
                      </a:r>
                      <a:r>
                        <a:rPr lang="en-US" sz="2800" b="0" kern="1200" noProof="1">
                          <a:solidFill>
                            <a:schemeClr val="tx1"/>
                          </a:solidFill>
                          <a:effectLst/>
                          <a:latin typeface="+mn-lt"/>
                          <a:ea typeface="+mn-ea"/>
                          <a:cs typeface="+mn-cs"/>
                        </a:rPr>
                        <a:t>[0]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150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noProof="1"/>
                        <a:t>incomes</a:t>
                      </a:r>
                      <a:r>
                        <a:rPr lang="en-US" sz="2800" b="0" kern="1200" noProof="1">
                          <a:solidFill>
                            <a:schemeClr val="tx1"/>
                          </a:solidFill>
                          <a:effectLst/>
                          <a:latin typeface="+mn-lt"/>
                          <a:ea typeface="+mn-ea"/>
                          <a:cs typeface="+mn-cs"/>
                        </a:rPr>
                        <a:t>[1]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noProof="1"/>
                        <a:t>incomes</a:t>
                      </a:r>
                      <a:r>
                        <a:rPr lang="en-US" sz="2800" b="0" kern="1200" noProof="1">
                          <a:solidFill>
                            <a:schemeClr val="tx1"/>
                          </a:solidFill>
                          <a:effectLst/>
                          <a:latin typeface="+mn-lt"/>
                          <a:ea typeface="+mn-ea"/>
                          <a:cs typeface="+mn-cs"/>
                        </a:rPr>
                        <a:t>[2]</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70.50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noProof="1"/>
                        <a:t>incomes</a:t>
                      </a:r>
                      <a:r>
                        <a:rPr lang="en-US" sz="2800" b="0" kern="1200" noProof="1">
                          <a:solidFill>
                            <a:schemeClr val="tx1"/>
                          </a:solidFill>
                          <a:effectLst/>
                          <a:latin typeface="+mn-lt"/>
                          <a:ea typeface="+mn-ea"/>
                          <a:cs typeface="+mn-cs"/>
                        </a:rPr>
                        <a:t>[3]</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120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10" name="Text Placeholder 5">
            <a:extLst>
              <a:ext uri="{FF2B5EF4-FFF2-40B4-BE49-F238E27FC236}">
                <a16:creationId xmlns="" xmlns:a16="http://schemas.microsoft.com/office/drawing/2014/main" id="{866BBF2D-379E-4BE2-BA7C-A7DF845F43C2}"/>
              </a:ext>
            </a:extLst>
          </p:cNvPr>
          <p:cNvSpPr txBox="1">
            <a:spLocks/>
          </p:cNvSpPr>
          <p:nvPr/>
        </p:nvSpPr>
        <p:spPr>
          <a:xfrm>
            <a:off x="786000" y="4329000"/>
            <a:ext cx="4361170" cy="587313"/>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300"/>
              </a:spcBef>
              <a:spcAft>
                <a:spcPts val="300"/>
              </a:spcAft>
            </a:pPr>
            <a:r>
              <a:rPr lang="en-US" noProof="1"/>
              <a:t>incomes.</a:t>
            </a:r>
            <a:r>
              <a:rPr lang="en-US" noProof="1">
                <a:solidFill>
                  <a:schemeClr val="bg1"/>
                </a:solidFill>
              </a:rPr>
              <a:t>push</a:t>
            </a:r>
            <a:r>
              <a:rPr lang="en-US" noProof="1"/>
              <a:t>(300);</a:t>
            </a:r>
          </a:p>
        </p:txBody>
      </p:sp>
      <p:graphicFrame>
        <p:nvGraphicFramePr>
          <p:cNvPr id="11" name="Group 134">
            <a:extLst>
              <a:ext uri="{FF2B5EF4-FFF2-40B4-BE49-F238E27FC236}">
                <a16:creationId xmlns="" xmlns:a16="http://schemas.microsoft.com/office/drawing/2014/main" id="{DDFB70F3-36DD-442D-8B08-3F62B4ED20C4}"/>
              </a:ext>
            </a:extLst>
          </p:cNvPr>
          <p:cNvGraphicFramePr>
            <a:graphicFrameLocks/>
          </p:cNvGraphicFramePr>
          <p:nvPr/>
        </p:nvGraphicFramePr>
        <p:xfrm>
          <a:off x="6407172" y="4734000"/>
          <a:ext cx="3105000" cy="513054"/>
        </p:xfrm>
        <a:graphic>
          <a:graphicData uri="http://schemas.openxmlformats.org/drawingml/2006/table">
            <a:tbl>
              <a:tblPr/>
              <a:tblGrid>
                <a:gridCol w="1970044">
                  <a:extLst>
                    <a:ext uri="{9D8B030D-6E8A-4147-A177-3AD203B41FA5}">
                      <a16:colId xmlns="" xmlns:a16="http://schemas.microsoft.com/office/drawing/2014/main" val="20000"/>
                    </a:ext>
                  </a:extLst>
                </a:gridCol>
                <a:gridCol w="1134956">
                  <a:extLst>
                    <a:ext uri="{9D8B030D-6E8A-4147-A177-3AD203B41FA5}">
                      <a16:colId xmlns="" xmlns:a16="http://schemas.microsoft.com/office/drawing/2014/main" val="20001"/>
                    </a:ext>
                  </a:extLst>
                </a:gridCol>
              </a:tblGrid>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noProof="1"/>
                        <a:t>incomes</a:t>
                      </a:r>
                      <a:r>
                        <a:rPr lang="en-US" sz="2800" b="0" kern="1200" noProof="1">
                          <a:solidFill>
                            <a:schemeClr val="tx1"/>
                          </a:solidFill>
                          <a:effectLst/>
                          <a:latin typeface="+mn-lt"/>
                          <a:ea typeface="+mn-ea"/>
                          <a:cs typeface="+mn-cs"/>
                        </a:rPr>
                        <a:t>[4]</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300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12" name="Text Placeholder 5">
            <a:extLst>
              <a:ext uri="{FF2B5EF4-FFF2-40B4-BE49-F238E27FC236}">
                <a16:creationId xmlns="" xmlns:a16="http://schemas.microsoft.com/office/drawing/2014/main" id="{5E15851A-0F40-4A4A-A671-7E813D82614B}"/>
              </a:ext>
            </a:extLst>
          </p:cNvPr>
          <p:cNvSpPr txBox="1">
            <a:spLocks/>
          </p:cNvSpPr>
          <p:nvPr/>
        </p:nvSpPr>
        <p:spPr>
          <a:xfrm>
            <a:off x="786000" y="5676687"/>
            <a:ext cx="4361170" cy="587313"/>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300"/>
              </a:spcBef>
              <a:spcAft>
                <a:spcPts val="300"/>
              </a:spcAft>
            </a:pPr>
            <a:r>
              <a:rPr lang="en-US" noProof="1"/>
              <a:t>incomes</a:t>
            </a:r>
            <a:r>
              <a:rPr lang="en-US" noProof="1">
                <a:solidFill>
                  <a:schemeClr val="bg1"/>
                </a:solidFill>
              </a:rPr>
              <a:t>[1] = </a:t>
            </a:r>
            <a:r>
              <a:rPr lang="en-US" noProof="1"/>
              <a:t>250;</a:t>
            </a:r>
          </a:p>
        </p:txBody>
      </p:sp>
      <p:graphicFrame>
        <p:nvGraphicFramePr>
          <p:cNvPr id="13" name="Group 134">
            <a:extLst>
              <a:ext uri="{FF2B5EF4-FFF2-40B4-BE49-F238E27FC236}">
                <a16:creationId xmlns="" xmlns:a16="http://schemas.microsoft.com/office/drawing/2014/main" id="{89D29B66-8EC6-4B80-AA8C-632A61E69EA4}"/>
              </a:ext>
            </a:extLst>
          </p:cNvPr>
          <p:cNvGraphicFramePr>
            <a:graphicFrameLocks/>
          </p:cNvGraphicFramePr>
          <p:nvPr/>
        </p:nvGraphicFramePr>
        <p:xfrm>
          <a:off x="10562154" y="3057370"/>
          <a:ext cx="933846" cy="506630"/>
        </p:xfrm>
        <a:graphic>
          <a:graphicData uri="http://schemas.openxmlformats.org/drawingml/2006/table">
            <a:tbl>
              <a:tblPr/>
              <a:tblGrid>
                <a:gridCol w="933846">
                  <a:extLst>
                    <a:ext uri="{9D8B030D-6E8A-4147-A177-3AD203B41FA5}">
                      <a16:colId xmlns="" xmlns:a16="http://schemas.microsoft.com/office/drawing/2014/main" val="20000"/>
                    </a:ext>
                  </a:extLst>
                </a:gridCol>
              </a:tblGrid>
              <a:tr h="50663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250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14" name="Right Arrow 7">
            <a:extLst>
              <a:ext uri="{FF2B5EF4-FFF2-40B4-BE49-F238E27FC236}">
                <a16:creationId xmlns="" xmlns:a16="http://schemas.microsoft.com/office/drawing/2014/main" id="{9BFCBA06-3A21-4509-BF83-CB771474D1AC}"/>
              </a:ext>
            </a:extLst>
          </p:cNvPr>
          <p:cNvSpPr/>
          <p:nvPr/>
        </p:nvSpPr>
        <p:spPr>
          <a:xfrm>
            <a:off x="9715367" y="3120185"/>
            <a:ext cx="622342" cy="381000"/>
          </a:xfrm>
          <a:prstGeom prst="rightArrow">
            <a:avLst/>
          </a:prstGeom>
          <a:solidFill>
            <a:schemeClr val="tx1">
              <a:alpha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p>
        </p:txBody>
      </p:sp>
      <p:sp>
        <p:nvSpPr>
          <p:cNvPr id="15" name="Slide Number">
            <a:extLst>
              <a:ext uri="{FF2B5EF4-FFF2-40B4-BE49-F238E27FC236}">
                <a16:creationId xmlns="" xmlns:a16="http://schemas.microsoft.com/office/drawing/2014/main" id="{6E5B0A97-10C9-475B-B4F4-483F2D89FE3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28</a:t>
            </a:fld>
            <a:endParaRPr lang="en-US" dirty="0"/>
          </a:p>
        </p:txBody>
      </p:sp>
    </p:spTree>
    <p:extLst>
      <p:ext uri="{BB962C8B-B14F-4D97-AF65-F5344CB8AC3E}">
        <p14:creationId xmlns:p14="http://schemas.microsoft.com/office/powerpoint/2010/main" val="14535676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DE8C160-3C99-4760-90FC-9B0AA674C992}"/>
              </a:ext>
            </a:extLst>
          </p:cNvPr>
          <p:cNvSpPr>
            <a:spLocks noGrp="1"/>
          </p:cNvSpPr>
          <p:nvPr>
            <p:ph type="subTitle" sz="quarter" idx="11"/>
          </p:nvPr>
        </p:nvSpPr>
        <p:spPr>
          <a:xfrm>
            <a:off x="5241000" y="2934000"/>
            <a:ext cx="6065892" cy="768084"/>
          </a:xfrm>
        </p:spPr>
        <p:txBody>
          <a:bodyPr/>
          <a:lstStyle/>
          <a:p>
            <a:r>
              <a:rPr lang="en-US" dirty="0"/>
              <a:t>Live Demo</a:t>
            </a:r>
          </a:p>
        </p:txBody>
      </p:sp>
      <p:sp>
        <p:nvSpPr>
          <p:cNvPr id="4" name="Title 3">
            <a:extLst>
              <a:ext uri="{FF2B5EF4-FFF2-40B4-BE49-F238E27FC236}">
                <a16:creationId xmlns="" xmlns:a16="http://schemas.microsoft.com/office/drawing/2014/main" id="{000687E7-DA2B-4361-A6AE-44F632B89E15}"/>
              </a:ext>
            </a:extLst>
          </p:cNvPr>
          <p:cNvSpPr>
            <a:spLocks noGrp="1"/>
          </p:cNvSpPr>
          <p:nvPr>
            <p:ph type="title" sz="quarter" idx="10"/>
          </p:nvPr>
        </p:nvSpPr>
        <p:spPr>
          <a:xfrm>
            <a:off x="5241000" y="1719000"/>
            <a:ext cx="6065892" cy="1318056"/>
          </a:xfrm>
        </p:spPr>
        <p:txBody>
          <a:bodyPr/>
          <a:lstStyle/>
          <a:p>
            <a:r>
              <a:rPr lang="en-US" dirty="0"/>
              <a:t>List of Numbers</a:t>
            </a:r>
          </a:p>
        </p:txBody>
      </p:sp>
      <p:sp>
        <p:nvSpPr>
          <p:cNvPr id="2" name="Rectangle 1">
            <a:extLst>
              <a:ext uri="{FF2B5EF4-FFF2-40B4-BE49-F238E27FC236}">
                <a16:creationId xmlns="" xmlns:a16="http://schemas.microsoft.com/office/drawing/2014/main" id="{9A4FD3B9-C9E9-46E4-9611-1D9F545EFDB0}"/>
              </a:ext>
            </a:extLst>
          </p:cNvPr>
          <p:cNvSpPr/>
          <p:nvPr/>
        </p:nvSpPr>
        <p:spPr>
          <a:xfrm>
            <a:off x="5806635" y="3766953"/>
            <a:ext cx="4934621" cy="461665"/>
          </a:xfrm>
          <a:prstGeom prst="rect">
            <a:avLst/>
          </a:prstGeom>
        </p:spPr>
        <p:txBody>
          <a:bodyPr wrap="none">
            <a:spAutoFit/>
          </a:bodyPr>
          <a:lstStyle/>
          <a:p>
            <a:pPr algn="ctr"/>
            <a:r>
              <a:rPr lang="en-US" sz="2400" dirty="0">
                <a:hlinkClick r:id="rId3"/>
              </a:rPr>
              <a:t>https://repl.it/@nakov/list-example-js</a:t>
            </a:r>
            <a:endParaRPr lang="en-US" sz="2400" dirty="0"/>
          </a:p>
        </p:txBody>
      </p:sp>
      <p:pic>
        <p:nvPicPr>
          <p:cNvPr id="7" name="Picture 6">
            <a:extLst>
              <a:ext uri="{FF2B5EF4-FFF2-40B4-BE49-F238E27FC236}">
                <a16:creationId xmlns="" xmlns:a16="http://schemas.microsoft.com/office/drawing/2014/main" id="{2E884351-EAFE-443F-B94D-239035057FC1}"/>
              </a:ext>
            </a:extLst>
          </p:cNvPr>
          <p:cNvPicPr>
            <a:picLocks noChangeAspect="1"/>
          </p:cNvPicPr>
          <p:nvPr/>
        </p:nvPicPr>
        <p:blipFill>
          <a:blip r:embed="rId4"/>
          <a:stretch>
            <a:fillRect/>
          </a:stretch>
        </p:blipFill>
        <p:spPr>
          <a:xfrm>
            <a:off x="1146000" y="2349000"/>
            <a:ext cx="2909706" cy="1014241"/>
          </a:xfrm>
          <a:prstGeom prst="rect">
            <a:avLst/>
          </a:prstGeom>
        </p:spPr>
      </p:pic>
    </p:spTree>
    <p:extLst>
      <p:ext uri="{BB962C8B-B14F-4D97-AF65-F5344CB8AC3E}">
        <p14:creationId xmlns:p14="http://schemas.microsoft.com/office/powerpoint/2010/main" val="34642239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1C04D160-6F01-4D39-B186-002A534E2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normAutofit/>
          </a:bodyPr>
          <a:lstStyle/>
          <a:p>
            <a:r>
              <a:rPr lang="en-US" sz="4400" dirty="0"/>
              <a:t>Have a Question?</a:t>
            </a:r>
          </a:p>
        </p:txBody>
      </p:sp>
    </p:spTree>
    <p:extLst>
      <p:ext uri="{BB962C8B-B14F-4D97-AF65-F5344CB8AC3E}">
        <p14:creationId xmlns:p14="http://schemas.microsoft.com/office/powerpoint/2010/main" val="2685384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 xmlns:a16="http://schemas.microsoft.com/office/drawing/2014/main" id="{3E98C10B-7161-48C8-B022-38DCD8E85A1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3" name="Text Placeholder 2">
            <a:extLst>
              <a:ext uri="{FF2B5EF4-FFF2-40B4-BE49-F238E27FC236}">
                <a16:creationId xmlns="" xmlns:a16="http://schemas.microsoft.com/office/drawing/2014/main" id="{E3F00567-AE84-424C-AB7E-438F00F87B95}"/>
              </a:ext>
            </a:extLst>
          </p:cNvPr>
          <p:cNvSpPr>
            <a:spLocks noGrp="1"/>
          </p:cNvSpPr>
          <p:nvPr>
            <p:ph type="body" sz="quarter" idx="10"/>
          </p:nvPr>
        </p:nvSpPr>
        <p:spPr>
          <a:xfrm>
            <a:off x="190402" y="1196125"/>
            <a:ext cx="6355598" cy="5528766"/>
          </a:xfrm>
        </p:spPr>
        <p:txBody>
          <a:bodyPr>
            <a:normAutofit/>
          </a:bodyPr>
          <a:lstStyle/>
          <a:p>
            <a:pPr>
              <a:buClr>
                <a:schemeClr val="tx1"/>
              </a:buClr>
            </a:pPr>
            <a:r>
              <a:rPr lang="en-US" sz="3200" b="1" dirty="0">
                <a:solidFill>
                  <a:schemeClr val="bg1"/>
                </a:solidFill>
              </a:rPr>
              <a:t>Trees</a:t>
            </a:r>
            <a:r>
              <a:rPr lang="en-US" sz="3200" b="1" dirty="0"/>
              <a:t> </a:t>
            </a:r>
            <a:r>
              <a:rPr lang="en-US" sz="3200" dirty="0"/>
              <a:t>and tree-like data structures</a:t>
            </a:r>
          </a:p>
          <a:p>
            <a:pPr lvl="1">
              <a:buClr>
                <a:schemeClr val="tx1"/>
              </a:buClr>
            </a:pPr>
            <a:r>
              <a:rPr lang="en-US" sz="3000" dirty="0"/>
              <a:t>Each </a:t>
            </a:r>
            <a:r>
              <a:rPr lang="en-US" sz="3000" b="1" dirty="0">
                <a:solidFill>
                  <a:schemeClr val="bg1"/>
                </a:solidFill>
              </a:rPr>
              <a:t>node</a:t>
            </a:r>
            <a:r>
              <a:rPr lang="en-US" sz="3000" dirty="0"/>
              <a:t> holds data + list of </a:t>
            </a:r>
            <a:r>
              <a:rPr lang="en-US" sz="3000" b="1" dirty="0">
                <a:solidFill>
                  <a:schemeClr val="bg1"/>
                </a:solidFill>
              </a:rPr>
              <a:t>child nodes</a:t>
            </a:r>
            <a:r>
              <a:rPr lang="en-US" sz="3000" b="1" dirty="0"/>
              <a:t> </a:t>
            </a:r>
            <a:r>
              <a:rPr lang="en-US" sz="3000" dirty="0"/>
              <a:t>+ </a:t>
            </a:r>
            <a:r>
              <a:rPr lang="en-US" sz="3000" b="1" dirty="0">
                <a:solidFill>
                  <a:schemeClr val="bg1"/>
                </a:solidFill>
              </a:rPr>
              <a:t>parent node</a:t>
            </a:r>
          </a:p>
        </p:txBody>
      </p:sp>
      <p:sp>
        <p:nvSpPr>
          <p:cNvPr id="4" name="Title 3">
            <a:extLst>
              <a:ext uri="{FF2B5EF4-FFF2-40B4-BE49-F238E27FC236}">
                <a16:creationId xmlns="" xmlns:a16="http://schemas.microsoft.com/office/drawing/2014/main" id="{1840D134-6F7F-4053-B3FA-84D611B70DEC}"/>
              </a:ext>
            </a:extLst>
          </p:cNvPr>
          <p:cNvSpPr>
            <a:spLocks noGrp="1"/>
          </p:cNvSpPr>
          <p:nvPr>
            <p:ph type="title"/>
          </p:nvPr>
        </p:nvSpPr>
        <p:spPr/>
        <p:txBody>
          <a:bodyPr/>
          <a:lstStyle/>
          <a:p>
            <a:r>
              <a:rPr lang="en-US" dirty="0"/>
              <a:t>Data Structures and Algorithms</a:t>
            </a:r>
          </a:p>
        </p:txBody>
      </p:sp>
      <p:grpSp>
        <p:nvGrpSpPr>
          <p:cNvPr id="62" name="Group 61">
            <a:extLst>
              <a:ext uri="{FF2B5EF4-FFF2-40B4-BE49-F238E27FC236}">
                <a16:creationId xmlns="" xmlns:a16="http://schemas.microsoft.com/office/drawing/2014/main" id="{0D7B70A2-6A00-4673-9F65-55DCB36CB326}"/>
              </a:ext>
            </a:extLst>
          </p:cNvPr>
          <p:cNvGrpSpPr/>
          <p:nvPr/>
        </p:nvGrpSpPr>
        <p:grpSpPr>
          <a:xfrm>
            <a:off x="966000" y="3249000"/>
            <a:ext cx="4254383" cy="2312722"/>
            <a:chOff x="645458" y="3235953"/>
            <a:chExt cx="4254383" cy="2312722"/>
          </a:xfrm>
        </p:grpSpPr>
        <p:sp>
          <p:nvSpPr>
            <p:cNvPr id="18" name="Rectangle: Rounded Corners 17">
              <a:extLst>
                <a:ext uri="{FF2B5EF4-FFF2-40B4-BE49-F238E27FC236}">
                  <a16:creationId xmlns="" xmlns:a16="http://schemas.microsoft.com/office/drawing/2014/main" id="{7B7686BA-DE20-4751-8B56-8516AE78D783}"/>
                </a:ext>
              </a:extLst>
            </p:cNvPr>
            <p:cNvSpPr/>
            <p:nvPr/>
          </p:nvSpPr>
          <p:spPr>
            <a:xfrm>
              <a:off x="2465033" y="3235953"/>
              <a:ext cx="747988"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C:\</a:t>
              </a:r>
            </a:p>
          </p:txBody>
        </p:sp>
        <p:sp>
          <p:nvSpPr>
            <p:cNvPr id="21" name="Rectangle: Rounded Corners 20">
              <a:extLst>
                <a:ext uri="{FF2B5EF4-FFF2-40B4-BE49-F238E27FC236}">
                  <a16:creationId xmlns="" xmlns:a16="http://schemas.microsoft.com/office/drawing/2014/main" id="{018CEDE1-6692-4CAA-8633-06FCE7FAD2E2}"/>
                </a:ext>
              </a:extLst>
            </p:cNvPr>
            <p:cNvSpPr/>
            <p:nvPr/>
          </p:nvSpPr>
          <p:spPr>
            <a:xfrm>
              <a:off x="645458" y="4176471"/>
              <a:ext cx="1390462"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Programs</a:t>
              </a:r>
              <a:endParaRPr lang="en-US" sz="1600" dirty="0">
                <a:solidFill>
                  <a:schemeClr val="bg2"/>
                </a:solidFill>
                <a:effectLst>
                  <a:outerShdw blurRad="63500" sx="102000" sy="102000" algn="ctr" rotWithShape="0">
                    <a:prstClr val="black">
                      <a:alpha val="40000"/>
                    </a:prstClr>
                  </a:outerShdw>
                </a:effectLst>
              </a:endParaRPr>
            </a:p>
          </p:txBody>
        </p:sp>
        <p:cxnSp>
          <p:nvCxnSpPr>
            <p:cNvPr id="31" name="Connector: Elbow 30">
              <a:extLst>
                <a:ext uri="{FF2B5EF4-FFF2-40B4-BE49-F238E27FC236}">
                  <a16:creationId xmlns="" xmlns:a16="http://schemas.microsoft.com/office/drawing/2014/main" id="{2A2035BC-A90C-446A-9C79-070CEFD5EA4A}"/>
                </a:ext>
              </a:extLst>
            </p:cNvPr>
            <p:cNvCxnSpPr>
              <a:cxnSpLocks/>
              <a:stCxn id="18" idx="2"/>
              <a:endCxn id="21" idx="0"/>
            </p:cNvCxnSpPr>
            <p:nvPr/>
          </p:nvCxnSpPr>
          <p:spPr>
            <a:xfrm rot="5400000">
              <a:off x="1835442" y="3172886"/>
              <a:ext cx="508832" cy="1498338"/>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 xmlns:a16="http://schemas.microsoft.com/office/drawing/2014/main" id="{A10DAAFD-7E41-4318-9BAE-EBB9D835E83B}"/>
                </a:ext>
              </a:extLst>
            </p:cNvPr>
            <p:cNvSpPr/>
            <p:nvPr/>
          </p:nvSpPr>
          <p:spPr>
            <a:xfrm>
              <a:off x="2364175" y="4176471"/>
              <a:ext cx="949705"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Users</a:t>
              </a:r>
              <a:endParaRPr lang="en-US" sz="1600" dirty="0">
                <a:solidFill>
                  <a:schemeClr val="bg2"/>
                </a:solidFill>
                <a:effectLst>
                  <a:outerShdw blurRad="63500" sx="102000" sy="102000" algn="ctr" rotWithShape="0">
                    <a:prstClr val="black">
                      <a:alpha val="40000"/>
                    </a:prstClr>
                  </a:outerShdw>
                </a:effectLst>
              </a:endParaRPr>
            </a:p>
          </p:txBody>
        </p:sp>
        <p:cxnSp>
          <p:nvCxnSpPr>
            <p:cNvPr id="35" name="Connector: Elbow 34">
              <a:extLst>
                <a:ext uri="{FF2B5EF4-FFF2-40B4-BE49-F238E27FC236}">
                  <a16:creationId xmlns="" xmlns:a16="http://schemas.microsoft.com/office/drawing/2014/main" id="{F3F132DE-C9EC-4505-B4CC-75949B728871}"/>
                </a:ext>
              </a:extLst>
            </p:cNvPr>
            <p:cNvCxnSpPr>
              <a:cxnSpLocks/>
              <a:stCxn id="18" idx="2"/>
              <a:endCxn id="34" idx="0"/>
            </p:cNvCxnSpPr>
            <p:nvPr/>
          </p:nvCxnSpPr>
          <p:spPr>
            <a:xfrm rot="16200000" flipH="1">
              <a:off x="2584611" y="3922054"/>
              <a:ext cx="508832" cy="1"/>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 xmlns:a16="http://schemas.microsoft.com/office/drawing/2014/main" id="{1B1BF163-95E8-48FF-A13D-6B45DD522F54}"/>
                </a:ext>
              </a:extLst>
            </p:cNvPr>
            <p:cNvSpPr/>
            <p:nvPr/>
          </p:nvSpPr>
          <p:spPr>
            <a:xfrm>
              <a:off x="3635785" y="4176471"/>
              <a:ext cx="1264056"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Windows</a:t>
              </a:r>
              <a:endParaRPr lang="en-US" sz="1600" dirty="0">
                <a:solidFill>
                  <a:schemeClr val="bg2"/>
                </a:solidFill>
                <a:effectLst>
                  <a:outerShdw blurRad="63500" sx="102000" sy="102000" algn="ctr" rotWithShape="0">
                    <a:prstClr val="black">
                      <a:alpha val="40000"/>
                    </a:prstClr>
                  </a:outerShdw>
                </a:effectLst>
              </a:endParaRPr>
            </a:p>
          </p:txBody>
        </p:sp>
        <p:cxnSp>
          <p:nvCxnSpPr>
            <p:cNvPr id="40" name="Connector: Elbow 39">
              <a:extLst>
                <a:ext uri="{FF2B5EF4-FFF2-40B4-BE49-F238E27FC236}">
                  <a16:creationId xmlns="" xmlns:a16="http://schemas.microsoft.com/office/drawing/2014/main" id="{CC7E46CC-076D-439D-8673-B68E7387C1F3}"/>
                </a:ext>
              </a:extLst>
            </p:cNvPr>
            <p:cNvCxnSpPr>
              <a:cxnSpLocks/>
              <a:stCxn id="18" idx="2"/>
              <a:endCxn id="36" idx="0"/>
            </p:cNvCxnSpPr>
            <p:nvPr/>
          </p:nvCxnSpPr>
          <p:spPr>
            <a:xfrm rot="16200000" flipH="1">
              <a:off x="3299004" y="3207662"/>
              <a:ext cx="508832" cy="1428786"/>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 xmlns:a16="http://schemas.microsoft.com/office/drawing/2014/main" id="{CDFB2720-5C04-4A07-8833-4F07A319531B}"/>
                </a:ext>
              </a:extLst>
            </p:cNvPr>
            <p:cNvSpPr/>
            <p:nvPr/>
          </p:nvSpPr>
          <p:spPr>
            <a:xfrm>
              <a:off x="2361000" y="5116989"/>
              <a:ext cx="949705"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Peter</a:t>
              </a:r>
              <a:endParaRPr lang="en-US" sz="1600" dirty="0">
                <a:solidFill>
                  <a:schemeClr val="bg2"/>
                </a:solidFill>
                <a:effectLst>
                  <a:outerShdw blurRad="63500" sx="102000" sy="102000" algn="ctr" rotWithShape="0">
                    <a:prstClr val="black">
                      <a:alpha val="40000"/>
                    </a:prstClr>
                  </a:outerShdw>
                </a:effectLst>
              </a:endParaRPr>
            </a:p>
          </p:txBody>
        </p:sp>
        <p:sp>
          <p:nvSpPr>
            <p:cNvPr id="49" name="Rectangle: Rounded Corners 48">
              <a:extLst>
                <a:ext uri="{FF2B5EF4-FFF2-40B4-BE49-F238E27FC236}">
                  <a16:creationId xmlns="" xmlns:a16="http://schemas.microsoft.com/office/drawing/2014/main" id="{4D4C78CF-7BA0-435A-BD27-B75A669BEDCC}"/>
                </a:ext>
              </a:extLst>
            </p:cNvPr>
            <p:cNvSpPr/>
            <p:nvPr/>
          </p:nvSpPr>
          <p:spPr>
            <a:xfrm>
              <a:off x="1086215" y="5116989"/>
              <a:ext cx="949705"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Maria</a:t>
              </a:r>
              <a:endParaRPr lang="en-US" sz="1600" dirty="0">
                <a:solidFill>
                  <a:schemeClr val="bg2"/>
                </a:solidFill>
                <a:effectLst>
                  <a:outerShdw blurRad="63500" sx="102000" sy="102000" algn="ctr" rotWithShape="0">
                    <a:prstClr val="black">
                      <a:alpha val="40000"/>
                    </a:prstClr>
                  </a:outerShdw>
                </a:effectLst>
              </a:endParaRPr>
            </a:p>
          </p:txBody>
        </p:sp>
        <p:sp>
          <p:nvSpPr>
            <p:cNvPr id="50" name="Rectangle: Rounded Corners 49">
              <a:extLst>
                <a:ext uri="{FF2B5EF4-FFF2-40B4-BE49-F238E27FC236}">
                  <a16:creationId xmlns="" xmlns:a16="http://schemas.microsoft.com/office/drawing/2014/main" id="{7430EAEA-3925-42B7-BD8B-5405FBDD7DC4}"/>
                </a:ext>
              </a:extLst>
            </p:cNvPr>
            <p:cNvSpPr/>
            <p:nvPr/>
          </p:nvSpPr>
          <p:spPr>
            <a:xfrm>
              <a:off x="3635785" y="5116989"/>
              <a:ext cx="1110215"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George</a:t>
              </a:r>
              <a:endParaRPr lang="en-US" sz="1600" dirty="0">
                <a:solidFill>
                  <a:schemeClr val="bg2"/>
                </a:solidFill>
                <a:effectLst>
                  <a:outerShdw blurRad="63500" sx="102000" sy="102000" algn="ctr" rotWithShape="0">
                    <a:prstClr val="black">
                      <a:alpha val="40000"/>
                    </a:prstClr>
                  </a:outerShdw>
                </a:effectLst>
              </a:endParaRPr>
            </a:p>
          </p:txBody>
        </p:sp>
        <p:cxnSp>
          <p:nvCxnSpPr>
            <p:cNvPr id="51" name="Connector: Elbow 50">
              <a:extLst>
                <a:ext uri="{FF2B5EF4-FFF2-40B4-BE49-F238E27FC236}">
                  <a16:creationId xmlns="" xmlns:a16="http://schemas.microsoft.com/office/drawing/2014/main" id="{355B419D-1FED-4EF1-BB14-59BD6DFBF6DD}"/>
                </a:ext>
              </a:extLst>
            </p:cNvPr>
            <p:cNvCxnSpPr>
              <a:cxnSpLocks/>
              <a:stCxn id="34" idx="2"/>
              <a:endCxn id="48" idx="0"/>
            </p:cNvCxnSpPr>
            <p:nvPr/>
          </p:nvCxnSpPr>
          <p:spPr>
            <a:xfrm rot="5400000">
              <a:off x="2583025" y="4860986"/>
              <a:ext cx="508832" cy="3175"/>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 xmlns:a16="http://schemas.microsoft.com/office/drawing/2014/main" id="{20C1D1BA-A3A1-46C8-BD83-921051816583}"/>
                </a:ext>
              </a:extLst>
            </p:cNvPr>
            <p:cNvCxnSpPr>
              <a:cxnSpLocks/>
              <a:stCxn id="34" idx="2"/>
              <a:endCxn id="50" idx="0"/>
            </p:cNvCxnSpPr>
            <p:nvPr/>
          </p:nvCxnSpPr>
          <p:spPr>
            <a:xfrm rot="16200000" flipH="1">
              <a:off x="3260544" y="4186640"/>
              <a:ext cx="508832" cy="1351865"/>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 xmlns:a16="http://schemas.microsoft.com/office/drawing/2014/main" id="{5E05B4F4-C67A-4B85-9BCB-DF2A4BC26B3E}"/>
                </a:ext>
              </a:extLst>
            </p:cNvPr>
            <p:cNvCxnSpPr>
              <a:cxnSpLocks/>
              <a:stCxn id="34" idx="2"/>
              <a:endCxn id="49" idx="0"/>
            </p:cNvCxnSpPr>
            <p:nvPr/>
          </p:nvCxnSpPr>
          <p:spPr>
            <a:xfrm rot="5400000">
              <a:off x="1945632" y="4223593"/>
              <a:ext cx="508832" cy="1277960"/>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3" name="Text Placeholder 2">
            <a:extLst>
              <a:ext uri="{FF2B5EF4-FFF2-40B4-BE49-F238E27FC236}">
                <a16:creationId xmlns="" xmlns:a16="http://schemas.microsoft.com/office/drawing/2014/main" id="{DE8F9A23-E21A-4237-9496-8462CBC585E7}"/>
              </a:ext>
            </a:extLst>
          </p:cNvPr>
          <p:cNvSpPr txBox="1">
            <a:spLocks/>
          </p:cNvSpPr>
          <p:nvPr/>
        </p:nvSpPr>
        <p:spPr>
          <a:xfrm>
            <a:off x="6546000" y="1204514"/>
            <a:ext cx="5480761" cy="5528766"/>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tx1"/>
              </a:buClr>
            </a:pPr>
            <a:r>
              <a:rPr lang="en-US" sz="3200" b="1" dirty="0">
                <a:solidFill>
                  <a:schemeClr val="bg1"/>
                </a:solidFill>
              </a:rPr>
              <a:t>Tree traversal algorithms</a:t>
            </a:r>
          </a:p>
          <a:p>
            <a:pPr lvl="1">
              <a:lnSpc>
                <a:spcPct val="100000"/>
              </a:lnSpc>
            </a:pPr>
            <a:r>
              <a:rPr lang="en-US" sz="3000" dirty="0"/>
              <a:t>Depth-First Search (DFS)</a:t>
            </a:r>
          </a:p>
          <a:p>
            <a:pPr lvl="1">
              <a:lnSpc>
                <a:spcPct val="100000"/>
              </a:lnSpc>
            </a:pPr>
            <a:r>
              <a:rPr lang="en-US" sz="3000" dirty="0"/>
              <a:t>Breadth-First Search (BFS)</a:t>
            </a:r>
          </a:p>
        </p:txBody>
      </p:sp>
      <p:sp>
        <p:nvSpPr>
          <p:cNvPr id="64" name="Text Placeholder 5">
            <a:extLst>
              <a:ext uri="{FF2B5EF4-FFF2-40B4-BE49-F238E27FC236}">
                <a16:creationId xmlns="" xmlns:a16="http://schemas.microsoft.com/office/drawing/2014/main" id="{AE70A655-BF37-488B-8645-8A6C0FFA80FB}"/>
              </a:ext>
            </a:extLst>
          </p:cNvPr>
          <p:cNvSpPr txBox="1">
            <a:spLocks/>
          </p:cNvSpPr>
          <p:nvPr/>
        </p:nvSpPr>
        <p:spPr>
          <a:xfrm>
            <a:off x="5916000" y="3159000"/>
            <a:ext cx="5702108" cy="2371904"/>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300"/>
              </a:spcBef>
              <a:spcAft>
                <a:spcPts val="300"/>
              </a:spcAft>
            </a:pPr>
            <a:r>
              <a:rPr lang="en-US" noProof="1"/>
              <a:t>DepthFirstSearch(</a:t>
            </a:r>
            <a:r>
              <a:rPr lang="en-US" i="1" noProof="1"/>
              <a:t>node</a:t>
            </a:r>
            <a:r>
              <a:rPr lang="en-US" noProof="1"/>
              <a:t>) {</a:t>
            </a:r>
          </a:p>
          <a:p>
            <a:pPr>
              <a:spcBef>
                <a:spcPts val="300"/>
              </a:spcBef>
              <a:spcAft>
                <a:spcPts val="300"/>
              </a:spcAft>
            </a:pPr>
            <a:r>
              <a:rPr lang="en-US" noProof="1"/>
              <a:t>  print(</a:t>
            </a:r>
            <a:r>
              <a:rPr lang="en-US" i="1" noProof="1"/>
              <a:t>node</a:t>
            </a:r>
            <a:r>
              <a:rPr lang="en-US" noProof="1"/>
              <a:t>);</a:t>
            </a:r>
          </a:p>
          <a:p>
            <a:pPr>
              <a:spcBef>
                <a:spcPts val="300"/>
              </a:spcBef>
              <a:spcAft>
                <a:spcPts val="300"/>
              </a:spcAft>
            </a:pPr>
            <a:r>
              <a:rPr lang="en-US" noProof="1"/>
              <a:t>  for each </a:t>
            </a:r>
            <a:r>
              <a:rPr lang="en-US" i="1" noProof="1"/>
              <a:t>ch</a:t>
            </a:r>
            <a:r>
              <a:rPr lang="en-US" noProof="1"/>
              <a:t> in node.childNodes</a:t>
            </a:r>
          </a:p>
          <a:p>
            <a:pPr>
              <a:spcBef>
                <a:spcPts val="300"/>
              </a:spcBef>
              <a:spcAft>
                <a:spcPts val="300"/>
              </a:spcAft>
            </a:pPr>
            <a:r>
              <a:rPr lang="en-US" noProof="1"/>
              <a:t>    DepthFirstSearch(</a:t>
            </a:r>
            <a:r>
              <a:rPr lang="en-US" i="1" noProof="1"/>
              <a:t>ch</a:t>
            </a:r>
            <a:r>
              <a:rPr lang="en-US" noProof="1"/>
              <a:t>)</a:t>
            </a:r>
          </a:p>
          <a:p>
            <a:pPr>
              <a:spcBef>
                <a:spcPts val="300"/>
              </a:spcBef>
              <a:spcAft>
                <a:spcPts val="300"/>
              </a:spcAft>
            </a:pPr>
            <a:r>
              <a:rPr lang="en-US" noProof="1"/>
              <a:t>}</a:t>
            </a:r>
          </a:p>
        </p:txBody>
      </p:sp>
    </p:spTree>
    <p:extLst>
      <p:ext uri="{BB962C8B-B14F-4D97-AF65-F5344CB8AC3E}">
        <p14:creationId xmlns:p14="http://schemas.microsoft.com/office/powerpoint/2010/main" val="35041510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317A8C6-020E-47C7-94B4-E3DDC4277076}"/>
              </a:ext>
            </a:extLst>
          </p:cNvPr>
          <p:cNvSpPr>
            <a:spLocks noGrp="1"/>
          </p:cNvSpPr>
          <p:nvPr>
            <p:ph type="sldNum" sz="quarter" idx="5"/>
          </p:nvPr>
        </p:nvSpPr>
        <p:spPr/>
        <p:txBody>
          <a:bodyPr/>
          <a:lstStyle/>
          <a:p>
            <a:fld id="{2BF067CD-8E6B-4360-9AA8-C5DF2A48A6D1}" type="slidenum">
              <a:rPr lang="en-US" noProof="0" smtClean="0"/>
              <a:pPr/>
              <a:t>31</a:t>
            </a:fld>
            <a:endParaRPr lang="en-US" noProof="0" dirty="0"/>
          </a:p>
        </p:txBody>
      </p:sp>
      <p:sp>
        <p:nvSpPr>
          <p:cNvPr id="3" name="Text Placeholder 2">
            <a:extLst>
              <a:ext uri="{FF2B5EF4-FFF2-40B4-BE49-F238E27FC236}">
                <a16:creationId xmlns="" xmlns:a16="http://schemas.microsoft.com/office/drawing/2014/main" id="{5CF8350F-C560-45BB-9B5D-2B1B70762E47}"/>
              </a:ext>
            </a:extLst>
          </p:cNvPr>
          <p:cNvSpPr>
            <a:spLocks noGrp="1"/>
          </p:cNvSpPr>
          <p:nvPr>
            <p:ph type="body" sz="quarter" idx="10"/>
          </p:nvPr>
        </p:nvSpPr>
        <p:spPr/>
        <p:txBody>
          <a:bodyPr>
            <a:normAutofit lnSpcReduction="10000"/>
          </a:bodyPr>
          <a:lstStyle/>
          <a:p>
            <a:pPr>
              <a:lnSpc>
                <a:spcPct val="108000"/>
              </a:lnSpc>
              <a:buClr>
                <a:schemeClr val="tx1"/>
              </a:buClr>
            </a:pPr>
            <a:r>
              <a:rPr lang="en-US" b="1" dirty="0">
                <a:solidFill>
                  <a:schemeClr val="bg1"/>
                </a:solidFill>
              </a:rPr>
              <a:t>Component-based software development</a:t>
            </a:r>
          </a:p>
          <a:p>
            <a:pPr lvl="1">
              <a:lnSpc>
                <a:spcPct val="108000"/>
              </a:lnSpc>
              <a:buClr>
                <a:schemeClr val="tx1"/>
              </a:buClr>
            </a:pPr>
            <a:r>
              <a:rPr lang="en-US" dirty="0"/>
              <a:t>A </a:t>
            </a:r>
            <a:r>
              <a:rPr lang="en-US" b="1" dirty="0">
                <a:solidFill>
                  <a:schemeClr val="bg1"/>
                </a:solidFill>
              </a:rPr>
              <a:t>programming paradigm</a:t>
            </a:r>
            <a:r>
              <a:rPr lang="en-US" b="1" dirty="0"/>
              <a:t> </a:t>
            </a:r>
            <a:r>
              <a:rPr lang="en-US" dirty="0"/>
              <a:t>in which applications</a:t>
            </a:r>
            <a:br>
              <a:rPr lang="en-US" dirty="0"/>
            </a:br>
            <a:r>
              <a:rPr lang="en-US" dirty="0"/>
              <a:t>are composed of re-usable </a:t>
            </a:r>
            <a:r>
              <a:rPr lang="en-US" b="1" dirty="0">
                <a:solidFill>
                  <a:schemeClr val="bg1"/>
                </a:solidFill>
              </a:rPr>
              <a:t>components</a:t>
            </a:r>
          </a:p>
          <a:p>
            <a:pPr>
              <a:lnSpc>
                <a:spcPct val="108000"/>
              </a:lnSpc>
              <a:buClr>
                <a:schemeClr val="tx1"/>
              </a:buClr>
            </a:pPr>
            <a:r>
              <a:rPr lang="en-US" b="1" dirty="0">
                <a:solidFill>
                  <a:schemeClr val="bg1"/>
                </a:solidFill>
              </a:rPr>
              <a:t>Components</a:t>
            </a:r>
            <a:r>
              <a:rPr lang="en-US" dirty="0"/>
              <a:t> are self-contained pieces of functionality</a:t>
            </a:r>
          </a:p>
          <a:p>
            <a:pPr lvl="1">
              <a:lnSpc>
                <a:spcPct val="108000"/>
              </a:lnSpc>
              <a:buClr>
                <a:schemeClr val="tx1"/>
              </a:buClr>
            </a:pPr>
            <a:r>
              <a:rPr lang="en-US" dirty="0"/>
              <a:t>E.g. PDF generator, email sender, date picker UI control</a:t>
            </a:r>
          </a:p>
          <a:p>
            <a:pPr>
              <a:lnSpc>
                <a:spcPct val="108000"/>
              </a:lnSpc>
              <a:buClr>
                <a:schemeClr val="tx1"/>
              </a:buClr>
            </a:pPr>
            <a:r>
              <a:rPr lang="en-US" dirty="0"/>
              <a:t>User interface (UI) components are also known as </a:t>
            </a:r>
            <a:r>
              <a:rPr lang="en-US" b="1" dirty="0">
                <a:solidFill>
                  <a:schemeClr val="bg1"/>
                </a:solidFill>
              </a:rPr>
              <a:t>UI controls</a:t>
            </a:r>
            <a:r>
              <a:rPr lang="en-US" dirty="0"/>
              <a:t>, </a:t>
            </a:r>
            <a:r>
              <a:rPr lang="en-US" b="1" dirty="0">
                <a:solidFill>
                  <a:schemeClr val="bg1"/>
                </a:solidFill>
              </a:rPr>
              <a:t>visual components</a:t>
            </a:r>
            <a:r>
              <a:rPr lang="en-US" dirty="0">
                <a:solidFill>
                  <a:schemeClr val="bg1"/>
                </a:solidFill>
              </a:rPr>
              <a:t> </a:t>
            </a:r>
            <a:r>
              <a:rPr lang="en-US" dirty="0"/>
              <a:t>or </a:t>
            </a:r>
            <a:r>
              <a:rPr lang="en-US" b="1" dirty="0">
                <a:solidFill>
                  <a:schemeClr val="bg1"/>
                </a:solidFill>
              </a:rPr>
              <a:t>widgets</a:t>
            </a:r>
            <a:endParaRPr lang="en-US" dirty="0">
              <a:solidFill>
                <a:schemeClr val="bg1"/>
              </a:solidFill>
            </a:endParaRPr>
          </a:p>
          <a:p>
            <a:pPr>
              <a:lnSpc>
                <a:spcPct val="108000"/>
              </a:lnSpc>
              <a:buClr>
                <a:schemeClr val="tx1"/>
              </a:buClr>
            </a:pPr>
            <a:r>
              <a:rPr lang="en-US" dirty="0"/>
              <a:t>Components are distributed in </a:t>
            </a:r>
            <a:r>
              <a:rPr lang="en-US" b="1" dirty="0">
                <a:solidFill>
                  <a:schemeClr val="bg1"/>
                </a:solidFill>
              </a:rPr>
              <a:t>libraries</a:t>
            </a:r>
          </a:p>
          <a:p>
            <a:pPr lvl="1">
              <a:lnSpc>
                <a:spcPct val="108000"/>
              </a:lnSpc>
              <a:buClr>
                <a:schemeClr val="tx1"/>
              </a:buClr>
            </a:pPr>
            <a:r>
              <a:rPr lang="en-US" dirty="0"/>
              <a:t>E.g. the UI control library </a:t>
            </a:r>
            <a:r>
              <a:rPr lang="en-US" dirty="0">
                <a:hlinkClick r:id="rId3"/>
              </a:rPr>
              <a:t>jQuery UI</a:t>
            </a:r>
            <a:endParaRPr lang="en-US" b="1" dirty="0"/>
          </a:p>
        </p:txBody>
      </p:sp>
      <p:sp>
        <p:nvSpPr>
          <p:cNvPr id="4" name="Title 3">
            <a:extLst>
              <a:ext uri="{FF2B5EF4-FFF2-40B4-BE49-F238E27FC236}">
                <a16:creationId xmlns="" xmlns:a16="http://schemas.microsoft.com/office/drawing/2014/main" id="{1792F372-04CB-4B10-A73E-120B01769013}"/>
              </a:ext>
            </a:extLst>
          </p:cNvPr>
          <p:cNvSpPr>
            <a:spLocks noGrp="1"/>
          </p:cNvSpPr>
          <p:nvPr>
            <p:ph type="title"/>
          </p:nvPr>
        </p:nvSpPr>
        <p:spPr/>
        <p:txBody>
          <a:bodyPr/>
          <a:lstStyle/>
          <a:p>
            <a:r>
              <a:rPr lang="en-US" dirty="0"/>
              <a:t>Component-Based Software Development</a:t>
            </a:r>
          </a:p>
        </p:txBody>
      </p:sp>
      <p:pic>
        <p:nvPicPr>
          <p:cNvPr id="5" name="Picture 4">
            <a:extLst>
              <a:ext uri="{FF2B5EF4-FFF2-40B4-BE49-F238E27FC236}">
                <a16:creationId xmlns="" xmlns:a16="http://schemas.microsoft.com/office/drawing/2014/main" id="{C7C4132B-43C1-454A-B862-A8BAD7E26288}"/>
              </a:ext>
            </a:extLst>
          </p:cNvPr>
          <p:cNvPicPr>
            <a:picLocks noChangeAspect="1"/>
          </p:cNvPicPr>
          <p:nvPr/>
        </p:nvPicPr>
        <p:blipFill>
          <a:blip r:embed="rId4"/>
          <a:stretch>
            <a:fillRect/>
          </a:stretch>
        </p:blipFill>
        <p:spPr>
          <a:xfrm>
            <a:off x="10072834" y="1359000"/>
            <a:ext cx="1853502" cy="1845000"/>
          </a:xfrm>
          <a:prstGeom prst="rect">
            <a:avLst/>
          </a:prstGeom>
        </p:spPr>
      </p:pic>
    </p:spTree>
    <p:extLst>
      <p:ext uri="{BB962C8B-B14F-4D97-AF65-F5344CB8AC3E}">
        <p14:creationId xmlns:p14="http://schemas.microsoft.com/office/powerpoint/2010/main" val="9263176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991000" y="1674000"/>
            <a:ext cx="5760000" cy="3962374"/>
          </a:xfrm>
          <a:prstGeom prst="rect">
            <a:avLst/>
          </a:prstGeom>
          <a:ln>
            <a:solidFill>
              <a:srgbClr val="000000"/>
            </a:solidFill>
          </a:ln>
        </p:spPr>
      </p:pic>
      <p:sp>
        <p:nvSpPr>
          <p:cNvPr id="2" name="Slide Number Placeholder 1">
            <a:extLst>
              <a:ext uri="{FF2B5EF4-FFF2-40B4-BE49-F238E27FC236}">
                <a16:creationId xmlns="" xmlns:a16="http://schemas.microsoft.com/office/drawing/2014/main" id="{95129A4F-C7F2-44A2-B6D9-93A59E0DFADD}"/>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4" name="Title 3">
            <a:extLst>
              <a:ext uri="{FF2B5EF4-FFF2-40B4-BE49-F238E27FC236}">
                <a16:creationId xmlns="" xmlns:a16="http://schemas.microsoft.com/office/drawing/2014/main" id="{BDEE11B6-55D8-4DEB-B67A-6D6E0C3C2120}"/>
              </a:ext>
            </a:extLst>
          </p:cNvPr>
          <p:cNvSpPr>
            <a:spLocks noGrp="1"/>
          </p:cNvSpPr>
          <p:nvPr>
            <p:ph type="title"/>
          </p:nvPr>
        </p:nvSpPr>
        <p:spPr/>
        <p:txBody>
          <a:bodyPr/>
          <a:lstStyle/>
          <a:p>
            <a:r>
              <a:rPr lang="en-US" dirty="0"/>
              <a:t>Example of Software Component</a:t>
            </a:r>
          </a:p>
        </p:txBody>
      </p:sp>
      <p:sp>
        <p:nvSpPr>
          <p:cNvPr id="7" name="AutoShape 7">
            <a:extLst>
              <a:ext uri="{FF2B5EF4-FFF2-40B4-BE49-F238E27FC236}">
                <a16:creationId xmlns="" xmlns:a16="http://schemas.microsoft.com/office/drawing/2014/main" id="{FFD6F05C-3102-4D72-9C6E-5AB2F124BAD8}"/>
              </a:ext>
            </a:extLst>
          </p:cNvPr>
          <p:cNvSpPr>
            <a:spLocks noChangeArrowheads="1"/>
          </p:cNvSpPr>
          <p:nvPr/>
        </p:nvSpPr>
        <p:spPr bwMode="auto">
          <a:xfrm>
            <a:off x="8076000" y="2079000"/>
            <a:ext cx="2610000" cy="1055608"/>
          </a:xfrm>
          <a:prstGeom prst="wedgeRoundRectCallout">
            <a:avLst>
              <a:gd name="adj1" fmla="val -84863"/>
              <a:gd name="adj2" fmla="val 3980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UI component "date picker"</a:t>
            </a:r>
          </a:p>
        </p:txBody>
      </p:sp>
    </p:spTree>
    <p:extLst>
      <p:ext uri="{BB962C8B-B14F-4D97-AF65-F5344CB8AC3E}">
        <p14:creationId xmlns:p14="http://schemas.microsoft.com/office/powerpoint/2010/main" val="2773497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E891EE75-BDDB-422C-8DD9-42FEA56B407A}"/>
              </a:ext>
            </a:extLst>
          </p:cNvPr>
          <p:cNvSpPr>
            <a:spLocks noGrp="1"/>
          </p:cNvSpPr>
          <p:nvPr>
            <p:ph type="sldNum" sz="quarter" idx="5"/>
          </p:nvPr>
        </p:nvSpPr>
        <p:spPr/>
        <p:txBody>
          <a:bodyPr/>
          <a:lstStyle/>
          <a:p>
            <a:fld id="{2BF067CD-8E6B-4360-9AA8-C5DF2A48A6D1}" type="slidenum">
              <a:rPr lang="en-US" noProof="0" smtClean="0"/>
              <a:pPr/>
              <a:t>33</a:t>
            </a:fld>
            <a:endParaRPr lang="en-US" noProof="0" dirty="0"/>
          </a:p>
        </p:txBody>
      </p:sp>
      <p:sp>
        <p:nvSpPr>
          <p:cNvPr id="4" name="Title 3">
            <a:extLst>
              <a:ext uri="{FF2B5EF4-FFF2-40B4-BE49-F238E27FC236}">
                <a16:creationId xmlns="" xmlns:a16="http://schemas.microsoft.com/office/drawing/2014/main" id="{5C0E44BD-3D55-4B3B-90F4-C846E2D2B4B7}"/>
              </a:ext>
            </a:extLst>
          </p:cNvPr>
          <p:cNvSpPr>
            <a:spLocks noGrp="1"/>
          </p:cNvSpPr>
          <p:nvPr>
            <p:ph type="title"/>
          </p:nvPr>
        </p:nvSpPr>
        <p:spPr/>
        <p:txBody>
          <a:bodyPr/>
          <a:lstStyle/>
          <a:p>
            <a:r>
              <a:rPr lang="en-US" dirty="0"/>
              <a:t>jQuery UI Date Picker – Example</a:t>
            </a:r>
          </a:p>
        </p:txBody>
      </p:sp>
      <p:sp>
        <p:nvSpPr>
          <p:cNvPr id="5" name="Text Placeholder 7">
            <a:extLst>
              <a:ext uri="{FF2B5EF4-FFF2-40B4-BE49-F238E27FC236}">
                <a16:creationId xmlns="" xmlns:a16="http://schemas.microsoft.com/office/drawing/2014/main" id="{267CD8A0-FED9-412B-BD44-686196C1C9BB}"/>
              </a:ext>
            </a:extLst>
          </p:cNvPr>
          <p:cNvSpPr txBox="1">
            <a:spLocks/>
          </p:cNvSpPr>
          <p:nvPr/>
        </p:nvSpPr>
        <p:spPr>
          <a:xfrm>
            <a:off x="651000" y="1536123"/>
            <a:ext cx="10890000" cy="409609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400" dirty="0"/>
              <a:t>&lt;script src="</a:t>
            </a:r>
            <a:r>
              <a:rPr lang="en-US" sz="2400" dirty="0">
                <a:solidFill>
                  <a:schemeClr val="bg1"/>
                </a:solidFill>
                <a:latin typeface="+mn-lt"/>
              </a:rPr>
              <a:t>https://code.jquery.com/jquery-1.12.4.js</a:t>
            </a:r>
            <a:r>
              <a:rPr lang="en-US" sz="2400" dirty="0"/>
              <a:t>"&gt;&lt;/script&gt;</a:t>
            </a:r>
          </a:p>
          <a:p>
            <a:r>
              <a:rPr lang="en-US" sz="2400" dirty="0"/>
              <a:t>&lt;script src="</a:t>
            </a:r>
            <a:r>
              <a:rPr lang="en-US" sz="2400" dirty="0">
                <a:solidFill>
                  <a:schemeClr val="bg1"/>
                </a:solidFill>
                <a:latin typeface="+mn-lt"/>
              </a:rPr>
              <a:t>https://code.jquery.com/ui/1.12.1/jquery-ui.js</a:t>
            </a:r>
            <a:r>
              <a:rPr lang="en-US" sz="2400" dirty="0"/>
              <a:t>"&gt;&lt;/script&gt;</a:t>
            </a:r>
          </a:p>
          <a:p>
            <a:r>
              <a:rPr lang="en-US" sz="2400" dirty="0"/>
              <a:t>&lt;link rel="stylesheet" href="</a:t>
            </a:r>
            <a:r>
              <a:rPr lang="en-US" sz="2400" dirty="0">
                <a:solidFill>
                  <a:schemeClr val="bg1"/>
                </a:solidFill>
                <a:latin typeface="+mn-lt"/>
              </a:rPr>
              <a:t>https://code.jquery.com/ui/1.12.1/themes/base/jquery-ui.css</a:t>
            </a:r>
            <a:r>
              <a:rPr lang="en-US" sz="2400" dirty="0"/>
              <a:t>"&gt;</a:t>
            </a:r>
          </a:p>
          <a:p>
            <a:r>
              <a:rPr lang="en-US" sz="2400" dirty="0">
                <a:latin typeface="+mn-lt"/>
              </a:rPr>
              <a:t>Date: </a:t>
            </a:r>
            <a:r>
              <a:rPr lang="en-US" sz="2400" dirty="0"/>
              <a:t>&lt;input type="text" id="datepicker"&gt;</a:t>
            </a:r>
          </a:p>
          <a:p>
            <a:r>
              <a:rPr lang="en-US" sz="2400" dirty="0"/>
              <a:t>&lt;script&gt;</a:t>
            </a:r>
          </a:p>
          <a:p>
            <a:r>
              <a:rPr lang="en-US" sz="2400" dirty="0"/>
              <a:t>  $(() =&gt; $("#datepicker").</a:t>
            </a:r>
            <a:r>
              <a:rPr lang="en-US" sz="2400" dirty="0">
                <a:solidFill>
                  <a:schemeClr val="bg1"/>
                </a:solidFill>
              </a:rPr>
              <a:t>datepicker()</a:t>
            </a:r>
            <a:r>
              <a:rPr lang="en-US" sz="2400" dirty="0"/>
              <a:t>);</a:t>
            </a:r>
          </a:p>
          <a:p>
            <a:r>
              <a:rPr lang="en-US" sz="2400" dirty="0"/>
              <a:t>&lt;/script&gt;</a:t>
            </a:r>
          </a:p>
        </p:txBody>
      </p:sp>
      <p:pic>
        <p:nvPicPr>
          <p:cNvPr id="7" name="Picture 6"/>
          <p:cNvPicPr>
            <a:picLocks noChangeAspect="1"/>
          </p:cNvPicPr>
          <p:nvPr/>
        </p:nvPicPr>
        <p:blipFill>
          <a:blip r:embed="rId2"/>
          <a:stretch>
            <a:fillRect/>
          </a:stretch>
        </p:blipFill>
        <p:spPr>
          <a:xfrm>
            <a:off x="8335537" y="3834000"/>
            <a:ext cx="3417494" cy="2350936"/>
          </a:xfrm>
          <a:prstGeom prst="rect">
            <a:avLst/>
          </a:prstGeom>
          <a:ln>
            <a:solidFill>
              <a:srgbClr val="000000"/>
            </a:solidFill>
          </a:ln>
        </p:spPr>
      </p:pic>
    </p:spTree>
    <p:extLst>
      <p:ext uri="{BB962C8B-B14F-4D97-AF65-F5344CB8AC3E}">
        <p14:creationId xmlns:p14="http://schemas.microsoft.com/office/powerpoint/2010/main" val="22607434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5AF03FFE-2347-4271-862B-A0E45643A80A}"/>
              </a:ext>
            </a:extLst>
          </p:cNvPr>
          <p:cNvSpPr>
            <a:spLocks noGrp="1"/>
          </p:cNvSpPr>
          <p:nvPr>
            <p:ph type="subTitle" sz="quarter" idx="11"/>
          </p:nvPr>
        </p:nvSpPr>
        <p:spPr>
          <a:xfrm>
            <a:off x="5241000" y="2799414"/>
            <a:ext cx="6065892" cy="698258"/>
          </a:xfrm>
        </p:spPr>
        <p:txBody>
          <a:bodyPr/>
          <a:lstStyle/>
          <a:p>
            <a:r>
              <a:rPr lang="en-US" dirty="0"/>
              <a:t>Live Demo</a:t>
            </a:r>
          </a:p>
        </p:txBody>
      </p:sp>
      <p:sp>
        <p:nvSpPr>
          <p:cNvPr id="3" name="Title 2">
            <a:extLst>
              <a:ext uri="{FF2B5EF4-FFF2-40B4-BE49-F238E27FC236}">
                <a16:creationId xmlns="" xmlns:a16="http://schemas.microsoft.com/office/drawing/2014/main" id="{017C3826-E020-4D22-BDAC-A676D0D203F8}"/>
              </a:ext>
            </a:extLst>
          </p:cNvPr>
          <p:cNvSpPr>
            <a:spLocks noGrp="1"/>
          </p:cNvSpPr>
          <p:nvPr>
            <p:ph type="title" sz="quarter" idx="10"/>
          </p:nvPr>
        </p:nvSpPr>
        <p:spPr>
          <a:xfrm>
            <a:off x="4864072" y="1764000"/>
            <a:ext cx="6819750" cy="990275"/>
          </a:xfrm>
        </p:spPr>
        <p:txBody>
          <a:bodyPr/>
          <a:lstStyle/>
          <a:p>
            <a:r>
              <a:rPr lang="en-US" dirty="0"/>
              <a:t>jQuery UI Date Picker</a:t>
            </a:r>
          </a:p>
        </p:txBody>
      </p:sp>
      <p:pic>
        <p:nvPicPr>
          <p:cNvPr id="6" name="Picture 5">
            <a:extLst>
              <a:ext uri="{FF2B5EF4-FFF2-40B4-BE49-F238E27FC236}">
                <a16:creationId xmlns="" xmlns:a16="http://schemas.microsoft.com/office/drawing/2014/main" id="{939DB94A-C823-424B-82CC-18171AE22372}"/>
              </a:ext>
            </a:extLst>
          </p:cNvPr>
          <p:cNvPicPr>
            <a:picLocks noChangeAspect="1"/>
          </p:cNvPicPr>
          <p:nvPr/>
        </p:nvPicPr>
        <p:blipFill>
          <a:blip r:embed="rId3"/>
          <a:stretch>
            <a:fillRect/>
          </a:stretch>
        </p:blipFill>
        <p:spPr>
          <a:xfrm>
            <a:off x="1261336" y="1564336"/>
            <a:ext cx="2658086" cy="2645893"/>
          </a:xfrm>
          <a:prstGeom prst="rect">
            <a:avLst/>
          </a:prstGeom>
        </p:spPr>
      </p:pic>
      <p:sp>
        <p:nvSpPr>
          <p:cNvPr id="4" name="Rectangle 3">
            <a:extLst>
              <a:ext uri="{FF2B5EF4-FFF2-40B4-BE49-F238E27FC236}">
                <a16:creationId xmlns="" xmlns:a16="http://schemas.microsoft.com/office/drawing/2014/main" id="{4083BE6F-9431-462C-878B-88FC12E4ED1F}"/>
              </a:ext>
            </a:extLst>
          </p:cNvPr>
          <p:cNvSpPr/>
          <p:nvPr/>
        </p:nvSpPr>
        <p:spPr>
          <a:xfrm>
            <a:off x="4864070" y="3645592"/>
            <a:ext cx="6819752" cy="461665"/>
          </a:xfrm>
          <a:prstGeom prst="rect">
            <a:avLst/>
          </a:prstGeom>
        </p:spPr>
        <p:txBody>
          <a:bodyPr wrap="none">
            <a:spAutoFit/>
          </a:bodyPr>
          <a:lstStyle/>
          <a:p>
            <a:pPr algn="ctr"/>
            <a:r>
              <a:rPr lang="en-US" sz="2400" dirty="0">
                <a:hlinkClick r:id="rId4"/>
              </a:rPr>
              <a:t>https://repl.it/@nakov/jquery-ui-datepicker-example</a:t>
            </a:r>
            <a:endParaRPr lang="en-US" sz="2400" dirty="0"/>
          </a:p>
        </p:txBody>
      </p:sp>
    </p:spTree>
    <p:extLst>
      <p:ext uri="{BB962C8B-B14F-4D97-AF65-F5344CB8AC3E}">
        <p14:creationId xmlns:p14="http://schemas.microsoft.com/office/powerpoint/2010/main" val="32641431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317A8C6-020E-47C7-94B4-E3DDC4277076}"/>
              </a:ext>
            </a:extLst>
          </p:cNvPr>
          <p:cNvSpPr>
            <a:spLocks noGrp="1"/>
          </p:cNvSpPr>
          <p:nvPr>
            <p:ph type="sldNum" sz="quarter" idx="5"/>
          </p:nvPr>
        </p:nvSpPr>
        <p:spPr/>
        <p:txBody>
          <a:bodyPr/>
          <a:lstStyle/>
          <a:p>
            <a:fld id="{2BF067CD-8E6B-4360-9AA8-C5DF2A48A6D1}" type="slidenum">
              <a:rPr lang="en-US" noProof="0" smtClean="0"/>
              <a:pPr/>
              <a:t>35</a:t>
            </a:fld>
            <a:endParaRPr lang="en-US" noProof="0" dirty="0"/>
          </a:p>
        </p:txBody>
      </p:sp>
      <p:sp>
        <p:nvSpPr>
          <p:cNvPr id="3" name="Text Placeholder 2">
            <a:extLst>
              <a:ext uri="{FF2B5EF4-FFF2-40B4-BE49-F238E27FC236}">
                <a16:creationId xmlns="" xmlns:a16="http://schemas.microsoft.com/office/drawing/2014/main" id="{5CF8350F-C560-45BB-9B5D-2B1B70762E47}"/>
              </a:ext>
            </a:extLst>
          </p:cNvPr>
          <p:cNvSpPr>
            <a:spLocks noGrp="1"/>
          </p:cNvSpPr>
          <p:nvPr>
            <p:ph type="body" sz="quarter" idx="10"/>
          </p:nvPr>
        </p:nvSpPr>
        <p:spPr>
          <a:xfrm>
            <a:off x="190402" y="1196124"/>
            <a:ext cx="11818096" cy="5561126"/>
          </a:xfrm>
        </p:spPr>
        <p:txBody>
          <a:bodyPr>
            <a:normAutofit/>
          </a:bodyPr>
          <a:lstStyle/>
          <a:p>
            <a:pPr>
              <a:lnSpc>
                <a:spcPct val="103000"/>
              </a:lnSpc>
              <a:buClr>
                <a:schemeClr val="tx1"/>
              </a:buClr>
            </a:pPr>
            <a:r>
              <a:rPr lang="en-US" b="1" dirty="0">
                <a:solidFill>
                  <a:schemeClr val="bg1"/>
                </a:solidFill>
              </a:rPr>
              <a:t>Event-driven programming</a:t>
            </a:r>
          </a:p>
          <a:p>
            <a:pPr lvl="1">
              <a:lnSpc>
                <a:spcPct val="103000"/>
              </a:lnSpc>
              <a:buClr>
                <a:schemeClr val="tx1"/>
              </a:buClr>
            </a:pPr>
            <a:r>
              <a:rPr lang="en-US" dirty="0"/>
              <a:t>A </a:t>
            </a:r>
            <a:r>
              <a:rPr lang="en-US" b="1" dirty="0">
                <a:solidFill>
                  <a:schemeClr val="bg1"/>
                </a:solidFill>
              </a:rPr>
              <a:t>programming paradigm</a:t>
            </a:r>
            <a:r>
              <a:rPr lang="en-US" b="1" dirty="0"/>
              <a:t> </a:t>
            </a:r>
            <a:r>
              <a:rPr lang="en-US" dirty="0"/>
              <a:t>in which the flow of the program is determined by </a:t>
            </a:r>
            <a:r>
              <a:rPr lang="en-US" b="1" dirty="0">
                <a:solidFill>
                  <a:schemeClr val="bg1"/>
                </a:solidFill>
              </a:rPr>
              <a:t>events</a:t>
            </a:r>
            <a:r>
              <a:rPr lang="en-US" dirty="0"/>
              <a:t>, e.g. mouse clicks, key presses, etc.</a:t>
            </a:r>
          </a:p>
          <a:p>
            <a:pPr>
              <a:lnSpc>
                <a:spcPct val="103000"/>
              </a:lnSpc>
              <a:spcBef>
                <a:spcPts val="1800"/>
              </a:spcBef>
              <a:buClr>
                <a:schemeClr val="tx1"/>
              </a:buClr>
            </a:pPr>
            <a:r>
              <a:rPr lang="en-US" dirty="0"/>
              <a:t>Event </a:t>
            </a:r>
            <a:r>
              <a:rPr lang="en-US" b="1" dirty="0">
                <a:solidFill>
                  <a:schemeClr val="bg1"/>
                </a:solidFill>
              </a:rPr>
              <a:t>source</a:t>
            </a:r>
            <a:r>
              <a:rPr lang="en-US" dirty="0"/>
              <a:t> (event emitter)</a:t>
            </a:r>
          </a:p>
          <a:p>
            <a:pPr lvl="1">
              <a:lnSpc>
                <a:spcPct val="103000"/>
              </a:lnSpc>
              <a:buClr>
                <a:schemeClr val="tx1"/>
              </a:buClr>
            </a:pPr>
            <a:r>
              <a:rPr lang="en-US" dirty="0"/>
              <a:t>Produces events, e.g. when the mouse is clicked</a:t>
            </a:r>
          </a:p>
          <a:p>
            <a:pPr>
              <a:lnSpc>
                <a:spcPct val="103000"/>
              </a:lnSpc>
              <a:spcBef>
                <a:spcPts val="1800"/>
              </a:spcBef>
              <a:buClr>
                <a:schemeClr val="tx1"/>
              </a:buClr>
            </a:pPr>
            <a:r>
              <a:rPr lang="en-US" dirty="0"/>
              <a:t>Event </a:t>
            </a:r>
            <a:r>
              <a:rPr lang="en-US" b="1" dirty="0">
                <a:solidFill>
                  <a:schemeClr val="bg1"/>
                </a:solidFill>
              </a:rPr>
              <a:t>handler</a:t>
            </a:r>
            <a:r>
              <a:rPr lang="en-US" b="1" dirty="0"/>
              <a:t> </a:t>
            </a:r>
            <a:r>
              <a:rPr lang="en-US" dirty="0"/>
              <a:t>(event consumer, callback)</a:t>
            </a:r>
          </a:p>
          <a:p>
            <a:pPr lvl="1">
              <a:lnSpc>
                <a:spcPct val="103000"/>
              </a:lnSpc>
              <a:buClr>
                <a:schemeClr val="tx1"/>
              </a:buClr>
            </a:pPr>
            <a:r>
              <a:rPr lang="en-US" dirty="0"/>
              <a:t>Processes events, e.g. show a message</a:t>
            </a:r>
          </a:p>
        </p:txBody>
      </p:sp>
      <p:sp>
        <p:nvSpPr>
          <p:cNvPr id="4" name="Title 3">
            <a:extLst>
              <a:ext uri="{FF2B5EF4-FFF2-40B4-BE49-F238E27FC236}">
                <a16:creationId xmlns="" xmlns:a16="http://schemas.microsoft.com/office/drawing/2014/main" id="{1792F372-04CB-4B10-A73E-120B01769013}"/>
              </a:ext>
            </a:extLst>
          </p:cNvPr>
          <p:cNvSpPr>
            <a:spLocks noGrp="1"/>
          </p:cNvSpPr>
          <p:nvPr>
            <p:ph type="title"/>
          </p:nvPr>
        </p:nvSpPr>
        <p:spPr/>
        <p:txBody>
          <a:bodyPr/>
          <a:lstStyle/>
          <a:p>
            <a:r>
              <a:rPr lang="en-US" dirty="0"/>
              <a:t>Event-Driven Programming</a:t>
            </a:r>
          </a:p>
        </p:txBody>
      </p:sp>
    </p:spTree>
    <p:extLst>
      <p:ext uri="{BB962C8B-B14F-4D97-AF65-F5344CB8AC3E}">
        <p14:creationId xmlns:p14="http://schemas.microsoft.com/office/powerpoint/2010/main" val="38689761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2B46D3E7-1A48-4CB9-B5F2-C2D4825EF63B}"/>
              </a:ext>
            </a:extLst>
          </p:cNvPr>
          <p:cNvSpPr>
            <a:spLocks noGrp="1"/>
          </p:cNvSpPr>
          <p:nvPr>
            <p:ph type="sldNum" sz="quarter" idx="5"/>
          </p:nvPr>
        </p:nvSpPr>
        <p:spPr/>
        <p:txBody>
          <a:bodyPr/>
          <a:lstStyle/>
          <a:p>
            <a:fld id="{2BF067CD-8E6B-4360-9AA8-C5DF2A48A6D1}" type="slidenum">
              <a:rPr lang="en-US" noProof="0" smtClean="0"/>
              <a:pPr/>
              <a:t>36</a:t>
            </a:fld>
            <a:endParaRPr lang="en-US" noProof="0" dirty="0"/>
          </a:p>
        </p:txBody>
      </p:sp>
      <p:sp>
        <p:nvSpPr>
          <p:cNvPr id="4" name="Title 3">
            <a:extLst>
              <a:ext uri="{FF2B5EF4-FFF2-40B4-BE49-F238E27FC236}">
                <a16:creationId xmlns="" xmlns:a16="http://schemas.microsoft.com/office/drawing/2014/main" id="{726F32BE-0CB9-43E9-AB38-D9034841B2EA}"/>
              </a:ext>
            </a:extLst>
          </p:cNvPr>
          <p:cNvSpPr>
            <a:spLocks noGrp="1"/>
          </p:cNvSpPr>
          <p:nvPr>
            <p:ph type="title"/>
          </p:nvPr>
        </p:nvSpPr>
        <p:spPr/>
        <p:txBody>
          <a:bodyPr>
            <a:normAutofit/>
          </a:bodyPr>
          <a:lstStyle/>
          <a:p>
            <a:r>
              <a:rPr lang="en-US" sz="3800" dirty="0"/>
              <a:t>Example of Event-Driven Programming</a:t>
            </a:r>
          </a:p>
        </p:txBody>
      </p:sp>
      <p:pic>
        <p:nvPicPr>
          <p:cNvPr id="5" name="Picture 4">
            <a:extLst>
              <a:ext uri="{FF2B5EF4-FFF2-40B4-BE49-F238E27FC236}">
                <a16:creationId xmlns="" xmlns:a16="http://schemas.microsoft.com/office/drawing/2014/main" id="{B184CC29-E6AD-45F1-94C6-AD93D05A293C}"/>
              </a:ext>
            </a:extLst>
          </p:cNvPr>
          <p:cNvPicPr>
            <a:picLocks noChangeAspect="1"/>
          </p:cNvPicPr>
          <p:nvPr/>
        </p:nvPicPr>
        <p:blipFill>
          <a:blip r:embed="rId3"/>
          <a:stretch>
            <a:fillRect/>
          </a:stretch>
        </p:blipFill>
        <p:spPr>
          <a:xfrm>
            <a:off x="3507662" y="1462723"/>
            <a:ext cx="4107788" cy="5058096"/>
          </a:xfrm>
          <a:prstGeom prst="rect">
            <a:avLst/>
          </a:prstGeom>
        </p:spPr>
      </p:pic>
      <p:sp>
        <p:nvSpPr>
          <p:cNvPr id="6" name="AutoShape 7">
            <a:extLst>
              <a:ext uri="{FF2B5EF4-FFF2-40B4-BE49-F238E27FC236}">
                <a16:creationId xmlns="" xmlns:a16="http://schemas.microsoft.com/office/drawing/2014/main" id="{A4FCD247-4CFE-4FA8-9AB6-DE2585647BF5}"/>
              </a:ext>
            </a:extLst>
          </p:cNvPr>
          <p:cNvSpPr>
            <a:spLocks noChangeArrowheads="1"/>
          </p:cNvSpPr>
          <p:nvPr/>
        </p:nvSpPr>
        <p:spPr bwMode="auto">
          <a:xfrm>
            <a:off x="7856556" y="2424469"/>
            <a:ext cx="3729444" cy="2009061"/>
          </a:xfrm>
          <a:prstGeom prst="wedgeRoundRectCallout">
            <a:avLst>
              <a:gd name="adj1" fmla="val -67040"/>
              <a:gd name="adj2" fmla="val 4102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Clicking a button </a:t>
            </a:r>
            <a:r>
              <a:rPr lang="en-US" sz="2800" b="1" noProof="1">
                <a:solidFill>
                  <a:schemeClr val="bg1"/>
                </a:solidFill>
                <a:effectLst>
                  <a:outerShdw blurRad="38100" dist="38100" dir="2700000" algn="tl">
                    <a:srgbClr val="000000">
                      <a:alpha val="43137"/>
                    </a:srgbClr>
                  </a:outerShdw>
                </a:effectLst>
              </a:rPr>
              <a:t>emits an event</a:t>
            </a:r>
            <a:r>
              <a:rPr lang="en-US" sz="2800" b="1" noProof="1">
                <a:solidFill>
                  <a:srgbClr val="FFFFFF"/>
                </a:solidFill>
                <a:effectLst>
                  <a:outerShdw blurRad="38100" dist="38100" dir="2700000" algn="tl">
                    <a:srgbClr val="000000">
                      <a:alpha val="43137"/>
                    </a:srgbClr>
                  </a:outerShdw>
                </a:effectLst>
              </a:rPr>
              <a:t>, which is </a:t>
            </a:r>
            <a:r>
              <a:rPr lang="en-US" sz="2800" b="1" noProof="1">
                <a:solidFill>
                  <a:schemeClr val="bg1"/>
                </a:solidFill>
                <a:effectLst>
                  <a:outerShdw blurRad="38100" dist="38100" dir="2700000" algn="tl">
                    <a:srgbClr val="000000">
                      <a:alpha val="43137"/>
                    </a:srgbClr>
                  </a:outerShdw>
                </a:effectLst>
              </a:rPr>
              <a:t>handled</a:t>
            </a:r>
            <a:r>
              <a:rPr lang="en-US" sz="2800" b="1" noProof="1">
                <a:solidFill>
                  <a:srgbClr val="FFFFFF"/>
                </a:solidFill>
                <a:effectLst>
                  <a:outerShdw blurRad="38100" dist="38100" dir="2700000" algn="tl">
                    <a:srgbClr val="000000">
                      <a:alpha val="43137"/>
                    </a:srgbClr>
                  </a:outerShdw>
                </a:effectLst>
              </a:rPr>
              <a:t> by the calculator's engine</a:t>
            </a:r>
          </a:p>
        </p:txBody>
      </p:sp>
      <p:sp>
        <p:nvSpPr>
          <p:cNvPr id="7" name="AutoShape 7">
            <a:extLst>
              <a:ext uri="{FF2B5EF4-FFF2-40B4-BE49-F238E27FC236}">
                <a16:creationId xmlns="" xmlns:a16="http://schemas.microsoft.com/office/drawing/2014/main" id="{51607F23-5B96-4CCC-922C-F4DC3716D527}"/>
              </a:ext>
            </a:extLst>
          </p:cNvPr>
          <p:cNvSpPr>
            <a:spLocks noChangeArrowheads="1"/>
          </p:cNvSpPr>
          <p:nvPr/>
        </p:nvSpPr>
        <p:spPr bwMode="auto">
          <a:xfrm>
            <a:off x="291000" y="2304000"/>
            <a:ext cx="3330000" cy="2009061"/>
          </a:xfrm>
          <a:prstGeom prst="wedgeRoundRectCallout">
            <a:avLst>
              <a:gd name="adj1" fmla="val 64211"/>
              <a:gd name="adj2" fmla="val 3977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The </a:t>
            </a:r>
            <a:r>
              <a:rPr lang="en-US" sz="2800" b="1" noProof="1">
                <a:solidFill>
                  <a:schemeClr val="bg1"/>
                </a:solidFill>
                <a:effectLst>
                  <a:outerShdw blurRad="38100" dist="38100" dir="2700000" algn="tl">
                    <a:srgbClr val="000000">
                      <a:alpha val="43137"/>
                    </a:srgbClr>
                  </a:outerShdw>
                </a:effectLst>
              </a:rPr>
              <a:t>UI framework </a:t>
            </a:r>
            <a:r>
              <a:rPr lang="en-US" sz="2800" b="1" noProof="1">
                <a:solidFill>
                  <a:srgbClr val="FFFFFF"/>
                </a:solidFill>
                <a:effectLst>
                  <a:outerShdw blurRad="38100" dist="38100" dir="2700000" algn="tl">
                    <a:srgbClr val="000000">
                      <a:alpha val="43137"/>
                    </a:srgbClr>
                  </a:outerShdw>
                </a:effectLst>
              </a:rPr>
              <a:t>draws the UI and check for events in a loop (event loop)</a:t>
            </a:r>
          </a:p>
        </p:txBody>
      </p:sp>
    </p:spTree>
    <p:extLst>
      <p:ext uri="{BB962C8B-B14F-4D97-AF65-F5344CB8AC3E}">
        <p14:creationId xmlns:p14="http://schemas.microsoft.com/office/powerpoint/2010/main" val="886395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15D8772-1696-4874-9EEB-70FAC096D286}"/>
              </a:ext>
            </a:extLst>
          </p:cNvPr>
          <p:cNvSpPr>
            <a:spLocks noGrp="1"/>
          </p:cNvSpPr>
          <p:nvPr>
            <p:ph type="title" sz="quarter" idx="10"/>
          </p:nvPr>
        </p:nvSpPr>
        <p:spPr>
          <a:xfrm>
            <a:off x="1978125" y="4632898"/>
            <a:ext cx="8235750" cy="1811102"/>
          </a:xfrm>
        </p:spPr>
        <p:txBody>
          <a:bodyPr/>
          <a:lstStyle/>
          <a:p>
            <a:r>
              <a:rPr lang="en-US" dirty="0"/>
              <a:t>Software Architectures</a:t>
            </a:r>
          </a:p>
        </p:txBody>
      </p:sp>
      <p:pic>
        <p:nvPicPr>
          <p:cNvPr id="2" name="Picture 1">
            <a:extLst>
              <a:ext uri="{FF2B5EF4-FFF2-40B4-BE49-F238E27FC236}">
                <a16:creationId xmlns="" xmlns:a16="http://schemas.microsoft.com/office/drawing/2014/main" id="{BB83472C-B798-4AA7-AF24-3606DE7CDF2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4971000" y="1481274"/>
            <a:ext cx="2266690" cy="2259983"/>
          </a:xfrm>
          <a:prstGeom prst="rect">
            <a:avLst/>
          </a:prstGeom>
        </p:spPr>
      </p:pic>
    </p:spTree>
    <p:extLst>
      <p:ext uri="{BB962C8B-B14F-4D97-AF65-F5344CB8AC3E}">
        <p14:creationId xmlns:p14="http://schemas.microsoft.com/office/powerpoint/2010/main" val="33028423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090F3F36-520C-4823-A0F1-36B39540EA6E}"/>
              </a:ext>
            </a:extLst>
          </p:cNvPr>
          <p:cNvSpPr>
            <a:spLocks noGrp="1"/>
          </p:cNvSpPr>
          <p:nvPr>
            <p:ph type="sldNum" sz="quarter" idx="5"/>
          </p:nvPr>
        </p:nvSpPr>
        <p:spPr/>
        <p:txBody>
          <a:bodyPr/>
          <a:lstStyle/>
          <a:p>
            <a:fld id="{2BF067CD-8E6B-4360-9AA8-C5DF2A48A6D1}" type="slidenum">
              <a:rPr lang="en-US" noProof="0" smtClean="0"/>
              <a:pPr/>
              <a:t>38</a:t>
            </a:fld>
            <a:endParaRPr lang="en-US" noProof="0" dirty="0"/>
          </a:p>
        </p:txBody>
      </p:sp>
      <p:sp>
        <p:nvSpPr>
          <p:cNvPr id="3" name="Text Placeholder 2">
            <a:extLst>
              <a:ext uri="{FF2B5EF4-FFF2-40B4-BE49-F238E27FC236}">
                <a16:creationId xmlns="" xmlns:a16="http://schemas.microsoft.com/office/drawing/2014/main" id="{92B7EFE2-7E4C-41E2-AD1F-6F8EDB9DD797}"/>
              </a:ext>
            </a:extLst>
          </p:cNvPr>
          <p:cNvSpPr>
            <a:spLocks noGrp="1"/>
          </p:cNvSpPr>
          <p:nvPr>
            <p:ph type="body" sz="quarter" idx="10"/>
          </p:nvPr>
        </p:nvSpPr>
        <p:spPr/>
        <p:txBody>
          <a:bodyPr/>
          <a:lstStyle/>
          <a:p>
            <a:r>
              <a:rPr lang="en-US" dirty="0"/>
              <a:t>Software systems consist of </a:t>
            </a:r>
            <a:r>
              <a:rPr lang="en-US" b="1" dirty="0">
                <a:solidFill>
                  <a:schemeClr val="bg1"/>
                </a:solidFill>
              </a:rPr>
              <a:t>interconnected</a:t>
            </a:r>
            <a:r>
              <a:rPr lang="en-US" b="1" dirty="0"/>
              <a:t> </a:t>
            </a:r>
            <a:r>
              <a:rPr lang="en-US" b="1" dirty="0">
                <a:solidFill>
                  <a:schemeClr val="bg1"/>
                </a:solidFill>
              </a:rPr>
              <a:t>components</a:t>
            </a:r>
            <a:r>
              <a:rPr lang="en-US" dirty="0"/>
              <a:t> organized in certain structure called </a:t>
            </a:r>
            <a:r>
              <a:rPr lang="en-US" b="1" dirty="0">
                <a:solidFill>
                  <a:schemeClr val="bg1"/>
                </a:solidFill>
              </a:rPr>
              <a:t>architecture</a:t>
            </a:r>
          </a:p>
          <a:p>
            <a:r>
              <a:rPr lang="en-US" dirty="0"/>
              <a:t>Concepts related to </a:t>
            </a:r>
            <a:r>
              <a:rPr lang="en-US" b="1" dirty="0">
                <a:solidFill>
                  <a:schemeClr val="bg1"/>
                </a:solidFill>
              </a:rPr>
              <a:t>software architectures</a:t>
            </a:r>
            <a:r>
              <a:rPr lang="en-US" dirty="0"/>
              <a:t>:</a:t>
            </a:r>
          </a:p>
          <a:p>
            <a:pPr lvl="1"/>
            <a:r>
              <a:rPr lang="en-US" dirty="0"/>
              <a:t>Monolith apps</a:t>
            </a:r>
          </a:p>
          <a:p>
            <a:pPr lvl="1"/>
            <a:r>
              <a:rPr lang="en-US" dirty="0"/>
              <a:t>Client-server model</a:t>
            </a:r>
          </a:p>
          <a:p>
            <a:pPr lvl="1"/>
            <a:r>
              <a:rPr lang="en-US" dirty="0"/>
              <a:t>Front-end and back-end</a:t>
            </a:r>
          </a:p>
          <a:p>
            <a:pPr lvl="1"/>
            <a:r>
              <a:rPr lang="en-US" dirty="0"/>
              <a:t>3-tier and multi-tier architecture</a:t>
            </a:r>
          </a:p>
          <a:p>
            <a:pPr lvl="1"/>
            <a:r>
              <a:rPr lang="en-US" dirty="0"/>
              <a:t>SOA and microservices</a:t>
            </a:r>
          </a:p>
        </p:txBody>
      </p:sp>
      <p:sp>
        <p:nvSpPr>
          <p:cNvPr id="4" name="Title 3">
            <a:extLst>
              <a:ext uri="{FF2B5EF4-FFF2-40B4-BE49-F238E27FC236}">
                <a16:creationId xmlns="" xmlns:a16="http://schemas.microsoft.com/office/drawing/2014/main" id="{3871F240-21D5-44BC-8F84-21EF328E2AA4}"/>
              </a:ext>
            </a:extLst>
          </p:cNvPr>
          <p:cNvSpPr>
            <a:spLocks noGrp="1"/>
          </p:cNvSpPr>
          <p:nvPr>
            <p:ph type="title"/>
          </p:nvPr>
        </p:nvSpPr>
        <p:spPr/>
        <p:txBody>
          <a:bodyPr/>
          <a:lstStyle/>
          <a:p>
            <a:r>
              <a:rPr lang="en-US" dirty="0"/>
              <a:t>Software Architectures</a:t>
            </a:r>
          </a:p>
        </p:txBody>
      </p:sp>
      <p:pic>
        <p:nvPicPr>
          <p:cNvPr id="7" name="Picture 6">
            <a:extLst>
              <a:ext uri="{FF2B5EF4-FFF2-40B4-BE49-F238E27FC236}">
                <a16:creationId xmlns="" xmlns:a16="http://schemas.microsoft.com/office/drawing/2014/main" id="{CBA5F415-48A2-4DB2-8848-DB863C9F5D1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Lst>
          </a:blip>
          <a:stretch>
            <a:fillRect/>
          </a:stretch>
        </p:blipFill>
        <p:spPr>
          <a:xfrm>
            <a:off x="8218256" y="3564000"/>
            <a:ext cx="2577682" cy="2569447"/>
          </a:xfrm>
          <a:prstGeom prst="rect">
            <a:avLst/>
          </a:prstGeom>
        </p:spPr>
      </p:pic>
    </p:spTree>
    <p:extLst>
      <p:ext uri="{BB962C8B-B14F-4D97-AF65-F5344CB8AC3E}">
        <p14:creationId xmlns:p14="http://schemas.microsoft.com/office/powerpoint/2010/main" val="19090652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090F3F36-520C-4823-A0F1-36B39540EA6E}"/>
              </a:ext>
            </a:extLst>
          </p:cNvPr>
          <p:cNvSpPr>
            <a:spLocks noGrp="1"/>
          </p:cNvSpPr>
          <p:nvPr>
            <p:ph type="sldNum" sz="quarter" idx="5"/>
          </p:nvPr>
        </p:nvSpPr>
        <p:spPr/>
        <p:txBody>
          <a:bodyPr/>
          <a:lstStyle/>
          <a:p>
            <a:fld id="{2BF067CD-8E6B-4360-9AA8-C5DF2A48A6D1}" type="slidenum">
              <a:rPr lang="en-US" noProof="0" smtClean="0"/>
              <a:pPr/>
              <a:t>39</a:t>
            </a:fld>
            <a:endParaRPr lang="en-US" noProof="0" dirty="0"/>
          </a:p>
        </p:txBody>
      </p:sp>
      <p:sp>
        <p:nvSpPr>
          <p:cNvPr id="3" name="Text Placeholder 2">
            <a:extLst>
              <a:ext uri="{FF2B5EF4-FFF2-40B4-BE49-F238E27FC236}">
                <a16:creationId xmlns="" xmlns:a16="http://schemas.microsoft.com/office/drawing/2014/main" id="{92B7EFE2-7E4C-41E2-AD1F-6F8EDB9DD797}"/>
              </a:ext>
            </a:extLst>
          </p:cNvPr>
          <p:cNvSpPr>
            <a:spLocks noGrp="1"/>
          </p:cNvSpPr>
          <p:nvPr>
            <p:ph type="body" sz="quarter" idx="10"/>
          </p:nvPr>
        </p:nvSpPr>
        <p:spPr/>
        <p:txBody>
          <a:bodyPr/>
          <a:lstStyle/>
          <a:p>
            <a:pPr>
              <a:buClr>
                <a:schemeClr val="tx1"/>
              </a:buClr>
            </a:pPr>
            <a:r>
              <a:rPr lang="en-US" b="1" dirty="0">
                <a:solidFill>
                  <a:schemeClr val="bg1"/>
                </a:solidFill>
              </a:rPr>
              <a:t>Monolith</a:t>
            </a:r>
            <a:r>
              <a:rPr lang="en-US" b="1" dirty="0"/>
              <a:t> </a:t>
            </a:r>
            <a:r>
              <a:rPr lang="en-US" dirty="0"/>
              <a:t>apps</a:t>
            </a:r>
          </a:p>
          <a:p>
            <a:pPr lvl="1">
              <a:buClr>
                <a:schemeClr val="tx1"/>
              </a:buClr>
            </a:pPr>
            <a:r>
              <a:rPr lang="en-US" dirty="0"/>
              <a:t>A </a:t>
            </a:r>
            <a:r>
              <a:rPr lang="en-US" b="1" dirty="0">
                <a:solidFill>
                  <a:schemeClr val="bg1"/>
                </a:solidFill>
              </a:rPr>
              <a:t>single</a:t>
            </a:r>
            <a:r>
              <a:rPr lang="en-US" b="1" dirty="0"/>
              <a:t> </a:t>
            </a:r>
            <a:r>
              <a:rPr lang="en-US" b="1" dirty="0">
                <a:solidFill>
                  <a:schemeClr val="bg1"/>
                </a:solidFill>
              </a:rPr>
              <a:t>application</a:t>
            </a:r>
            <a:r>
              <a:rPr lang="en-US" b="1" dirty="0"/>
              <a:t> </a:t>
            </a:r>
            <a:r>
              <a:rPr lang="en-US" dirty="0"/>
              <a:t>holds its data, logic and user interface (UI)</a:t>
            </a:r>
          </a:p>
          <a:p>
            <a:pPr lvl="1">
              <a:buClr>
                <a:schemeClr val="tx1"/>
              </a:buClr>
            </a:pPr>
            <a:r>
              <a:rPr lang="en-US" b="1" dirty="0">
                <a:solidFill>
                  <a:schemeClr val="bg1"/>
                </a:solidFill>
              </a:rPr>
              <a:t>Single</a:t>
            </a:r>
            <a:r>
              <a:rPr lang="en-US" b="1" dirty="0"/>
              <a:t> </a:t>
            </a:r>
            <a:r>
              <a:rPr lang="en-US" b="1" dirty="0">
                <a:solidFill>
                  <a:schemeClr val="bg1"/>
                </a:solidFill>
              </a:rPr>
              <a:t>user</a:t>
            </a:r>
            <a:r>
              <a:rPr lang="en-US" b="1" dirty="0"/>
              <a:t> </a:t>
            </a:r>
            <a:r>
              <a:rPr lang="en-US" dirty="0"/>
              <a:t>(no shared data access)</a:t>
            </a:r>
          </a:p>
          <a:p>
            <a:pPr lvl="1">
              <a:buClr>
                <a:schemeClr val="tx1"/>
              </a:buClr>
            </a:pPr>
            <a:r>
              <a:rPr lang="en-US" b="1" dirty="0">
                <a:solidFill>
                  <a:schemeClr val="bg1"/>
                </a:solidFill>
              </a:rPr>
              <a:t>Disconnected</a:t>
            </a:r>
            <a:r>
              <a:rPr lang="en-US" dirty="0"/>
              <a:t> from Internet</a:t>
            </a:r>
          </a:p>
          <a:p>
            <a:pPr lvl="1">
              <a:buClr>
                <a:schemeClr val="tx1"/>
              </a:buClr>
            </a:pPr>
            <a:r>
              <a:rPr lang="en-US" dirty="0"/>
              <a:t>App data is stored on the </a:t>
            </a:r>
            <a:r>
              <a:rPr lang="en-US" b="1" dirty="0">
                <a:solidFill>
                  <a:schemeClr val="bg1"/>
                </a:solidFill>
              </a:rPr>
              <a:t>local</a:t>
            </a:r>
            <a:r>
              <a:rPr lang="en-US" b="1" dirty="0"/>
              <a:t> </a:t>
            </a:r>
            <a:r>
              <a:rPr lang="en-US" b="1" dirty="0">
                <a:solidFill>
                  <a:schemeClr val="bg1"/>
                </a:solidFill>
              </a:rPr>
              <a:t>machine</a:t>
            </a:r>
          </a:p>
          <a:p>
            <a:pPr lvl="1">
              <a:buClr>
                <a:schemeClr val="tx1"/>
              </a:buClr>
            </a:pPr>
            <a:r>
              <a:rPr lang="en-US" dirty="0"/>
              <a:t>Examples:</a:t>
            </a:r>
          </a:p>
          <a:p>
            <a:pPr lvl="2">
              <a:buClr>
                <a:schemeClr val="tx1"/>
              </a:buClr>
            </a:pPr>
            <a:r>
              <a:rPr lang="en-US" dirty="0"/>
              <a:t>A simple smartphone </a:t>
            </a:r>
            <a:r>
              <a:rPr lang="en-US" b="1" dirty="0">
                <a:solidFill>
                  <a:schemeClr val="bg1"/>
                </a:solidFill>
              </a:rPr>
              <a:t>game</a:t>
            </a:r>
          </a:p>
          <a:p>
            <a:pPr lvl="2">
              <a:buClr>
                <a:schemeClr val="tx1"/>
              </a:buClr>
            </a:pPr>
            <a:r>
              <a:rPr lang="en-US" dirty="0"/>
              <a:t>The </a:t>
            </a:r>
            <a:r>
              <a:rPr lang="en-US" b="1" dirty="0">
                <a:solidFill>
                  <a:schemeClr val="bg1"/>
                </a:solidFill>
              </a:rPr>
              <a:t>Notepad</a:t>
            </a:r>
            <a:r>
              <a:rPr lang="en-US" b="1" dirty="0"/>
              <a:t> </a:t>
            </a:r>
            <a:r>
              <a:rPr lang="en-US" dirty="0"/>
              <a:t>text editor</a:t>
            </a:r>
          </a:p>
        </p:txBody>
      </p:sp>
      <p:sp>
        <p:nvSpPr>
          <p:cNvPr id="4" name="Title 3">
            <a:extLst>
              <a:ext uri="{FF2B5EF4-FFF2-40B4-BE49-F238E27FC236}">
                <a16:creationId xmlns="" xmlns:a16="http://schemas.microsoft.com/office/drawing/2014/main" id="{3871F240-21D5-44BC-8F84-21EF328E2AA4}"/>
              </a:ext>
            </a:extLst>
          </p:cNvPr>
          <p:cNvSpPr>
            <a:spLocks noGrp="1"/>
          </p:cNvSpPr>
          <p:nvPr>
            <p:ph type="title"/>
          </p:nvPr>
        </p:nvSpPr>
        <p:spPr/>
        <p:txBody>
          <a:bodyPr/>
          <a:lstStyle/>
          <a:p>
            <a:r>
              <a:rPr lang="en-US" dirty="0"/>
              <a:t>Monolith Apps</a:t>
            </a:r>
          </a:p>
        </p:txBody>
      </p:sp>
      <p:pic>
        <p:nvPicPr>
          <p:cNvPr id="5" name="Picture 4">
            <a:extLst>
              <a:ext uri="{FF2B5EF4-FFF2-40B4-BE49-F238E27FC236}">
                <a16:creationId xmlns="" xmlns:a16="http://schemas.microsoft.com/office/drawing/2014/main" id="{0B16F19A-565B-4402-A460-2F9E328AE1DD}"/>
              </a:ext>
            </a:extLst>
          </p:cNvPr>
          <p:cNvPicPr>
            <a:picLocks noChangeAspect="1"/>
          </p:cNvPicPr>
          <p:nvPr/>
        </p:nvPicPr>
        <p:blipFill>
          <a:blip r:embed="rId3"/>
          <a:stretch>
            <a:fillRect/>
          </a:stretch>
        </p:blipFill>
        <p:spPr>
          <a:xfrm>
            <a:off x="8031000" y="2695731"/>
            <a:ext cx="3540963" cy="1633269"/>
          </a:xfrm>
          <a:prstGeom prst="rect">
            <a:avLst/>
          </a:prstGeom>
        </p:spPr>
      </p:pic>
    </p:spTree>
    <p:extLst>
      <p:ext uri="{BB962C8B-B14F-4D97-AF65-F5344CB8AC3E}">
        <p14:creationId xmlns:p14="http://schemas.microsoft.com/office/powerpoint/2010/main" val="16827807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43BB268B-E34E-481C-BCFE-8CE44AC7043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4667865" y="1315066"/>
            <a:ext cx="2722094" cy="2722092"/>
          </a:xfrm>
          <a:prstGeom prst="rect">
            <a:avLst/>
          </a:prstGeom>
        </p:spPr>
      </p:pic>
      <p:sp>
        <p:nvSpPr>
          <p:cNvPr id="5" name="Title 4">
            <a:extLst>
              <a:ext uri="{FF2B5EF4-FFF2-40B4-BE49-F238E27FC236}">
                <a16:creationId xmlns="" xmlns:a16="http://schemas.microsoft.com/office/drawing/2014/main" id="{F32C7C25-9D64-4BC0-9C27-307D8EBF10B4}"/>
              </a:ext>
            </a:extLst>
          </p:cNvPr>
          <p:cNvSpPr>
            <a:spLocks noGrp="1"/>
          </p:cNvSpPr>
          <p:nvPr>
            <p:ph type="title" sz="quarter" idx="10"/>
          </p:nvPr>
        </p:nvSpPr>
        <p:spPr>
          <a:xfrm>
            <a:off x="471000" y="4779000"/>
            <a:ext cx="11385000" cy="1092212"/>
          </a:xfrm>
        </p:spPr>
        <p:txBody>
          <a:bodyPr/>
          <a:lstStyle/>
          <a:p>
            <a:r>
              <a:rPr lang="en-US" sz="5000" dirty="0"/>
              <a:t>The 4 Skills of</a:t>
            </a:r>
            <a:r>
              <a:rPr lang="bg-BG" sz="5000" dirty="0"/>
              <a:t> </a:t>
            </a:r>
            <a:r>
              <a:rPr lang="en-US" sz="5000" dirty="0"/>
              <a:t>Software Engineers</a:t>
            </a:r>
          </a:p>
        </p:txBody>
      </p:sp>
    </p:spTree>
    <p:extLst>
      <p:ext uri="{BB962C8B-B14F-4D97-AF65-F5344CB8AC3E}">
        <p14:creationId xmlns:p14="http://schemas.microsoft.com/office/powerpoint/2010/main" val="36089553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090F3F36-520C-4823-A0F1-36B39540EA6E}"/>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3" name="Text Placeholder 2">
            <a:extLst>
              <a:ext uri="{FF2B5EF4-FFF2-40B4-BE49-F238E27FC236}">
                <a16:creationId xmlns="" xmlns:a16="http://schemas.microsoft.com/office/drawing/2014/main" id="{92B7EFE2-7E4C-41E2-AD1F-6F8EDB9DD797}"/>
              </a:ext>
            </a:extLst>
          </p:cNvPr>
          <p:cNvSpPr>
            <a:spLocks noGrp="1"/>
          </p:cNvSpPr>
          <p:nvPr>
            <p:ph type="body" sz="quarter" idx="10"/>
          </p:nvPr>
        </p:nvSpPr>
        <p:spPr>
          <a:xfrm>
            <a:off x="190401" y="1196125"/>
            <a:ext cx="8470599" cy="5528766"/>
          </a:xfrm>
        </p:spPr>
        <p:txBody>
          <a:bodyPr>
            <a:normAutofit lnSpcReduction="10000"/>
          </a:bodyPr>
          <a:lstStyle/>
          <a:p>
            <a:r>
              <a:rPr lang="en-US" dirty="0"/>
              <a:t>The</a:t>
            </a:r>
            <a:r>
              <a:rPr lang="en-US" dirty="0">
                <a:solidFill>
                  <a:schemeClr val="bg1"/>
                </a:solidFill>
              </a:rPr>
              <a:t> </a:t>
            </a:r>
            <a:r>
              <a:rPr lang="en-US" b="1" dirty="0">
                <a:solidFill>
                  <a:schemeClr val="bg1"/>
                </a:solidFill>
              </a:rPr>
              <a:t>client-server</a:t>
            </a:r>
            <a:r>
              <a:rPr lang="en-US" dirty="0">
                <a:solidFill>
                  <a:schemeClr val="bg1"/>
                </a:solidFill>
              </a:rPr>
              <a:t> </a:t>
            </a:r>
            <a:r>
              <a:rPr lang="en-US" dirty="0"/>
              <a:t>architectural model</a:t>
            </a:r>
          </a:p>
          <a:p>
            <a:pPr lvl="1"/>
            <a:r>
              <a:rPr lang="en-US" dirty="0"/>
              <a:t>The </a:t>
            </a:r>
            <a:r>
              <a:rPr lang="en-US" b="1" dirty="0">
                <a:solidFill>
                  <a:schemeClr val="bg1"/>
                </a:solidFill>
              </a:rPr>
              <a:t>server</a:t>
            </a:r>
            <a:r>
              <a:rPr lang="en-US" dirty="0"/>
              <a:t> holds app data and</a:t>
            </a:r>
            <a:br>
              <a:rPr lang="en-US" dirty="0"/>
            </a:br>
            <a:r>
              <a:rPr lang="en-US" dirty="0"/>
              <a:t>logic and provides APIs to clients</a:t>
            </a:r>
          </a:p>
          <a:p>
            <a:pPr lvl="1"/>
            <a:r>
              <a:rPr lang="en-US" dirty="0"/>
              <a:t>The </a:t>
            </a:r>
            <a:r>
              <a:rPr lang="en-US" b="1" dirty="0">
                <a:solidFill>
                  <a:schemeClr val="bg1"/>
                </a:solidFill>
              </a:rPr>
              <a:t>clients</a:t>
            </a:r>
            <a:r>
              <a:rPr lang="en-US" dirty="0"/>
              <a:t> implement the UI (the </a:t>
            </a:r>
            <a:r>
              <a:rPr lang="en-US" b="1" dirty="0">
                <a:solidFill>
                  <a:schemeClr val="bg1"/>
                </a:solidFill>
              </a:rPr>
              <a:t>user</a:t>
            </a:r>
            <a:br>
              <a:rPr lang="en-US" b="1" dirty="0">
                <a:solidFill>
                  <a:schemeClr val="bg1"/>
                </a:solidFill>
              </a:rPr>
            </a:br>
            <a:r>
              <a:rPr lang="en-US" b="1" dirty="0">
                <a:solidFill>
                  <a:schemeClr val="bg1"/>
                </a:solidFill>
              </a:rPr>
              <a:t>interface</a:t>
            </a:r>
            <a:r>
              <a:rPr lang="en-US" dirty="0"/>
              <a:t>) and consume the server APIs</a:t>
            </a:r>
          </a:p>
          <a:p>
            <a:r>
              <a:rPr lang="en-US" dirty="0"/>
              <a:t>Examples:</a:t>
            </a:r>
          </a:p>
          <a:p>
            <a:pPr lvl="1"/>
            <a:r>
              <a:rPr lang="en-US" dirty="0"/>
              <a:t>Web browser ↔ Web site</a:t>
            </a:r>
          </a:p>
          <a:p>
            <a:pPr lvl="1"/>
            <a:r>
              <a:rPr lang="en-US" dirty="0"/>
              <a:t>Email client ↔ Email server</a:t>
            </a:r>
          </a:p>
          <a:p>
            <a:pPr lvl="1"/>
            <a:r>
              <a:rPr lang="en-US" dirty="0"/>
              <a:t>Chat client ↔ Chat server</a:t>
            </a:r>
          </a:p>
        </p:txBody>
      </p:sp>
      <p:sp>
        <p:nvSpPr>
          <p:cNvPr id="4" name="Title 3">
            <a:extLst>
              <a:ext uri="{FF2B5EF4-FFF2-40B4-BE49-F238E27FC236}">
                <a16:creationId xmlns="" xmlns:a16="http://schemas.microsoft.com/office/drawing/2014/main" id="{3871F240-21D5-44BC-8F84-21EF328E2AA4}"/>
              </a:ext>
            </a:extLst>
          </p:cNvPr>
          <p:cNvSpPr>
            <a:spLocks noGrp="1"/>
          </p:cNvSpPr>
          <p:nvPr>
            <p:ph type="title"/>
          </p:nvPr>
        </p:nvSpPr>
        <p:spPr/>
        <p:txBody>
          <a:bodyPr/>
          <a:lstStyle/>
          <a:p>
            <a:r>
              <a:rPr lang="en-US" dirty="0"/>
              <a:t>The "Client-Server" Model</a:t>
            </a:r>
          </a:p>
        </p:txBody>
      </p:sp>
      <p:pic>
        <p:nvPicPr>
          <p:cNvPr id="6148" name="Picture 4" descr="Client–server model - Wikipedia">
            <a:extLst>
              <a:ext uri="{FF2B5EF4-FFF2-40B4-BE49-F238E27FC236}">
                <a16:creationId xmlns="" xmlns:a16="http://schemas.microsoft.com/office/drawing/2014/main" id="{86B42A6E-904E-48B3-B6F4-32D9EC1CD3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9978" y="1196125"/>
            <a:ext cx="4406759" cy="2644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6065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A2CB48EF-1D84-4E82-A1A8-EAAECFA8FBBA}"/>
              </a:ext>
            </a:extLst>
          </p:cNvPr>
          <p:cNvSpPr>
            <a:spLocks noGrp="1"/>
          </p:cNvSpPr>
          <p:nvPr>
            <p:ph type="sldNum" sz="quarter" idx="5"/>
          </p:nvPr>
        </p:nvSpPr>
        <p:spPr/>
        <p:txBody>
          <a:bodyPr/>
          <a:lstStyle/>
          <a:p>
            <a:fld id="{2BF067CD-8E6B-4360-9AA8-C5DF2A48A6D1}" type="slidenum">
              <a:rPr lang="en-US" noProof="0" smtClean="0"/>
              <a:pPr/>
              <a:t>41</a:t>
            </a:fld>
            <a:endParaRPr lang="en-US" noProof="0" dirty="0"/>
          </a:p>
        </p:txBody>
      </p:sp>
      <p:sp>
        <p:nvSpPr>
          <p:cNvPr id="4" name="Title 3">
            <a:extLst>
              <a:ext uri="{FF2B5EF4-FFF2-40B4-BE49-F238E27FC236}">
                <a16:creationId xmlns="" xmlns:a16="http://schemas.microsoft.com/office/drawing/2014/main" id="{690D9F84-BD4D-4BC8-93F6-FD6053073EBA}"/>
              </a:ext>
            </a:extLst>
          </p:cNvPr>
          <p:cNvSpPr>
            <a:spLocks noGrp="1"/>
          </p:cNvSpPr>
          <p:nvPr>
            <p:ph type="title"/>
          </p:nvPr>
        </p:nvSpPr>
        <p:spPr/>
        <p:txBody>
          <a:bodyPr/>
          <a:lstStyle/>
          <a:p>
            <a:r>
              <a:rPr lang="en-US" dirty="0"/>
              <a:t>3-Tier Architecture / Multi Tier Architecture</a:t>
            </a:r>
          </a:p>
        </p:txBody>
      </p:sp>
      <p:cxnSp>
        <p:nvCxnSpPr>
          <p:cNvPr id="6" name="Straight Connector 5">
            <a:extLst>
              <a:ext uri="{FF2B5EF4-FFF2-40B4-BE49-F238E27FC236}">
                <a16:creationId xmlns="" xmlns:a16="http://schemas.microsoft.com/office/drawing/2014/main" id="{59B973B6-75D1-433C-99C5-31AB582584D5}"/>
              </a:ext>
            </a:extLst>
          </p:cNvPr>
          <p:cNvCxnSpPr>
            <a:cxnSpLocks/>
          </p:cNvCxnSpPr>
          <p:nvPr/>
        </p:nvCxnSpPr>
        <p:spPr>
          <a:xfrm>
            <a:off x="3876480" y="1629000"/>
            <a:ext cx="0" cy="4785231"/>
          </a:xfrm>
          <a:prstGeom prst="line">
            <a:avLst/>
          </a:prstGeom>
          <a:ln w="28575">
            <a:solidFill>
              <a:schemeClr val="bg2">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 xmlns:a16="http://schemas.microsoft.com/office/drawing/2014/main" id="{4F7D0D55-2436-4026-9E63-F0AD8DF6DD9B}"/>
              </a:ext>
            </a:extLst>
          </p:cNvPr>
          <p:cNvCxnSpPr>
            <a:cxnSpLocks/>
          </p:cNvCxnSpPr>
          <p:nvPr/>
        </p:nvCxnSpPr>
        <p:spPr>
          <a:xfrm>
            <a:off x="7521480" y="1629000"/>
            <a:ext cx="0" cy="4785231"/>
          </a:xfrm>
          <a:prstGeom prst="line">
            <a:avLst/>
          </a:prstGeom>
          <a:ln w="28575">
            <a:solidFill>
              <a:schemeClr val="bg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 xmlns:a16="http://schemas.microsoft.com/office/drawing/2014/main" id="{5BA17781-8151-42E6-BF39-CB1D1E20A2D3}"/>
              </a:ext>
            </a:extLst>
          </p:cNvPr>
          <p:cNvSpPr txBox="1">
            <a:spLocks/>
          </p:cNvSpPr>
          <p:nvPr/>
        </p:nvSpPr>
        <p:spPr>
          <a:xfrm>
            <a:off x="7661324" y="1264751"/>
            <a:ext cx="4284676" cy="641671"/>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b="1" dirty="0">
                <a:solidFill>
                  <a:schemeClr val="bg1"/>
                </a:solidFill>
              </a:rPr>
              <a:t>Data management </a:t>
            </a:r>
            <a:r>
              <a:rPr lang="en-US" dirty="0"/>
              <a:t>tier</a:t>
            </a:r>
          </a:p>
        </p:txBody>
      </p:sp>
      <p:sp>
        <p:nvSpPr>
          <p:cNvPr id="15" name="Text Placeholder 2">
            <a:extLst>
              <a:ext uri="{FF2B5EF4-FFF2-40B4-BE49-F238E27FC236}">
                <a16:creationId xmlns="" xmlns:a16="http://schemas.microsoft.com/office/drawing/2014/main" id="{911C3672-8CF8-487F-A5AF-98B8A99736CB}"/>
              </a:ext>
            </a:extLst>
          </p:cNvPr>
          <p:cNvSpPr txBox="1">
            <a:spLocks/>
          </p:cNvSpPr>
          <p:nvPr/>
        </p:nvSpPr>
        <p:spPr>
          <a:xfrm>
            <a:off x="8136400" y="4744901"/>
            <a:ext cx="3300080" cy="1008972"/>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sz="2800" dirty="0"/>
              <a:t>Database server</a:t>
            </a:r>
            <a:br>
              <a:rPr lang="en-US" sz="2800" dirty="0"/>
            </a:br>
            <a:r>
              <a:rPr lang="en-US" sz="2800" dirty="0"/>
              <a:t>(e.g. MySQL)</a:t>
            </a:r>
          </a:p>
        </p:txBody>
      </p:sp>
      <p:sp>
        <p:nvSpPr>
          <p:cNvPr id="17" name="Text Placeholder 2">
            <a:extLst>
              <a:ext uri="{FF2B5EF4-FFF2-40B4-BE49-F238E27FC236}">
                <a16:creationId xmlns="" xmlns:a16="http://schemas.microsoft.com/office/drawing/2014/main" id="{EBCE678A-D951-4F68-A829-A13665149B3E}"/>
              </a:ext>
            </a:extLst>
          </p:cNvPr>
          <p:cNvSpPr txBox="1">
            <a:spLocks/>
          </p:cNvSpPr>
          <p:nvPr/>
        </p:nvSpPr>
        <p:spPr>
          <a:xfrm>
            <a:off x="3969339" y="1264751"/>
            <a:ext cx="3448419" cy="641671"/>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b="1" dirty="0">
                <a:solidFill>
                  <a:schemeClr val="bg1"/>
                </a:solidFill>
              </a:rPr>
              <a:t>Business logic </a:t>
            </a:r>
            <a:r>
              <a:rPr lang="en-US" dirty="0"/>
              <a:t>tier</a:t>
            </a:r>
          </a:p>
        </p:txBody>
      </p:sp>
      <p:grpSp>
        <p:nvGrpSpPr>
          <p:cNvPr id="24" name="Group 23">
            <a:extLst>
              <a:ext uri="{FF2B5EF4-FFF2-40B4-BE49-F238E27FC236}">
                <a16:creationId xmlns="" xmlns:a16="http://schemas.microsoft.com/office/drawing/2014/main" id="{BD9FCCC6-2937-49C4-8853-2EA71EE04125}"/>
              </a:ext>
            </a:extLst>
          </p:cNvPr>
          <p:cNvGrpSpPr/>
          <p:nvPr/>
        </p:nvGrpSpPr>
        <p:grpSpPr>
          <a:xfrm>
            <a:off x="4786457" y="2267930"/>
            <a:ext cx="1899966" cy="2267305"/>
            <a:chOff x="3776320" y="2569134"/>
            <a:chExt cx="2298959" cy="2743438"/>
          </a:xfrm>
        </p:grpSpPr>
        <p:pic>
          <p:nvPicPr>
            <p:cNvPr id="20" name="Picture 19">
              <a:extLst>
                <a:ext uri="{FF2B5EF4-FFF2-40B4-BE49-F238E27FC236}">
                  <a16:creationId xmlns="" xmlns:a16="http://schemas.microsoft.com/office/drawing/2014/main" id="{87BC329E-0EC3-47F9-AB37-C4C40451E977}"/>
                </a:ext>
              </a:extLst>
            </p:cNvPr>
            <p:cNvPicPr>
              <a:picLocks noChangeAspect="1"/>
            </p:cNvPicPr>
            <p:nvPr/>
          </p:nvPicPr>
          <p:blipFill>
            <a:blip r:embed="rId3"/>
            <a:stretch>
              <a:fillRect/>
            </a:stretch>
          </p:blipFill>
          <p:spPr>
            <a:xfrm>
              <a:off x="3776320" y="2569134"/>
              <a:ext cx="2011854" cy="2743438"/>
            </a:xfrm>
            <a:prstGeom prst="rect">
              <a:avLst/>
            </a:prstGeom>
          </p:spPr>
        </p:pic>
        <p:pic>
          <p:nvPicPr>
            <p:cNvPr id="19" name="Picture 18">
              <a:extLst>
                <a:ext uri="{FF2B5EF4-FFF2-40B4-BE49-F238E27FC236}">
                  <a16:creationId xmlns="" xmlns:a16="http://schemas.microsoft.com/office/drawing/2014/main" id="{B2F43B45-B4FF-4382-B72B-7D0BB3AC9A98}"/>
                </a:ext>
              </a:extLst>
            </p:cNvPr>
            <p:cNvPicPr>
              <a:picLocks noChangeAspect="1"/>
            </p:cNvPicPr>
            <p:nvPr/>
          </p:nvPicPr>
          <p:blipFill>
            <a:blip r:embed="rId4"/>
            <a:stretch>
              <a:fillRect/>
            </a:stretch>
          </p:blipFill>
          <p:spPr>
            <a:xfrm>
              <a:off x="4890571" y="4066052"/>
              <a:ext cx="1184708" cy="1184708"/>
            </a:xfrm>
            <a:prstGeom prst="rect">
              <a:avLst/>
            </a:prstGeom>
          </p:spPr>
        </p:pic>
      </p:grpSp>
      <p:grpSp>
        <p:nvGrpSpPr>
          <p:cNvPr id="21" name="Group 20">
            <a:extLst>
              <a:ext uri="{FF2B5EF4-FFF2-40B4-BE49-F238E27FC236}">
                <a16:creationId xmlns="" xmlns:a16="http://schemas.microsoft.com/office/drawing/2014/main" id="{BBD1DE54-B7F7-4DA6-83C5-7289B897DB27}"/>
              </a:ext>
            </a:extLst>
          </p:cNvPr>
          <p:cNvGrpSpPr/>
          <p:nvPr/>
        </p:nvGrpSpPr>
        <p:grpSpPr>
          <a:xfrm>
            <a:off x="8632582" y="2214000"/>
            <a:ext cx="2307716" cy="2365856"/>
            <a:chOff x="7533257" y="2569134"/>
            <a:chExt cx="2432743" cy="2743438"/>
          </a:xfrm>
        </p:grpSpPr>
        <p:pic>
          <p:nvPicPr>
            <p:cNvPr id="25" name="Picture 24">
              <a:extLst>
                <a:ext uri="{FF2B5EF4-FFF2-40B4-BE49-F238E27FC236}">
                  <a16:creationId xmlns="" xmlns:a16="http://schemas.microsoft.com/office/drawing/2014/main" id="{DD9B8204-287A-4847-8A28-4653B6B96901}"/>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11200"/>
                      </a14:imgEffect>
                    </a14:imgLayer>
                  </a14:imgProps>
                </a:ext>
              </a:extLst>
            </a:blip>
            <a:stretch>
              <a:fillRect/>
            </a:stretch>
          </p:blipFill>
          <p:spPr>
            <a:xfrm>
              <a:off x="7533257" y="2569134"/>
              <a:ext cx="2011854" cy="2743438"/>
            </a:xfrm>
            <a:prstGeom prst="rect">
              <a:avLst/>
            </a:prstGeom>
          </p:spPr>
        </p:pic>
        <p:pic>
          <p:nvPicPr>
            <p:cNvPr id="10246" name="Picture 6" descr="Database Png Icon #244764 - Free Icons Library">
              <a:extLst>
                <a:ext uri="{FF2B5EF4-FFF2-40B4-BE49-F238E27FC236}">
                  <a16:creationId xmlns="" xmlns:a16="http://schemas.microsoft.com/office/drawing/2014/main" id="{42E91324-EB06-4CA7-8F6B-64A35424BB5E}"/>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8796000" y="4011330"/>
              <a:ext cx="1170000" cy="1170000"/>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Text Placeholder 2">
            <a:extLst>
              <a:ext uri="{FF2B5EF4-FFF2-40B4-BE49-F238E27FC236}">
                <a16:creationId xmlns="" xmlns:a16="http://schemas.microsoft.com/office/drawing/2014/main" id="{0A79E096-46F4-48A7-A0CB-47F4ADA459FA}"/>
              </a:ext>
            </a:extLst>
          </p:cNvPr>
          <p:cNvSpPr txBox="1">
            <a:spLocks/>
          </p:cNvSpPr>
          <p:nvPr/>
        </p:nvSpPr>
        <p:spPr>
          <a:xfrm>
            <a:off x="4086400" y="4744901"/>
            <a:ext cx="3300080" cy="1008972"/>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sz="2800" dirty="0"/>
              <a:t>Web application</a:t>
            </a:r>
            <a:br>
              <a:rPr lang="en-US" sz="2800" dirty="0"/>
            </a:br>
            <a:r>
              <a:rPr lang="en-US" sz="2800" dirty="0"/>
              <a:t> server (e.g. JBoss)</a:t>
            </a:r>
          </a:p>
        </p:txBody>
      </p:sp>
      <p:sp>
        <p:nvSpPr>
          <p:cNvPr id="34" name="Text Placeholder 2">
            <a:extLst>
              <a:ext uri="{FF2B5EF4-FFF2-40B4-BE49-F238E27FC236}">
                <a16:creationId xmlns="" xmlns:a16="http://schemas.microsoft.com/office/drawing/2014/main" id="{E0021CF1-5D71-4580-A7A5-1E99D70F7357}"/>
              </a:ext>
            </a:extLst>
          </p:cNvPr>
          <p:cNvSpPr txBox="1">
            <a:spLocks/>
          </p:cNvSpPr>
          <p:nvPr/>
        </p:nvSpPr>
        <p:spPr>
          <a:xfrm>
            <a:off x="324957" y="1264751"/>
            <a:ext cx="3448423" cy="641671"/>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b="1" dirty="0">
                <a:solidFill>
                  <a:schemeClr val="bg1"/>
                </a:solidFill>
              </a:rPr>
              <a:t>Presentation</a:t>
            </a:r>
            <a:r>
              <a:rPr lang="en-US" dirty="0"/>
              <a:t> tier</a:t>
            </a:r>
          </a:p>
        </p:txBody>
      </p:sp>
      <p:cxnSp>
        <p:nvCxnSpPr>
          <p:cNvPr id="42" name="Straight Arrow Connector 41">
            <a:extLst>
              <a:ext uri="{FF2B5EF4-FFF2-40B4-BE49-F238E27FC236}">
                <a16:creationId xmlns="" xmlns:a16="http://schemas.microsoft.com/office/drawing/2014/main" id="{A5B736FB-C91C-4FB5-BBA5-28BD12140496}"/>
              </a:ext>
            </a:extLst>
          </p:cNvPr>
          <p:cNvCxnSpPr>
            <a:stCxn id="20" idx="3"/>
            <a:endCxn id="25" idx="1"/>
          </p:cNvCxnSpPr>
          <p:nvPr/>
        </p:nvCxnSpPr>
        <p:spPr>
          <a:xfrm flipV="1">
            <a:off x="6449146" y="3396928"/>
            <a:ext cx="2183436" cy="4655"/>
          </a:xfrm>
          <a:prstGeom prst="straightConnector1">
            <a:avLst/>
          </a:prstGeom>
          <a:ln w="38100">
            <a:headEnd type="triangle" w="lg" len="lg"/>
            <a:tailEnd type="triangle" w="lg" len="lg"/>
          </a:ln>
        </p:spPr>
        <p:style>
          <a:lnRef idx="1">
            <a:schemeClr val="accent5"/>
          </a:lnRef>
          <a:fillRef idx="0">
            <a:schemeClr val="accent5"/>
          </a:fillRef>
          <a:effectRef idx="0">
            <a:schemeClr val="accent5"/>
          </a:effectRef>
          <a:fontRef idx="minor">
            <a:schemeClr val="tx1"/>
          </a:fontRef>
        </p:style>
      </p:cxnSp>
      <p:sp>
        <p:nvSpPr>
          <p:cNvPr id="54" name="Text Placeholder 2">
            <a:extLst>
              <a:ext uri="{FF2B5EF4-FFF2-40B4-BE49-F238E27FC236}">
                <a16:creationId xmlns="" xmlns:a16="http://schemas.microsoft.com/office/drawing/2014/main" id="{BC5A5864-7F47-4A02-9C38-D48ED97966E2}"/>
              </a:ext>
            </a:extLst>
          </p:cNvPr>
          <p:cNvSpPr txBox="1">
            <a:spLocks/>
          </p:cNvSpPr>
          <p:nvPr/>
        </p:nvSpPr>
        <p:spPr>
          <a:xfrm>
            <a:off x="311022" y="5769000"/>
            <a:ext cx="3295458" cy="54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lnSpc>
                <a:spcPct val="100000"/>
              </a:lnSpc>
              <a:spcBef>
                <a:spcPts val="300"/>
              </a:spcBef>
              <a:spcAft>
                <a:spcPts val="300"/>
              </a:spcAft>
              <a:buNone/>
            </a:pPr>
            <a:r>
              <a:rPr lang="en-US" sz="2800" dirty="0"/>
              <a:t>Client (mobile app)</a:t>
            </a:r>
          </a:p>
        </p:txBody>
      </p:sp>
      <p:sp>
        <p:nvSpPr>
          <p:cNvPr id="55" name="Text Placeholder 2">
            <a:extLst>
              <a:ext uri="{FF2B5EF4-FFF2-40B4-BE49-F238E27FC236}">
                <a16:creationId xmlns="" xmlns:a16="http://schemas.microsoft.com/office/drawing/2014/main" id="{FFE77AA3-E585-42D4-8D40-D96182335BC0}"/>
              </a:ext>
            </a:extLst>
          </p:cNvPr>
          <p:cNvSpPr txBox="1">
            <a:spLocks/>
          </p:cNvSpPr>
          <p:nvPr/>
        </p:nvSpPr>
        <p:spPr>
          <a:xfrm>
            <a:off x="311022" y="3662388"/>
            <a:ext cx="3295458" cy="54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lnSpc>
                <a:spcPct val="100000"/>
              </a:lnSpc>
              <a:spcBef>
                <a:spcPts val="300"/>
              </a:spcBef>
              <a:spcAft>
                <a:spcPts val="300"/>
              </a:spcAft>
              <a:buNone/>
            </a:pPr>
            <a:r>
              <a:rPr lang="en-US" sz="2800" dirty="0"/>
              <a:t>Client (Web browser)</a:t>
            </a:r>
          </a:p>
        </p:txBody>
      </p:sp>
      <p:cxnSp>
        <p:nvCxnSpPr>
          <p:cNvPr id="56" name="Straight Arrow Connector 55">
            <a:extLst>
              <a:ext uri="{FF2B5EF4-FFF2-40B4-BE49-F238E27FC236}">
                <a16:creationId xmlns="" xmlns:a16="http://schemas.microsoft.com/office/drawing/2014/main" id="{0F8A33E9-4001-4D3B-997E-BE18DF0C4B9A}"/>
              </a:ext>
            </a:extLst>
          </p:cNvPr>
          <p:cNvCxnSpPr>
            <a:cxnSpLocks/>
            <a:stCxn id="29" idx="3"/>
            <a:endCxn id="20" idx="1"/>
          </p:cNvCxnSpPr>
          <p:nvPr/>
        </p:nvCxnSpPr>
        <p:spPr>
          <a:xfrm>
            <a:off x="2456806" y="3008828"/>
            <a:ext cx="2329651" cy="392755"/>
          </a:xfrm>
          <a:prstGeom prst="straightConnector1">
            <a:avLst/>
          </a:prstGeom>
          <a:ln w="38100">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59" name="Straight Arrow Connector 58">
            <a:extLst>
              <a:ext uri="{FF2B5EF4-FFF2-40B4-BE49-F238E27FC236}">
                <a16:creationId xmlns="" xmlns:a16="http://schemas.microsoft.com/office/drawing/2014/main" id="{114652B7-F86F-4B28-92A6-039B6791DDE7}"/>
              </a:ext>
            </a:extLst>
          </p:cNvPr>
          <p:cNvCxnSpPr>
            <a:cxnSpLocks/>
            <a:stCxn id="51" idx="3"/>
          </p:cNvCxnSpPr>
          <p:nvPr/>
        </p:nvCxnSpPr>
        <p:spPr>
          <a:xfrm flipV="1">
            <a:off x="2286528" y="3607812"/>
            <a:ext cx="2517798" cy="1531721"/>
          </a:xfrm>
          <a:prstGeom prst="straightConnector1">
            <a:avLst/>
          </a:prstGeom>
          <a:ln w="38100">
            <a:headEnd type="triangl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45" name="Group 44">
            <a:extLst>
              <a:ext uri="{FF2B5EF4-FFF2-40B4-BE49-F238E27FC236}">
                <a16:creationId xmlns="" xmlns:a16="http://schemas.microsoft.com/office/drawing/2014/main" id="{0989B180-FA38-4BE9-B6DE-C64D31A5F1FE}"/>
              </a:ext>
            </a:extLst>
          </p:cNvPr>
          <p:cNvGrpSpPr/>
          <p:nvPr/>
        </p:nvGrpSpPr>
        <p:grpSpPr>
          <a:xfrm>
            <a:off x="1183437" y="2214000"/>
            <a:ext cx="1550629" cy="1454136"/>
            <a:chOff x="675369" y="2268059"/>
            <a:chExt cx="1876261" cy="1759505"/>
          </a:xfrm>
        </p:grpSpPr>
        <p:pic>
          <p:nvPicPr>
            <p:cNvPr id="29" name="Picture 28">
              <a:extLst>
                <a:ext uri="{FF2B5EF4-FFF2-40B4-BE49-F238E27FC236}">
                  <a16:creationId xmlns="" xmlns:a16="http://schemas.microsoft.com/office/drawing/2014/main" id="{AED0A857-77A8-45E3-A8A2-AA6E0FD8BE45}"/>
                </a:ext>
              </a:extLst>
            </p:cNvPr>
            <p:cNvPicPr>
              <a:picLocks noChangeAspect="1"/>
            </p:cNvPicPr>
            <p:nvPr/>
          </p:nvPicPr>
          <p:blipFill>
            <a:blip r:embed="rId9"/>
            <a:stretch>
              <a:fillRect/>
            </a:stretch>
          </p:blipFill>
          <p:spPr>
            <a:xfrm>
              <a:off x="675369" y="2432038"/>
              <a:ext cx="1540777" cy="1595526"/>
            </a:xfrm>
            <a:prstGeom prst="rect">
              <a:avLst/>
            </a:prstGeom>
          </p:spPr>
        </p:pic>
        <p:pic>
          <p:nvPicPr>
            <p:cNvPr id="10252" name="Picture 12" descr="Web Browser Icon - 2yamaha.com">
              <a:extLst>
                <a:ext uri="{FF2B5EF4-FFF2-40B4-BE49-F238E27FC236}">
                  <a16:creationId xmlns="" xmlns:a16="http://schemas.microsoft.com/office/drawing/2014/main" id="{EBECEFA5-207B-4E78-ABEB-8FBB6BC93B7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11464" r="50000" b="15107"/>
            <a:stretch/>
          </p:blipFill>
          <p:spPr bwMode="auto">
            <a:xfrm rot="1802069">
              <a:off x="1212874" y="2268059"/>
              <a:ext cx="1338756" cy="404311"/>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Picture 50">
            <a:extLst>
              <a:ext uri="{FF2B5EF4-FFF2-40B4-BE49-F238E27FC236}">
                <a16:creationId xmlns="" xmlns:a16="http://schemas.microsoft.com/office/drawing/2014/main" id="{37469E1A-EF8C-4D9A-88CF-379950D074AA}"/>
              </a:ext>
            </a:extLst>
          </p:cNvPr>
          <p:cNvPicPr>
            <a:picLocks noChangeAspect="1"/>
          </p:cNvPicPr>
          <p:nvPr/>
        </p:nvPicPr>
        <p:blipFill>
          <a:blip r:embed="rId11"/>
          <a:stretch>
            <a:fillRect/>
          </a:stretch>
        </p:blipFill>
        <p:spPr>
          <a:xfrm>
            <a:off x="1630974" y="4509000"/>
            <a:ext cx="655554" cy="1261066"/>
          </a:xfrm>
          <a:prstGeom prst="rect">
            <a:avLst/>
          </a:prstGeom>
        </p:spPr>
      </p:pic>
    </p:spTree>
    <p:extLst>
      <p:ext uri="{BB962C8B-B14F-4D97-AF65-F5344CB8AC3E}">
        <p14:creationId xmlns:p14="http://schemas.microsoft.com/office/powerpoint/2010/main" val="11790863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2" grpId="0"/>
      <p:bldP spid="54" grpId="0"/>
      <p:bldP spid="5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864CE324-6945-40E0-9CBB-F40A2CE00984}"/>
              </a:ext>
            </a:extLst>
          </p:cNvPr>
          <p:cNvSpPr>
            <a:spLocks noGrp="1"/>
          </p:cNvSpPr>
          <p:nvPr>
            <p:ph type="sldNum" sz="quarter" idx="4"/>
          </p:nvPr>
        </p:nvSpPr>
        <p:spPr/>
        <p:txBody>
          <a:bodyPr/>
          <a:lstStyle/>
          <a:p>
            <a:fld id="{2BF067CD-8E6B-4360-9AA8-C5DF2A48A6D1}" type="slidenum">
              <a:rPr lang="en-US" noProof="0" smtClean="0"/>
              <a:pPr/>
              <a:t>42</a:t>
            </a:fld>
            <a:endParaRPr lang="en-US" noProof="0" dirty="0"/>
          </a:p>
        </p:txBody>
      </p:sp>
      <p:sp>
        <p:nvSpPr>
          <p:cNvPr id="4" name="Title 3">
            <a:extLst>
              <a:ext uri="{FF2B5EF4-FFF2-40B4-BE49-F238E27FC236}">
                <a16:creationId xmlns="" xmlns:a16="http://schemas.microsoft.com/office/drawing/2014/main" id="{345A0A70-EABA-4BB2-841E-152DA2F9563F}"/>
              </a:ext>
            </a:extLst>
          </p:cNvPr>
          <p:cNvSpPr>
            <a:spLocks noGrp="1"/>
          </p:cNvSpPr>
          <p:nvPr>
            <p:ph type="title"/>
          </p:nvPr>
        </p:nvSpPr>
        <p:spPr/>
        <p:txBody>
          <a:bodyPr>
            <a:normAutofit/>
          </a:bodyPr>
          <a:lstStyle/>
          <a:p>
            <a:r>
              <a:rPr lang="en-US" dirty="0"/>
              <a:t>Software Architecture</a:t>
            </a:r>
            <a:r>
              <a:rPr lang="bg-BG" dirty="0"/>
              <a:t> </a:t>
            </a:r>
            <a:r>
              <a:rPr lang="en-US" dirty="0"/>
              <a:t>– Example</a:t>
            </a:r>
          </a:p>
        </p:txBody>
      </p:sp>
      <p:pic>
        <p:nvPicPr>
          <p:cNvPr id="6" name="Picture 5">
            <a:extLst>
              <a:ext uri="{FF2B5EF4-FFF2-40B4-BE49-F238E27FC236}">
                <a16:creationId xmlns="" xmlns:a16="http://schemas.microsoft.com/office/drawing/2014/main" id="{A063EB72-5795-485A-9311-BD4587150F07}"/>
              </a:ext>
            </a:extLst>
          </p:cNvPr>
          <p:cNvPicPr>
            <a:picLocks noChangeAspect="1"/>
          </p:cNvPicPr>
          <p:nvPr/>
        </p:nvPicPr>
        <p:blipFill>
          <a:blip r:embed="rId3"/>
          <a:stretch>
            <a:fillRect/>
          </a:stretch>
        </p:blipFill>
        <p:spPr>
          <a:xfrm>
            <a:off x="2451000" y="922162"/>
            <a:ext cx="7650000" cy="5735354"/>
          </a:xfrm>
          <a:prstGeom prst="rect">
            <a:avLst/>
          </a:prstGeom>
        </p:spPr>
      </p:pic>
    </p:spTree>
    <p:extLst>
      <p:ext uri="{BB962C8B-B14F-4D97-AF65-F5344CB8AC3E}">
        <p14:creationId xmlns:p14="http://schemas.microsoft.com/office/powerpoint/2010/main" val="4938195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43</a:t>
            </a:fld>
            <a:endParaRPr lang="en-US" noProof="0" dirty="0"/>
          </a:p>
        </p:txBody>
      </p:sp>
      <p:sp>
        <p:nvSpPr>
          <p:cNvPr id="3" name="Text Placeholder 2">
            <a:extLst>
              <a:ext uri="{FF2B5EF4-FFF2-40B4-BE49-F238E27FC236}">
                <a16:creationId xmlns="" xmlns:a16="http://schemas.microsoft.com/office/drawing/2014/main" id="{40A010F7-F2CD-4840-8583-1AD06BD56DF9}"/>
              </a:ext>
            </a:extLst>
          </p:cNvPr>
          <p:cNvSpPr>
            <a:spLocks noGrp="1"/>
          </p:cNvSpPr>
          <p:nvPr>
            <p:ph type="body" sz="quarter" idx="10"/>
          </p:nvPr>
        </p:nvSpPr>
        <p:spPr>
          <a:xfrm>
            <a:off x="190402" y="1196125"/>
            <a:ext cx="7885598" cy="5528766"/>
          </a:xfrm>
        </p:spPr>
        <p:txBody>
          <a:bodyPr>
            <a:normAutofit/>
          </a:bodyPr>
          <a:lstStyle/>
          <a:p>
            <a:pPr>
              <a:buClr>
                <a:schemeClr val="tx1"/>
              </a:buClr>
            </a:pPr>
            <a:r>
              <a:rPr lang="en-US" b="1" dirty="0">
                <a:solidFill>
                  <a:schemeClr val="bg1"/>
                </a:solidFill>
              </a:rPr>
              <a:t>Front-end</a:t>
            </a:r>
            <a:r>
              <a:rPr lang="en-US" dirty="0">
                <a:solidFill>
                  <a:schemeClr val="bg1"/>
                </a:solidFill>
              </a:rPr>
              <a:t> </a:t>
            </a:r>
            <a:r>
              <a:rPr lang="en-US" dirty="0"/>
              <a:t>and </a:t>
            </a:r>
            <a:r>
              <a:rPr lang="en-US" b="1" dirty="0">
                <a:solidFill>
                  <a:schemeClr val="bg1"/>
                </a:solidFill>
              </a:rPr>
              <a:t>back-end</a:t>
            </a:r>
            <a:r>
              <a:rPr lang="en-US" dirty="0"/>
              <a:t> separate the modern apps into </a:t>
            </a:r>
            <a:r>
              <a:rPr lang="en-US" b="1" dirty="0">
                <a:solidFill>
                  <a:schemeClr val="bg1"/>
                </a:solidFill>
              </a:rPr>
              <a:t>client-side</a:t>
            </a:r>
            <a:r>
              <a:rPr lang="en-US" dirty="0">
                <a:solidFill>
                  <a:schemeClr val="bg1"/>
                </a:solidFill>
              </a:rPr>
              <a:t> </a:t>
            </a:r>
            <a:r>
              <a:rPr lang="en-US" dirty="0"/>
              <a:t>(UI) and </a:t>
            </a:r>
            <a:r>
              <a:rPr lang="en-US" b="1" dirty="0">
                <a:solidFill>
                  <a:schemeClr val="bg1"/>
                </a:solidFill>
              </a:rPr>
              <a:t>server-side</a:t>
            </a:r>
            <a:r>
              <a:rPr lang="en-US" dirty="0"/>
              <a:t> (data) components</a:t>
            </a:r>
          </a:p>
          <a:p>
            <a:pPr>
              <a:buClr>
                <a:schemeClr val="tx1"/>
              </a:buClr>
            </a:pPr>
            <a:r>
              <a:rPr lang="en-US" b="1" dirty="0">
                <a:solidFill>
                  <a:schemeClr val="bg1"/>
                </a:solidFill>
              </a:rPr>
              <a:t>Front-end</a:t>
            </a:r>
            <a:r>
              <a:rPr lang="en-US" dirty="0">
                <a:solidFill>
                  <a:schemeClr val="bg1"/>
                </a:solidFill>
              </a:rPr>
              <a:t> </a:t>
            </a:r>
            <a:r>
              <a:rPr lang="en-US" dirty="0"/>
              <a:t>== client-side components (presentation layer)</a:t>
            </a:r>
          </a:p>
          <a:p>
            <a:pPr lvl="1">
              <a:lnSpc>
                <a:spcPct val="100000"/>
              </a:lnSpc>
              <a:spcBef>
                <a:spcPts val="300"/>
              </a:spcBef>
              <a:buClr>
                <a:schemeClr val="tx1"/>
              </a:buClr>
            </a:pPr>
            <a:r>
              <a:rPr lang="en-US" dirty="0"/>
              <a:t>Implement the </a:t>
            </a:r>
            <a:r>
              <a:rPr lang="en-US" b="1" dirty="0">
                <a:solidFill>
                  <a:schemeClr val="bg1"/>
                </a:solidFill>
              </a:rPr>
              <a:t>user interface</a:t>
            </a:r>
            <a:r>
              <a:rPr lang="en-US" dirty="0">
                <a:solidFill>
                  <a:schemeClr val="bg1"/>
                </a:solidFill>
              </a:rPr>
              <a:t> </a:t>
            </a:r>
            <a:r>
              <a:rPr lang="en-US" dirty="0"/>
              <a:t>(UI)</a:t>
            </a:r>
          </a:p>
          <a:p>
            <a:pPr>
              <a:buClr>
                <a:schemeClr val="tx1"/>
              </a:buClr>
            </a:pPr>
            <a:r>
              <a:rPr lang="en-US" b="1" dirty="0">
                <a:solidFill>
                  <a:schemeClr val="bg1"/>
                </a:solidFill>
              </a:rPr>
              <a:t>Back-end</a:t>
            </a:r>
            <a:r>
              <a:rPr lang="en-US" b="1" dirty="0"/>
              <a:t> </a:t>
            </a:r>
            <a:r>
              <a:rPr lang="en-US" dirty="0"/>
              <a:t>== server-side components (data and business logic APIs)</a:t>
            </a:r>
          </a:p>
          <a:p>
            <a:pPr lvl="1">
              <a:lnSpc>
                <a:spcPct val="100000"/>
              </a:lnSpc>
              <a:spcBef>
                <a:spcPts val="300"/>
              </a:spcBef>
              <a:buClr>
                <a:schemeClr val="tx1"/>
              </a:buClr>
            </a:pPr>
            <a:r>
              <a:rPr lang="en-US" dirty="0"/>
              <a:t>Implements </a:t>
            </a:r>
            <a:r>
              <a:rPr lang="en-US" b="1" dirty="0">
                <a:solidFill>
                  <a:schemeClr val="bg1"/>
                </a:solidFill>
              </a:rPr>
              <a:t>data storage and processing</a:t>
            </a:r>
            <a:endParaRPr lang="en-US" dirty="0">
              <a:solidFill>
                <a:schemeClr val="bg1"/>
              </a:solidFill>
            </a:endParaRPr>
          </a:p>
        </p:txBody>
      </p:sp>
      <p:sp>
        <p:nvSpPr>
          <p:cNvPr id="4" name="Title 3">
            <a:extLst>
              <a:ext uri="{FF2B5EF4-FFF2-40B4-BE49-F238E27FC236}">
                <a16:creationId xmlns=""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 xmlns:a16="http://schemas.microsoft.com/office/drawing/2014/main" id="{125910A2-BB52-4F64-B171-CA1311B08626}"/>
              </a:ext>
            </a:extLst>
          </p:cNvPr>
          <p:cNvSpPr/>
          <p:nvPr/>
        </p:nvSpPr>
        <p:spPr>
          <a:xfrm>
            <a:off x="7586100" y="3382542"/>
            <a:ext cx="4639800" cy="1190454"/>
          </a:xfrm>
          <a:prstGeom prst="rect">
            <a:avLst/>
          </a:prstGeom>
        </p:spPr>
        <p:txBody>
          <a:bodyPr wrap="square">
            <a:spAutoFit/>
          </a:bodyPr>
          <a:lstStyle/>
          <a:p>
            <a:pPr marL="360363" lvl="0" indent="-360363" defTabSz="1218438">
              <a:lnSpc>
                <a:spcPct val="105000"/>
              </a:lnSpc>
              <a:spcBef>
                <a:spcPts val="600"/>
              </a:spcBef>
              <a:spcAft>
                <a:spcPts val="600"/>
              </a:spcAft>
              <a:buClr>
                <a:schemeClr val="tx1"/>
              </a:buClr>
              <a:buFont typeface="Wingdings" panose="05000000000000000000" pitchFamily="2" charset="2"/>
              <a:buChar char="§"/>
            </a:pPr>
            <a:r>
              <a:rPr lang="en-US" sz="3398" b="1" dirty="0">
                <a:solidFill>
                  <a:schemeClr val="bg1"/>
                </a:solidFill>
              </a:rPr>
              <a:t>HTTP</a:t>
            </a:r>
            <a:r>
              <a:rPr lang="en-US" sz="3398" b="1" dirty="0">
                <a:solidFill>
                  <a:srgbClr val="234465"/>
                </a:solidFill>
              </a:rPr>
              <a:t>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665710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8A8C784C-A709-4F0C-8E20-AF37A1D2EE35}"/>
              </a:ext>
            </a:extLst>
          </p:cNvPr>
          <p:cNvSpPr>
            <a:spLocks noGrp="1"/>
          </p:cNvSpPr>
          <p:nvPr>
            <p:ph type="sldNum" sz="quarter" idx="5"/>
          </p:nvPr>
        </p:nvSpPr>
        <p:spPr/>
        <p:txBody>
          <a:bodyPr/>
          <a:lstStyle/>
          <a:p>
            <a:fld id="{2BF067CD-8E6B-4360-9AA8-C5DF2A48A6D1}" type="slidenum">
              <a:rPr lang="en-US" noProof="0" smtClean="0"/>
              <a:pPr/>
              <a:t>44</a:t>
            </a:fld>
            <a:endParaRPr lang="en-US" noProof="0" dirty="0"/>
          </a:p>
        </p:txBody>
      </p:sp>
      <p:sp>
        <p:nvSpPr>
          <p:cNvPr id="3" name="Text Placeholder 2">
            <a:extLst>
              <a:ext uri="{FF2B5EF4-FFF2-40B4-BE49-F238E27FC236}">
                <a16:creationId xmlns="" xmlns:a16="http://schemas.microsoft.com/office/drawing/2014/main" id="{80FF6CC8-E082-4AF7-8D6E-50B71BE400E5}"/>
              </a:ext>
            </a:extLst>
          </p:cNvPr>
          <p:cNvSpPr>
            <a:spLocks noGrp="1"/>
          </p:cNvSpPr>
          <p:nvPr>
            <p:ph type="body" sz="quarter" idx="10"/>
          </p:nvPr>
        </p:nvSpPr>
        <p:spPr/>
        <p:txBody>
          <a:bodyPr/>
          <a:lstStyle/>
          <a:p>
            <a:pPr>
              <a:buClr>
                <a:schemeClr val="tx1"/>
              </a:buClr>
            </a:pPr>
            <a:r>
              <a:rPr lang="en-US" dirty="0"/>
              <a:t>Front-end </a:t>
            </a:r>
            <a:r>
              <a:rPr lang="en-US" b="1" dirty="0">
                <a:solidFill>
                  <a:schemeClr val="bg1"/>
                </a:solidFill>
              </a:rPr>
              <a:t>technologies</a:t>
            </a:r>
          </a:p>
          <a:p>
            <a:pPr lvl="1">
              <a:buClr>
                <a:schemeClr val="tx1"/>
              </a:buClr>
            </a:pPr>
            <a:r>
              <a:rPr lang="en-US" b="1" dirty="0">
                <a:solidFill>
                  <a:schemeClr val="bg1"/>
                </a:solidFill>
              </a:rPr>
              <a:t>Web front-end</a:t>
            </a:r>
            <a:r>
              <a:rPr lang="en-US" dirty="0"/>
              <a:t>: HTML + CSS + JavaScript + JS libraries</a:t>
            </a:r>
            <a:endParaRPr lang="bg-BG" dirty="0"/>
          </a:p>
          <a:p>
            <a:pPr lvl="1">
              <a:buClr>
                <a:schemeClr val="tx1"/>
              </a:buClr>
            </a:pPr>
            <a:r>
              <a:rPr lang="en-US" b="1" dirty="0">
                <a:solidFill>
                  <a:schemeClr val="bg1"/>
                </a:solidFill>
              </a:rPr>
              <a:t>Web front-end</a:t>
            </a:r>
            <a:r>
              <a:rPr lang="bg-BG" b="1" dirty="0">
                <a:solidFill>
                  <a:schemeClr val="bg1"/>
                </a:solidFill>
              </a:rPr>
              <a:t> </a:t>
            </a:r>
            <a:r>
              <a:rPr lang="en-US" b="1" dirty="0">
                <a:solidFill>
                  <a:schemeClr val="bg1"/>
                </a:solidFill>
              </a:rPr>
              <a:t>frameworks</a:t>
            </a:r>
            <a:r>
              <a:rPr lang="en-US" dirty="0"/>
              <a:t>: React, Angular, Vue, Flutter</a:t>
            </a:r>
          </a:p>
          <a:p>
            <a:pPr lvl="1">
              <a:buClr>
                <a:schemeClr val="tx1"/>
              </a:buClr>
            </a:pPr>
            <a:r>
              <a:rPr lang="en-US" b="1" dirty="0">
                <a:solidFill>
                  <a:schemeClr val="bg1"/>
                </a:solidFill>
              </a:rPr>
              <a:t>Desktop front-end</a:t>
            </a:r>
            <a:r>
              <a:rPr lang="en-US" dirty="0"/>
              <a:t>: XAML (Microsoft), </a:t>
            </a:r>
            <a:r>
              <a:rPr lang="en-US" dirty="0" err="1"/>
              <a:t>UIKit</a:t>
            </a:r>
            <a:r>
              <a:rPr lang="en-US" dirty="0"/>
              <a:t> (Apple)</a:t>
            </a:r>
            <a:endParaRPr lang="bg-BG" dirty="0"/>
          </a:p>
          <a:p>
            <a:pPr lvl="1">
              <a:buClr>
                <a:schemeClr val="tx1"/>
              </a:buClr>
            </a:pPr>
            <a:r>
              <a:rPr lang="en-US" b="1" dirty="0">
                <a:solidFill>
                  <a:schemeClr val="bg1"/>
                </a:solidFill>
              </a:rPr>
              <a:t>Mobile front-end</a:t>
            </a:r>
            <a:r>
              <a:rPr lang="en-US" dirty="0"/>
              <a:t>:</a:t>
            </a:r>
            <a:r>
              <a:rPr lang="en-US" dirty="0">
                <a:solidFill>
                  <a:schemeClr val="bg1"/>
                </a:solidFill>
              </a:rPr>
              <a:t> </a:t>
            </a:r>
            <a:r>
              <a:rPr lang="en-US" dirty="0"/>
              <a:t>Android UI, </a:t>
            </a:r>
            <a:r>
              <a:rPr lang="en-US" dirty="0" err="1"/>
              <a:t>SwiftUI</a:t>
            </a:r>
            <a:endParaRPr lang="en-US" dirty="0"/>
          </a:p>
          <a:p>
            <a:pPr lvl="1">
              <a:buClr>
                <a:schemeClr val="tx1"/>
              </a:buClr>
            </a:pPr>
            <a:r>
              <a:rPr lang="en-US" b="1" dirty="0">
                <a:solidFill>
                  <a:schemeClr val="bg1"/>
                </a:solidFill>
              </a:rPr>
              <a:t>Hybrid mobile front-end</a:t>
            </a:r>
            <a:r>
              <a:rPr lang="en-US" dirty="0"/>
              <a:t>: React Native, Ionic</a:t>
            </a:r>
          </a:p>
          <a:p>
            <a:pPr>
              <a:buClr>
                <a:schemeClr val="tx1"/>
              </a:buClr>
            </a:pPr>
            <a:r>
              <a:rPr lang="en-US" b="1" dirty="0">
                <a:solidFill>
                  <a:schemeClr val="bg1"/>
                </a:solidFill>
              </a:rPr>
              <a:t>Front-end developers </a:t>
            </a:r>
            <a:r>
              <a:rPr lang="en-US" dirty="0"/>
              <a:t>deal with UI, UX and</a:t>
            </a:r>
            <a:br>
              <a:rPr lang="en-US" dirty="0"/>
            </a:br>
            <a:r>
              <a:rPr lang="en-US" dirty="0"/>
              <a:t>front-end technologies and frameworks</a:t>
            </a:r>
          </a:p>
        </p:txBody>
      </p:sp>
      <p:sp>
        <p:nvSpPr>
          <p:cNvPr id="4" name="Title 3">
            <a:extLst>
              <a:ext uri="{FF2B5EF4-FFF2-40B4-BE49-F238E27FC236}">
                <a16:creationId xmlns="" xmlns:a16="http://schemas.microsoft.com/office/drawing/2014/main" id="{7B16B1C5-EE29-4CF5-A9A4-B03ADAB5AA04}"/>
              </a:ext>
            </a:extLst>
          </p:cNvPr>
          <p:cNvSpPr>
            <a:spLocks noGrp="1"/>
          </p:cNvSpPr>
          <p:nvPr>
            <p:ph type="title"/>
          </p:nvPr>
        </p:nvSpPr>
        <p:spPr/>
        <p:txBody>
          <a:bodyPr/>
          <a:lstStyle/>
          <a:p>
            <a:r>
              <a:rPr lang="en-US" dirty="0"/>
              <a:t>Front-End Technologies</a:t>
            </a:r>
          </a:p>
        </p:txBody>
      </p:sp>
      <p:pic>
        <p:nvPicPr>
          <p:cNvPr id="5" name="Picture 4">
            <a:extLst>
              <a:ext uri="{FF2B5EF4-FFF2-40B4-BE49-F238E27FC236}">
                <a16:creationId xmlns="" xmlns:a16="http://schemas.microsoft.com/office/drawing/2014/main" id="{831AC44F-A1B7-427A-A025-E7EC163A4697}"/>
              </a:ext>
            </a:extLst>
          </p:cNvPr>
          <p:cNvPicPr>
            <a:picLocks noChangeAspect="1"/>
          </p:cNvPicPr>
          <p:nvPr/>
        </p:nvPicPr>
        <p:blipFill>
          <a:blip r:embed="rId3"/>
          <a:stretch>
            <a:fillRect/>
          </a:stretch>
        </p:blipFill>
        <p:spPr>
          <a:xfrm>
            <a:off x="10563810" y="1363728"/>
            <a:ext cx="1262355" cy="1543374"/>
          </a:xfrm>
          <a:prstGeom prst="rect">
            <a:avLst/>
          </a:prstGeom>
        </p:spPr>
      </p:pic>
    </p:spTree>
    <p:extLst>
      <p:ext uri="{BB962C8B-B14F-4D97-AF65-F5344CB8AC3E}">
        <p14:creationId xmlns:p14="http://schemas.microsoft.com/office/powerpoint/2010/main" val="34967549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8A8C784C-A709-4F0C-8E20-AF37A1D2EE35}"/>
              </a:ext>
            </a:extLst>
          </p:cNvPr>
          <p:cNvSpPr>
            <a:spLocks noGrp="1"/>
          </p:cNvSpPr>
          <p:nvPr>
            <p:ph type="sldNum" sz="quarter" idx="5"/>
          </p:nvPr>
        </p:nvSpPr>
        <p:spPr/>
        <p:txBody>
          <a:bodyPr/>
          <a:lstStyle/>
          <a:p>
            <a:fld id="{2BF067CD-8E6B-4360-9AA8-C5DF2A48A6D1}" type="slidenum">
              <a:rPr lang="en-US" noProof="0" smtClean="0"/>
              <a:pPr/>
              <a:t>45</a:t>
            </a:fld>
            <a:endParaRPr lang="en-US" noProof="0" dirty="0"/>
          </a:p>
        </p:txBody>
      </p:sp>
      <p:sp>
        <p:nvSpPr>
          <p:cNvPr id="3" name="Text Placeholder 2">
            <a:extLst>
              <a:ext uri="{FF2B5EF4-FFF2-40B4-BE49-F238E27FC236}">
                <a16:creationId xmlns="" xmlns:a16="http://schemas.microsoft.com/office/drawing/2014/main" id="{80FF6CC8-E082-4AF7-8D6E-50B71BE400E5}"/>
              </a:ext>
            </a:extLst>
          </p:cNvPr>
          <p:cNvSpPr>
            <a:spLocks noGrp="1"/>
          </p:cNvSpPr>
          <p:nvPr>
            <p:ph type="body" sz="quarter" idx="10"/>
          </p:nvPr>
        </p:nvSpPr>
        <p:spPr/>
        <p:txBody>
          <a:bodyPr>
            <a:normAutofit/>
          </a:bodyPr>
          <a:lstStyle/>
          <a:p>
            <a:pPr>
              <a:buClr>
                <a:schemeClr val="tx1"/>
              </a:buClr>
            </a:pPr>
            <a:r>
              <a:rPr lang="en-US" dirty="0"/>
              <a:t>Back-end </a:t>
            </a:r>
            <a:r>
              <a:rPr lang="en-US" b="1" dirty="0">
                <a:solidFill>
                  <a:schemeClr val="bg1"/>
                </a:solidFill>
              </a:rPr>
              <a:t>technologies</a:t>
            </a:r>
            <a:r>
              <a:rPr lang="en-US" dirty="0"/>
              <a:t>: server-side frameworks and libraries</a:t>
            </a:r>
            <a:endParaRPr lang="en-US" b="1" dirty="0"/>
          </a:p>
          <a:p>
            <a:pPr lvl="1">
              <a:buClr>
                <a:schemeClr val="tx1"/>
              </a:buClr>
            </a:pPr>
            <a:r>
              <a:rPr lang="en-US" b="1" dirty="0">
                <a:solidFill>
                  <a:schemeClr val="bg1"/>
                </a:solidFill>
              </a:rPr>
              <a:t>C# / .NET back-end</a:t>
            </a:r>
            <a:r>
              <a:rPr lang="en-US" dirty="0"/>
              <a:t>: ASP.NET MVC, Web API, Entity Framework, …</a:t>
            </a:r>
            <a:endParaRPr lang="bg-BG" dirty="0"/>
          </a:p>
          <a:p>
            <a:pPr lvl="1">
              <a:buClr>
                <a:schemeClr val="tx1"/>
              </a:buClr>
            </a:pPr>
            <a:r>
              <a:rPr lang="en-US" b="1" dirty="0">
                <a:solidFill>
                  <a:schemeClr val="bg1"/>
                </a:solidFill>
              </a:rPr>
              <a:t>Java back-end</a:t>
            </a:r>
            <a:r>
              <a:rPr lang="en-US" dirty="0"/>
              <a:t>: Java EE, Spring MVC, Spring Data, Hibernate, …</a:t>
            </a:r>
          </a:p>
          <a:p>
            <a:pPr lvl="1">
              <a:buClr>
                <a:schemeClr val="tx1"/>
              </a:buClr>
            </a:pPr>
            <a:r>
              <a:rPr lang="en-US" b="1" dirty="0">
                <a:solidFill>
                  <a:schemeClr val="bg1"/>
                </a:solidFill>
              </a:rPr>
              <a:t>JavaScript back-end</a:t>
            </a:r>
            <a:r>
              <a:rPr lang="en-US" dirty="0"/>
              <a:t>: Node.js, Express.js / Meteor, MongoDB, …</a:t>
            </a:r>
            <a:endParaRPr lang="bg-BG" dirty="0"/>
          </a:p>
          <a:p>
            <a:pPr lvl="1">
              <a:buClr>
                <a:schemeClr val="tx1"/>
              </a:buClr>
            </a:pPr>
            <a:r>
              <a:rPr lang="en-US" b="1" dirty="0">
                <a:solidFill>
                  <a:schemeClr val="bg1"/>
                </a:solidFill>
              </a:rPr>
              <a:t>Python back-end</a:t>
            </a:r>
            <a:r>
              <a:rPr lang="en-US" dirty="0"/>
              <a:t>: Django / Flask, Django ORM / </a:t>
            </a:r>
            <a:r>
              <a:rPr lang="en-US" dirty="0" err="1"/>
              <a:t>SQLAlchemy</a:t>
            </a:r>
            <a:r>
              <a:rPr lang="bg-BG" dirty="0"/>
              <a:t>, …</a:t>
            </a:r>
            <a:endParaRPr lang="en-US" dirty="0"/>
          </a:p>
          <a:p>
            <a:pPr lvl="1">
              <a:buClr>
                <a:schemeClr val="tx1"/>
              </a:buClr>
            </a:pPr>
            <a:r>
              <a:rPr lang="en-US" b="1" dirty="0">
                <a:solidFill>
                  <a:schemeClr val="bg1"/>
                </a:solidFill>
              </a:rPr>
              <a:t>PHP back-end</a:t>
            </a:r>
            <a:r>
              <a:rPr lang="en-US" dirty="0"/>
              <a:t>: Apache, Laravel / Symfony, </a:t>
            </a:r>
            <a:r>
              <a:rPr lang="bg-BG" dirty="0"/>
              <a:t>…</a:t>
            </a:r>
          </a:p>
          <a:p>
            <a:pPr>
              <a:buClr>
                <a:schemeClr val="tx1"/>
              </a:buClr>
            </a:pPr>
            <a:r>
              <a:rPr lang="en-US" b="1" dirty="0">
                <a:solidFill>
                  <a:schemeClr val="bg1"/>
                </a:solidFill>
              </a:rPr>
              <a:t>Back-end developers </a:t>
            </a:r>
            <a:r>
              <a:rPr lang="en-US" dirty="0"/>
              <a:t>deal with the business</a:t>
            </a:r>
            <a:br>
              <a:rPr lang="en-US" dirty="0"/>
            </a:br>
            <a:r>
              <a:rPr lang="en-US" dirty="0"/>
              <a:t>logic, data processing, data storage, APIs</a:t>
            </a:r>
          </a:p>
        </p:txBody>
      </p:sp>
      <p:sp>
        <p:nvSpPr>
          <p:cNvPr id="4" name="Title 3">
            <a:extLst>
              <a:ext uri="{FF2B5EF4-FFF2-40B4-BE49-F238E27FC236}">
                <a16:creationId xmlns="" xmlns:a16="http://schemas.microsoft.com/office/drawing/2014/main" id="{7B16B1C5-EE29-4CF5-A9A4-B03ADAB5AA04}"/>
              </a:ext>
            </a:extLst>
          </p:cNvPr>
          <p:cNvSpPr>
            <a:spLocks noGrp="1"/>
          </p:cNvSpPr>
          <p:nvPr>
            <p:ph type="title"/>
          </p:nvPr>
        </p:nvSpPr>
        <p:spPr/>
        <p:txBody>
          <a:bodyPr/>
          <a:lstStyle/>
          <a:p>
            <a:r>
              <a:rPr lang="en-US" dirty="0"/>
              <a:t>Back-End Technologies</a:t>
            </a:r>
          </a:p>
        </p:txBody>
      </p:sp>
      <p:pic>
        <p:nvPicPr>
          <p:cNvPr id="1026" name="Picture 2" descr="Backend Icon at Vectorified.com | Collection of Backend Icon free ...">
            <a:extLst>
              <a:ext uri="{FF2B5EF4-FFF2-40B4-BE49-F238E27FC236}">
                <a16:creationId xmlns="" xmlns:a16="http://schemas.microsoft.com/office/drawing/2014/main" id="{A9A7D67B-D772-4D9A-9F23-AFF071E8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1000" y="4403580"/>
            <a:ext cx="2251920" cy="225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970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E2C6E191-79C1-4E01-BDB8-55A69FD157A3}"/>
              </a:ext>
            </a:extLst>
          </p:cNvPr>
          <p:cNvSpPr>
            <a:spLocks noGrp="1"/>
          </p:cNvSpPr>
          <p:nvPr>
            <p:ph type="sldNum" sz="quarter" idx="5"/>
          </p:nvPr>
        </p:nvSpPr>
        <p:spPr/>
        <p:txBody>
          <a:bodyPr/>
          <a:lstStyle/>
          <a:p>
            <a:fld id="{2BF067CD-8E6B-4360-9AA8-C5DF2A48A6D1}" type="slidenum">
              <a:rPr lang="en-US" noProof="0" smtClean="0"/>
              <a:pPr/>
              <a:t>46</a:t>
            </a:fld>
            <a:endParaRPr lang="en-US" noProof="0" dirty="0"/>
          </a:p>
        </p:txBody>
      </p:sp>
      <p:sp>
        <p:nvSpPr>
          <p:cNvPr id="3" name="Text Placeholder 2">
            <a:extLst>
              <a:ext uri="{FF2B5EF4-FFF2-40B4-BE49-F238E27FC236}">
                <a16:creationId xmlns="" xmlns:a16="http://schemas.microsoft.com/office/drawing/2014/main" id="{C90DA112-E20B-4BE1-9B21-8293DCEBA516}"/>
              </a:ext>
            </a:extLst>
          </p:cNvPr>
          <p:cNvSpPr>
            <a:spLocks noGrp="1"/>
          </p:cNvSpPr>
          <p:nvPr>
            <p:ph type="body" sz="quarter" idx="10"/>
          </p:nvPr>
        </p:nvSpPr>
        <p:spPr/>
        <p:txBody>
          <a:bodyPr/>
          <a:lstStyle/>
          <a:p>
            <a:pPr>
              <a:buClr>
                <a:schemeClr val="tx1"/>
              </a:buClr>
            </a:pPr>
            <a:r>
              <a:rPr lang="en-US" dirty="0"/>
              <a:t>Full stack development</a:t>
            </a:r>
          </a:p>
          <a:p>
            <a:pPr lvl="1">
              <a:buClr>
                <a:schemeClr val="tx1"/>
              </a:buClr>
            </a:pPr>
            <a:r>
              <a:rPr lang="en-US" dirty="0"/>
              <a:t>Combines </a:t>
            </a:r>
            <a:r>
              <a:rPr lang="en-US" b="1" dirty="0">
                <a:solidFill>
                  <a:schemeClr val="bg1"/>
                </a:solidFill>
              </a:rPr>
              <a:t>back end + front-end</a:t>
            </a:r>
            <a:endParaRPr lang="en-US" dirty="0">
              <a:solidFill>
                <a:schemeClr val="bg1"/>
              </a:solidFill>
            </a:endParaRPr>
          </a:p>
          <a:p>
            <a:pPr lvl="1">
              <a:buClr>
                <a:schemeClr val="tx1"/>
              </a:buClr>
            </a:pPr>
            <a:r>
              <a:rPr lang="en-US" dirty="0"/>
              <a:t>Requires end-to-end </a:t>
            </a:r>
            <a:r>
              <a:rPr lang="en-US" b="1" dirty="0">
                <a:solidFill>
                  <a:schemeClr val="bg1"/>
                </a:solidFill>
              </a:rPr>
              <a:t>architecture</a:t>
            </a:r>
            <a:r>
              <a:rPr lang="en-US" dirty="0"/>
              <a:t>, </a:t>
            </a:r>
            <a:r>
              <a:rPr lang="en-US" b="1" dirty="0">
                <a:solidFill>
                  <a:schemeClr val="bg1"/>
                </a:solidFill>
              </a:rPr>
              <a:t>design</a:t>
            </a:r>
            <a:r>
              <a:rPr lang="en-US" dirty="0"/>
              <a:t> and </a:t>
            </a:r>
            <a:r>
              <a:rPr lang="en-US" b="1" dirty="0">
                <a:solidFill>
                  <a:schemeClr val="bg1"/>
                </a:solidFill>
              </a:rPr>
              <a:t>implementation</a:t>
            </a:r>
          </a:p>
          <a:p>
            <a:pPr>
              <a:buClr>
                <a:schemeClr val="tx1"/>
              </a:buClr>
            </a:pPr>
            <a:r>
              <a:rPr lang="en-US" b="1" dirty="0">
                <a:solidFill>
                  <a:schemeClr val="bg1"/>
                </a:solidFill>
              </a:rPr>
              <a:t>Full</a:t>
            </a:r>
            <a:r>
              <a:rPr lang="en-US" b="1" dirty="0"/>
              <a:t> </a:t>
            </a:r>
            <a:r>
              <a:rPr lang="en-US" b="1" dirty="0">
                <a:solidFill>
                  <a:schemeClr val="bg1"/>
                </a:solidFill>
              </a:rPr>
              <a:t>stack</a:t>
            </a:r>
            <a:r>
              <a:rPr lang="en-US" b="1" dirty="0"/>
              <a:t> </a:t>
            </a:r>
            <a:r>
              <a:rPr lang="en-US" b="1" dirty="0">
                <a:solidFill>
                  <a:schemeClr val="bg1"/>
                </a:solidFill>
              </a:rPr>
              <a:t>developers</a:t>
            </a:r>
          </a:p>
          <a:p>
            <a:pPr lvl="1">
              <a:buClr>
                <a:schemeClr val="tx1"/>
              </a:buClr>
            </a:pPr>
            <a:r>
              <a:rPr lang="en-US" dirty="0"/>
              <a:t>Build </a:t>
            </a:r>
            <a:r>
              <a:rPr lang="en-US" b="1" dirty="0">
                <a:solidFill>
                  <a:schemeClr val="bg1"/>
                </a:solidFill>
              </a:rPr>
              <a:t>back-end</a:t>
            </a:r>
            <a:r>
              <a:rPr lang="en-US" b="1" dirty="0"/>
              <a:t> </a:t>
            </a:r>
            <a:r>
              <a:rPr lang="en-US" b="1" dirty="0">
                <a:solidFill>
                  <a:schemeClr val="bg1"/>
                </a:solidFill>
              </a:rPr>
              <a:t>services</a:t>
            </a:r>
            <a:r>
              <a:rPr lang="bg-BG" dirty="0"/>
              <a:t>: </a:t>
            </a:r>
            <a:r>
              <a:rPr lang="en-US" dirty="0"/>
              <a:t>business logic, data processing, data storage, databases, server-side APIs, containers and cloud</a:t>
            </a:r>
            <a:endParaRPr lang="bg-BG" dirty="0"/>
          </a:p>
          <a:p>
            <a:pPr lvl="1">
              <a:buClr>
                <a:schemeClr val="tx1"/>
              </a:buClr>
            </a:pPr>
            <a:r>
              <a:rPr lang="en-US" dirty="0"/>
              <a:t>Build </a:t>
            </a:r>
            <a:r>
              <a:rPr lang="en-US" b="1" dirty="0">
                <a:solidFill>
                  <a:schemeClr val="bg1"/>
                </a:solidFill>
              </a:rPr>
              <a:t>front-end</a:t>
            </a:r>
            <a:r>
              <a:rPr lang="en-US" b="1" dirty="0"/>
              <a:t> </a:t>
            </a:r>
            <a:r>
              <a:rPr lang="en-US" b="1" dirty="0">
                <a:solidFill>
                  <a:schemeClr val="bg1"/>
                </a:solidFill>
              </a:rPr>
              <a:t>apps</a:t>
            </a:r>
            <a:r>
              <a:rPr lang="en-US" dirty="0"/>
              <a:t>: Web, mobile and desktop UI</a:t>
            </a:r>
          </a:p>
          <a:p>
            <a:pPr lvl="1">
              <a:buClr>
                <a:schemeClr val="tx1"/>
              </a:buClr>
            </a:pPr>
            <a:r>
              <a:rPr lang="en-US" dirty="0"/>
              <a:t>Connect and </a:t>
            </a:r>
            <a:r>
              <a:rPr lang="en-US" b="1" dirty="0">
                <a:solidFill>
                  <a:schemeClr val="bg1"/>
                </a:solidFill>
              </a:rPr>
              <a:t>integrate</a:t>
            </a:r>
            <a:r>
              <a:rPr lang="en-US" dirty="0"/>
              <a:t> the</a:t>
            </a:r>
            <a:r>
              <a:rPr lang="en-US" b="1" dirty="0"/>
              <a:t> </a:t>
            </a:r>
            <a:r>
              <a:rPr lang="en-US" b="1" dirty="0">
                <a:solidFill>
                  <a:schemeClr val="bg1"/>
                </a:solidFill>
              </a:rPr>
              <a:t>front-end</a:t>
            </a:r>
            <a:r>
              <a:rPr lang="en-US" b="1" dirty="0"/>
              <a:t> </a:t>
            </a:r>
            <a:r>
              <a:rPr lang="en-US" dirty="0"/>
              <a:t>with the</a:t>
            </a:r>
            <a:r>
              <a:rPr lang="en-US" b="1" dirty="0"/>
              <a:t> </a:t>
            </a:r>
            <a:r>
              <a:rPr lang="en-US" b="1" dirty="0">
                <a:solidFill>
                  <a:schemeClr val="bg1"/>
                </a:solidFill>
              </a:rPr>
              <a:t>back-end</a:t>
            </a:r>
          </a:p>
        </p:txBody>
      </p:sp>
      <p:sp>
        <p:nvSpPr>
          <p:cNvPr id="4" name="Title 3">
            <a:extLst>
              <a:ext uri="{FF2B5EF4-FFF2-40B4-BE49-F238E27FC236}">
                <a16:creationId xmlns="" xmlns:a16="http://schemas.microsoft.com/office/drawing/2014/main" id="{FF13CA56-CAC9-48A9-A208-6CDBB756E29F}"/>
              </a:ext>
            </a:extLst>
          </p:cNvPr>
          <p:cNvSpPr>
            <a:spLocks noGrp="1"/>
          </p:cNvSpPr>
          <p:nvPr>
            <p:ph type="title"/>
          </p:nvPr>
        </p:nvSpPr>
        <p:spPr/>
        <p:txBody>
          <a:bodyPr/>
          <a:lstStyle/>
          <a:p>
            <a:r>
              <a:rPr lang="en-US" dirty="0"/>
              <a:t>Full Stack Development</a:t>
            </a:r>
          </a:p>
        </p:txBody>
      </p:sp>
    </p:spTree>
    <p:extLst>
      <p:ext uri="{BB962C8B-B14F-4D97-AF65-F5344CB8AC3E}">
        <p14:creationId xmlns:p14="http://schemas.microsoft.com/office/powerpoint/2010/main" val="38965877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 xmlns:a16="http://schemas.microsoft.com/office/drawing/2014/main"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lstStyle/>
          <a:p>
            <a:r>
              <a:rPr lang="en-US" dirty="0"/>
              <a:t>Summary</a:t>
            </a:r>
          </a:p>
        </p:txBody>
      </p:sp>
      <p:grpSp>
        <p:nvGrpSpPr>
          <p:cNvPr id="9" name="Group 8">
            <a:extLst>
              <a:ext uri="{FF2B5EF4-FFF2-40B4-BE49-F238E27FC236}">
                <a16:creationId xmlns=""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955968" y="3418449"/>
            <a:ext cx="2620615" cy="2836165"/>
          </a:xfrm>
          <a:prstGeom prst="rect">
            <a:avLst/>
          </a:prstGeom>
        </p:spPr>
      </p:pic>
      <p:sp>
        <p:nvSpPr>
          <p:cNvPr id="15" name="Content Placeholder 4">
            <a:extLst>
              <a:ext uri="{FF2B5EF4-FFF2-40B4-BE49-F238E27FC236}">
                <a16:creationId xmlns="" xmlns:a16="http://schemas.microsoft.com/office/drawing/2014/main" id="{B96A0DF8-27E7-4DC8-BBE3-7238AAAEB845}"/>
              </a:ext>
            </a:extLst>
          </p:cNvPr>
          <p:cNvSpPr txBox="1">
            <a:spLocks/>
          </p:cNvSpPr>
          <p:nvPr/>
        </p:nvSpPr>
        <p:spPr>
          <a:xfrm>
            <a:off x="543073" y="1723767"/>
            <a:ext cx="7907864"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endParaRPr lang="en-US" sz="3600" dirty="0">
              <a:solidFill>
                <a:schemeClr val="bg2"/>
              </a:solidFill>
            </a:endParaRPr>
          </a:p>
        </p:txBody>
      </p:sp>
      <p:sp>
        <p:nvSpPr>
          <p:cNvPr id="16" name="Slide Number">
            <a:extLst>
              <a:ext uri="{FF2B5EF4-FFF2-40B4-BE49-F238E27FC236}">
                <a16:creationId xmlns="" xmlns:a16="http://schemas.microsoft.com/office/drawing/2014/main" id="{20EFC5B8-6B43-43EE-9868-DBA5BF8B92D7}"/>
              </a:ext>
            </a:extLst>
          </p:cNvPr>
          <p:cNvSpPr txBox="1">
            <a:spLocks/>
          </p:cNvSpPr>
          <p:nvPr/>
        </p:nvSpPr>
        <p:spPr>
          <a:xfrm>
            <a:off x="11631000" y="6507000"/>
            <a:ext cx="48944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47</a:t>
            </a:fld>
            <a:endParaRPr lang="en-US" dirty="0"/>
          </a:p>
        </p:txBody>
      </p:sp>
      <p:sp>
        <p:nvSpPr>
          <p:cNvPr id="19" name="Text Placeholder 2">
            <a:extLst>
              <a:ext uri="{FF2B5EF4-FFF2-40B4-BE49-F238E27FC236}">
                <a16:creationId xmlns="" xmlns:a16="http://schemas.microsoft.com/office/drawing/2014/main" id="{8DA08BDD-AFCF-4A9E-9379-4EAEBB3471CE}"/>
              </a:ext>
            </a:extLst>
          </p:cNvPr>
          <p:cNvSpPr txBox="1">
            <a:spLocks/>
          </p:cNvSpPr>
          <p:nvPr/>
        </p:nvSpPr>
        <p:spPr>
          <a:xfrm>
            <a:off x="699285" y="1619694"/>
            <a:ext cx="7824768" cy="4991380"/>
          </a:xfrm>
          <a:prstGeom prst="rect">
            <a:avLst/>
          </a:prstGeom>
        </p:spPr>
        <p:txBody>
          <a:bodyPr vert="horz" lIns="108000" tIns="36000" rIns="108000" bIns="36000" rtlCol="0">
            <a:normAutofit lnSpcReduction="10000"/>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3200" dirty="0">
                <a:solidFill>
                  <a:schemeClr val="bg2"/>
                </a:solidFill>
              </a:rPr>
              <a:t>The </a:t>
            </a:r>
            <a:r>
              <a:rPr lang="en-US" sz="3200" b="1" dirty="0">
                <a:solidFill>
                  <a:schemeClr val="bg1"/>
                </a:solidFill>
              </a:rPr>
              <a:t>4 skills </a:t>
            </a:r>
            <a:r>
              <a:rPr lang="en-US" sz="3200" dirty="0">
                <a:solidFill>
                  <a:schemeClr val="bg2"/>
                </a:solidFill>
              </a:rPr>
              <a:t>of the software engineers:</a:t>
            </a:r>
          </a:p>
          <a:p>
            <a:pPr lvl="1"/>
            <a:r>
              <a:rPr lang="en-US" sz="3000" dirty="0">
                <a:solidFill>
                  <a:schemeClr val="bg2"/>
                </a:solidFill>
              </a:rPr>
              <a:t>Coding</a:t>
            </a:r>
          </a:p>
          <a:p>
            <a:pPr lvl="1"/>
            <a:r>
              <a:rPr lang="en-US" sz="3000" dirty="0">
                <a:solidFill>
                  <a:schemeClr val="bg2"/>
                </a:solidFill>
              </a:rPr>
              <a:t>Problem Solving</a:t>
            </a:r>
          </a:p>
          <a:p>
            <a:pPr lvl="1"/>
            <a:r>
              <a:rPr lang="en-US" sz="3000" dirty="0">
                <a:solidFill>
                  <a:schemeClr val="bg2"/>
                </a:solidFill>
              </a:rPr>
              <a:t>Development Concepts</a:t>
            </a:r>
          </a:p>
          <a:p>
            <a:pPr lvl="1"/>
            <a:r>
              <a:rPr lang="en-US" sz="3000" dirty="0">
                <a:solidFill>
                  <a:schemeClr val="bg2"/>
                </a:solidFill>
              </a:rPr>
              <a:t>Software Technologies</a:t>
            </a:r>
          </a:p>
          <a:p>
            <a:r>
              <a:rPr lang="en-US" sz="3200" dirty="0">
                <a:solidFill>
                  <a:schemeClr val="bg2"/>
                </a:solidFill>
              </a:rPr>
              <a:t>OOP, FP, Async, Event-Driven Programming</a:t>
            </a:r>
          </a:p>
          <a:p>
            <a:r>
              <a:rPr lang="en-US" sz="3200" dirty="0">
                <a:solidFill>
                  <a:schemeClr val="bg2"/>
                </a:solidFill>
              </a:rPr>
              <a:t>Software Architectures</a:t>
            </a:r>
          </a:p>
          <a:p>
            <a:pPr lvl="1"/>
            <a:r>
              <a:rPr lang="en-US" sz="3000" dirty="0">
                <a:solidFill>
                  <a:schemeClr val="bg2"/>
                </a:solidFill>
              </a:rPr>
              <a:t>Front-End and Back-End</a:t>
            </a:r>
          </a:p>
        </p:txBody>
      </p:sp>
    </p:spTree>
    <p:extLst>
      <p:ext uri="{BB962C8B-B14F-4D97-AF65-F5344CB8AC3E}">
        <p14:creationId xmlns:p14="http://schemas.microsoft.com/office/powerpoint/2010/main" val="20267703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151966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9" name="Picture 18" descr="Logo, company name&#10;&#10;Description automatically generated">
            <a:hlinkClick r:id="rId2"/>
            <a:extLst>
              <a:ext uri="{FF2B5EF4-FFF2-40B4-BE49-F238E27FC236}">
                <a16:creationId xmlns:a16="http://schemas.microsoft.com/office/drawing/2014/main" xmlns="" id="{F695C7C5-DABF-43EE-A6C1-EAE2EEE0C90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754" t="27513" r="15212" b="31480"/>
          <a:stretch/>
        </p:blipFill>
        <p:spPr>
          <a:xfrm>
            <a:off x="277587" y="5655568"/>
            <a:ext cx="1704391" cy="759297"/>
          </a:xfrm>
          <a:prstGeom prst="rect">
            <a:avLst/>
          </a:prstGeom>
        </p:spPr>
      </p:pic>
      <p:pic>
        <p:nvPicPr>
          <p:cNvPr id="23" name="Picture 22" descr="A picture containing logo&#10;&#10;Description automatically generated">
            <a:hlinkClick r:id="rId4"/>
            <a:extLst>
              <a:ext uri="{FF2B5EF4-FFF2-40B4-BE49-F238E27FC236}">
                <a16:creationId xmlns:a16="http://schemas.microsoft.com/office/drawing/2014/main" xmlns="" id="{BA25B75E-8216-4248-83D3-EC26438E34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5193" y="5558957"/>
            <a:ext cx="1593799" cy="952521"/>
          </a:xfrm>
          <a:prstGeom prst="rect">
            <a:avLst/>
          </a:prstGeom>
        </p:spPr>
      </p:pic>
      <p:pic>
        <p:nvPicPr>
          <p:cNvPr id="24" name="Picture 23" descr="Graphical user interface, text, application&#10;&#10;Description automatically generated">
            <a:hlinkClick r:id="rId6"/>
            <a:extLst>
              <a:ext uri="{FF2B5EF4-FFF2-40B4-BE49-F238E27FC236}">
                <a16:creationId xmlns:a16="http://schemas.microsoft.com/office/drawing/2014/main" xmlns="" id="{99BE8E0D-4CD6-423C-B482-4BF691E004B9}"/>
              </a:ext>
            </a:extLst>
          </p:cNvPr>
          <p:cNvPicPr>
            <a:picLocks noChangeAspect="1"/>
          </p:cNvPicPr>
          <p:nvPr/>
        </p:nvPicPr>
        <p:blipFill rotWithShape="1">
          <a:blip r:embed="rId7">
            <a:extLst>
              <a:ext uri="{28A0092B-C50C-407E-A947-70E740481C1C}">
                <a14:useLocalDpi xmlns:a14="http://schemas.microsoft.com/office/drawing/2010/main" val="0"/>
              </a:ext>
            </a:extLst>
          </a:blip>
          <a:srcRect l="8432" t="2384" r="19064" b="23051"/>
          <a:stretch/>
        </p:blipFill>
        <p:spPr>
          <a:xfrm>
            <a:off x="2735348" y="2557422"/>
            <a:ext cx="2211823" cy="1089203"/>
          </a:xfrm>
          <a:prstGeom prst="rect">
            <a:avLst/>
          </a:prstGeom>
        </p:spPr>
      </p:pic>
      <p:pic>
        <p:nvPicPr>
          <p:cNvPr id="26" name="Picture 25" descr="Logo&#10;&#10;Description automatically generated">
            <a:hlinkClick r:id="rId8"/>
            <a:extLst>
              <a:ext uri="{FF2B5EF4-FFF2-40B4-BE49-F238E27FC236}">
                <a16:creationId xmlns:a16="http://schemas.microsoft.com/office/drawing/2014/main" xmlns="" id="{3A1E1CA1-D56C-4DE1-9BDC-F2FA10D093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821" y="4194384"/>
            <a:ext cx="2366037" cy="1025101"/>
          </a:xfrm>
          <a:prstGeom prst="rect">
            <a:avLst/>
          </a:prstGeom>
        </p:spPr>
      </p:pic>
      <p:pic>
        <p:nvPicPr>
          <p:cNvPr id="29" name="Picture 28" descr="Text&#10;&#10;Description automatically generated with low confidence">
            <a:hlinkClick r:id="rId10"/>
            <a:extLst>
              <a:ext uri="{FF2B5EF4-FFF2-40B4-BE49-F238E27FC236}">
                <a16:creationId xmlns:a16="http://schemas.microsoft.com/office/drawing/2014/main" xmlns="" id="{7E770D87-9E84-428A-B6DE-60CA6A95A96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1161" y="875362"/>
            <a:ext cx="2184284" cy="1714353"/>
          </a:xfrm>
          <a:prstGeom prst="rect">
            <a:avLst/>
          </a:prstGeom>
        </p:spPr>
      </p:pic>
      <p:pic>
        <p:nvPicPr>
          <p:cNvPr id="34" name="Picture 33" descr="A picture containing logo&#10;&#10;Description automatically generated">
            <a:hlinkClick r:id="rId12"/>
            <a:extLst>
              <a:ext uri="{FF2B5EF4-FFF2-40B4-BE49-F238E27FC236}">
                <a16:creationId xmlns:a16="http://schemas.microsoft.com/office/drawing/2014/main" xmlns="" id="{68388868-5056-476F-9288-137236A0422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480500" y="5641819"/>
            <a:ext cx="1815525" cy="869659"/>
          </a:xfrm>
          <a:prstGeom prst="rect">
            <a:avLst/>
          </a:prstGeom>
        </p:spPr>
      </p:pic>
      <p:pic>
        <p:nvPicPr>
          <p:cNvPr id="35" name="Picture 34" descr="Logo&#10;&#10;Description automatically generated with low confidence">
            <a:hlinkClick r:id="rId14"/>
            <a:extLst>
              <a:ext uri="{FF2B5EF4-FFF2-40B4-BE49-F238E27FC236}">
                <a16:creationId xmlns:a16="http://schemas.microsoft.com/office/drawing/2014/main" xmlns="" id="{B87F00C9-0D0A-4D3E-82E8-9A2CFBB8B64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682336" y="1383106"/>
            <a:ext cx="5236953" cy="965563"/>
          </a:xfrm>
          <a:prstGeom prst="rect">
            <a:avLst/>
          </a:prstGeom>
        </p:spPr>
      </p:pic>
      <p:pic>
        <p:nvPicPr>
          <p:cNvPr id="36" name="Picture 35" descr="Shape&#10;&#10;Description automatically generated with medium confidence">
            <a:hlinkClick r:id="rId16"/>
            <a:extLst>
              <a:ext uri="{FF2B5EF4-FFF2-40B4-BE49-F238E27FC236}">
                <a16:creationId xmlns:a16="http://schemas.microsoft.com/office/drawing/2014/main" xmlns="" id="{3B30853C-111E-4B36-8BEF-DFE3C6A84C5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22761" y="5601521"/>
            <a:ext cx="2520171" cy="869659"/>
          </a:xfrm>
          <a:prstGeom prst="rect">
            <a:avLst/>
          </a:prstGeom>
        </p:spPr>
      </p:pic>
      <p:pic>
        <p:nvPicPr>
          <p:cNvPr id="37" name="Picture 36" descr="Logo&#10;&#10;Description automatically generated">
            <a:hlinkClick r:id="rId18"/>
            <a:extLst>
              <a:ext uri="{FF2B5EF4-FFF2-40B4-BE49-F238E27FC236}">
                <a16:creationId xmlns:a16="http://schemas.microsoft.com/office/drawing/2014/main" xmlns="" id="{92837D2B-E933-480C-87FA-0B9DBAACA047}"/>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563669" y="4086151"/>
            <a:ext cx="2779263" cy="1075844"/>
          </a:xfrm>
          <a:prstGeom prst="rect">
            <a:avLst/>
          </a:prstGeom>
        </p:spPr>
      </p:pic>
      <p:pic>
        <p:nvPicPr>
          <p:cNvPr id="38" name="Picture 37" descr="Graphical user interface&#10;&#10;Description automatically generated with low confidence">
            <a:hlinkClick r:id="rId20"/>
            <a:extLst>
              <a:ext uri="{FF2B5EF4-FFF2-40B4-BE49-F238E27FC236}">
                <a16:creationId xmlns:a16="http://schemas.microsoft.com/office/drawing/2014/main" xmlns="" id="{DF73092C-E471-4116-B890-7E225470388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06035" y="1476349"/>
            <a:ext cx="1865077" cy="2314493"/>
          </a:xfrm>
          <a:prstGeom prst="rect">
            <a:avLst/>
          </a:prstGeom>
        </p:spPr>
      </p:pic>
      <p:pic>
        <p:nvPicPr>
          <p:cNvPr id="39" name="Picture 38" descr="Text&#10;&#10;Description automatically generated with low confidence">
            <a:hlinkClick r:id="rId22"/>
            <a:extLst>
              <a:ext uri="{FF2B5EF4-FFF2-40B4-BE49-F238E27FC236}">
                <a16:creationId xmlns:a16="http://schemas.microsoft.com/office/drawing/2014/main" xmlns="" id="{282CE06A-8307-4AAA-8AF5-197432017668}"/>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049177" y="4363431"/>
            <a:ext cx="2757360" cy="621896"/>
          </a:xfrm>
          <a:prstGeom prst="rect">
            <a:avLst/>
          </a:prstGeom>
        </p:spPr>
      </p:pic>
      <p:pic>
        <p:nvPicPr>
          <p:cNvPr id="40" name="Picture 39" descr="Logo&#10;&#10;Description automatically generated">
            <a:hlinkClick r:id="rId24"/>
            <a:extLst>
              <a:ext uri="{FF2B5EF4-FFF2-40B4-BE49-F238E27FC236}">
                <a16:creationId xmlns:a16="http://schemas.microsoft.com/office/drawing/2014/main" xmlns="" id="{C1CA53F6-A2C4-4E43-8E82-B322807D580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388945" y="3914016"/>
            <a:ext cx="1740047" cy="1218032"/>
          </a:xfrm>
          <a:prstGeom prst="rect">
            <a:avLst/>
          </a:prstGeom>
        </p:spPr>
      </p:pic>
      <p:pic>
        <p:nvPicPr>
          <p:cNvPr id="41" name="Picture 40" descr="Logo&#10;&#10;Description automatically generated">
            <a:hlinkClick r:id="rId26"/>
            <a:extLst>
              <a:ext uri="{FF2B5EF4-FFF2-40B4-BE49-F238E27FC236}">
                <a16:creationId xmlns:a16="http://schemas.microsoft.com/office/drawing/2014/main" xmlns="" id="{A286012A-1A6D-4FD8-AF54-DE72F6FC321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472469" y="2542277"/>
            <a:ext cx="1656523" cy="1104348"/>
          </a:xfrm>
          <a:prstGeom prst="rect">
            <a:avLst/>
          </a:prstGeom>
        </p:spPr>
      </p:pic>
      <p:pic>
        <p:nvPicPr>
          <p:cNvPr id="42" name="Picture 41" descr="A blue and white logo&#10;&#10;Description automatically generated with medium confidence">
            <a:hlinkClick r:id="rId28"/>
            <a:extLst>
              <a:ext uri="{FF2B5EF4-FFF2-40B4-BE49-F238E27FC236}">
                <a16:creationId xmlns:a16="http://schemas.microsoft.com/office/drawing/2014/main" xmlns="" id="{B5A85CC1-6CE9-43CE-84E8-5F0D26AF4C9B}"/>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539855" y="2585651"/>
            <a:ext cx="3396816" cy="947556"/>
          </a:xfrm>
          <a:prstGeom prst="rect">
            <a:avLst/>
          </a:prstGeom>
        </p:spPr>
      </p:pic>
    </p:spTree>
    <p:extLst>
      <p:ext uri="{BB962C8B-B14F-4D97-AF65-F5344CB8AC3E}">
        <p14:creationId xmlns:p14="http://schemas.microsoft.com/office/powerpoint/2010/main" val="2731948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859FF913-F00E-42D4-BC62-8CCD4C99F7F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
        <p:nvSpPr>
          <p:cNvPr id="2" name="Text Placeholder 1">
            <a:extLst>
              <a:ext uri="{FF2B5EF4-FFF2-40B4-BE49-F238E27FC236}">
                <a16:creationId xmlns="" xmlns:a16="http://schemas.microsoft.com/office/drawing/2014/main" id="{CC61DDD1-FF4F-45D1-8408-64A0C601FBEA}"/>
              </a:ext>
            </a:extLst>
          </p:cNvPr>
          <p:cNvSpPr>
            <a:spLocks noGrp="1"/>
          </p:cNvSpPr>
          <p:nvPr>
            <p:ph type="body" sz="quarter" idx="10"/>
          </p:nvPr>
        </p:nvSpPr>
        <p:spPr>
          <a:xfrm>
            <a:off x="191941" y="1269000"/>
            <a:ext cx="8199059" cy="5415019"/>
          </a:xfrm>
        </p:spPr>
        <p:txBody>
          <a:bodyPr>
            <a:normAutofit/>
          </a:bodyPr>
          <a:lstStyle/>
          <a:p>
            <a:pPr marL="452438" indent="-452438">
              <a:spcBef>
                <a:spcPts val="1200"/>
              </a:spcBef>
              <a:spcAft>
                <a:spcPts val="1200"/>
              </a:spcAft>
              <a:buClr>
                <a:schemeClr val="tx1"/>
              </a:buClr>
            </a:pPr>
            <a:r>
              <a:rPr lang="en-US" sz="3600" dirty="0"/>
              <a:t>4 main </a:t>
            </a:r>
            <a:r>
              <a:rPr lang="en-US" sz="3600" b="1" dirty="0">
                <a:solidFill>
                  <a:schemeClr val="bg1"/>
                </a:solidFill>
              </a:rPr>
              <a:t>groups of technical skills</a:t>
            </a:r>
            <a:r>
              <a:rPr lang="bg-BG" sz="3600" dirty="0"/>
              <a:t>:</a:t>
            </a:r>
            <a:endParaRPr lang="en-US" sz="3600" dirty="0"/>
          </a:p>
          <a:p>
            <a:pPr marL="895350" lvl="1" indent="-452438">
              <a:spcBef>
                <a:spcPts val="1200"/>
              </a:spcBef>
              <a:spcAft>
                <a:spcPts val="1200"/>
              </a:spcAft>
              <a:buClr>
                <a:schemeClr val="tx1"/>
              </a:buClr>
            </a:pPr>
            <a:r>
              <a:rPr lang="en-US" sz="3400" b="1" dirty="0">
                <a:solidFill>
                  <a:schemeClr val="bg1"/>
                </a:solidFill>
              </a:rPr>
              <a:t>Coding</a:t>
            </a:r>
            <a:r>
              <a:rPr lang="en-US" sz="3400" dirty="0"/>
              <a:t> skills</a:t>
            </a:r>
            <a:r>
              <a:rPr lang="ru-RU" sz="3400" dirty="0"/>
              <a:t> </a:t>
            </a:r>
            <a:r>
              <a:rPr lang="en-US" sz="3400" dirty="0"/>
              <a:t>– </a:t>
            </a:r>
            <a:r>
              <a:rPr lang="ru-RU" sz="3400" dirty="0"/>
              <a:t>20%</a:t>
            </a:r>
          </a:p>
          <a:p>
            <a:pPr marL="895350" lvl="1" indent="-452438">
              <a:spcBef>
                <a:spcPts val="1200"/>
              </a:spcBef>
              <a:spcAft>
                <a:spcPts val="1200"/>
              </a:spcAft>
              <a:buClr>
                <a:schemeClr val="tx1"/>
              </a:buClr>
            </a:pPr>
            <a:r>
              <a:rPr lang="en-US" sz="3400" b="1" dirty="0">
                <a:solidFill>
                  <a:schemeClr val="bg1"/>
                </a:solidFill>
              </a:rPr>
              <a:t>Algorithmic</a:t>
            </a:r>
            <a:r>
              <a:rPr lang="en-US" sz="3400" dirty="0"/>
              <a:t> thinking</a:t>
            </a:r>
            <a:r>
              <a:rPr lang="ru-RU" sz="3400" dirty="0"/>
              <a:t> </a:t>
            </a:r>
            <a:r>
              <a:rPr lang="en-US" sz="3400" dirty="0"/>
              <a:t>– </a:t>
            </a:r>
            <a:r>
              <a:rPr lang="ru-RU" sz="3400" dirty="0"/>
              <a:t>30%</a:t>
            </a:r>
          </a:p>
          <a:p>
            <a:pPr marL="895350" lvl="1" indent="-452438">
              <a:spcBef>
                <a:spcPts val="1200"/>
              </a:spcBef>
              <a:spcAft>
                <a:spcPts val="1200"/>
              </a:spcAft>
              <a:buClr>
                <a:schemeClr val="tx1"/>
              </a:buClr>
            </a:pPr>
            <a:r>
              <a:rPr lang="en-US" sz="3400" dirty="0"/>
              <a:t>Fundamental software development </a:t>
            </a:r>
            <a:r>
              <a:rPr lang="en-US" sz="3400" b="1" dirty="0">
                <a:solidFill>
                  <a:schemeClr val="bg1"/>
                </a:solidFill>
              </a:rPr>
              <a:t>concepts</a:t>
            </a:r>
            <a:r>
              <a:rPr lang="ru-RU" sz="3400" dirty="0"/>
              <a:t> </a:t>
            </a:r>
            <a:r>
              <a:rPr lang="en-US" sz="3400" dirty="0"/>
              <a:t>– </a:t>
            </a:r>
            <a:r>
              <a:rPr lang="ru-RU" sz="3400" dirty="0"/>
              <a:t>25%</a:t>
            </a:r>
          </a:p>
          <a:p>
            <a:pPr marL="895350" lvl="1" indent="-452438">
              <a:spcBef>
                <a:spcPts val="1200"/>
              </a:spcBef>
              <a:spcAft>
                <a:spcPts val="1200"/>
              </a:spcAft>
              <a:buClr>
                <a:schemeClr val="tx1"/>
              </a:buClr>
            </a:pPr>
            <a:r>
              <a:rPr lang="en-US" sz="3400" dirty="0"/>
              <a:t>Programming languages and software </a:t>
            </a:r>
            <a:r>
              <a:rPr lang="en-US" sz="3400" b="1" dirty="0">
                <a:solidFill>
                  <a:schemeClr val="bg1"/>
                </a:solidFill>
              </a:rPr>
              <a:t>technologies</a:t>
            </a:r>
            <a:r>
              <a:rPr lang="ru-RU" sz="3400" dirty="0"/>
              <a:t> </a:t>
            </a:r>
            <a:r>
              <a:rPr lang="en-US" sz="3400" dirty="0"/>
              <a:t>– </a:t>
            </a:r>
            <a:r>
              <a:rPr lang="ru-RU" sz="3400" dirty="0"/>
              <a:t>25%</a:t>
            </a:r>
            <a:endParaRPr lang="en-US" sz="3400" dirty="0"/>
          </a:p>
        </p:txBody>
      </p:sp>
      <p:sp>
        <p:nvSpPr>
          <p:cNvPr id="3" name="Title 2">
            <a:extLst>
              <a:ext uri="{FF2B5EF4-FFF2-40B4-BE49-F238E27FC236}">
                <a16:creationId xmlns="" xmlns:a16="http://schemas.microsoft.com/office/drawing/2014/main" id="{96D727D4-CC20-4092-BF0B-ACCF5AADD486}"/>
              </a:ext>
            </a:extLst>
          </p:cNvPr>
          <p:cNvSpPr>
            <a:spLocks noGrp="1"/>
          </p:cNvSpPr>
          <p:nvPr>
            <p:ph type="title"/>
          </p:nvPr>
        </p:nvSpPr>
        <p:spPr/>
        <p:txBody>
          <a:bodyPr>
            <a:normAutofit/>
          </a:bodyPr>
          <a:lstStyle/>
          <a:p>
            <a:r>
              <a:rPr lang="en-US" sz="4400" dirty="0"/>
              <a:t>Skills of the Software Engineers</a:t>
            </a:r>
          </a:p>
        </p:txBody>
      </p:sp>
      <p:pic>
        <p:nvPicPr>
          <p:cNvPr id="6" name="Picture 5">
            <a:extLst>
              <a:ext uri="{FF2B5EF4-FFF2-40B4-BE49-F238E27FC236}">
                <a16:creationId xmlns="" xmlns:a16="http://schemas.microsoft.com/office/drawing/2014/main" id="{CA94E08A-34AF-4020-9D89-E3592834DF81}"/>
              </a:ext>
            </a:extLst>
          </p:cNvPr>
          <p:cNvPicPr>
            <a:picLocks noChangeAspect="1"/>
          </p:cNvPicPr>
          <p:nvPr/>
        </p:nvPicPr>
        <p:blipFill>
          <a:blip r:embed="rId3"/>
          <a:stretch>
            <a:fillRect/>
          </a:stretch>
        </p:blipFill>
        <p:spPr>
          <a:xfrm>
            <a:off x="8649289" y="2259000"/>
            <a:ext cx="2845452" cy="2852900"/>
          </a:xfrm>
          <a:prstGeom prst="rect">
            <a:avLst/>
          </a:prstGeom>
        </p:spPr>
      </p:pic>
    </p:spTree>
    <p:extLst>
      <p:ext uri="{BB962C8B-B14F-4D97-AF65-F5344CB8AC3E}">
        <p14:creationId xmlns:p14="http://schemas.microsoft.com/office/powerpoint/2010/main" val="25128993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B0D5FB3-68F2-49D8-A153-8BAD1305EF08}"/>
              </a:ext>
            </a:extLst>
          </p:cNvPr>
          <p:cNvSpPr>
            <a:spLocks noGrp="1"/>
          </p:cNvSpPr>
          <p:nvPr>
            <p:ph type="sldNum" sz="quarter" idx="5"/>
          </p:nvPr>
        </p:nvSpPr>
        <p:spPr/>
        <p:txBody>
          <a:bodyPr/>
          <a:lstStyle/>
          <a:p>
            <a:fld id="{2BF067CD-8E6B-4360-9AA8-C5DF2A48A6D1}" type="slidenum">
              <a:rPr lang="en-US" noProof="0" smtClean="0"/>
              <a:pPr/>
              <a:t>50</a:t>
            </a:fld>
            <a:endParaRPr lang="en-US" noProof="0" dirty="0"/>
          </a:p>
        </p:txBody>
      </p:sp>
      <p:sp>
        <p:nvSpPr>
          <p:cNvPr id="4" name="Title 3">
            <a:extLst>
              <a:ext uri="{FF2B5EF4-FFF2-40B4-BE49-F238E27FC236}">
                <a16:creationId xmlns:a16="http://schemas.microsoft.com/office/drawing/2014/main" xmlns=""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xmlns="" id="{19D59668-3C9A-4BAE-83AF-92CB45919E32}"/>
              </a:ext>
            </a:extLst>
          </p:cNvPr>
          <p:cNvPicPr>
            <a:picLocks noChangeAspect="1"/>
          </p:cNvPicPr>
          <p:nvPr/>
        </p:nvPicPr>
        <p:blipFill>
          <a:blip r:embed="rId3"/>
          <a:stretch>
            <a:fillRect/>
          </a:stretch>
        </p:blipFill>
        <p:spPr>
          <a:xfrm>
            <a:off x="3530498" y="1855527"/>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628352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39368273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1261131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D6F2B8A7-E168-4332-99EA-3133A517F15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
        <p:nvSpPr>
          <p:cNvPr id="2" name="Text Placeholder 1">
            <a:extLst>
              <a:ext uri="{FF2B5EF4-FFF2-40B4-BE49-F238E27FC236}">
                <a16:creationId xmlns="" xmlns:a16="http://schemas.microsoft.com/office/drawing/2014/main" id="{CC61DDD1-FF4F-45D1-8408-64A0C601FBEA}"/>
              </a:ext>
            </a:extLst>
          </p:cNvPr>
          <p:cNvSpPr>
            <a:spLocks noGrp="1"/>
          </p:cNvSpPr>
          <p:nvPr>
            <p:ph type="body" sz="quarter" idx="10"/>
          </p:nvPr>
        </p:nvSpPr>
        <p:spPr>
          <a:xfrm>
            <a:off x="191942" y="1219201"/>
            <a:ext cx="9009058" cy="5526683"/>
          </a:xfrm>
        </p:spPr>
        <p:txBody>
          <a:bodyPr>
            <a:normAutofit fontScale="92500"/>
          </a:bodyPr>
          <a:lstStyle/>
          <a:p>
            <a:pPr>
              <a:buClr>
                <a:schemeClr val="tx1"/>
              </a:buClr>
            </a:pPr>
            <a:r>
              <a:rPr lang="en-US" sz="3500" dirty="0"/>
              <a:t>The skill to </a:t>
            </a:r>
            <a:r>
              <a:rPr lang="en-US" sz="3500" b="1" dirty="0">
                <a:solidFill>
                  <a:schemeClr val="bg1"/>
                </a:solidFill>
              </a:rPr>
              <a:t>write code</a:t>
            </a:r>
            <a:endParaRPr lang="bg-BG" sz="3500" b="1" dirty="0">
              <a:solidFill>
                <a:schemeClr val="bg1"/>
              </a:solidFill>
            </a:endParaRPr>
          </a:p>
          <a:p>
            <a:pPr lvl="1">
              <a:buClr>
                <a:schemeClr val="tx1"/>
              </a:buClr>
            </a:pPr>
            <a:r>
              <a:rPr lang="en-US" dirty="0"/>
              <a:t>Working with </a:t>
            </a:r>
            <a:r>
              <a:rPr lang="en-US" b="1" dirty="0">
                <a:solidFill>
                  <a:schemeClr val="bg1"/>
                </a:solidFill>
              </a:rPr>
              <a:t>commands</a:t>
            </a:r>
            <a:r>
              <a:rPr lang="en-US" dirty="0"/>
              <a:t>, IDE, variables, data</a:t>
            </a:r>
            <a:br>
              <a:rPr lang="en-US" dirty="0"/>
            </a:br>
            <a:r>
              <a:rPr lang="en-US" dirty="0"/>
              <a:t>and </a:t>
            </a:r>
            <a:r>
              <a:rPr lang="en-US" b="1" dirty="0">
                <a:solidFill>
                  <a:schemeClr val="bg1"/>
                </a:solidFill>
              </a:rPr>
              <a:t>calculations</a:t>
            </a:r>
            <a:r>
              <a:rPr lang="ru-RU" dirty="0"/>
              <a:t>, </a:t>
            </a:r>
            <a:r>
              <a:rPr lang="en-US" b="1" dirty="0">
                <a:solidFill>
                  <a:schemeClr val="bg1"/>
                </a:solidFill>
              </a:rPr>
              <a:t>conditional</a:t>
            </a:r>
            <a:r>
              <a:rPr lang="en-US" dirty="0"/>
              <a:t> statements</a:t>
            </a:r>
            <a:r>
              <a:rPr lang="ru-RU" dirty="0"/>
              <a:t>, </a:t>
            </a:r>
            <a:r>
              <a:rPr lang="en-US" b="1" dirty="0">
                <a:solidFill>
                  <a:schemeClr val="bg1"/>
                </a:solidFill>
              </a:rPr>
              <a:t>loops</a:t>
            </a:r>
            <a:endParaRPr lang="ru-RU" b="1" dirty="0">
              <a:solidFill>
                <a:schemeClr val="bg1"/>
              </a:solidFill>
            </a:endParaRPr>
          </a:p>
          <a:p>
            <a:pPr lvl="1">
              <a:buClr>
                <a:schemeClr val="tx1"/>
              </a:buClr>
            </a:pPr>
            <a:r>
              <a:rPr lang="en-US" dirty="0"/>
              <a:t>Using </a:t>
            </a:r>
            <a:r>
              <a:rPr lang="en-US" b="1" dirty="0">
                <a:solidFill>
                  <a:schemeClr val="bg1"/>
                </a:solidFill>
              </a:rPr>
              <a:t>functions</a:t>
            </a:r>
            <a:r>
              <a:rPr lang="en-US" dirty="0"/>
              <a:t> (or methods) and</a:t>
            </a:r>
            <a:r>
              <a:rPr lang="ru-RU" dirty="0"/>
              <a:t> </a:t>
            </a:r>
            <a:r>
              <a:rPr lang="en-US" b="1" dirty="0">
                <a:solidFill>
                  <a:schemeClr val="bg1"/>
                </a:solidFill>
              </a:rPr>
              <a:t>objects</a:t>
            </a:r>
            <a:endParaRPr lang="ru-RU" b="1" dirty="0">
              <a:solidFill>
                <a:schemeClr val="bg1"/>
              </a:solidFill>
            </a:endParaRPr>
          </a:p>
          <a:p>
            <a:pPr lvl="1">
              <a:buClr>
                <a:schemeClr val="tx1"/>
              </a:buClr>
            </a:pPr>
            <a:r>
              <a:rPr lang="en-US" dirty="0"/>
              <a:t>Working with </a:t>
            </a:r>
            <a:r>
              <a:rPr lang="en-US" b="1" dirty="0">
                <a:solidFill>
                  <a:schemeClr val="bg1"/>
                </a:solidFill>
              </a:rPr>
              <a:t>data structures</a:t>
            </a:r>
            <a:r>
              <a:rPr lang="en-US" b="1" dirty="0"/>
              <a:t> </a:t>
            </a:r>
            <a:r>
              <a:rPr lang="en-US" dirty="0"/>
              <a:t>(arrays</a:t>
            </a:r>
            <a:r>
              <a:rPr lang="ru-RU" dirty="0"/>
              <a:t>, </a:t>
            </a:r>
            <a:r>
              <a:rPr lang="en-US" dirty="0"/>
              <a:t>lists</a:t>
            </a:r>
            <a:r>
              <a:rPr lang="ru-RU" dirty="0"/>
              <a:t>,</a:t>
            </a:r>
            <a:br>
              <a:rPr lang="ru-RU" dirty="0"/>
            </a:br>
            <a:r>
              <a:rPr lang="en-US" dirty="0"/>
              <a:t>maps</a:t>
            </a:r>
            <a:r>
              <a:rPr lang="bg-BG" dirty="0"/>
              <a:t> </a:t>
            </a:r>
            <a:r>
              <a:rPr lang="en-US" dirty="0"/>
              <a:t>and others), libraries and APIs</a:t>
            </a:r>
            <a:endParaRPr lang="bg-BG" dirty="0"/>
          </a:p>
          <a:p>
            <a:pPr>
              <a:buClr>
                <a:schemeClr val="tx1"/>
              </a:buClr>
            </a:pPr>
            <a:r>
              <a:rPr lang="en-US" sz="3500" b="1" dirty="0">
                <a:solidFill>
                  <a:schemeClr val="bg1"/>
                </a:solidFill>
              </a:rPr>
              <a:t>Courses</a:t>
            </a:r>
            <a:r>
              <a:rPr lang="bg-BG" sz="3500" dirty="0"/>
              <a:t> </a:t>
            </a:r>
            <a:r>
              <a:rPr lang="en-US" sz="3500" dirty="0"/>
              <a:t>at SoftUni</a:t>
            </a:r>
            <a:r>
              <a:rPr lang="bg-BG" sz="3500" dirty="0"/>
              <a:t>:</a:t>
            </a:r>
            <a:r>
              <a:rPr lang="en-US" sz="3500" dirty="0"/>
              <a:t> </a:t>
            </a:r>
            <a:r>
              <a:rPr lang="en-US" sz="3500" dirty="0">
                <a:hlinkClick r:id="rId3"/>
              </a:rPr>
              <a:t>softuni.bg/curriculum</a:t>
            </a:r>
            <a:r>
              <a:rPr lang="en-US" sz="3500" dirty="0"/>
              <a:t> </a:t>
            </a:r>
            <a:endParaRPr lang="bg-BG" sz="3500" dirty="0"/>
          </a:p>
          <a:p>
            <a:pPr lvl="1">
              <a:buClr>
                <a:schemeClr val="tx1"/>
              </a:buClr>
            </a:pPr>
            <a:r>
              <a:rPr lang="en-US" dirty="0"/>
              <a:t>Programming Basics</a:t>
            </a:r>
            <a:r>
              <a:rPr lang="bg-BG" dirty="0"/>
              <a:t>, </a:t>
            </a:r>
            <a:r>
              <a:rPr lang="en-US" dirty="0"/>
              <a:t>Programming Fundamentals</a:t>
            </a:r>
          </a:p>
          <a:p>
            <a:pPr>
              <a:buClr>
                <a:schemeClr val="tx1"/>
              </a:buClr>
            </a:pPr>
            <a:r>
              <a:rPr lang="en-US" sz="3500" dirty="0"/>
              <a:t>The programming language doesn't matter</a:t>
            </a:r>
            <a:r>
              <a:rPr lang="bg-BG" sz="3500" dirty="0"/>
              <a:t>!</a:t>
            </a:r>
            <a:endParaRPr lang="ru-RU" sz="3500" dirty="0"/>
          </a:p>
        </p:txBody>
      </p:sp>
      <p:sp>
        <p:nvSpPr>
          <p:cNvPr id="3" name="Title 2">
            <a:extLst>
              <a:ext uri="{FF2B5EF4-FFF2-40B4-BE49-F238E27FC236}">
                <a16:creationId xmlns="" xmlns:a16="http://schemas.microsoft.com/office/drawing/2014/main" id="{96D727D4-CC20-4092-BF0B-ACCF5AADD486}"/>
              </a:ext>
            </a:extLst>
          </p:cNvPr>
          <p:cNvSpPr>
            <a:spLocks noGrp="1"/>
          </p:cNvSpPr>
          <p:nvPr>
            <p:ph type="title"/>
          </p:nvPr>
        </p:nvSpPr>
        <p:spPr/>
        <p:txBody>
          <a:bodyPr>
            <a:normAutofit/>
          </a:bodyPr>
          <a:lstStyle/>
          <a:p>
            <a:r>
              <a:rPr lang="en-US" sz="4400" dirty="0"/>
              <a:t>Skill</a:t>
            </a:r>
            <a:r>
              <a:rPr lang="ru-RU" sz="4400" dirty="0"/>
              <a:t> #1</a:t>
            </a:r>
            <a:r>
              <a:rPr lang="en-US" sz="4400" dirty="0"/>
              <a:t>: Coding </a:t>
            </a:r>
            <a:r>
              <a:rPr lang="ru-RU" sz="4400" dirty="0"/>
              <a:t>(20%)</a:t>
            </a:r>
            <a:endParaRPr lang="en-US" sz="4400" dirty="0"/>
          </a:p>
        </p:txBody>
      </p:sp>
      <p:pic>
        <p:nvPicPr>
          <p:cNvPr id="7" name="Picture 6">
            <a:extLst>
              <a:ext uri="{FF2B5EF4-FFF2-40B4-BE49-F238E27FC236}">
                <a16:creationId xmlns="" xmlns:a16="http://schemas.microsoft.com/office/drawing/2014/main" id="{70FD4AE8-9006-4B66-94FB-C48F311C4A28}"/>
              </a:ext>
            </a:extLst>
          </p:cNvPr>
          <p:cNvPicPr>
            <a:picLocks noChangeAspect="1"/>
          </p:cNvPicPr>
          <p:nvPr/>
        </p:nvPicPr>
        <p:blipFill>
          <a:blip r:embed="rId4"/>
          <a:stretch>
            <a:fillRect/>
          </a:stretch>
        </p:blipFill>
        <p:spPr>
          <a:xfrm>
            <a:off x="8886000" y="1629000"/>
            <a:ext cx="2853175" cy="1786283"/>
          </a:xfrm>
          <a:prstGeom prst="rect">
            <a:avLst/>
          </a:prstGeom>
        </p:spPr>
      </p:pic>
    </p:spTree>
    <p:extLst>
      <p:ext uri="{BB962C8B-B14F-4D97-AF65-F5344CB8AC3E}">
        <p14:creationId xmlns:p14="http://schemas.microsoft.com/office/powerpoint/2010/main" val="14861527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E3F00DAA-CA27-4F08-86EC-701BB76CB6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2" name="Text Placeholder 1">
            <a:extLst>
              <a:ext uri="{FF2B5EF4-FFF2-40B4-BE49-F238E27FC236}">
                <a16:creationId xmlns="" xmlns:a16="http://schemas.microsoft.com/office/drawing/2014/main" id="{CB502034-E12A-4584-9D1A-F2E862FD904C}"/>
              </a:ext>
            </a:extLst>
          </p:cNvPr>
          <p:cNvSpPr>
            <a:spLocks noGrp="1"/>
          </p:cNvSpPr>
          <p:nvPr>
            <p:ph type="body" sz="quarter" idx="10"/>
          </p:nvPr>
        </p:nvSpPr>
        <p:spPr>
          <a:xfrm>
            <a:off x="191941" y="1240782"/>
            <a:ext cx="11815018" cy="5516469"/>
          </a:xfrm>
        </p:spPr>
        <p:txBody>
          <a:bodyPr>
            <a:normAutofit fontScale="92500" lnSpcReduction="10000"/>
          </a:bodyPr>
          <a:lstStyle/>
          <a:p>
            <a:pPr>
              <a:buClr>
                <a:schemeClr val="tx1"/>
              </a:buClr>
            </a:pPr>
            <a:r>
              <a:rPr lang="en-US" sz="3500" b="1" dirty="0">
                <a:solidFill>
                  <a:schemeClr val="bg1"/>
                </a:solidFill>
              </a:rPr>
              <a:t>Algorithmic</a:t>
            </a:r>
            <a:r>
              <a:rPr lang="bg-BG" sz="3500" dirty="0"/>
              <a:t> (</a:t>
            </a:r>
            <a:r>
              <a:rPr lang="en-US" sz="3500" dirty="0"/>
              <a:t>engineering</a:t>
            </a:r>
            <a:r>
              <a:rPr lang="bg-BG" sz="3500" dirty="0"/>
              <a:t>, </a:t>
            </a:r>
            <a:r>
              <a:rPr lang="en-US" sz="3500" dirty="0"/>
              <a:t>mathematical</a:t>
            </a:r>
            <a:r>
              <a:rPr lang="bg-BG" sz="3500" dirty="0"/>
              <a:t>) </a:t>
            </a:r>
            <a:r>
              <a:rPr lang="en-US" sz="3500" b="1" dirty="0">
                <a:solidFill>
                  <a:schemeClr val="bg1"/>
                </a:solidFill>
              </a:rPr>
              <a:t>thinking</a:t>
            </a:r>
            <a:endParaRPr lang="bg-BG" sz="3500" b="1" dirty="0">
              <a:solidFill>
                <a:schemeClr val="bg1"/>
              </a:solidFill>
            </a:endParaRPr>
          </a:p>
          <a:p>
            <a:pPr lvl="1">
              <a:buClr>
                <a:schemeClr val="tx1"/>
              </a:buClr>
            </a:pPr>
            <a:r>
              <a:rPr lang="en-US" sz="3200" dirty="0"/>
              <a:t>The ability to analyze problems and find solutions</a:t>
            </a:r>
            <a:endParaRPr lang="bg-BG" sz="3200" dirty="0"/>
          </a:p>
          <a:p>
            <a:pPr lvl="1">
              <a:buClr>
                <a:schemeClr val="tx1"/>
              </a:buClr>
            </a:pPr>
            <a:r>
              <a:rPr lang="en-US" sz="3200" dirty="0"/>
              <a:t>Breaking the problem down to steps</a:t>
            </a:r>
            <a:r>
              <a:rPr lang="bg-BG" sz="3200" dirty="0"/>
              <a:t> (</a:t>
            </a:r>
            <a:r>
              <a:rPr lang="en-US" sz="3200" dirty="0"/>
              <a:t>algorithm</a:t>
            </a:r>
            <a:r>
              <a:rPr lang="bg-BG" sz="3200" dirty="0"/>
              <a:t>)</a:t>
            </a:r>
            <a:endParaRPr lang="en-US" sz="3200" dirty="0"/>
          </a:p>
          <a:p>
            <a:pPr>
              <a:spcBef>
                <a:spcPts val="1200"/>
              </a:spcBef>
              <a:buClr>
                <a:schemeClr val="tx1"/>
              </a:buClr>
            </a:pPr>
            <a:r>
              <a:rPr lang="en-US" sz="3500" dirty="0"/>
              <a:t>How</a:t>
            </a:r>
            <a:r>
              <a:rPr lang="en-US" sz="3500" b="1" dirty="0"/>
              <a:t> </a:t>
            </a:r>
            <a:r>
              <a:rPr lang="en-US" sz="3500" dirty="0"/>
              <a:t>to develop algorithmic thinking</a:t>
            </a:r>
            <a:r>
              <a:rPr lang="bg-BG" sz="3500" dirty="0"/>
              <a:t>?</a:t>
            </a:r>
          </a:p>
          <a:p>
            <a:pPr lvl="1">
              <a:buClr>
                <a:schemeClr val="tx1"/>
              </a:buClr>
            </a:pPr>
            <a:r>
              <a:rPr lang="en-US" sz="3200" dirty="0"/>
              <a:t>Solve </a:t>
            </a:r>
            <a:r>
              <a:rPr lang="bg-BG" sz="3200" b="1" dirty="0">
                <a:solidFill>
                  <a:schemeClr val="bg1"/>
                </a:solidFill>
              </a:rPr>
              <a:t>1000+</a:t>
            </a:r>
            <a:r>
              <a:rPr lang="bg-BG" sz="3200" b="1" dirty="0"/>
              <a:t> </a:t>
            </a:r>
            <a:r>
              <a:rPr lang="en-US" sz="3200" dirty="0"/>
              <a:t>programming </a:t>
            </a:r>
            <a:r>
              <a:rPr lang="en-US" sz="3200" b="1" dirty="0">
                <a:solidFill>
                  <a:schemeClr val="bg1"/>
                </a:solidFill>
              </a:rPr>
              <a:t>problems</a:t>
            </a:r>
            <a:endParaRPr lang="bg-BG" sz="3200" dirty="0">
              <a:solidFill>
                <a:schemeClr val="bg1"/>
              </a:solidFill>
            </a:endParaRPr>
          </a:p>
          <a:p>
            <a:pPr lvl="1">
              <a:buClr>
                <a:schemeClr val="tx1"/>
              </a:buClr>
            </a:pPr>
            <a:r>
              <a:rPr lang="en-US" sz="3200" dirty="0"/>
              <a:t>It takes 6 to 12 months of coding every day</a:t>
            </a:r>
            <a:endParaRPr lang="bg-BG" sz="3200" dirty="0"/>
          </a:p>
          <a:p>
            <a:pPr>
              <a:lnSpc>
                <a:spcPct val="110000"/>
              </a:lnSpc>
              <a:buClr>
                <a:schemeClr val="tx1"/>
              </a:buClr>
            </a:pPr>
            <a:r>
              <a:rPr lang="en-US" sz="3500" dirty="0"/>
              <a:t>Courses</a:t>
            </a:r>
            <a:r>
              <a:rPr lang="bg-BG" sz="3500" dirty="0"/>
              <a:t> </a:t>
            </a:r>
            <a:r>
              <a:rPr lang="en-US" sz="3500" dirty="0"/>
              <a:t>in </a:t>
            </a:r>
            <a:r>
              <a:rPr lang="en-US" sz="3500" b="1" dirty="0">
                <a:hlinkClick r:id="rId3"/>
              </a:rPr>
              <a:t>SoftUni</a:t>
            </a:r>
            <a:r>
              <a:rPr lang="bg-BG" sz="3500" dirty="0"/>
              <a:t>: </a:t>
            </a:r>
            <a:r>
              <a:rPr lang="en-US" sz="3500" dirty="0"/>
              <a:t>Programming Basics</a:t>
            </a:r>
            <a:r>
              <a:rPr lang="bg-BG" sz="3500" dirty="0"/>
              <a:t>,</a:t>
            </a:r>
            <a:br>
              <a:rPr lang="bg-BG" sz="3500" dirty="0"/>
            </a:br>
            <a:r>
              <a:rPr lang="en-US" sz="3500" dirty="0"/>
              <a:t>Fundamentals and Advanced Modules</a:t>
            </a:r>
            <a:endParaRPr lang="bg-BG" sz="3500" dirty="0"/>
          </a:p>
          <a:p>
            <a:pPr>
              <a:lnSpc>
                <a:spcPct val="110000"/>
              </a:lnSpc>
              <a:buClr>
                <a:schemeClr val="tx1"/>
              </a:buClr>
            </a:pPr>
            <a:r>
              <a:rPr lang="en-US" sz="3500" dirty="0"/>
              <a:t>The programming language doesn't matter</a:t>
            </a:r>
            <a:r>
              <a:rPr lang="bg-BG" sz="3500" dirty="0"/>
              <a:t>!</a:t>
            </a:r>
            <a:endParaRPr lang="ru-RU" sz="3500" dirty="0"/>
          </a:p>
        </p:txBody>
      </p:sp>
      <p:sp>
        <p:nvSpPr>
          <p:cNvPr id="3" name="Title 2">
            <a:extLst>
              <a:ext uri="{FF2B5EF4-FFF2-40B4-BE49-F238E27FC236}">
                <a16:creationId xmlns="" xmlns:a16="http://schemas.microsoft.com/office/drawing/2014/main" id="{FF078B7E-96A3-485C-A59D-9B2231FD40BB}"/>
              </a:ext>
            </a:extLst>
          </p:cNvPr>
          <p:cNvSpPr>
            <a:spLocks noGrp="1"/>
          </p:cNvSpPr>
          <p:nvPr>
            <p:ph type="title"/>
          </p:nvPr>
        </p:nvSpPr>
        <p:spPr/>
        <p:txBody>
          <a:bodyPr>
            <a:noAutofit/>
          </a:bodyPr>
          <a:lstStyle/>
          <a:p>
            <a:r>
              <a:rPr lang="en-US" sz="4400" dirty="0"/>
              <a:t>Skill</a:t>
            </a:r>
            <a:r>
              <a:rPr lang="ru-RU" sz="4400" dirty="0"/>
              <a:t> #2</a:t>
            </a:r>
            <a:r>
              <a:rPr lang="en-US" sz="4400" dirty="0"/>
              <a:t>: Algorithmic Thinking</a:t>
            </a:r>
            <a:r>
              <a:rPr lang="ru-RU" sz="4400" dirty="0"/>
              <a:t> (30%)</a:t>
            </a:r>
            <a:endParaRPr lang="en-US" sz="4400" dirty="0"/>
          </a:p>
        </p:txBody>
      </p:sp>
      <p:pic>
        <p:nvPicPr>
          <p:cNvPr id="5" name="Picture 4">
            <a:extLst>
              <a:ext uri="{FF2B5EF4-FFF2-40B4-BE49-F238E27FC236}">
                <a16:creationId xmlns="" xmlns:a16="http://schemas.microsoft.com/office/drawing/2014/main" id="{E03AD9A9-1912-41BA-8F6C-9012A4942F6D}"/>
              </a:ext>
            </a:extLst>
          </p:cNvPr>
          <p:cNvPicPr>
            <a:picLocks noChangeAspect="1"/>
          </p:cNvPicPr>
          <p:nvPr/>
        </p:nvPicPr>
        <p:blipFill>
          <a:blip r:embed="rId4"/>
          <a:stretch>
            <a:fillRect/>
          </a:stretch>
        </p:blipFill>
        <p:spPr>
          <a:xfrm>
            <a:off x="9516000" y="1679493"/>
            <a:ext cx="2005887" cy="2244507"/>
          </a:xfrm>
          <a:prstGeom prst="rect">
            <a:avLst/>
          </a:prstGeom>
        </p:spPr>
      </p:pic>
    </p:spTree>
    <p:extLst>
      <p:ext uri="{BB962C8B-B14F-4D97-AF65-F5344CB8AC3E}">
        <p14:creationId xmlns:p14="http://schemas.microsoft.com/office/powerpoint/2010/main" val="27537846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BDB6D661-3748-4EB0-9ADA-4E6CDAB7498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2" name="Text Placeholder 1">
            <a:extLst>
              <a:ext uri="{FF2B5EF4-FFF2-40B4-BE49-F238E27FC236}">
                <a16:creationId xmlns="" xmlns:a16="http://schemas.microsoft.com/office/drawing/2014/main" id="{DDB0B3B7-7CC5-4B25-B080-7C302A7975CF}"/>
              </a:ext>
            </a:extLst>
          </p:cNvPr>
          <p:cNvSpPr>
            <a:spLocks noGrp="1"/>
          </p:cNvSpPr>
          <p:nvPr>
            <p:ph type="body" sz="quarter" idx="10"/>
          </p:nvPr>
        </p:nvSpPr>
        <p:spPr/>
        <p:txBody>
          <a:bodyPr>
            <a:normAutofit lnSpcReduction="10000"/>
          </a:bodyPr>
          <a:lstStyle/>
          <a:p>
            <a:pPr>
              <a:buClr>
                <a:schemeClr val="tx1"/>
              </a:buClr>
            </a:pPr>
            <a:r>
              <a:rPr lang="en-US" sz="3200" dirty="0"/>
              <a:t>Fundamental software development concepts</a:t>
            </a:r>
          </a:p>
          <a:p>
            <a:pPr lvl="1">
              <a:buClr>
                <a:schemeClr val="tx1"/>
              </a:buClr>
            </a:pPr>
            <a:r>
              <a:rPr lang="en-US" sz="3000" b="1" dirty="0">
                <a:solidFill>
                  <a:schemeClr val="bg1"/>
                </a:solidFill>
              </a:rPr>
              <a:t>Object-oriented</a:t>
            </a:r>
            <a:r>
              <a:rPr lang="en-US" sz="3000" b="1" dirty="0"/>
              <a:t> </a:t>
            </a:r>
            <a:r>
              <a:rPr lang="en-US" sz="3000" dirty="0"/>
              <a:t>programming</a:t>
            </a:r>
            <a:r>
              <a:rPr lang="en-US" sz="3000" b="1" dirty="0"/>
              <a:t> </a:t>
            </a:r>
            <a:r>
              <a:rPr lang="en-US" sz="3000" dirty="0"/>
              <a:t>(OOP)</a:t>
            </a:r>
          </a:p>
          <a:p>
            <a:pPr lvl="1">
              <a:lnSpc>
                <a:spcPct val="110000"/>
              </a:lnSpc>
              <a:buClr>
                <a:schemeClr val="tx1"/>
              </a:buClr>
            </a:pPr>
            <a:r>
              <a:rPr lang="en-US" sz="3000" b="1" dirty="0">
                <a:solidFill>
                  <a:schemeClr val="bg1"/>
                </a:solidFill>
              </a:rPr>
              <a:t>Functional</a:t>
            </a:r>
            <a:r>
              <a:rPr lang="en-US" sz="3000" b="1" dirty="0"/>
              <a:t> </a:t>
            </a:r>
            <a:r>
              <a:rPr lang="en-US" sz="3000" dirty="0"/>
              <a:t>programming</a:t>
            </a:r>
            <a:r>
              <a:rPr lang="en-US" sz="3000" b="1" dirty="0"/>
              <a:t> </a:t>
            </a:r>
            <a:r>
              <a:rPr lang="en-US" sz="3000" dirty="0"/>
              <a:t>(FP)</a:t>
            </a:r>
          </a:p>
          <a:p>
            <a:pPr lvl="1">
              <a:lnSpc>
                <a:spcPct val="110000"/>
              </a:lnSpc>
              <a:buClr>
                <a:schemeClr val="tx1"/>
              </a:buClr>
            </a:pPr>
            <a:r>
              <a:rPr lang="en-US" sz="3000" b="1" dirty="0">
                <a:solidFill>
                  <a:schemeClr val="bg1"/>
                </a:solidFill>
              </a:rPr>
              <a:t>Asynchronous</a:t>
            </a:r>
            <a:r>
              <a:rPr lang="en-US" sz="3000" dirty="0"/>
              <a:t> programming and parallel execution</a:t>
            </a:r>
          </a:p>
          <a:p>
            <a:pPr lvl="1">
              <a:lnSpc>
                <a:spcPct val="110000"/>
              </a:lnSpc>
              <a:buClr>
                <a:schemeClr val="tx1"/>
              </a:buClr>
            </a:pPr>
            <a:r>
              <a:rPr lang="en-US" sz="3000" b="1" dirty="0">
                <a:solidFill>
                  <a:schemeClr val="bg1"/>
                </a:solidFill>
              </a:rPr>
              <a:t>Databases</a:t>
            </a:r>
            <a:r>
              <a:rPr lang="en-US" sz="3000" dirty="0"/>
              <a:t>: relational DB, SQL, document DB, key-value model</a:t>
            </a:r>
          </a:p>
          <a:p>
            <a:pPr lvl="1">
              <a:lnSpc>
                <a:spcPct val="110000"/>
              </a:lnSpc>
              <a:buClr>
                <a:schemeClr val="tx1"/>
              </a:buClr>
            </a:pPr>
            <a:r>
              <a:rPr lang="en-US" sz="3000" b="1" dirty="0">
                <a:solidFill>
                  <a:schemeClr val="bg1"/>
                </a:solidFill>
              </a:rPr>
              <a:t>Web technologies</a:t>
            </a:r>
            <a:r>
              <a:rPr lang="en-US" sz="3000" b="1" dirty="0"/>
              <a:t>: </a:t>
            </a:r>
            <a:r>
              <a:rPr lang="en-US" sz="3000" dirty="0"/>
              <a:t>HTTP, JS, DOM, AJAX, REST, …</a:t>
            </a:r>
          </a:p>
          <a:p>
            <a:pPr lvl="1">
              <a:lnSpc>
                <a:spcPct val="110000"/>
              </a:lnSpc>
              <a:buClr>
                <a:schemeClr val="tx1"/>
              </a:buClr>
            </a:pPr>
            <a:r>
              <a:rPr lang="en-US" sz="3000" b="1" dirty="0">
                <a:solidFill>
                  <a:schemeClr val="bg1"/>
                </a:solidFill>
              </a:rPr>
              <a:t>Software engineering</a:t>
            </a:r>
            <a:r>
              <a:rPr lang="en-US" sz="3000" b="1" dirty="0"/>
              <a:t>: </a:t>
            </a:r>
            <a:r>
              <a:rPr lang="en-US" sz="3000" dirty="0"/>
              <a:t>source control, agile, …</a:t>
            </a:r>
          </a:p>
          <a:p>
            <a:pPr>
              <a:lnSpc>
                <a:spcPct val="110000"/>
              </a:lnSpc>
              <a:buClr>
                <a:schemeClr val="tx1"/>
              </a:buClr>
            </a:pPr>
            <a:r>
              <a:rPr lang="en-US" sz="3200" b="1" dirty="0">
                <a:solidFill>
                  <a:schemeClr val="bg1"/>
                </a:solidFill>
              </a:rPr>
              <a:t>SoftUni</a:t>
            </a:r>
            <a:r>
              <a:rPr lang="en-US" sz="3200" dirty="0"/>
              <a:t> Curriculum: </a:t>
            </a:r>
            <a:r>
              <a:rPr lang="en-US" sz="3200" dirty="0">
                <a:hlinkClick r:id="rId3"/>
              </a:rPr>
              <a:t>Professional Modules</a:t>
            </a:r>
            <a:endParaRPr lang="en-US" sz="3200" dirty="0"/>
          </a:p>
          <a:p>
            <a:pPr>
              <a:buClr>
                <a:schemeClr val="tx1"/>
              </a:buClr>
            </a:pPr>
            <a:r>
              <a:rPr lang="en-US" sz="3200" dirty="0"/>
              <a:t>The programming language doesn't matter!</a:t>
            </a:r>
          </a:p>
        </p:txBody>
      </p:sp>
      <p:sp>
        <p:nvSpPr>
          <p:cNvPr id="3" name="Title 2">
            <a:extLst>
              <a:ext uri="{FF2B5EF4-FFF2-40B4-BE49-F238E27FC236}">
                <a16:creationId xmlns="" xmlns:a16="http://schemas.microsoft.com/office/drawing/2014/main" id="{20901F94-1F41-4586-AD67-9C2C74BACFC3}"/>
              </a:ext>
            </a:extLst>
          </p:cNvPr>
          <p:cNvSpPr>
            <a:spLocks noGrp="1"/>
          </p:cNvSpPr>
          <p:nvPr>
            <p:ph type="title"/>
          </p:nvPr>
        </p:nvSpPr>
        <p:spPr/>
        <p:txBody>
          <a:bodyPr>
            <a:noAutofit/>
          </a:bodyPr>
          <a:lstStyle/>
          <a:p>
            <a:pPr>
              <a:lnSpc>
                <a:spcPct val="90000"/>
              </a:lnSpc>
            </a:pPr>
            <a:r>
              <a:rPr lang="en-US" sz="4400" dirty="0"/>
              <a:t>Skill</a:t>
            </a:r>
            <a:r>
              <a:rPr lang="ru-RU" sz="4400" dirty="0"/>
              <a:t> #3</a:t>
            </a:r>
            <a:r>
              <a:rPr lang="en-US" sz="4400" dirty="0"/>
              <a:t>:</a:t>
            </a:r>
            <a:r>
              <a:rPr lang="ru-RU" sz="4400" dirty="0"/>
              <a:t> </a:t>
            </a:r>
            <a:r>
              <a:rPr lang="en-US" sz="4400" dirty="0"/>
              <a:t>Fundamental Concepts </a:t>
            </a:r>
            <a:r>
              <a:rPr lang="ru-RU" sz="4400" dirty="0"/>
              <a:t>(25%)</a:t>
            </a:r>
            <a:endParaRPr lang="en-US" sz="4400" dirty="0"/>
          </a:p>
        </p:txBody>
      </p:sp>
      <p:pic>
        <p:nvPicPr>
          <p:cNvPr id="12" name="Picture 11">
            <a:extLst>
              <a:ext uri="{FF2B5EF4-FFF2-40B4-BE49-F238E27FC236}">
                <a16:creationId xmlns="" xmlns:a16="http://schemas.microsoft.com/office/drawing/2014/main" id="{6EEE4880-71D5-4F2B-ACC9-499B5AE18DB1}"/>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50000"/>
                    </a14:imgEffect>
                  </a14:imgLayer>
                </a14:imgProps>
              </a:ext>
              <a:ext uri="{28A0092B-C50C-407E-A947-70E740481C1C}">
                <a14:useLocalDpi xmlns:a14="http://schemas.microsoft.com/office/drawing/2010/main" val="0"/>
              </a:ext>
            </a:extLst>
          </a:blip>
          <a:srcRect/>
          <a:stretch/>
        </p:blipFill>
        <p:spPr>
          <a:xfrm>
            <a:off x="9696000" y="1542058"/>
            <a:ext cx="1989526" cy="1834898"/>
          </a:xfrm>
          <a:prstGeom prst="rect">
            <a:avLst/>
          </a:prstGeom>
        </p:spPr>
      </p:pic>
    </p:spTree>
    <p:extLst>
      <p:ext uri="{BB962C8B-B14F-4D97-AF65-F5344CB8AC3E}">
        <p14:creationId xmlns:p14="http://schemas.microsoft.com/office/powerpoint/2010/main" val="23529896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2CECBE92-4417-457E-91CF-E696AC4CB3F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2" name="Text Placeholder 1">
            <a:extLst>
              <a:ext uri="{FF2B5EF4-FFF2-40B4-BE49-F238E27FC236}">
                <a16:creationId xmlns="" xmlns:a16="http://schemas.microsoft.com/office/drawing/2014/main" id="{345FB810-277F-4618-95DC-55178FA81B0C}"/>
              </a:ext>
            </a:extLst>
          </p:cNvPr>
          <p:cNvSpPr>
            <a:spLocks noGrp="1"/>
          </p:cNvSpPr>
          <p:nvPr>
            <p:ph type="body" sz="quarter" idx="10"/>
          </p:nvPr>
        </p:nvSpPr>
        <p:spPr>
          <a:xfrm>
            <a:off x="190401" y="1215789"/>
            <a:ext cx="11755599" cy="5528766"/>
          </a:xfrm>
        </p:spPr>
        <p:txBody>
          <a:bodyPr>
            <a:normAutofit fontScale="85000" lnSpcReduction="20000"/>
          </a:bodyPr>
          <a:lstStyle/>
          <a:p>
            <a:pPr>
              <a:lnSpc>
                <a:spcPct val="107000"/>
              </a:lnSpc>
              <a:buClr>
                <a:schemeClr val="tx1"/>
              </a:buClr>
            </a:pPr>
            <a:r>
              <a:rPr lang="en-US" sz="3800" b="1" dirty="0">
                <a:solidFill>
                  <a:schemeClr val="bg1"/>
                </a:solidFill>
              </a:rPr>
              <a:t>Programming language and technologies</a:t>
            </a:r>
            <a:endParaRPr lang="bg-BG" sz="3800" b="1" dirty="0">
              <a:solidFill>
                <a:schemeClr val="bg1"/>
              </a:solidFill>
            </a:endParaRPr>
          </a:p>
          <a:p>
            <a:pPr lvl="1">
              <a:lnSpc>
                <a:spcPct val="107000"/>
              </a:lnSpc>
              <a:buClr>
                <a:schemeClr val="tx1"/>
              </a:buClr>
            </a:pPr>
            <a:r>
              <a:rPr lang="en-US" sz="3500" dirty="0"/>
              <a:t>They only form</a:t>
            </a:r>
            <a:r>
              <a:rPr lang="bg-BG" sz="3500" dirty="0"/>
              <a:t> </a:t>
            </a:r>
            <a:r>
              <a:rPr lang="bg-BG" sz="3500" b="1" dirty="0">
                <a:solidFill>
                  <a:schemeClr val="bg1"/>
                </a:solidFill>
              </a:rPr>
              <a:t>25% </a:t>
            </a:r>
            <a:r>
              <a:rPr lang="en-US" sz="3500" b="1" dirty="0">
                <a:solidFill>
                  <a:schemeClr val="bg1"/>
                </a:solidFill>
              </a:rPr>
              <a:t>of the skills</a:t>
            </a:r>
            <a:r>
              <a:rPr lang="bg-BG" sz="3500" b="1" dirty="0">
                <a:solidFill>
                  <a:schemeClr val="bg1"/>
                </a:solidFill>
              </a:rPr>
              <a:t> </a:t>
            </a:r>
            <a:r>
              <a:rPr lang="en-US" sz="3500" dirty="0"/>
              <a:t>of a programmer</a:t>
            </a:r>
            <a:r>
              <a:rPr lang="bg-BG" sz="3500" dirty="0"/>
              <a:t>!</a:t>
            </a:r>
          </a:p>
          <a:p>
            <a:pPr>
              <a:lnSpc>
                <a:spcPct val="107000"/>
              </a:lnSpc>
              <a:buClr>
                <a:schemeClr val="tx1"/>
              </a:buClr>
            </a:pPr>
            <a:r>
              <a:rPr lang="en-US" sz="3800" dirty="0"/>
              <a:t>The programming languages and technologies</a:t>
            </a:r>
            <a:br>
              <a:rPr lang="en-US" sz="3800" dirty="0"/>
            </a:br>
            <a:r>
              <a:rPr lang="en-US" sz="3800" dirty="0"/>
              <a:t>come always together</a:t>
            </a:r>
            <a:r>
              <a:rPr lang="bg-BG" sz="3800" dirty="0"/>
              <a:t> (</a:t>
            </a:r>
            <a:r>
              <a:rPr lang="en-US" sz="3800" dirty="0"/>
              <a:t>as a </a:t>
            </a:r>
            <a:r>
              <a:rPr lang="en-US" sz="3800" b="1" dirty="0">
                <a:solidFill>
                  <a:schemeClr val="bg1"/>
                </a:solidFill>
              </a:rPr>
              <a:t>technology stack</a:t>
            </a:r>
            <a:r>
              <a:rPr lang="bg-BG" sz="3800" dirty="0"/>
              <a:t>)!</a:t>
            </a:r>
            <a:endParaRPr lang="en-US" sz="3800" dirty="0"/>
          </a:p>
          <a:p>
            <a:pPr>
              <a:lnSpc>
                <a:spcPct val="107000"/>
              </a:lnSpc>
              <a:buClr>
                <a:schemeClr val="tx1"/>
              </a:buClr>
            </a:pPr>
            <a:r>
              <a:rPr lang="en-US" sz="3800" dirty="0"/>
              <a:t>Example of skills required for a</a:t>
            </a:r>
            <a:r>
              <a:rPr lang="bg-BG" sz="3800" dirty="0"/>
              <a:t> </a:t>
            </a:r>
            <a:r>
              <a:rPr lang="en-US" sz="3800" b="1" dirty="0">
                <a:solidFill>
                  <a:schemeClr val="bg1"/>
                </a:solidFill>
              </a:rPr>
              <a:t>Junior C#</a:t>
            </a:r>
            <a:r>
              <a:rPr lang="en-US" sz="3800" dirty="0"/>
              <a:t> / </a:t>
            </a:r>
            <a:r>
              <a:rPr lang="en-US" sz="3800" b="1" dirty="0">
                <a:solidFill>
                  <a:schemeClr val="bg1"/>
                </a:solidFill>
              </a:rPr>
              <a:t>.NET Developer</a:t>
            </a:r>
            <a:r>
              <a:rPr lang="en-US" sz="3800" dirty="0"/>
              <a:t>:</a:t>
            </a:r>
          </a:p>
          <a:p>
            <a:pPr lvl="1">
              <a:lnSpc>
                <a:spcPct val="107000"/>
              </a:lnSpc>
              <a:buClr>
                <a:schemeClr val="tx1"/>
              </a:buClr>
            </a:pPr>
            <a:r>
              <a:rPr lang="en-US" sz="3500" dirty="0"/>
              <a:t>C# + .NET Core + Visual Studio + databases</a:t>
            </a:r>
            <a:r>
              <a:rPr lang="bg-BG" sz="3500" dirty="0"/>
              <a:t> + </a:t>
            </a:r>
            <a:r>
              <a:rPr lang="en-US" sz="3500" dirty="0"/>
              <a:t>SQL Server + SQL + EF</a:t>
            </a:r>
            <a:br>
              <a:rPr lang="en-US" sz="3500" dirty="0"/>
            </a:br>
            <a:r>
              <a:rPr lang="en-US" sz="3500" dirty="0"/>
              <a:t>+ ASP.NET MVC + HTML + CSS + JS + AJAX + REST +</a:t>
            </a:r>
            <a:br>
              <a:rPr lang="en-US" sz="3500" dirty="0"/>
            </a:br>
            <a:r>
              <a:rPr lang="en-US" sz="3500" dirty="0"/>
              <a:t>JSON + OOP</a:t>
            </a:r>
            <a:r>
              <a:rPr lang="bg-BG" sz="3500" dirty="0"/>
              <a:t> + </a:t>
            </a:r>
            <a:r>
              <a:rPr lang="en-US" sz="3500" dirty="0"/>
              <a:t>FP</a:t>
            </a:r>
            <a:r>
              <a:rPr lang="bg-BG" sz="3500" dirty="0"/>
              <a:t> + </a:t>
            </a:r>
            <a:r>
              <a:rPr lang="en-US" sz="3500" dirty="0"/>
              <a:t>algorithmic thinking </a:t>
            </a:r>
            <a:r>
              <a:rPr lang="bg-BG" sz="3500" dirty="0"/>
              <a:t>+ </a:t>
            </a:r>
            <a:r>
              <a:rPr lang="en-US" sz="3500" dirty="0"/>
              <a:t>Git +</a:t>
            </a:r>
            <a:br>
              <a:rPr lang="en-US" sz="3500" dirty="0"/>
            </a:br>
            <a:r>
              <a:rPr lang="en-US" sz="3500" dirty="0"/>
              <a:t>software engineering</a:t>
            </a:r>
            <a:r>
              <a:rPr lang="bg-BG" sz="3500" dirty="0"/>
              <a:t> </a:t>
            </a:r>
            <a:r>
              <a:rPr lang="en-US" sz="3500" dirty="0"/>
              <a:t>+ English</a:t>
            </a:r>
            <a:r>
              <a:rPr lang="bg-BG" sz="3500" dirty="0"/>
              <a:t> + </a:t>
            </a:r>
            <a:r>
              <a:rPr lang="en-US" sz="3500" dirty="0"/>
              <a:t>teamwork skills</a:t>
            </a:r>
          </a:p>
          <a:p>
            <a:pPr>
              <a:lnSpc>
                <a:spcPct val="107000"/>
              </a:lnSpc>
              <a:buClr>
                <a:schemeClr val="tx1"/>
              </a:buClr>
            </a:pPr>
            <a:r>
              <a:rPr lang="en-US" sz="3800" dirty="0"/>
              <a:t>Software technologies </a:t>
            </a:r>
            <a:r>
              <a:rPr lang="en-US" sz="3800" b="1" dirty="0">
                <a:solidFill>
                  <a:schemeClr val="bg1"/>
                </a:solidFill>
              </a:rPr>
              <a:t>change very fast</a:t>
            </a:r>
            <a:r>
              <a:rPr lang="en-US" sz="3800" dirty="0"/>
              <a:t>!</a:t>
            </a:r>
            <a:endParaRPr lang="bg-BG" sz="3800" dirty="0"/>
          </a:p>
          <a:p>
            <a:pPr>
              <a:lnSpc>
                <a:spcPct val="107000"/>
              </a:lnSpc>
              <a:buClr>
                <a:schemeClr val="tx1"/>
              </a:buClr>
            </a:pPr>
            <a:r>
              <a:rPr lang="en-US" sz="3800" b="1" dirty="0">
                <a:solidFill>
                  <a:schemeClr val="bg1"/>
                </a:solidFill>
              </a:rPr>
              <a:t>SoftUni</a:t>
            </a:r>
            <a:r>
              <a:rPr lang="en-US" sz="3800" dirty="0"/>
              <a:t> Curriculum</a:t>
            </a:r>
            <a:r>
              <a:rPr lang="bg-BG" sz="3800" dirty="0"/>
              <a:t>: </a:t>
            </a:r>
            <a:r>
              <a:rPr lang="en-US" sz="3800" dirty="0">
                <a:hlinkClick r:id="rId3"/>
              </a:rPr>
              <a:t>Professional Modules</a:t>
            </a:r>
            <a:endParaRPr lang="bg-BG" sz="3800" dirty="0"/>
          </a:p>
        </p:txBody>
      </p:sp>
      <p:sp>
        <p:nvSpPr>
          <p:cNvPr id="3" name="Title 2">
            <a:extLst>
              <a:ext uri="{FF2B5EF4-FFF2-40B4-BE49-F238E27FC236}">
                <a16:creationId xmlns="" xmlns:a16="http://schemas.microsoft.com/office/drawing/2014/main" id="{8E05F516-0972-4DCE-86BC-6089DC14E651}"/>
              </a:ext>
            </a:extLst>
          </p:cNvPr>
          <p:cNvSpPr>
            <a:spLocks noGrp="1"/>
          </p:cNvSpPr>
          <p:nvPr>
            <p:ph type="title"/>
          </p:nvPr>
        </p:nvSpPr>
        <p:spPr/>
        <p:txBody>
          <a:bodyPr>
            <a:noAutofit/>
          </a:bodyPr>
          <a:lstStyle/>
          <a:p>
            <a:pPr>
              <a:lnSpc>
                <a:spcPct val="90000"/>
              </a:lnSpc>
            </a:pPr>
            <a:r>
              <a:rPr lang="en-US" sz="4300" dirty="0"/>
              <a:t>Skill</a:t>
            </a:r>
            <a:r>
              <a:rPr lang="ru-RU" sz="4300" dirty="0"/>
              <a:t> #4</a:t>
            </a:r>
            <a:r>
              <a:rPr lang="en-US" sz="4300" dirty="0"/>
              <a:t>:</a:t>
            </a:r>
            <a:r>
              <a:rPr lang="ru-RU" sz="4300" dirty="0"/>
              <a:t> </a:t>
            </a:r>
            <a:r>
              <a:rPr lang="en-US" sz="4300" dirty="0"/>
              <a:t>Languages &amp; Technologies</a:t>
            </a:r>
            <a:r>
              <a:rPr lang="ru-RU" sz="4300" dirty="0"/>
              <a:t> (25%)</a:t>
            </a:r>
            <a:endParaRPr lang="en-US" sz="4300" dirty="0"/>
          </a:p>
        </p:txBody>
      </p:sp>
      <p:pic>
        <p:nvPicPr>
          <p:cNvPr id="7" name="Picture 6">
            <a:extLst>
              <a:ext uri="{FF2B5EF4-FFF2-40B4-BE49-F238E27FC236}">
                <a16:creationId xmlns="" xmlns:a16="http://schemas.microsoft.com/office/drawing/2014/main" id="{B77ECC7E-0F25-453A-A825-CEFC9A0073C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786000" y="1339950"/>
            <a:ext cx="1873719" cy="1880317"/>
          </a:xfrm>
          <a:prstGeom prst="rect">
            <a:avLst/>
          </a:prstGeom>
        </p:spPr>
      </p:pic>
    </p:spTree>
    <p:extLst>
      <p:ext uri="{BB962C8B-B14F-4D97-AF65-F5344CB8AC3E}">
        <p14:creationId xmlns:p14="http://schemas.microsoft.com/office/powerpoint/2010/main" val="29558320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12733</Words>
  <Application>Microsoft Office PowerPoint</Application>
  <PresentationFormat>Widescreen</PresentationFormat>
  <Paragraphs>1517</Paragraphs>
  <Slides>52</Slides>
  <Notes>49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맑은 고딕</vt:lpstr>
      <vt:lpstr>-apple-system</vt:lpstr>
      <vt:lpstr>Arial</vt:lpstr>
      <vt:lpstr>Arial</vt:lpstr>
      <vt:lpstr>Calibri</vt:lpstr>
      <vt:lpstr>Consolas</vt:lpstr>
      <vt:lpstr>Signika</vt:lpstr>
      <vt:lpstr>Wingdings</vt:lpstr>
      <vt:lpstr>Wingdings 2</vt:lpstr>
      <vt:lpstr>1_SoftUni</vt:lpstr>
      <vt:lpstr>Software Development Concepts</vt:lpstr>
      <vt:lpstr>Table of Contents</vt:lpstr>
      <vt:lpstr>Have a Question?</vt:lpstr>
      <vt:lpstr>The 4 Skills of Software Engineers</vt:lpstr>
      <vt:lpstr>Skills of the Software Engineers</vt:lpstr>
      <vt:lpstr>Skill #1: Coding (20%)</vt:lpstr>
      <vt:lpstr>Skill #2: Algorithmic Thinking (30%)</vt:lpstr>
      <vt:lpstr>Skill #3: Fundamental Concepts (25%)</vt:lpstr>
      <vt:lpstr>Skill #4: Languages &amp; Technologies (25%)</vt:lpstr>
      <vt:lpstr>Fundamental Software Engineering Concepts</vt:lpstr>
      <vt:lpstr>Math Concepts in Software Development</vt:lpstr>
      <vt:lpstr>Coordinate System and SVG – Example</vt:lpstr>
      <vt:lpstr>SVG and the Coordinate System</vt:lpstr>
      <vt:lpstr>Object-Oriented Programming (OOP)</vt:lpstr>
      <vt:lpstr>Object-Oriented Programming (OOP)</vt:lpstr>
      <vt:lpstr>Inheritance and Interfaces</vt:lpstr>
      <vt:lpstr>Inheritance and Interfaces – Example </vt:lpstr>
      <vt:lpstr>Inheritance in OOP</vt:lpstr>
      <vt:lpstr>Functional Programming</vt:lpstr>
      <vt:lpstr>Functional Programming Languages</vt:lpstr>
      <vt:lpstr>Functional Programming – Examples</vt:lpstr>
      <vt:lpstr>Functional Programming (FP)</vt:lpstr>
      <vt:lpstr>Lambda and First-Class Functions</vt:lpstr>
      <vt:lpstr>First-Class Functions</vt:lpstr>
      <vt:lpstr>Higher Order Functions – Examples</vt:lpstr>
      <vt:lpstr>Higher-Order Functions</vt:lpstr>
      <vt:lpstr>Data Structures</vt:lpstr>
      <vt:lpstr>List of Numbers – Example</vt:lpstr>
      <vt:lpstr>List of Numbers</vt:lpstr>
      <vt:lpstr>Data Structures and Algorithms</vt:lpstr>
      <vt:lpstr>Component-Based Software Development</vt:lpstr>
      <vt:lpstr>Example of Software Component</vt:lpstr>
      <vt:lpstr>jQuery UI Date Picker – Example</vt:lpstr>
      <vt:lpstr>jQuery UI Date Picker</vt:lpstr>
      <vt:lpstr>Event-Driven Programming</vt:lpstr>
      <vt:lpstr>Example of Event-Driven Programming</vt:lpstr>
      <vt:lpstr>Software Architectures</vt:lpstr>
      <vt:lpstr>Software Architectures</vt:lpstr>
      <vt:lpstr>Monolith Apps</vt:lpstr>
      <vt:lpstr>The "Client-Server" Model</vt:lpstr>
      <vt:lpstr>3-Tier Architecture / Multi Tier Architecture</vt:lpstr>
      <vt:lpstr>Software Architecture – Example</vt:lpstr>
      <vt:lpstr>Front-End and Back-End</vt:lpstr>
      <vt:lpstr>Front-End Technologies</vt:lpstr>
      <vt:lpstr>Back-End Technologies</vt:lpstr>
      <vt:lpstr>Full Stack Development</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Software Development Concepts</dc:title>
  <dc:subject>Software Development</dc:subject>
  <dc:creator>Software University</dc:creator>
  <cp:keywords>programming; education; software development; coding</cp:keywords>
  <dc:description>© SoftUni – https://softuni.org_x000d_
© Software University – https://softuni.bg_x000d_
_x000d_
Copyrighted document. Unauthorized copy, reproduction or use is not permitted.</dc:description>
  <cp:lastModifiedBy>Angelov, Dimitar</cp:lastModifiedBy>
  <cp:revision>1583</cp:revision>
  <dcterms:created xsi:type="dcterms:W3CDTF">2018-05-23T13:08:44Z</dcterms:created>
  <dcterms:modified xsi:type="dcterms:W3CDTF">2023-03-22T07:58:42Z</dcterms:modified>
  <cp:category>programming;education;software development</cp:category>
</cp:coreProperties>
</file>