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615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9" r:id="rId20"/>
    <p:sldId id="330" r:id="rId21"/>
    <p:sldId id="331" r:id="rId22"/>
    <p:sldId id="332" r:id="rId23"/>
    <p:sldId id="324" r:id="rId24"/>
    <p:sldId id="325" r:id="rId25"/>
    <p:sldId id="326" r:id="rId26"/>
    <p:sldId id="315" r:id="rId27"/>
    <p:sldId id="504" r:id="rId28"/>
    <p:sldId id="505" r:id="rId29"/>
    <p:sldId id="506" r:id="rId30"/>
    <p:sldId id="316" r:id="rId31"/>
    <p:sldId id="508" r:id="rId32"/>
    <p:sldId id="509" r:id="rId33"/>
    <p:sldId id="495" r:id="rId34"/>
    <p:sldId id="498" r:id="rId35"/>
    <p:sldId id="499" r:id="rId36"/>
    <p:sldId id="279" r:id="rId37"/>
    <p:sldId id="280" r:id="rId38"/>
    <p:sldId id="401" r:id="rId39"/>
    <p:sldId id="613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" id="{66811CED-812C-4B67-AF73-C37FC56731F0}">
          <p14:sldIdLst>
            <p14:sldId id="302"/>
            <p14:sldId id="303"/>
            <p14:sldId id="304"/>
            <p14:sldId id="615"/>
          </p14:sldIdLst>
        </p14:section>
        <p14:section name="Keys and Values" id="{14CC2643-A3C1-4809-849A-69B09173D2FD}">
          <p14:sldIdLst>
            <p14:sldId id="305"/>
            <p14:sldId id="306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  <p14:sldId id="315"/>
          </p14:sldIdLst>
        </p14:section>
        <p14:section name="Nested Dictionaries" id="{3CABE647-736C-4FA7-ACF8-F61A2E707FEF}">
          <p14:sldIdLst>
            <p14:sldId id="504"/>
            <p14:sldId id="505"/>
            <p14:sldId id="506"/>
            <p14:sldId id="316"/>
            <p14:sldId id="508"/>
            <p14:sldId id="509"/>
          </p14:sldIdLst>
        </p14:section>
        <p14:section name="Dictionary Comprehension" id="{92E093BD-2040-475F-8D13-73269EEC340A}">
          <p14:sldIdLst>
            <p14:sldId id="495"/>
            <p14:sldId id="498"/>
            <p14:sldId id="499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1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40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9593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1340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2114722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is a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an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6000" y="4464000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509000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 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 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20664" y="5602556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221014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C22BCA-943A-46B7-8AE3-09382918D3DE}"/>
              </a:ext>
            </a:extLst>
          </p:cNvPr>
          <p:cNvSpPr txBox="1"/>
          <p:nvPr/>
        </p:nvSpPr>
        <p:spPr>
          <a:xfrm>
            <a:off x="395596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</a:t>
            </a:r>
            <a:r>
              <a:rPr lang="bg-BG" dirty="0">
                <a:hlinkClick r:id="rId2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473" y="1899000"/>
            <a:ext cx="7740000" cy="41576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bakery = {}  </a:t>
            </a:r>
            <a:r>
              <a:rPr lang="en-US" sz="2800" i="1" dirty="0">
                <a:solidFill>
                  <a:schemeClr val="accent2"/>
                </a:solidFill>
              </a:rPr>
              <a:t># bakery = </a:t>
            </a:r>
            <a:r>
              <a:rPr lang="en-US" sz="2800" i="1" dirty="0" err="1">
                <a:solidFill>
                  <a:schemeClr val="accent2"/>
                </a:solidFill>
              </a:rPr>
              <a:t>dict</a:t>
            </a:r>
            <a:r>
              <a:rPr lang="en-US" sz="2800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range(0, </a:t>
            </a:r>
            <a:r>
              <a:rPr lang="en-US" sz="2800" dirty="0" err="1"/>
              <a:t>len</a:t>
            </a:r>
            <a:r>
              <a:rPr lang="en-US" sz="2800" dirty="0"/>
              <a:t>(elements), 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en-US" sz="28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key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bakery</a:t>
            </a:r>
            <a:r>
              <a:rPr lang="en-US" sz="2800" dirty="0">
                <a:solidFill>
                  <a:schemeClr val="bg1"/>
                </a:solidFill>
              </a:rPr>
              <a:t>[key]</a:t>
            </a:r>
            <a:r>
              <a:rPr lang="en-US" sz="2800" dirty="0"/>
              <a:t> = int(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/>
              <a:t> </a:t>
            </a:r>
            <a:r>
              <a:rPr lang="en-US" sz="3400" dirty="0"/>
              <a:t>method to get all the keys from a dictionary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bg-BG" sz="3400" dirty="0"/>
              <a:t/>
            </a:r>
            <a:br>
              <a:rPr lang="bg-BG" sz="3400" dirty="0"/>
            </a:br>
            <a:r>
              <a:rPr lang="bg-BG" sz="3400" dirty="0"/>
              <a:t/>
            </a: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Changing the values by iterating through the keys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824453"/>
            <a:ext cx="8601849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bg1"/>
                </a:solidFill>
              </a:rPr>
              <a:t>key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print(key, end=" ") </a:t>
            </a:r>
            <a:r>
              <a:rPr lang="en-US" sz="24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194000"/>
            <a:ext cx="86018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key in </a:t>
            </a:r>
            <a:r>
              <a:rPr lang="en-US" sz="2400" dirty="0" err="1">
                <a:solidFill>
                  <a:schemeClr val="tx1"/>
                </a:solidFill>
              </a:rPr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squares[key] </a:t>
            </a:r>
            <a:r>
              <a:rPr lang="en-US" sz="2400" dirty="0">
                <a:solidFill>
                  <a:schemeClr val="bg1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2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get all the values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1854000"/>
            <a:ext cx="7723997" cy="1670623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635" y="4182497"/>
            <a:ext cx="772399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squares.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49291" y="3109232"/>
            <a:ext cx="7093417" cy="3546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squares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1: 1,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2: 4,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3: 9</a:t>
            </a:r>
            <a:r>
              <a:rPr lang="bg-BG" sz="2300" dirty="0"/>
              <a:t>,</a:t>
            </a:r>
            <a:endParaRPr lang="en-US" sz="2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for (key, value) in </a:t>
            </a:r>
            <a:r>
              <a:rPr lang="en-US" sz="2300" dirty="0" err="1"/>
              <a:t>squares.items</a:t>
            </a:r>
            <a:r>
              <a:rPr lang="en-US" sz="23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print(</a:t>
            </a:r>
            <a:r>
              <a:rPr lang="en-US" sz="2300" dirty="0" err="1"/>
              <a:t>f"Key</a:t>
            </a:r>
            <a:r>
              <a:rPr lang="en-US" sz="2300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Items()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key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bg-BG" sz="3400" dirty="0"/>
              <a:t/>
            </a:r>
            <a:br>
              <a:rPr lang="bg-BG" sz="3400" dirty="0"/>
            </a:br>
            <a:r>
              <a:rPr lang="bg-BG" sz="3400" dirty="0"/>
              <a:t/>
            </a: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808" y="1796080"/>
            <a:ext cx="10059192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</a:rPr>
              <a:t># You can skip keys()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sz="4400" dirty="0"/>
              <a:t>Checking for Existence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2668C6D-9835-480D-958E-138AA99BA08C}"/>
              </a:ext>
            </a:extLst>
          </p:cNvPr>
          <p:cNvSpPr txBox="1">
            <a:spLocks/>
          </p:cNvSpPr>
          <p:nvPr/>
        </p:nvSpPr>
        <p:spPr>
          <a:xfrm>
            <a:off x="761808" y="4258990"/>
            <a:ext cx="10059192" cy="2211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9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 have {quantity} of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{product} left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Sorry, we don't have {product}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Nested Dictionaries</a:t>
            </a:r>
          </a:p>
          <a:p>
            <a:r>
              <a:rPr lang="en-US" sz="3200" dirty="0"/>
              <a:t>Dictionary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901286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39384" y="4123743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115" y="1180199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" until you receive the command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563927" y="5089578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63954" y="4005956"/>
            <a:ext cx="3228928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Products in stock:</a:t>
            </a:r>
          </a:p>
          <a:p>
            <a:r>
              <a:rPr lang="en-US" sz="1800" dirty="0"/>
              <a:t>- bread: 5</a:t>
            </a:r>
          </a:p>
          <a:p>
            <a:r>
              <a:rPr lang="en-US" sz="1800" dirty="0"/>
              <a:t>- cheese: 2</a:t>
            </a:r>
          </a:p>
          <a:p>
            <a:r>
              <a:rPr lang="en-US" sz="1800" dirty="0"/>
              <a:t>- ham: 1</a:t>
            </a:r>
          </a:p>
          <a:p>
            <a:r>
              <a:rPr lang="en-US" sz="1800" dirty="0"/>
              <a:t>Total Products: 3</a:t>
            </a:r>
          </a:p>
          <a:p>
            <a:r>
              <a:rPr lang="en-US" sz="18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removes all the elements from a dictionary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copy()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returns a copy of a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53896" y="1854000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3895" y="418249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- removes and returns an item from a dictionary having the given key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popitem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removes an item that was last inserted and returns it as a tuple - (key, value)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4756" y="2276342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{"fruit": "apple", "vegetable": "cucumber"}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("fruit")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{'vegetable': 'cucumber'}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755" y="5027181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{"fruit": "apple", "vegetable": "cucumber"}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popitem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("vegetable": "cucumber")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{"fruit":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- removes an item with a specified key name</a:t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can also delete the dictionary completely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3D0BF65F-CF75-44EA-BD72-574203B6133E}"/>
              </a:ext>
            </a:extLst>
          </p:cNvPr>
          <p:cNvSpPr txBox="1">
            <a:spLocks/>
          </p:cNvSpPr>
          <p:nvPr/>
        </p:nvSpPr>
        <p:spPr>
          <a:xfrm>
            <a:off x="609769" y="1854000"/>
            <a:ext cx="1116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students["course"]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{"name": "George"}</a:t>
            </a:r>
            <a:endParaRPr lang="en-US" sz="2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366410AE-7B5C-452E-80CC-EA0645EC3D5E}"/>
              </a:ext>
            </a:extLst>
          </p:cNvPr>
          <p:cNvSpPr txBox="1">
            <a:spLocks/>
          </p:cNvSpPr>
          <p:nvPr/>
        </p:nvSpPr>
        <p:spPr>
          <a:xfrm>
            <a:off x="607042" y="4189384"/>
            <a:ext cx="1114598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</a:t>
            </a:r>
            <a:r>
              <a:rPr lang="en-US" sz="2800" i="1" dirty="0" err="1">
                <a:solidFill>
                  <a:schemeClr val="accent2"/>
                </a:solidFill>
              </a:rPr>
              <a:t>NameError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3075" y="2153175"/>
            <a:ext cx="3805850" cy="9694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{x:{</a:t>
            </a:r>
            <a:r>
              <a:rPr lang="en-US" sz="57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y:z</a:t>
            </a:r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846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a </a:t>
            </a:r>
            <a:r>
              <a:rPr lang="en-US" sz="3600" b="1" dirty="0">
                <a:solidFill>
                  <a:schemeClr val="bg1"/>
                </a:solidFill>
              </a:rPr>
              <a:t>collection of dictionaries </a:t>
            </a:r>
            <a:r>
              <a:rPr lang="en-US" sz="3600" dirty="0"/>
              <a:t>into one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single dictionary </a:t>
            </a:r>
          </a:p>
          <a:p>
            <a:r>
              <a:rPr lang="en-US" sz="3600" dirty="0"/>
              <a:t>Nested dictionary's key have </a:t>
            </a:r>
            <a:r>
              <a:rPr lang="en-US" sz="3600" b="1" dirty="0">
                <a:solidFill>
                  <a:schemeClr val="bg1"/>
                </a:solidFill>
              </a:rPr>
              <a:t>another</a:t>
            </a:r>
            <a:r>
              <a:rPr lang="en-US" sz="3600" dirty="0"/>
              <a:t> dictionary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as value</a:t>
            </a:r>
          </a:p>
          <a:p>
            <a:r>
              <a:rPr lang="en-US" sz="3600" dirty="0"/>
              <a:t>Nested dictionaries are useful if you want to store a </a:t>
            </a:r>
            <a:r>
              <a:rPr lang="en-US" sz="3600" b="1" dirty="0">
                <a:solidFill>
                  <a:schemeClr val="bg1"/>
                </a:solidFill>
              </a:rPr>
              <a:t>large</a:t>
            </a:r>
            <a:r>
              <a:rPr lang="en-US" sz="3600" dirty="0"/>
              <a:t> amount of data in a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  <a:r>
              <a:rPr lang="en-US" sz="3600" dirty="0"/>
              <a:t>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Dictionary?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1562624" cy="562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Creating</a:t>
            </a:r>
            <a:r>
              <a:rPr lang="en-US" sz="3400" dirty="0"/>
              <a:t> nested dictionary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bg-BG" sz="3400" dirty="0"/>
              <a:t/>
            </a: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Accessing</a:t>
            </a:r>
            <a:r>
              <a:rPr lang="en-US" sz="3400" dirty="0"/>
              <a:t> an element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bg-BG" sz="3400" dirty="0"/>
              <a:t/>
            </a: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Adding</a:t>
            </a:r>
            <a:r>
              <a:rPr lang="en-US" sz="3400" dirty="0"/>
              <a:t> an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074" y="1763270"/>
            <a:ext cx="10010108" cy="975946"/>
          </a:xfrm>
        </p:spPr>
        <p:txBody>
          <a:bodyPr/>
          <a:lstStyle/>
          <a:p>
            <a:r>
              <a:rPr lang="en-US" sz="2400" dirty="0"/>
              <a:t>students =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'Peter'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},</a:t>
            </a:r>
          </a:p>
          <a:p>
            <a:r>
              <a:rPr lang="en-US" sz="2400" dirty="0"/>
              <a:t>	      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'Alex'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E5B9FBB-49E2-4679-B5FE-A0EDD7C30153}"/>
              </a:ext>
            </a:extLst>
          </p:cNvPr>
          <p:cNvSpPr txBox="1">
            <a:spLocks/>
          </p:cNvSpPr>
          <p:nvPr/>
        </p:nvSpPr>
        <p:spPr>
          <a:xfrm>
            <a:off x="765074" y="3387994"/>
            <a:ext cx="10010108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first_student_name</a:t>
            </a:r>
            <a:r>
              <a:rPr lang="en-US" sz="2400" dirty="0"/>
              <a:t> = 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first_student_name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95D20114-91AA-4C42-AC6F-45C926F0AA7F}"/>
              </a:ext>
            </a:extLst>
          </p:cNvPr>
          <p:cNvSpPr txBox="1">
            <a:spLocks/>
          </p:cNvSpPr>
          <p:nvPr/>
        </p:nvSpPr>
        <p:spPr>
          <a:xfrm>
            <a:off x="765075" y="5125495"/>
            <a:ext cx="10010107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{} </a:t>
            </a:r>
            <a:r>
              <a:rPr lang="en-US" sz="2400" i="1" dirty="0">
                <a:solidFill>
                  <a:schemeClr val="accent2"/>
                </a:solidFill>
              </a:rPr>
              <a:t># {3: {}}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'Amy' </a:t>
            </a:r>
            <a:r>
              <a:rPr lang="en-US" sz="2400" i="1" dirty="0">
                <a:solidFill>
                  <a:schemeClr val="accent2"/>
                </a:solidFill>
              </a:rPr>
              <a:t># {3: {'name': 'Amy'}}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'age'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25 </a:t>
            </a:r>
            <a:r>
              <a:rPr lang="en-US" sz="2400" i="1" dirty="0">
                <a:solidFill>
                  <a:schemeClr val="accent2"/>
                </a:solidFill>
              </a:rPr>
              <a:t># {3: {'name': 'Amy', 'age': 25}}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Nested 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D1E62E1-1BB0-41E6-B50D-6A57EAE9F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We use nested for-loop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B0FA1965-D769-43E2-BA9C-875404EF3D32}"/>
              </a:ext>
            </a:extLst>
          </p:cNvPr>
          <p:cNvSpPr txBox="1">
            <a:spLocks/>
          </p:cNvSpPr>
          <p:nvPr/>
        </p:nvSpPr>
        <p:spPr>
          <a:xfrm>
            <a:off x="666939" y="1899000"/>
            <a:ext cx="11234061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shopping_list</a:t>
            </a:r>
            <a:r>
              <a:rPr lang="en-US" sz="2600" dirty="0"/>
              <a:t> = {</a:t>
            </a:r>
          </a:p>
          <a:p>
            <a:r>
              <a:rPr lang="en-US" sz="2600" dirty="0"/>
              <a:t>    "foods": {"nuts": "almonds"},</a:t>
            </a:r>
          </a:p>
          <a:p>
            <a:r>
              <a:rPr lang="en-US" sz="2600" dirty="0"/>
              <a:t>    "drinks": {"soft": "lemonade", "wine": "merlot"}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dirty="0"/>
              <a:t>for key, value in </a:t>
            </a:r>
            <a:r>
              <a:rPr lang="en-US" sz="2600" dirty="0" err="1"/>
              <a:t>shopping_list.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nested_key</a:t>
            </a:r>
            <a:r>
              <a:rPr lang="en-US" sz="2600" dirty="0"/>
              <a:t>, </a:t>
            </a:r>
            <a:r>
              <a:rPr lang="en-US" sz="2600" dirty="0" err="1"/>
              <a:t>nested_value</a:t>
            </a:r>
            <a:r>
              <a:rPr lang="en-US" sz="2600" dirty="0"/>
              <a:t> in </a:t>
            </a:r>
            <a:r>
              <a:rPr lang="en-US" sz="2600" dirty="0" err="1"/>
              <a:t>value.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print(f'{</a:t>
            </a:r>
            <a:r>
              <a:rPr lang="en-US" sz="2600" dirty="0" err="1"/>
              <a:t>nested_value</a:t>
            </a:r>
            <a:r>
              <a:rPr lang="en-US" sz="2600" dirty="0"/>
              <a:t>} bought')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shopping_list</a:t>
            </a:r>
            <a:r>
              <a:rPr lang="en-US" sz="2600" dirty="0"/>
              <a:t>[key][</a:t>
            </a:r>
            <a:r>
              <a:rPr lang="en-US" sz="2600" dirty="0" err="1"/>
              <a:t>nested_key</a:t>
            </a:r>
            <a:r>
              <a:rPr lang="en-US" sz="2600" dirty="0"/>
              <a:t>] = 'bought'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xmlns="" id="{6D654F03-7EE3-4373-9525-B76DDEC4397A}"/>
              </a:ext>
            </a:extLst>
          </p:cNvPr>
          <p:cNvSpPr/>
          <p:nvPr/>
        </p:nvSpPr>
        <p:spPr bwMode="auto">
          <a:xfrm>
            <a:off x="7633970" y="1686279"/>
            <a:ext cx="3819878" cy="612934"/>
          </a:xfrm>
          <a:prstGeom prst="wedgeRoundRectCallout">
            <a:avLst>
              <a:gd name="adj1" fmla="val -18408"/>
              <a:gd name="adj2" fmla="val 51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29943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names of students, their ID and a course of programming they have taken in format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{name}:{ID}:{course}</a:t>
            </a:r>
            <a:r>
              <a:rPr lang="en-US" sz="3000" b="1" dirty="0"/>
              <a:t>"</a:t>
            </a: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On the last line you will receive a name of a course in </a:t>
            </a:r>
            <a:r>
              <a:rPr lang="en-US" sz="3000" b="1" dirty="0">
                <a:solidFill>
                  <a:schemeClr val="bg1"/>
                </a:solidFill>
              </a:rPr>
              <a:t>snake case </a:t>
            </a:r>
            <a:r>
              <a:rPr lang="en-US" sz="3000" dirty="0"/>
              <a:t>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should print only the information of the students taken the corresponding course in the format: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- {ID}</a:t>
            </a:r>
            <a:r>
              <a:rPr lang="en-US" sz="3000" b="1" dirty="0"/>
              <a:t>" </a:t>
            </a:r>
            <a:r>
              <a:rPr lang="en-US" sz="3000" dirty="0"/>
              <a:t>on 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en-US" sz="3000" dirty="0"/>
              <a:t>separate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5084" y="4422891"/>
            <a:ext cx="4247428" cy="23725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Peter:123:programming basics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John:5622:fundamentals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Maya:89:fundamentals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Lilly:633:fundamentals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17081" y="5239113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76000" y="4711073"/>
            <a:ext cx="202564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John - 5622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Maya - 89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Lilly - 633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6234" y="1314000"/>
            <a:ext cx="8444766" cy="5292384"/>
          </a:xfrm>
        </p:spPr>
        <p:txBody>
          <a:bodyPr/>
          <a:lstStyle/>
          <a:p>
            <a:r>
              <a:rPr lang="en-US" sz="2100" dirty="0" err="1"/>
              <a:t>students_dict</a:t>
            </a:r>
            <a:r>
              <a:rPr lang="en-US" sz="2100" dirty="0"/>
              <a:t> = {}</a:t>
            </a:r>
          </a:p>
          <a:p>
            <a:r>
              <a:rPr lang="en-US" sz="2100" dirty="0"/>
              <a:t>command = input()</a:t>
            </a:r>
          </a:p>
          <a:p>
            <a:r>
              <a:rPr lang="en-US" sz="2100" dirty="0"/>
              <a:t>while ":" in command:</a:t>
            </a:r>
          </a:p>
          <a:p>
            <a:r>
              <a:rPr lang="en-US" sz="2100" dirty="0"/>
              <a:t>    info = </a:t>
            </a:r>
            <a:r>
              <a:rPr lang="en-US" sz="2100" dirty="0" err="1"/>
              <a:t>command.split</a:t>
            </a:r>
            <a:r>
              <a:rPr lang="en-US" sz="2100" dirty="0"/>
              <a:t>(":")</a:t>
            </a:r>
          </a:p>
          <a:p>
            <a:r>
              <a:rPr lang="en-US" sz="2100" dirty="0"/>
              <a:t>    name, id, course = info[0], info[1], info[2]</a:t>
            </a:r>
          </a:p>
          <a:p>
            <a:r>
              <a:rPr lang="en-US" sz="2100" dirty="0"/>
              <a:t>    if course not in </a:t>
            </a:r>
            <a:r>
              <a:rPr lang="en-US" sz="2100" dirty="0" err="1"/>
              <a:t>students_dict</a:t>
            </a:r>
            <a:r>
              <a:rPr lang="en-US" sz="2100" dirty="0"/>
              <a:t>:</a:t>
            </a:r>
          </a:p>
          <a:p>
            <a:r>
              <a:rPr lang="en-US" sz="2100" dirty="0"/>
              <a:t>        </a:t>
            </a:r>
            <a:r>
              <a:rPr lang="en-US" sz="2100" dirty="0" err="1"/>
              <a:t>students_dict</a:t>
            </a:r>
            <a:r>
              <a:rPr lang="en-US" sz="2100" dirty="0"/>
              <a:t>[course] = {}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students_dict</a:t>
            </a:r>
            <a:r>
              <a:rPr lang="en-US" sz="2100" dirty="0"/>
              <a:t>[course][id] = name</a:t>
            </a:r>
          </a:p>
          <a:p>
            <a:r>
              <a:rPr lang="en-US" sz="2100" dirty="0"/>
              <a:t>    command = input()</a:t>
            </a:r>
          </a:p>
          <a:p>
            <a:endParaRPr lang="en-US" sz="2100" dirty="0"/>
          </a:p>
          <a:p>
            <a:r>
              <a:rPr lang="en-US" sz="2100" dirty="0"/>
              <a:t>course = " ".join(</a:t>
            </a:r>
            <a:r>
              <a:rPr lang="en-US" sz="2100" dirty="0" err="1"/>
              <a:t>command.split</a:t>
            </a:r>
            <a:r>
              <a:rPr lang="en-US" sz="2100" dirty="0"/>
              <a:t>("_"))</a:t>
            </a:r>
          </a:p>
          <a:p>
            <a:r>
              <a:rPr lang="en-US" sz="2100" dirty="0"/>
              <a:t>for key, value in </a:t>
            </a:r>
            <a:r>
              <a:rPr lang="en-US" sz="2100" dirty="0" err="1"/>
              <a:t>students_dict.items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if key == course:</a:t>
            </a:r>
          </a:p>
          <a:p>
            <a:r>
              <a:rPr lang="en-US" sz="2100" dirty="0"/>
              <a:t>        for id, name in </a:t>
            </a:r>
            <a:r>
              <a:rPr lang="en-US" sz="2100" dirty="0" err="1"/>
              <a:t>value.items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    print(f'{name} - {id}')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33</a:t>
            </a:fld>
            <a:endParaRPr lang="en-US" sz="10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099DCC5-E757-4481-B644-DFA0431F8F8B}"/>
              </a:ext>
            </a:extLst>
          </p:cNvPr>
          <p:cNvSpPr/>
          <p:nvPr/>
        </p:nvSpPr>
        <p:spPr>
          <a:xfrm>
            <a:off x="4284059" y="2188666"/>
            <a:ext cx="3623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{x for x in y}</a:t>
            </a:r>
          </a:p>
        </p:txBody>
      </p:sp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6208" y="1117256"/>
            <a:ext cx="10264236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Creating a dictionary using dictionary comprehension</a:t>
            </a:r>
            <a:endParaRPr lang="bg-BG" sz="3400" dirty="0"/>
          </a:p>
          <a:p>
            <a:endParaRPr lang="bg-BG" sz="3400" dirty="0"/>
          </a:p>
          <a:p>
            <a:pPr marL="0" indent="0">
              <a:buNone/>
            </a:pPr>
            <a:r>
              <a:rPr lang="en-US" sz="3400" dirty="0"/>
              <a:t/>
            </a:r>
            <a:br>
              <a:rPr lang="en-US" sz="3400" dirty="0"/>
            </a:br>
            <a:endParaRPr lang="bg-BG" sz="3400" dirty="0"/>
          </a:p>
          <a:p>
            <a:r>
              <a:rPr lang="en-US" sz="34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Comprehensions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66618" y="45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61000" y="18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data}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5999" y="3793054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786370" y="3781512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717869" y="3903654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86000" y="4644000"/>
            <a:ext cx="99450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60273" y="139219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dictionaries are</a:t>
            </a:r>
            <a:endParaRPr lang="en-US" sz="3000" strike="sngStrike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dictionaries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Nested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Dictionary comprehensions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-609000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0473" y="1247702"/>
            <a:ext cx="975626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Python a dictionary is an </a:t>
            </a:r>
            <a:r>
              <a:rPr lang="en-US" sz="3400" b="1" dirty="0">
                <a:solidFill>
                  <a:schemeClr val="bg1"/>
                </a:solidFill>
              </a:rPr>
              <a:t>ordered collection</a:t>
            </a:r>
            <a:r>
              <a:rPr lang="en-US" sz="3400" dirty="0"/>
              <a:t> of items</a:t>
            </a:r>
            <a:r>
              <a:rPr lang="bg-BG" sz="3400" dirty="0"/>
              <a:t> </a:t>
            </a:r>
            <a:r>
              <a:rPr lang="bg-BG" sz="3400" noProof="1"/>
              <a:t>(</a:t>
            </a:r>
            <a:r>
              <a:rPr lang="en-US" sz="3400" noProof="1"/>
              <a:t>Python 3.7+)</a:t>
            </a:r>
            <a:endParaRPr lang="bg-BG" sz="3400" noProof="1"/>
          </a:p>
          <a:p>
            <a:pPr>
              <a:buClr>
                <a:schemeClr val="tx1"/>
              </a:buClr>
            </a:pPr>
            <a:r>
              <a:rPr lang="en-US" sz="3400" dirty="0"/>
              <a:t>While other data types have only value as an </a:t>
            </a:r>
            <a:br>
              <a:rPr lang="en-US" sz="3400" dirty="0"/>
            </a:br>
            <a:r>
              <a:rPr lang="en-US" sz="3400" dirty="0"/>
              <a:t>element, a dictionary has </a:t>
            </a:r>
            <a:r>
              <a:rPr lang="en-US" sz="3400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Values</a:t>
            </a:r>
            <a:r>
              <a:rPr lang="en-US" sz="3400" dirty="0"/>
              <a:t> can be of any data type and </a:t>
            </a:r>
            <a:r>
              <a:rPr lang="en-US" sz="3400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must be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 and must be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curly braces </a:t>
            </a:r>
            <a:r>
              <a:rPr lang="en-US" sz="3400" b="1" dirty="0">
                <a:solidFill>
                  <a:schemeClr val="bg1"/>
                </a:solidFill>
              </a:rPr>
              <a:t>{}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</a:t>
            </a:r>
            <a:r>
              <a:rPr lang="en-US" sz="3400" b="1" dirty="0" err="1">
                <a:solidFill>
                  <a:schemeClr val="bg1"/>
                </a:solidFill>
              </a:rPr>
              <a:t>dict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function</a:t>
            </a: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1000" y="1809000"/>
            <a:ext cx="10710000" cy="2125827"/>
          </a:xfrm>
        </p:spPr>
        <p:txBody>
          <a:bodyPr/>
          <a:lstStyle/>
          <a:p>
            <a:r>
              <a:rPr lang="en-US" sz="2800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{}</a:t>
            </a:r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dictionary with string keys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/>
              <a:t>'fruit'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'vegetable'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'cucumber'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62802" y="2429503"/>
            <a:ext cx="1828800" cy="546499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712200" y="2429503"/>
            <a:ext cx="1828800" cy="546499"/>
          </a:xfrm>
          <a:prstGeom prst="wedgeRoundRectCallout">
            <a:avLst>
              <a:gd name="adj1" fmla="val -21340"/>
              <a:gd name="adj2" fmla="val 74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F95022D4-40D7-4A5A-BA89-563594EA7EEB}"/>
              </a:ext>
            </a:extLst>
          </p:cNvPr>
          <p:cNvSpPr txBox="1">
            <a:spLocks/>
          </p:cNvSpPr>
          <p:nvPr/>
        </p:nvSpPr>
        <p:spPr>
          <a:xfrm>
            <a:off x="651000" y="4625228"/>
            <a:ext cx="10710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dict_arguments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(name="George", age=22)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{"name": "George", "age": 22}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xmlns="" id="{031F1A66-0DA6-48B6-B9CB-FBAE2D4FAE03}"/>
              </a:ext>
            </a:extLst>
          </p:cNvPr>
          <p:cNvSpPr/>
          <p:nvPr/>
        </p:nvSpPr>
        <p:spPr bwMode="auto">
          <a:xfrm>
            <a:off x="7687130" y="5509801"/>
            <a:ext cx="3853870" cy="607484"/>
          </a:xfrm>
          <a:prstGeom prst="wedgeRoundRectCallout">
            <a:avLst>
              <a:gd name="adj1" fmla="val -23317"/>
              <a:gd name="adj2" fmla="val -7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key=value argument</a:t>
            </a:r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write a dictionary on </a:t>
            </a:r>
            <a:r>
              <a:rPr lang="en-US" sz="3400" b="1" dirty="0">
                <a:solidFill>
                  <a:schemeClr val="bg1"/>
                </a:solidFill>
              </a:rPr>
              <a:t>multiple lines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58499" y="2394000"/>
            <a:ext cx="6075000" cy="2459492"/>
          </a:xfrm>
        </p:spPr>
        <p:txBody>
          <a:bodyPr/>
          <a:lstStyle/>
          <a:p>
            <a:r>
              <a:rPr lang="en-US" sz="2800" dirty="0" err="1"/>
              <a:t>my_dict</a:t>
            </a:r>
            <a:r>
              <a:rPr lang="en-US" sz="2800" dirty="0"/>
              <a:t> = {</a:t>
            </a:r>
          </a:p>
          <a:p>
            <a:r>
              <a:rPr lang="en-US" sz="2800" dirty="0"/>
              <a:t>    'fruit':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endParaRPr lang="en-US" sz="2800" dirty="0"/>
          </a:p>
          <a:p>
            <a:r>
              <a:rPr lang="en-US" sz="2800" dirty="0"/>
              <a:t>    'vegetable': 'cucumber'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     </a:t>
            </a:r>
          </a:p>
          <a:p>
            <a:r>
              <a:rPr lang="en-US" sz="2800" dirty="0"/>
              <a:t>    'diary': 'milk'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xmlns="" id="{42C34B66-49A9-BD68-6ED3-51E006517496}"/>
              </a:ext>
            </a:extLst>
          </p:cNvPr>
          <p:cNvSpPr/>
          <p:nvPr/>
        </p:nvSpPr>
        <p:spPr bwMode="auto">
          <a:xfrm>
            <a:off x="348501" y="2889000"/>
            <a:ext cx="2593870" cy="607484"/>
          </a:xfrm>
          <a:prstGeom prst="wedgeRoundRectCallout">
            <a:avLst>
              <a:gd name="adj1" fmla="val 60454"/>
              <a:gd name="adj2" fmla="val 29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Indentation</a:t>
            </a:r>
          </a:p>
        </p:txBody>
      </p:sp>
      <p:sp>
        <p:nvSpPr>
          <p:cNvPr id="14" name="Rounded Rectangular Callout 6">
            <a:extLst>
              <a:ext uri="{FF2B5EF4-FFF2-40B4-BE49-F238E27FC236}">
                <a16:creationId xmlns:a16="http://schemas.microsoft.com/office/drawing/2014/main" xmlns="" id="{E8A7EA01-D7DF-0945-796F-14905E9E1E43}"/>
              </a:ext>
            </a:extLst>
          </p:cNvPr>
          <p:cNvSpPr/>
          <p:nvPr/>
        </p:nvSpPr>
        <p:spPr bwMode="auto">
          <a:xfrm>
            <a:off x="7716000" y="5066214"/>
            <a:ext cx="2593870" cy="996976"/>
          </a:xfrm>
          <a:prstGeom prst="wedgeRoundRectCallout">
            <a:avLst>
              <a:gd name="adj1" fmla="val -36964"/>
              <a:gd name="adj2" fmla="val -748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after every pair</a:t>
            </a:r>
          </a:p>
        </p:txBody>
      </p:sp>
    </p:spTree>
    <p:extLst>
      <p:ext uri="{BB962C8B-B14F-4D97-AF65-F5344CB8AC3E}">
        <p14:creationId xmlns:p14="http://schemas.microsoft.com/office/powerpoint/2010/main" val="6061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While indexing is used with other container types to access values, dictionary uses </a:t>
            </a:r>
            <a:r>
              <a:rPr lang="en-US" sz="3300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sz="3300" dirty="0"/>
              <a:t>Key can be used either inside </a:t>
            </a:r>
            <a:r>
              <a:rPr lang="en-US" sz="3300" b="1" dirty="0">
                <a:solidFill>
                  <a:schemeClr val="bg1"/>
                </a:solidFill>
              </a:rPr>
              <a:t>square brackets</a:t>
            </a:r>
            <a:r>
              <a:rPr lang="en-US" sz="3300" dirty="0"/>
              <a:t> or </a:t>
            </a:r>
            <a:br>
              <a:rPr lang="en-US" sz="3300" dirty="0"/>
            </a:br>
            <a:r>
              <a:rPr lang="en-US" sz="3300" dirty="0"/>
              <a:t>with the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3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592F51A8-3F0C-4046-AA6B-6DF9C815C9CF}"/>
              </a:ext>
            </a:extLst>
          </p:cNvPr>
          <p:cNvSpPr txBox="1">
            <a:spLocks/>
          </p:cNvSpPr>
          <p:nvPr/>
        </p:nvSpPr>
        <p:spPr>
          <a:xfrm>
            <a:off x="2536766" y="3699000"/>
            <a:ext cx="7204234" cy="2607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 = {'</a:t>
            </a:r>
            <a:r>
              <a:rPr lang="en-US" sz="2300" dirty="0" err="1">
                <a:solidFill>
                  <a:schemeClr val="tx1"/>
                </a:solidFill>
              </a:rPr>
              <a:t>name':'Jack</a:t>
            </a:r>
            <a:r>
              <a:rPr lang="en-US" sz="2300" dirty="0">
                <a:solidFill>
                  <a:schemeClr val="tx1"/>
                </a:solidFill>
              </a:rPr>
              <a:t>', 'age': 26}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['name'])    </a:t>
            </a:r>
            <a:r>
              <a:rPr lang="en-US" sz="2300" i="1" dirty="0">
                <a:solidFill>
                  <a:schemeClr val="accent2"/>
                </a:solidFill>
              </a:rPr>
              <a:t># Jack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('age')) </a:t>
            </a:r>
            <a:r>
              <a:rPr lang="en-US" sz="2300" i="1" dirty="0">
                <a:solidFill>
                  <a:schemeClr val="accent2"/>
                </a:solidFill>
              </a:rPr>
              <a:t># 26</a:t>
            </a:r>
          </a:p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['address']     </a:t>
            </a:r>
            <a:r>
              <a:rPr lang="bg-BG" sz="2300" dirty="0">
                <a:solidFill>
                  <a:schemeClr val="tx1"/>
                </a:solidFill>
              </a:rPr>
              <a:t>   </a:t>
            </a:r>
            <a:r>
              <a:rPr lang="en-US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 err="1">
                <a:solidFill>
                  <a:schemeClr val="accent2"/>
                </a:solidFill>
              </a:rPr>
              <a:t>KeyError</a:t>
            </a:r>
            <a:endParaRPr lang="en-US" sz="2300" i="1" dirty="0">
              <a:solidFill>
                <a:schemeClr val="accent2"/>
              </a:solidFill>
            </a:endParaRPr>
          </a:p>
          <a:p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('address') </a:t>
            </a:r>
            <a:r>
              <a:rPr lang="bg-BG" sz="2300" dirty="0">
                <a:solidFill>
                  <a:schemeClr val="tx1"/>
                </a:solidFill>
              </a:rPr>
              <a:t>  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1870</Words>
  <Application>Microsoft Office PowerPoint</Application>
  <PresentationFormat>Widescreen</PresentationFormat>
  <Paragraphs>340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Examples</vt:lpstr>
      <vt:lpstr>Keys and Values</vt:lpstr>
      <vt:lpstr>What is a Key?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Checking for Existence </vt:lpstr>
      <vt:lpstr>Problem: Stock</vt:lpstr>
      <vt:lpstr>Solution: Stock</vt:lpstr>
      <vt:lpstr>Problem: Statistics</vt:lpstr>
      <vt:lpstr>Solution: Statistics</vt:lpstr>
      <vt:lpstr>Dictionary Methods</vt:lpstr>
      <vt:lpstr>Dictionary Methods</vt:lpstr>
      <vt:lpstr>Dictionary Methods (2)</vt:lpstr>
      <vt:lpstr>Dictionary Methods (3)</vt:lpstr>
      <vt:lpstr>Nested Dictionaries</vt:lpstr>
      <vt:lpstr>What is Nested Dictionary?</vt:lpstr>
      <vt:lpstr>Nested Dictionary</vt:lpstr>
      <vt:lpstr>Iterate through Nested Dictionary</vt:lpstr>
      <vt:lpstr>Problem: Students</vt:lpstr>
      <vt:lpstr>Solution: Students</vt:lpstr>
      <vt:lpstr>Dictionary Comprehensions</vt:lpstr>
      <vt:lpstr>Dictionary Comprehensions</vt:lpstr>
      <vt:lpstr>Problem: ASCII Values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Angelov, Dimitar</cp:lastModifiedBy>
  <cp:revision>110</cp:revision>
  <dcterms:created xsi:type="dcterms:W3CDTF">2018-05-23T13:08:44Z</dcterms:created>
  <dcterms:modified xsi:type="dcterms:W3CDTF">2023-03-22T08:02:40Z</dcterms:modified>
  <cp:category>Python Fundamentals Course @ SoftUni: https://softuni.bg/trainings/2442/python-fundamentals-september-2019</cp:category>
</cp:coreProperties>
</file>