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3"/>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4"/>
            <p14:sldId id="305"/>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92883" autoAdjust="0"/>
  </p:normalViewPr>
  <p:slideViewPr>
    <p:cSldViewPr showGuides="1">
      <p:cViewPr varScale="1">
        <p:scale>
          <a:sx n="72" d="100"/>
          <a:sy n="72" d="100"/>
        </p:scale>
        <p:origin x="720" y="72"/>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5.4.2023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17</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18</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22</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25</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36</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7" name="Footer Placeholder 7">
            <a:extLst>
              <a:ext uri="{FF2B5EF4-FFF2-40B4-BE49-F238E27FC236}">
                <a16:creationId xmlns=""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PlaceHolder 1"/>
          <p:cNvSpPr>
            <a:spLocks noGrp="1" noRot="1" noChangeAspect="1"/>
          </p:cNvSpPr>
          <p:nvPr>
            <p:ph type="sldImg"/>
          </p:nvPr>
        </p:nvSpPr>
        <p:spPr>
          <a:xfrm>
            <a:off x="685800" y="1143000"/>
            <a:ext cx="5486400" cy="3086100"/>
          </a:xfrm>
          <a:prstGeom prst="rect">
            <a:avLst/>
          </a:prstGeom>
        </p:spPr>
      </p:sp>
      <p:sp>
        <p:nvSpPr>
          <p:cNvPr id="66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pPr>
            <a:r>
              <a:rPr lang="bg-BG" sz="2000" b="0" strike="noStrike" spc="-1">
                <a:latin typeface="Arial"/>
              </a:rPr>
              <a:t>A </a:t>
            </a:r>
            <a:r>
              <a:rPr lang="bg-BG" sz="2000" b="1" strike="noStrike" spc="-1">
                <a:latin typeface="Arial"/>
              </a:rPr>
              <a:t>database</a:t>
            </a:r>
            <a:r>
              <a:rPr lang="bg-BG" sz="2000" b="0" strike="noStrike" spc="-1">
                <a:latin typeface="Arial"/>
              </a:rPr>
              <a:t> is a collection of data that is organized so that it can be easily </a:t>
            </a:r>
            <a:r>
              <a:rPr lang="bg-BG" sz="2000" b="1" strike="noStrike" spc="-1">
                <a:latin typeface="Arial"/>
              </a:rPr>
              <a:t>accessed</a:t>
            </a:r>
            <a:r>
              <a:rPr lang="bg-BG" sz="2000" b="0" strike="noStrike" spc="-1">
                <a:latin typeface="Arial"/>
              </a:rPr>
              <a:t>, </a:t>
            </a:r>
            <a:r>
              <a:rPr lang="bg-BG" sz="2000" b="1" strike="noStrike" spc="-1">
                <a:latin typeface="Arial"/>
              </a:rPr>
              <a:t>managed</a:t>
            </a:r>
            <a:r>
              <a:rPr lang="bg-BG" sz="2000" b="0" strike="noStrike" spc="-1">
                <a:latin typeface="Arial"/>
              </a:rPr>
              <a:t>, and </a:t>
            </a:r>
            <a:r>
              <a:rPr lang="bg-BG" sz="2000" b="1" strike="noStrike" spc="-1">
                <a:latin typeface="Arial"/>
              </a:rPr>
              <a:t>updated</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Usually, you need to store data that will be accessible even after you end the program execution.</a:t>
            </a:r>
          </a:p>
          <a:p>
            <a:pPr marL="171360" indent="-170640">
              <a:lnSpc>
                <a:spcPct val="100000"/>
              </a:lnSpc>
              <a:buClr>
                <a:srgbClr val="000000"/>
              </a:buClr>
              <a:buFont typeface="Arial"/>
              <a:buChar char="•"/>
            </a:pPr>
            <a:r>
              <a:rPr lang="bg-BG" sz="2000" b="0" strike="noStrike" spc="-1">
                <a:latin typeface="Arial"/>
              </a:rPr>
              <a:t>One way to do that is by using a </a:t>
            </a:r>
            <a:r>
              <a:rPr lang="bg-BG" sz="2000" b="1" strike="noStrike" spc="-1">
                <a:latin typeface="Arial"/>
              </a:rPr>
              <a:t>text file </a:t>
            </a:r>
            <a:r>
              <a:rPr lang="bg-BG" sz="2000" b="0" strike="noStrike" spc="-1">
                <a:latin typeface="Arial"/>
              </a:rPr>
              <a:t>but this is </a:t>
            </a:r>
            <a:r>
              <a:rPr lang="bg-BG" sz="2000" b="1" strike="noStrike" spc="-1">
                <a:latin typeface="Arial"/>
              </a:rPr>
              <a:t>not scalable </a:t>
            </a:r>
            <a:r>
              <a:rPr lang="bg-BG" sz="2000" b="0" strike="noStrike" spc="-1">
                <a:latin typeface="Arial"/>
              </a:rPr>
              <a:t>and doesn’t provide any structure.</a:t>
            </a:r>
          </a:p>
          <a:p>
            <a:pPr>
              <a:lnSpc>
                <a:spcPct val="100000"/>
              </a:lnSpc>
            </a:pPr>
            <a:endParaRPr lang="bg-BG" sz="2000" b="0" strike="noStrike" spc="-1">
              <a:latin typeface="Arial"/>
            </a:endParaRPr>
          </a:p>
          <a:p>
            <a:pPr>
              <a:lnSpc>
                <a:spcPct val="100000"/>
              </a:lnSpc>
            </a:pPr>
            <a:r>
              <a:rPr lang="bg-BG" sz="2000" b="0" strike="noStrike" spc="-1">
                <a:latin typeface="Arial"/>
              </a:rPr>
              <a:t>This is where </a:t>
            </a:r>
            <a:r>
              <a:rPr lang="bg-BG" sz="2000" b="1" strike="noStrike" spc="-1">
                <a:latin typeface="Arial"/>
              </a:rPr>
              <a:t>databases</a:t>
            </a:r>
            <a:r>
              <a:rPr lang="bg-BG" sz="2000" b="0" strike="noStrike" spc="-1">
                <a:latin typeface="Arial"/>
              </a:rPr>
              <a:t> kick in.</a:t>
            </a:r>
          </a:p>
          <a:p>
            <a:pPr marL="171360" indent="-170640">
              <a:lnSpc>
                <a:spcPct val="100000"/>
              </a:lnSpc>
              <a:buClr>
                <a:srgbClr val="000000"/>
              </a:buClr>
              <a:buFont typeface="Arial"/>
              <a:buChar char="•"/>
            </a:pPr>
            <a:r>
              <a:rPr lang="bg-BG" sz="2000" b="0" strike="noStrike" spc="-1">
                <a:latin typeface="Arial"/>
              </a:rPr>
              <a:t>Modern databases are managed by a </a:t>
            </a:r>
            <a:r>
              <a:rPr lang="bg-BG" sz="2000" b="1" strike="noStrike" spc="-1">
                <a:latin typeface="Arial"/>
              </a:rPr>
              <a:t>Database Management System (DBMS)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makes it much easier for the developers to </a:t>
            </a:r>
            <a:r>
              <a:rPr lang="bg-BG" sz="2000" b="1" strike="noStrike" spc="-1">
                <a:latin typeface="Arial"/>
              </a:rPr>
              <a:t>store</a:t>
            </a:r>
            <a:r>
              <a:rPr lang="bg-BG" sz="2000" b="0" strike="noStrike" spc="-1">
                <a:latin typeface="Arial"/>
              </a:rPr>
              <a:t>, </a:t>
            </a:r>
            <a:r>
              <a:rPr lang="bg-BG" sz="2000" b="1" strike="noStrike" spc="-1">
                <a:latin typeface="Arial"/>
              </a:rPr>
              <a:t>retrieve</a:t>
            </a:r>
            <a:r>
              <a:rPr lang="bg-BG" sz="2000" b="0" strike="noStrike" spc="-1">
                <a:latin typeface="Arial"/>
              </a:rPr>
              <a:t> and </a:t>
            </a:r>
            <a:r>
              <a:rPr lang="bg-BG" sz="2000" b="1" strike="noStrike" spc="-1">
                <a:latin typeface="Arial"/>
              </a:rPr>
              <a:t>manage</a:t>
            </a:r>
            <a:r>
              <a:rPr lang="bg-BG" sz="2000" b="0" strike="noStrike" spc="-1">
                <a:latin typeface="Arial"/>
              </a:rPr>
              <a:t> data.</a:t>
            </a:r>
          </a:p>
          <a:p>
            <a:pPr marL="628560" lvl="1" indent="-170640">
              <a:lnSpc>
                <a:spcPct val="100000"/>
              </a:lnSpc>
              <a:buClr>
                <a:srgbClr val="000000"/>
              </a:buClr>
              <a:buFont typeface="Arial"/>
              <a:buChar char="•"/>
            </a:pPr>
            <a:r>
              <a:rPr lang="bg-BG" sz="2000" b="1" strike="noStrike" spc="-1">
                <a:latin typeface="Arial"/>
              </a:rPr>
              <a:t>DBMS systems </a:t>
            </a:r>
            <a:r>
              <a:rPr lang="bg-BG" sz="2000" b="0" strike="noStrike" spc="-1">
                <a:latin typeface="Arial"/>
              </a:rPr>
              <a:t>are also called "</a:t>
            </a:r>
            <a:r>
              <a:rPr lang="bg-BG" sz="2000" b="1" strike="noStrike" spc="-1">
                <a:latin typeface="Arial"/>
              </a:rPr>
              <a:t>databases servers</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because they manage data and serve developers through an </a:t>
            </a:r>
            <a:r>
              <a:rPr lang="bg-BG" sz="2000" b="1" strike="noStrike" spc="-1">
                <a:latin typeface="Arial"/>
              </a:rPr>
              <a:t>API</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using the "</a:t>
            </a:r>
            <a:r>
              <a:rPr lang="bg-BG" sz="2000" b="1" strike="noStrike" spc="-1">
                <a:latin typeface="Arial"/>
              </a:rPr>
              <a:t>client-server</a:t>
            </a:r>
            <a:r>
              <a:rPr lang="bg-BG" sz="2000" b="0" strike="noStrike" spc="-1">
                <a:latin typeface="Arial"/>
              </a:rPr>
              <a:t>" model of communication.</a:t>
            </a:r>
          </a:p>
          <a:p>
            <a:pPr>
              <a:lnSpc>
                <a:spcPct val="100000"/>
              </a:lnSpc>
            </a:pPr>
            <a:endParaRPr lang="bg-BG" sz="2000" b="0" strike="noStrike" spc="-1">
              <a:latin typeface="Arial"/>
            </a:endParaRPr>
          </a:p>
          <a:p>
            <a:pPr>
              <a:lnSpc>
                <a:spcPct val="100000"/>
              </a:lnSpc>
            </a:pPr>
            <a:r>
              <a:rPr lang="bg-BG" sz="2000" b="0" strike="noStrike" spc="-1">
                <a:latin typeface="Arial"/>
              </a:rPr>
              <a:t>In comparison with the "text file" option, database systems provide </a:t>
            </a:r>
            <a:r>
              <a:rPr lang="bg-BG" sz="2000" b="1" strike="noStrike" spc="-1">
                <a:latin typeface="Arial"/>
              </a:rPr>
              <a:t>structure</a:t>
            </a:r>
            <a:r>
              <a:rPr lang="bg-BG" sz="2000" b="0" strike="noStrike" spc="-1">
                <a:latin typeface="Arial"/>
              </a:rPr>
              <a:t> for the stored data.</a:t>
            </a:r>
          </a:p>
          <a:p>
            <a:pPr marL="171360" indent="-170640">
              <a:lnSpc>
                <a:spcPct val="100000"/>
              </a:lnSpc>
              <a:buClr>
                <a:srgbClr val="000000"/>
              </a:buClr>
              <a:buFont typeface="Arial"/>
              <a:buChar char="•"/>
            </a:pPr>
            <a:r>
              <a:rPr lang="bg-BG" sz="2000" b="0" strike="noStrike" spc="-1">
                <a:latin typeface="Arial"/>
              </a:rPr>
              <a:t>This makes databases </a:t>
            </a:r>
            <a:r>
              <a:rPr lang="bg-BG" sz="2000" b="1" strike="noStrike" spc="-1">
                <a:latin typeface="Arial"/>
              </a:rPr>
              <a:t>flexible</a:t>
            </a:r>
            <a:r>
              <a:rPr lang="bg-BG" sz="2000" b="0" strike="noStrike" spc="-1">
                <a:latin typeface="Arial"/>
              </a:rPr>
              <a:t> and optimized for </a:t>
            </a:r>
            <a:r>
              <a:rPr lang="bg-BG" sz="2000" b="1" strike="noStrike" spc="-1">
                <a:latin typeface="Arial"/>
              </a:rPr>
              <a:t>data management</a:t>
            </a:r>
            <a:r>
              <a:rPr lang="bg-BG" sz="2000" b="0" strike="noStrike" spc="-1">
                <a:latin typeface="Arial"/>
              </a:rPr>
              <a:t>, </a:t>
            </a:r>
            <a:r>
              <a:rPr lang="bg-BG" sz="2000" b="1" strike="noStrike" spc="-1">
                <a:latin typeface="Arial"/>
              </a:rPr>
              <a:t>storage</a:t>
            </a:r>
            <a:r>
              <a:rPr lang="bg-BG" sz="2000" b="0" strike="noStrike" spc="-1">
                <a:latin typeface="Arial"/>
              </a:rPr>
              <a:t> and </a:t>
            </a:r>
            <a:r>
              <a:rPr lang="bg-BG" sz="2000" b="1" strike="noStrike" spc="-1">
                <a:latin typeface="Arial"/>
              </a:rPr>
              <a:t>retrieval</a:t>
            </a:r>
            <a:r>
              <a:rPr lang="bg-BG" sz="2000" b="0" strike="noStrike" spc="-1">
                <a:latin typeface="Arial"/>
              </a:rPr>
              <a:t>.</a:t>
            </a:r>
          </a:p>
          <a:p>
            <a:pPr>
              <a:lnSpc>
                <a:spcPct val="100000"/>
              </a:lnSpc>
            </a:pPr>
            <a:r>
              <a:rPr lang="bg-BG" sz="2000" b="0" strike="noStrike" spc="-1">
                <a:latin typeface="Arial"/>
              </a:rPr>
              <a:t>Data is stored in </a:t>
            </a:r>
            <a:r>
              <a:rPr lang="bg-BG" sz="2000" b="1" strike="noStrike" spc="-1">
                <a:latin typeface="Arial"/>
              </a:rPr>
              <a:t>tables</a:t>
            </a:r>
            <a:r>
              <a:rPr lang="bg-BG" sz="2000" b="0" strike="noStrike" spc="-1">
                <a:latin typeface="Arial"/>
              </a:rPr>
              <a:t> (or </a:t>
            </a:r>
            <a:r>
              <a:rPr lang="bg-BG" sz="2000" b="1" strike="noStrike" spc="-1">
                <a:latin typeface="Arial"/>
              </a:rPr>
              <a:t>collections</a:t>
            </a:r>
            <a:r>
              <a:rPr lang="bg-BG" sz="2000" b="0" strike="noStrike" spc="-1">
                <a:latin typeface="Arial"/>
              </a:rPr>
              <a:t>), which hold entities (represented as </a:t>
            </a:r>
            <a:r>
              <a:rPr lang="bg-BG" sz="2000" b="1" strike="noStrike" spc="-1">
                <a:latin typeface="Arial"/>
              </a:rPr>
              <a:t>table rows </a:t>
            </a:r>
            <a:r>
              <a:rPr lang="bg-BG" sz="2000" b="0" strike="noStrike" spc="-1">
                <a:latin typeface="Arial"/>
              </a:rPr>
              <a:t>or </a:t>
            </a:r>
            <a:r>
              <a:rPr lang="bg-BG" sz="2000" b="1" strike="noStrike" spc="-1">
                <a:latin typeface="Arial"/>
              </a:rPr>
              <a:t>documents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Entities</a:t>
            </a:r>
            <a:r>
              <a:rPr lang="bg-BG" sz="2000" b="0" strike="noStrike" spc="-1">
                <a:latin typeface="Arial"/>
              </a:rPr>
              <a:t> have properties (or data </a:t>
            </a:r>
            <a:r>
              <a:rPr lang="bg-BG" sz="2000" b="1" strike="noStrike" spc="-1">
                <a:latin typeface="Arial"/>
              </a:rPr>
              <a:t>columns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Entities can have </a:t>
            </a:r>
            <a:r>
              <a:rPr lang="bg-BG" sz="2000" b="1" strike="noStrike" spc="-1">
                <a:latin typeface="Arial"/>
              </a:rPr>
              <a:t>relationships</a:t>
            </a:r>
            <a:r>
              <a:rPr lang="bg-BG" sz="2000" b="0" strike="noStrike" spc="-1">
                <a:latin typeface="Arial"/>
              </a:rPr>
              <a:t> between.</a:t>
            </a:r>
          </a:p>
          <a:p>
            <a:pPr marL="628560" lvl="1" indent="-170640">
              <a:lnSpc>
                <a:spcPct val="100000"/>
              </a:lnSpc>
              <a:buClr>
                <a:srgbClr val="000000"/>
              </a:buClr>
              <a:buFont typeface="Arial"/>
              <a:buChar char="•"/>
            </a:pPr>
            <a:r>
              <a:rPr lang="bg-BG" sz="2000" b="0" strike="noStrike" spc="-1">
                <a:latin typeface="Arial"/>
              </a:rPr>
              <a:t>For example one </a:t>
            </a:r>
            <a:r>
              <a:rPr lang="bg-BG" sz="2000" b="1" strike="noStrike" spc="-1">
                <a:latin typeface="Arial"/>
              </a:rPr>
              <a:t>purchase order</a:t>
            </a:r>
            <a:r>
              <a:rPr lang="bg-BG" sz="2000" b="0" strike="noStrike" spc="-1">
                <a:latin typeface="Arial"/>
              </a:rPr>
              <a:t> could hold many </a:t>
            </a:r>
            <a:r>
              <a:rPr lang="bg-BG" sz="2000" b="1" strike="noStrike" spc="-1">
                <a:latin typeface="Arial"/>
              </a:rPr>
              <a:t>products</a:t>
            </a:r>
            <a:r>
              <a:rPr lang="bg-BG" sz="2000" b="0" strike="noStrike" spc="-1">
                <a:latin typeface="Arial"/>
              </a:rPr>
              <a:t> ordered in certain quantities.</a:t>
            </a:r>
          </a:p>
          <a:p>
            <a:pPr marL="171360" indent="-170640">
              <a:lnSpc>
                <a:spcPct val="100000"/>
              </a:lnSpc>
              <a:buClr>
                <a:srgbClr val="000000"/>
              </a:buClr>
              <a:buFont typeface="Arial"/>
              <a:buChar char="•"/>
            </a:pPr>
            <a:r>
              <a:rPr lang="bg-BG" sz="2000" b="0" strike="noStrike" spc="-1">
                <a:latin typeface="Arial"/>
              </a:rPr>
              <a:t>For better performance, data tables may be </a:t>
            </a:r>
            <a:r>
              <a:rPr lang="bg-BG" sz="2000" b="1" strike="noStrike" spc="-1">
                <a:latin typeface="Arial"/>
              </a:rPr>
              <a:t>indexed</a:t>
            </a:r>
            <a:r>
              <a:rPr lang="bg-BG" sz="2000" b="0" strike="noStrike" spc="-1">
                <a:latin typeface="Arial"/>
              </a:rPr>
              <a:t>,</a:t>
            </a:r>
          </a:p>
          <a:p>
            <a:pPr marL="628560" lvl="1" indent="-170640">
              <a:lnSpc>
                <a:spcPct val="100000"/>
              </a:lnSpc>
              <a:buClr>
                <a:srgbClr val="000000"/>
              </a:buClr>
              <a:buFont typeface="Arial"/>
              <a:buChar char="•"/>
            </a:pPr>
            <a:r>
              <a:rPr lang="bg-BG" sz="2000" b="0" strike="noStrike" spc="-1">
                <a:latin typeface="Arial"/>
              </a:rPr>
              <a:t>which means "internally ordered and optimized for faster search by key".</a:t>
            </a:r>
          </a:p>
          <a:p>
            <a:pPr>
              <a:lnSpc>
                <a:spcPct val="100000"/>
              </a:lnSpc>
            </a:pPr>
            <a:endParaRPr lang="bg-BG" sz="2000" b="0" strike="noStrike" spc="-1">
              <a:latin typeface="Arial"/>
            </a:endParaRPr>
          </a:p>
          <a:p>
            <a:pPr>
              <a:lnSpc>
                <a:spcPct val="100000"/>
              </a:lnSpc>
            </a:pPr>
            <a:r>
              <a:rPr lang="bg-BG" sz="2000" b="0" strike="noStrike" spc="-1">
                <a:latin typeface="Arial"/>
              </a:rPr>
              <a:t>Databases implement the classical </a:t>
            </a:r>
            <a:r>
              <a:rPr lang="bg-BG" sz="2000" b="1" strike="noStrike" spc="-1">
                <a:latin typeface="Arial"/>
              </a:rPr>
              <a:t>CRUD operations</a:t>
            </a:r>
            <a:r>
              <a:rPr lang="bg-BG" sz="2000" b="0" strike="noStrike" spc="-1">
                <a:latin typeface="Arial"/>
              </a:rPr>
              <a:t>.</a:t>
            </a:r>
          </a:p>
          <a:p>
            <a:pPr marL="171360" indent="-170640">
              <a:lnSpc>
                <a:spcPct val="100000"/>
              </a:lnSpc>
              <a:buClr>
                <a:srgbClr val="000000"/>
              </a:buClr>
              <a:buFont typeface="Arial"/>
              <a:buChar char="•"/>
            </a:pPr>
            <a:r>
              <a:rPr lang="bg-BG" sz="2000" b="1" strike="noStrike" spc="-1">
                <a:latin typeface="Arial"/>
              </a:rPr>
              <a:t>CRUD </a:t>
            </a:r>
            <a:r>
              <a:rPr lang="bg-BG" sz="2000" b="0" strike="noStrike" spc="-1">
                <a:latin typeface="Arial"/>
              </a:rPr>
              <a:t>is an abbreviation.</a:t>
            </a:r>
          </a:p>
          <a:p>
            <a:pPr marL="628560" lvl="1" indent="-170640">
              <a:lnSpc>
                <a:spcPct val="100000"/>
              </a:lnSpc>
              <a:buClr>
                <a:srgbClr val="000000"/>
              </a:buClr>
              <a:buFont typeface="Arial"/>
              <a:buChar char="•"/>
            </a:pPr>
            <a:r>
              <a:rPr lang="bg-BG" sz="2000" b="0" strike="noStrike" spc="-1">
                <a:latin typeface="Arial"/>
              </a:rPr>
              <a:t>Each letter stands for a single operation.</a:t>
            </a:r>
          </a:p>
          <a:p>
            <a:pPr marL="171360" indent="-170640">
              <a:lnSpc>
                <a:spcPct val="100000"/>
              </a:lnSpc>
              <a:buClr>
                <a:srgbClr val="000000"/>
              </a:buClr>
              <a:buFont typeface="Arial"/>
              <a:buChar char="•"/>
            </a:pPr>
            <a:r>
              <a:rPr lang="bg-BG" sz="2000" b="0" strike="noStrike" spc="-1">
                <a:latin typeface="Arial"/>
              </a:rPr>
              <a:t>Those are the basic </a:t>
            </a:r>
            <a:r>
              <a:rPr lang="bg-BG" sz="2000" b="1" strike="noStrike" spc="-1">
                <a:latin typeface="Arial"/>
              </a:rPr>
              <a:t>operations</a:t>
            </a:r>
            <a:r>
              <a:rPr lang="bg-BG" sz="2000" b="0" strike="noStrike" spc="-1">
                <a:latin typeface="Arial"/>
              </a:rPr>
              <a:t> you will be performing on a database:</a:t>
            </a:r>
          </a:p>
          <a:p>
            <a:pPr marL="628560" lvl="1" indent="-170640">
              <a:lnSpc>
                <a:spcPct val="100000"/>
              </a:lnSpc>
              <a:buClr>
                <a:srgbClr val="000000"/>
              </a:buClr>
              <a:buFont typeface="Arial"/>
              <a:buChar char="•"/>
            </a:pPr>
            <a:r>
              <a:rPr lang="bg-BG" sz="2000" b="1" strike="noStrike" spc="-1">
                <a:latin typeface="Arial"/>
              </a:rPr>
              <a:t>C</a:t>
            </a:r>
            <a:r>
              <a:rPr lang="bg-BG" sz="2000" b="0" strike="noStrike" spc="-1">
                <a:latin typeface="Arial"/>
              </a:rPr>
              <a:t> – Create (or add or insert) new data.</a:t>
            </a:r>
          </a:p>
          <a:p>
            <a:pPr marL="628560" lvl="1" indent="-170640">
              <a:lnSpc>
                <a:spcPct val="100000"/>
              </a:lnSpc>
              <a:buClr>
                <a:srgbClr val="000000"/>
              </a:buClr>
              <a:buFont typeface="Arial"/>
              <a:buChar char="•"/>
            </a:pPr>
            <a:r>
              <a:rPr lang="bg-BG" sz="2000" b="1" strike="noStrike" spc="-1">
                <a:latin typeface="Arial"/>
              </a:rPr>
              <a:t>R</a:t>
            </a:r>
            <a:r>
              <a:rPr lang="bg-BG" sz="2000" b="0" strike="noStrike" spc="-1">
                <a:latin typeface="Arial"/>
              </a:rPr>
              <a:t> – Read (or retrieve or query) data.</a:t>
            </a:r>
          </a:p>
          <a:p>
            <a:pPr marL="628560" lvl="1" indent="-170640">
              <a:lnSpc>
                <a:spcPct val="100000"/>
              </a:lnSpc>
              <a:buClr>
                <a:srgbClr val="000000"/>
              </a:buClr>
              <a:buFont typeface="Arial"/>
              <a:buChar char="•"/>
            </a:pPr>
            <a:r>
              <a:rPr lang="bg-BG" sz="2000" b="1" strike="noStrike" spc="-1">
                <a:latin typeface="Arial"/>
              </a:rPr>
              <a:t>U</a:t>
            </a:r>
            <a:r>
              <a:rPr lang="bg-BG" sz="2000" b="0" strike="noStrike" spc="-1">
                <a:latin typeface="Arial"/>
              </a:rPr>
              <a:t> – Update existing data.</a:t>
            </a:r>
          </a:p>
          <a:p>
            <a:pPr marL="628560" lvl="1" indent="-170640">
              <a:lnSpc>
                <a:spcPct val="100000"/>
              </a:lnSpc>
              <a:buClr>
                <a:srgbClr val="000000"/>
              </a:buClr>
              <a:buFont typeface="Arial"/>
              <a:buChar char="•"/>
            </a:pPr>
            <a:r>
              <a:rPr lang="bg-BG" sz="2000" b="1" strike="noStrike" spc="-1">
                <a:latin typeface="Arial"/>
              </a:rPr>
              <a:t>D</a:t>
            </a:r>
            <a:r>
              <a:rPr lang="bg-BG" sz="2000" b="0" strike="noStrike" spc="-1">
                <a:latin typeface="Arial"/>
              </a:rPr>
              <a:t> – Delete existing data.</a:t>
            </a:r>
          </a:p>
          <a:p>
            <a:pPr>
              <a:lnSpc>
                <a:spcPct val="100000"/>
              </a:lnSpc>
            </a:pPr>
            <a:endParaRPr lang="bg-BG" sz="2000" b="0" strike="noStrike" spc="-1">
              <a:latin typeface="Arial"/>
            </a:endParaRPr>
          </a:p>
          <a:p>
            <a:pPr>
              <a:lnSpc>
                <a:spcPct val="100000"/>
              </a:lnSpc>
            </a:pPr>
            <a:r>
              <a:rPr lang="bg-BG" sz="2000" b="1" strike="noStrike" spc="-1">
                <a:latin typeface="Arial"/>
              </a:rPr>
              <a:t>Databases </a:t>
            </a:r>
            <a:r>
              <a:rPr lang="bg-BG" sz="2000" b="0" strike="noStrike" spc="-1">
                <a:latin typeface="Arial"/>
              </a:rPr>
              <a:t>also give you the possibility to execute more complex data retrieval operations with data </a:t>
            </a:r>
            <a:r>
              <a:rPr lang="bg-BG" sz="2000" b="1" strike="noStrike" spc="-1">
                <a:latin typeface="Arial"/>
              </a:rPr>
              <a:t>queries</a:t>
            </a:r>
            <a:r>
              <a:rPr lang="bg-BG" sz="2000" b="0" strike="noStrike" spc="-1">
                <a:latin typeface="Arial"/>
              </a:rPr>
              <a:t>.</a:t>
            </a:r>
          </a:p>
          <a:p>
            <a:pPr marL="171360" indent="-170640">
              <a:lnSpc>
                <a:spcPct val="100000"/>
              </a:lnSpc>
              <a:buClr>
                <a:srgbClr val="000000"/>
              </a:buClr>
              <a:buFont typeface="Arial"/>
              <a:buChar char="•"/>
            </a:pPr>
            <a:r>
              <a:rPr lang="bg-BG" sz="2000" b="0" strike="noStrike" spc="-1">
                <a:latin typeface="Arial"/>
              </a:rPr>
              <a:t>Those can be for </a:t>
            </a:r>
            <a:r>
              <a:rPr lang="bg-BG" sz="2000" b="1" strike="noStrike" spc="-1">
                <a:latin typeface="Arial"/>
              </a:rPr>
              <a:t>searching</a:t>
            </a:r>
            <a:r>
              <a:rPr lang="bg-BG" sz="2000" b="0" strike="noStrike" spc="-1">
                <a:latin typeface="Arial"/>
              </a:rPr>
              <a:t>, </a:t>
            </a:r>
            <a:r>
              <a:rPr lang="bg-BG" sz="2000" b="1" strike="noStrike" spc="-1">
                <a:latin typeface="Arial"/>
              </a:rPr>
              <a:t>sorting</a:t>
            </a:r>
            <a:r>
              <a:rPr lang="bg-BG" sz="2000" b="0" strike="noStrike" spc="-1">
                <a:latin typeface="Arial"/>
              </a:rPr>
              <a:t>, </a:t>
            </a:r>
            <a:r>
              <a:rPr lang="bg-BG" sz="2000" b="1" strike="noStrike" spc="-1">
                <a:latin typeface="Arial"/>
              </a:rPr>
              <a:t>filtering</a:t>
            </a:r>
            <a:r>
              <a:rPr lang="bg-BG" sz="2000" b="0" strike="noStrike" spc="-1">
                <a:latin typeface="Arial"/>
              </a:rPr>
              <a:t>, </a:t>
            </a:r>
            <a:r>
              <a:rPr lang="bg-BG" sz="2000" b="1" strike="noStrike" spc="-1">
                <a:latin typeface="Arial"/>
              </a:rPr>
              <a:t>grouping</a:t>
            </a:r>
            <a:r>
              <a:rPr lang="bg-BG" sz="2000" b="0" strike="noStrike" spc="-1">
                <a:latin typeface="Arial"/>
              </a:rPr>
              <a:t>, </a:t>
            </a:r>
            <a:r>
              <a:rPr lang="bg-BG" sz="2000" b="1" strike="noStrike" spc="-1">
                <a:latin typeface="Arial"/>
              </a:rPr>
              <a:t>aggregating</a:t>
            </a:r>
            <a:r>
              <a:rPr lang="bg-BG" sz="2000" b="0" strike="noStrike" spc="-1">
                <a:latin typeface="Arial"/>
              </a:rPr>
              <a:t>, and many more.</a:t>
            </a:r>
          </a:p>
          <a:p>
            <a:pPr marL="171360" indent="-170640">
              <a:lnSpc>
                <a:spcPct val="100000"/>
              </a:lnSpc>
              <a:buClr>
                <a:srgbClr val="000000"/>
              </a:buClr>
              <a:buFont typeface="Arial"/>
              <a:buChar char="•"/>
            </a:pPr>
            <a:r>
              <a:rPr lang="bg-BG" sz="2000" b="1" strike="noStrike" spc="-1">
                <a:latin typeface="Arial"/>
              </a:rPr>
              <a:t>Database queries </a:t>
            </a:r>
            <a:r>
              <a:rPr lang="bg-BG" sz="2000" b="0" strike="noStrike" spc="-1">
                <a:latin typeface="Arial"/>
              </a:rPr>
              <a:t>are executed using a specialized </a:t>
            </a:r>
            <a:r>
              <a:rPr lang="bg-BG" sz="2000" b="1" strike="noStrike" spc="-1">
                <a:latin typeface="Arial"/>
              </a:rPr>
              <a:t>query language</a:t>
            </a:r>
            <a:r>
              <a:rPr lang="bg-BG" sz="2000" b="0" strike="noStrike" spc="-1">
                <a:latin typeface="Arial"/>
              </a:rPr>
              <a:t> (such as </a:t>
            </a:r>
            <a:r>
              <a:rPr lang="bg-BG" sz="2000" b="1" strike="noStrike" spc="-1">
                <a:latin typeface="Arial"/>
              </a:rPr>
              <a:t>SQL</a:t>
            </a:r>
            <a:r>
              <a:rPr lang="bg-BG" sz="2000" b="0" strike="noStrike" spc="-1">
                <a:latin typeface="Arial"/>
              </a:rPr>
              <a:t>) or specialized data access </a:t>
            </a:r>
            <a:r>
              <a:rPr lang="bg-BG" sz="2000" b="1" strike="noStrike" spc="-1">
                <a:latin typeface="Arial"/>
              </a:rPr>
              <a:t>API</a:t>
            </a:r>
            <a:r>
              <a:rPr lang="bg-BG" sz="2000" b="0" strike="noStrike" spc="-1">
                <a:latin typeface="Arial"/>
              </a:rPr>
              <a:t>.</a:t>
            </a:r>
          </a:p>
          <a:p>
            <a:pPr>
              <a:lnSpc>
                <a:spcPct val="100000"/>
              </a:lnSpc>
            </a:pPr>
            <a:endParaRPr lang="bg-BG" sz="2000" b="0" strike="noStrike" spc="-1">
              <a:latin typeface="Arial"/>
            </a:endParaRPr>
          </a:p>
          <a:p>
            <a:pPr>
              <a:lnSpc>
                <a:spcPct val="100000"/>
              </a:lnSpc>
            </a:pPr>
            <a:endParaRPr lang="bg-BG" sz="2000" b="0" strike="noStrike" spc="-1">
              <a:latin typeface="Arial"/>
            </a:endParaRPr>
          </a:p>
          <a:p>
            <a:pPr>
              <a:lnSpc>
                <a:spcPct val="100000"/>
              </a:lnSpc>
            </a:pPr>
            <a:endParaRPr lang="bg-BG" sz="2000" b="0" strike="noStrike" spc="-1">
              <a:latin typeface="Arial"/>
            </a:endParaRPr>
          </a:p>
        </p:txBody>
      </p:sp>
      <p:sp>
        <p:nvSpPr>
          <p:cNvPr id="662" name="CustomShape 3"/>
          <p:cNvSpPr/>
          <p:nvPr/>
        </p:nvSpPr>
        <p:spPr>
          <a:xfrm>
            <a:off x="6489000" y="884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06D5E9-1730-4129-AA3A-F873CEE9D6C9}" type="slidenum">
              <a:rPr lang="bg-BG" sz="1200" b="0" strike="noStrike" spc="-1">
                <a:solidFill>
                  <a:srgbClr val="000000"/>
                </a:solidFill>
                <a:latin typeface="+mn-lt"/>
                <a:ea typeface="+mn-ea"/>
              </a:rPr>
              <a:t>8</a:t>
            </a:fld>
            <a:endParaRPr lang="bg-BG" sz="1200" b="0" strike="noStrike" spc="-1">
              <a:latin typeface="Arial"/>
            </a:endParaRPr>
          </a:p>
        </p:txBody>
      </p:sp>
      <p:sp>
        <p:nvSpPr>
          <p:cNvPr id="663" name="CustomShape 4"/>
          <p:cNvSpPr/>
          <p:nvPr/>
        </p:nvSpPr>
        <p:spPr>
          <a:xfrm>
            <a:off x="0" y="8847000"/>
            <a:ext cx="648828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bg-BG" sz="1100" b="0" strike="noStrike" spc="-1">
                <a:latin typeface="Times New Roman"/>
              </a:rPr>
              <a:t>© SoftUni – </a:t>
            </a:r>
            <a:r>
              <a:rPr lang="bg-BG" sz="1100" b="0" u="sng" strike="noStrike" spc="-1">
                <a:solidFill>
                  <a:srgbClr val="000000"/>
                </a:solidFill>
                <a:uFillTx/>
                <a:latin typeface="Times New Roman"/>
                <a:hlinkClick r:id="rId3"/>
              </a:rPr>
              <a:t>https://softuni.org</a:t>
            </a:r>
            <a:r>
              <a:rPr lang="bg-BG" sz="1100" b="0" strike="noStrike" spc="-1">
                <a:solidFill>
                  <a:srgbClr val="000000"/>
                </a:solidFill>
                <a:latin typeface="Times New Roman"/>
              </a:rPr>
              <a:t>. Copyrighted document. Unauthorized copy or reproduction is not permitted.</a:t>
            </a:r>
            <a:endParaRPr lang="bg-BG" sz="1100" b="0" strike="noStrike" spc="-1">
              <a:latin typeface="Arial"/>
            </a:endParaRPr>
          </a:p>
        </p:txBody>
      </p:sp>
    </p:spTree>
    <p:extLst>
      <p:ext uri="{BB962C8B-B14F-4D97-AF65-F5344CB8AC3E}">
        <p14:creationId xmlns:p14="http://schemas.microsoft.com/office/powerpoint/2010/main" val="325571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microsoft.com/office/2007/relationships/hdphoto" Target="../media/hdphoto5.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43.jpeg"/><Relationship Id="rId4" Type="http://schemas.openxmlformats.org/officeDocument/2006/relationships/hyperlink" Target="https://www.smartdcc.co.uk/media/3609/testing-approach-document-for-june-2020-release_v03-clean.pdf" TargetMode="External"/></Relationships>
</file>

<file path=ppt/slides/_rels/slide2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hyperlink" Target="https://github.com/nakov/MVC-app-integration-tests-example-mocha/action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61.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56.jpeg"/><Relationship Id="rId21" Type="http://schemas.openxmlformats.org/officeDocument/2006/relationships/image" Target="../media/image65.png"/><Relationship Id="rId7" Type="http://schemas.openxmlformats.org/officeDocument/2006/relationships/image" Target="../media/image58.png"/><Relationship Id="rId12" Type="http://schemas.openxmlformats.org/officeDocument/2006/relationships/hyperlink" Target="https://createx.bg/" TargetMode="External"/><Relationship Id="rId17" Type="http://schemas.openxmlformats.org/officeDocument/2006/relationships/image" Target="../media/image63.png"/><Relationship Id="rId25" Type="http://schemas.openxmlformats.org/officeDocument/2006/relationships/image" Target="../media/image67.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69.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60.png"/><Relationship Id="rId24" Type="http://schemas.openxmlformats.org/officeDocument/2006/relationships/hyperlink" Target="https://www.draftkings.com/" TargetMode="External"/><Relationship Id="rId5" Type="http://schemas.openxmlformats.org/officeDocument/2006/relationships/image" Target="../media/image57.png"/><Relationship Id="rId15" Type="http://schemas.openxmlformats.org/officeDocument/2006/relationships/image" Target="../media/image62.jpeg"/><Relationship Id="rId23" Type="http://schemas.openxmlformats.org/officeDocument/2006/relationships/image" Target="../media/image66.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64.png"/><Relationship Id="rId4" Type="http://schemas.openxmlformats.org/officeDocument/2006/relationships/hyperlink" Target="https://en.superhosting.bg/" TargetMode="External"/><Relationship Id="rId9" Type="http://schemas.openxmlformats.org/officeDocument/2006/relationships/image" Target="../media/image59.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68.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hyperlink" Target="https://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4.wdp"/><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Team</a:t>
            </a: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pic>
        <p:nvPicPr>
          <p:cNvPr id="4" name="Picture 3">
            <a:extLst>
              <a:ext uri="{FF2B5EF4-FFF2-40B4-BE49-F238E27FC236}">
                <a16:creationId xmlns=""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r>
              <a:rPr lang="bg-BG" dirty="0">
                <a:sym typeface="Wingdings" panose="05000000000000000000" pitchFamily="2" charset="2"/>
              </a:rPr>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a:extLst>
              <a:ext uri="{FF2B5EF4-FFF2-40B4-BE49-F238E27FC236}">
                <a16:creationId xmlns=""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a:extLst>
              <a:ext uri="{FF2B5EF4-FFF2-40B4-BE49-F238E27FC236}">
                <a16:creationId xmlns=""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r>
              <a:rPr lang="bg-BG" sz="3200" b="1" dirty="0">
                <a:solidFill>
                  <a:schemeClr val="bg1"/>
                </a:solidFill>
              </a:rPr>
              <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pic>
        <p:nvPicPr>
          <p:cNvPr id="4098" name="Picture 2" descr="Types of Software Testing - Functionize.com">
            <a:extLst>
              <a:ext uri="{FF2B5EF4-FFF2-40B4-BE49-F238E27FC236}">
                <a16:creationId xmlns=""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 xmlns:a16="http://schemas.microsoft.com/office/drawing/2014/main"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7" name="Text Placeholder 6">
            <a:extLst>
              <a:ext uri="{FF2B5EF4-FFF2-40B4-BE49-F238E27FC236}">
                <a16:creationId xmlns=""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21</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 xmlns:a16="http://schemas.microsoft.com/office/drawing/2014/main" id="{993A5B9F-1039-4D31-A699-FB6E320A1493}"/>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2" name="Picture 2" descr="http://www.highlandsinfotech.com/wpimages/wpa05ed167_06.png">
            <a:extLst>
              <a:ext uri="{FF2B5EF4-FFF2-40B4-BE49-F238E27FC236}">
                <a16:creationId xmlns=""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r>
              <a:rPr lang="bg-BG" dirty="0"/>
              <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pic>
        <p:nvPicPr>
          <p:cNvPr id="1026" name="Picture 2" descr="Why Is Software Testing and QA important for any Business">
            <a:extLst>
              <a:ext uri="{FF2B5EF4-FFF2-40B4-BE49-F238E27FC236}">
                <a16:creationId xmlns="" xmlns:a16="http://schemas.microsoft.com/office/drawing/2014/main" id="{D1FAC168-B6DF-4E4C-968C-24C7786E85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25</a:t>
            </a:fld>
            <a:endParaRPr lang="en-US" dirty="0"/>
          </a:p>
        </p:txBody>
      </p:sp>
      <p:pic>
        <p:nvPicPr>
          <p:cNvPr id="2" name="Picture 1">
            <a:extLst>
              <a:ext uri="{FF2B5EF4-FFF2-40B4-BE49-F238E27FC236}">
                <a16:creationId xmlns=""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 xmlns:a16="http://schemas.microsoft.com/office/drawing/2014/main" id="{9673980C-FCA2-4FFC-9595-003DA8B50BA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 xmlns:a16="http://schemas.microsoft.com/office/drawing/2014/main"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33</a:t>
            </a:fld>
            <a:endParaRPr lang="en-US" noProof="0" dirty="0"/>
          </a:p>
        </p:txBody>
      </p:sp>
      <p:sp>
        <p:nvSpPr>
          <p:cNvPr id="3" name="Text Placeholder 2">
            <a:extLst>
              <a:ext uri="{FF2B5EF4-FFF2-40B4-BE49-F238E27FC236}">
                <a16:creationId xmlns=""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35</a:t>
            </a:fld>
            <a:endParaRPr lang="en-US" noProof="0" dirty="0"/>
          </a:p>
        </p:txBody>
      </p:sp>
      <p:sp>
        <p:nvSpPr>
          <p:cNvPr id="3" name="Text Placeholder 2">
            <a:extLst>
              <a:ext uri="{FF2B5EF4-FFF2-40B4-BE49-F238E27FC236}">
                <a16:creationId xmlns="" xmlns:a16="http://schemas.microsoft.com/office/drawing/2014/main"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3" name="Text Placeholder 2">
            <a:extLst>
              <a:ext uri="{FF2B5EF4-FFF2-40B4-BE49-F238E27FC236}">
                <a16:creationId xmlns=""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10" name="Text Placeholder 9">
            <a:extLst>
              <a:ext uri="{FF2B5EF4-FFF2-40B4-BE49-F238E27FC236}">
                <a16:creationId xmlns=""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41</a:t>
            </a:fld>
            <a:endParaRPr lang="en-US" noProof="0" dirty="0"/>
          </a:p>
        </p:txBody>
      </p:sp>
      <p:sp>
        <p:nvSpPr>
          <p:cNvPr id="3" name="Text Placeholder 2">
            <a:extLst>
              <a:ext uri="{FF2B5EF4-FFF2-40B4-BE49-F238E27FC236}">
                <a16:creationId xmlns=""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r>
              <a:rPr lang="en-US" dirty="0"/>
              <a:t/>
            </a:r>
            <a:br>
              <a:rPr lang="en-US" dirty="0"/>
            </a:br>
            <a:r>
              <a:rPr lang="en-US" dirty="0"/>
              <a:t>with GitHub Actions</a:t>
            </a:r>
          </a:p>
        </p:txBody>
      </p:sp>
      <p:sp>
        <p:nvSpPr>
          <p:cNvPr id="5" name="TextBox 4">
            <a:extLst>
              <a:ext uri="{FF2B5EF4-FFF2-40B4-BE49-F238E27FC236}">
                <a16:creationId xmlns=""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 xmlns:a16="http://schemas.microsoft.com/office/drawing/2014/main" id="{5B18F038-AE55-474D-A7EB-EAAA399108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8020073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974990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47</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2046000" y="1123269"/>
            <a:ext cx="8066880" cy="55458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oAutofit/>
          </a:bodyPr>
          <a:lstStyle/>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A </a:t>
            </a:r>
            <a:r>
              <a:rPr lang="bg-BG" sz="3200" b="1" strike="noStrike" spc="-1" dirty="0">
                <a:solidFill>
                  <a:srgbClr val="FFA000"/>
                </a:solidFill>
                <a:cs typeface="Calibri" panose="020F0502020204030204" pitchFamily="34" charset="0"/>
              </a:rPr>
              <a:t>database</a:t>
            </a:r>
            <a:r>
              <a:rPr lang="bg-BG" sz="3200" b="0" strike="noStrike" spc="-1" dirty="0">
                <a:solidFill>
                  <a:srgbClr val="234465"/>
                </a:solidFill>
                <a:cs typeface="Calibri" panose="020F0502020204030204" pitchFamily="34" charset="0"/>
              </a:rPr>
              <a:t> is a collection of data, organized to be easily accessed, managed and updated</a:t>
            </a:r>
            <a:endParaRPr lang="bg-BG" sz="3200" b="0" strike="noStrike" spc="-1" dirty="0">
              <a:cs typeface="Calibri" panose="020F0502020204030204" pitchFamily="34" charset="0"/>
            </a:endParaRPr>
          </a:p>
          <a:p>
            <a:pPr marL="360360" indent="-359640">
              <a:lnSpc>
                <a:spcPct val="105000"/>
              </a:lnSpc>
              <a:spcBef>
                <a:spcPts val="601"/>
              </a:spcBef>
              <a:spcAft>
                <a:spcPts val="601"/>
              </a:spcAft>
              <a:buClr>
                <a:srgbClr val="234465"/>
              </a:buClr>
              <a:buFont typeface="Wingdings" charset="2"/>
              <a:buChar char=""/>
            </a:pPr>
            <a:r>
              <a:rPr lang="bg-BG" sz="3200" b="0" strike="noStrike" spc="-1" dirty="0">
                <a:solidFill>
                  <a:srgbClr val="234465"/>
                </a:solidFill>
                <a:cs typeface="Calibri" panose="020F0502020204030204" pitchFamily="34" charset="0"/>
              </a:rPr>
              <a:t>Modern databases are managed by </a:t>
            </a:r>
            <a:r>
              <a:rPr lang="bg-BG" sz="3200" b="1" strike="noStrike" spc="-1" dirty="0">
                <a:solidFill>
                  <a:srgbClr val="FFA000"/>
                </a:solidFill>
                <a:cs typeface="Calibri" panose="020F0502020204030204" pitchFamily="34" charset="0"/>
              </a:rPr>
              <a:t>Database Management Systems</a:t>
            </a:r>
            <a:r>
              <a:rPr lang="bg-BG" sz="3200" b="0" strike="noStrike" spc="-1" dirty="0">
                <a:solidFill>
                  <a:srgbClr val="234465"/>
                </a:solidFill>
                <a:cs typeface="Calibri" panose="020F0502020204030204" pitchFamily="34" charset="0"/>
              </a:rPr>
              <a:t> (DBMS)</a:t>
            </a:r>
            <a:endParaRPr lang="bg-BG" sz="32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Define database </a:t>
            </a:r>
            <a:r>
              <a:rPr lang="bg-BG" sz="3000" b="1" strike="noStrike" spc="-1" dirty="0">
                <a:solidFill>
                  <a:srgbClr val="FFA000"/>
                </a:solidFill>
                <a:cs typeface="Calibri" panose="020F0502020204030204" pitchFamily="34" charset="0"/>
              </a:rPr>
              <a:t>structure</a:t>
            </a:r>
            <a:r>
              <a:rPr lang="bg-BG" sz="3000" b="0" strike="noStrike" spc="-1" dirty="0">
                <a:solidFill>
                  <a:srgbClr val="234465"/>
                </a:solidFill>
                <a:cs typeface="Calibri" panose="020F0502020204030204" pitchFamily="34" charset="0"/>
              </a:rPr>
              <a:t>, e.g. tables, collections, columns, relations, indexes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Create / Read / Update / Delete data </a:t>
            </a:r>
            <a:r>
              <a:rPr sz="3000" dirty="0">
                <a:cs typeface="Calibri" panose="020F0502020204030204" pitchFamily="34" charset="0"/>
              </a:rPr>
              <a:t/>
            </a:r>
            <a:br>
              <a:rPr sz="3000" dirty="0">
                <a:cs typeface="Calibri" panose="020F0502020204030204" pitchFamily="34" charset="0"/>
              </a:rPr>
            </a:br>
            <a:r>
              <a:rPr lang="bg-BG" sz="3000" b="0" strike="noStrike" spc="-1" dirty="0">
                <a:solidFill>
                  <a:srgbClr val="234465"/>
                </a:solidFill>
                <a:cs typeface="Calibri" panose="020F0502020204030204" pitchFamily="34" charset="0"/>
              </a:rPr>
              <a:t>(CRUD operations)</a:t>
            </a:r>
            <a:endParaRPr lang="bg-BG" sz="3000" b="0" strike="noStrike" spc="-1" dirty="0">
              <a:cs typeface="Calibri" panose="020F0502020204030204" pitchFamily="34" charset="0"/>
            </a:endParaRPr>
          </a:p>
          <a:p>
            <a:pPr marL="803160" lvl="1" indent="-359640">
              <a:lnSpc>
                <a:spcPct val="105000"/>
              </a:lnSpc>
              <a:spcBef>
                <a:spcPts val="601"/>
              </a:spcBef>
              <a:spcAft>
                <a:spcPts val="601"/>
              </a:spcAft>
              <a:buClr>
                <a:srgbClr val="234465"/>
              </a:buClr>
              <a:buFont typeface="Wingdings" charset="2"/>
              <a:buChar char=""/>
            </a:pPr>
            <a:r>
              <a:rPr lang="bg-BG" sz="3000" b="0" strike="noStrike" spc="-1" dirty="0">
                <a:solidFill>
                  <a:srgbClr val="234465"/>
                </a:solidFill>
                <a:cs typeface="Calibri" panose="020F0502020204030204" pitchFamily="34" charset="0"/>
              </a:rPr>
              <a:t>Execute </a:t>
            </a:r>
            <a:r>
              <a:rPr lang="bg-BG" sz="3000" b="1" strike="noStrike" spc="-1" dirty="0">
                <a:solidFill>
                  <a:srgbClr val="FFA000"/>
                </a:solidFill>
                <a:cs typeface="Calibri" panose="020F0502020204030204" pitchFamily="34" charset="0"/>
              </a:rPr>
              <a:t>queries</a:t>
            </a:r>
            <a:r>
              <a:rPr lang="bg-BG" sz="3000" b="0" strike="noStrike" spc="-1" dirty="0">
                <a:solidFill>
                  <a:srgbClr val="234465"/>
                </a:solidFill>
                <a:cs typeface="Calibri" panose="020F0502020204030204" pitchFamily="34" charset="0"/>
              </a:rPr>
              <a:t> (filter / search data)</a:t>
            </a:r>
            <a:endParaRPr lang="bg-BG" sz="3000" b="0" strike="noStrike" spc="-1" dirty="0">
              <a:cs typeface="Calibri" panose="020F0502020204030204" pitchFamily="34" charset="0"/>
            </a:endParaRPr>
          </a:p>
        </p:txBody>
      </p:sp>
      <p:sp>
        <p:nvSpPr>
          <p:cNvPr id="339" name="CustomShape 2"/>
          <p:cNvSpPr/>
          <p:nvPr/>
        </p:nvSpPr>
        <p:spPr>
          <a:xfrm>
            <a:off x="1297080" y="100800"/>
            <a:ext cx="8624880" cy="8820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noAutofit/>
          </a:bodyPr>
          <a:lstStyle/>
          <a:p>
            <a:pPr>
              <a:lnSpc>
                <a:spcPct val="100000"/>
              </a:lnSpc>
            </a:pPr>
            <a:r>
              <a:rPr lang="bg-BG" sz="4000" b="1" strike="noStrike" spc="-1">
                <a:solidFill>
                  <a:srgbClr val="234465"/>
                </a:solidFill>
                <a:latin typeface="Calibri"/>
              </a:rPr>
              <a:t>What is а Database?</a:t>
            </a:r>
            <a:endParaRPr lang="bg-BG" sz="4000" b="0" strike="noStrike" spc="-1">
              <a:latin typeface="Arial"/>
            </a:endParaRPr>
          </a:p>
        </p:txBody>
      </p:sp>
      <p:sp>
        <p:nvSpPr>
          <p:cNvPr id="340" name="CustomShape 3"/>
          <p:cNvSpPr/>
          <p:nvPr/>
        </p:nvSpPr>
        <p:spPr>
          <a:xfrm>
            <a:off x="11752920" y="6507000"/>
            <a:ext cx="366840" cy="2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42654A-6953-4A8C-81FE-A361EFA96B48}" type="slidenum">
              <a:rPr lang="bg-BG" sz="1000" b="0" strike="noStrike" spc="-1">
                <a:solidFill>
                  <a:srgbClr val="234465"/>
                </a:solidFill>
                <a:latin typeface="Calibri"/>
                <a:ea typeface="DejaVu Sans"/>
              </a:rPr>
              <a:t>8</a:t>
            </a:fld>
            <a:endParaRPr lang="bg-BG" sz="1000" b="0" strike="noStrike" spc="-1">
              <a:latin typeface="Arial"/>
            </a:endParaRPr>
          </a:p>
        </p:txBody>
      </p:sp>
      <p:pic>
        <p:nvPicPr>
          <p:cNvPr id="341" name="Picture 5"/>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Lst>
          </a:blip>
          <a:stretch/>
        </p:blipFill>
        <p:spPr>
          <a:xfrm>
            <a:off x="9561000" y="3699000"/>
            <a:ext cx="2014560" cy="2014560"/>
          </a:xfrm>
          <a:prstGeom prst="rect">
            <a:avLst/>
          </a:prstGeom>
          <a:ln>
            <a:noFill/>
          </a:ln>
        </p:spPr>
      </p:pic>
    </p:spTree>
    <p:extLst>
      <p:ext uri="{BB962C8B-B14F-4D97-AF65-F5344CB8AC3E}">
        <p14:creationId xmlns:p14="http://schemas.microsoft.com/office/powerpoint/2010/main" val="1253219581"/>
      </p:ext>
    </p:extLst>
  </p:cSld>
  <p:clrMapOvr>
    <a:masterClrMapping/>
  </p:clrMapOvr>
  <mc:AlternateContent xmlns:mc="http://schemas.openxmlformats.org/markup-compatibility/2006" xmlns:p14="http://schemas.microsoft.com/office/powerpoint/2010/main">
    <mc:Choice Requires="p14">
      <p:transition p14:dur="10" advTm="5000"/>
    </mc:Choice>
    <mc:Fallback xmlns:p15="http://schemas.microsoft.com/office/powerpoint/2012/main" xmlns="">
      <p:transition advTm="5000"/>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12430</Words>
  <Application>Microsoft Office PowerPoint</Application>
  <PresentationFormat>Widescreen</PresentationFormat>
  <Paragraphs>1444</Paragraphs>
  <Slides>48</Slides>
  <Notes>33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맑은 고딕</vt:lpstr>
      <vt:lpstr>-apple-system</vt:lpstr>
      <vt:lpstr>arial</vt:lpstr>
      <vt:lpstr>arial</vt:lpstr>
      <vt:lpstr>Calibri</vt:lpstr>
      <vt:lpstr>Consolas</vt:lpstr>
      <vt:lpstr>DejaVu Sans</vt:lpstr>
      <vt:lpstr>Helvetica Neue</vt:lpstr>
      <vt:lpstr>Noto Sans</vt:lpstr>
      <vt:lpstr>Roboto</vt:lpstr>
      <vt:lpstr>Times New Roman</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PowerPoint Presentation</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Angelov, Dimitar</cp:lastModifiedBy>
  <cp:revision>585</cp:revision>
  <dcterms:created xsi:type="dcterms:W3CDTF">2018-05-23T13:08:44Z</dcterms:created>
  <dcterms:modified xsi:type="dcterms:W3CDTF">2023-04-05T12:13:57Z</dcterms:modified>
  <cp:category>programming fundamentals;computer programming;software development;web development</cp:category>
</cp:coreProperties>
</file>