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15" r:id="rId10"/>
    <p:sldId id="316" r:id="rId11"/>
    <p:sldId id="307" r:id="rId12"/>
    <p:sldId id="308" r:id="rId13"/>
    <p:sldId id="309" r:id="rId14"/>
    <p:sldId id="310" r:id="rId15"/>
    <p:sldId id="311" r:id="rId16"/>
    <p:sldId id="317" r:id="rId17"/>
    <p:sldId id="318" r:id="rId18"/>
    <p:sldId id="312" r:id="rId19"/>
    <p:sldId id="313" r:id="rId20"/>
    <p:sldId id="314" r:id="rId21"/>
    <p:sldId id="325" r:id="rId22"/>
    <p:sldId id="326" r:id="rId23"/>
    <p:sldId id="327" r:id="rId24"/>
    <p:sldId id="279" r:id="rId25"/>
    <p:sldId id="280" r:id="rId26"/>
    <p:sldId id="401" r:id="rId27"/>
    <p:sldId id="613" r:id="rId28"/>
    <p:sldId id="608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B04E5A7-0D10-44A7-92CE-97D863D16058}">
          <p14:sldIdLst>
            <p14:sldId id="256"/>
            <p14:sldId id="257"/>
            <p14:sldId id="258"/>
          </p14:sldIdLst>
        </p14:section>
        <p14:section name="String Definition" id="{041500F7-ACCB-4873-91DA-EF07EB7B1EE2}">
          <p14:sldIdLst>
            <p14:sldId id="302"/>
            <p14:sldId id="303"/>
            <p14:sldId id="304"/>
            <p14:sldId id="305"/>
            <p14:sldId id="306"/>
            <p14:sldId id="315"/>
            <p14:sldId id="316"/>
          </p14:sldIdLst>
        </p14:section>
        <p14:section name="String Manipulation" id="{CA7797A0-140E-418A-B99F-426667976B9E}">
          <p14:sldIdLst>
            <p14:sldId id="307"/>
            <p14:sldId id="308"/>
            <p14:sldId id="309"/>
            <p14:sldId id="310"/>
            <p14:sldId id="311"/>
            <p14:sldId id="317"/>
            <p14:sldId id="318"/>
          </p14:sldIdLst>
        </p14:section>
        <p14:section name="String Methods" id="{E1242F64-363A-4314-9669-51AEB499E782}">
          <p14:sldIdLst>
            <p14:sldId id="312"/>
            <p14:sldId id="313"/>
            <p14:sldId id="314"/>
            <p14:sldId id="325"/>
            <p14:sldId id="326"/>
            <p14:sldId id="327"/>
          </p14:sldIdLst>
        </p14:section>
        <p14:section name="Live Exercises" id="{9B914F52-2586-496D-AFB4-8A2B2B5B2EEE}">
          <p14:sldIdLst>
            <p14:sldId id="279"/>
          </p14:sldIdLst>
        </p14:section>
        <p14:section name="Conclusion" id="{88B29D3E-BD20-4310-920E-23A4B7F6ED3D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42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7AA305C-EEC1-4783-84E7-D3094E08EE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955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8F2E852-C785-4C56-8D58-FCE924920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899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1B85CA14-B075-43D9-BB78-CD9C06E96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58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4153172-17DA-40D9-817A-841A36F177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94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E120EB0F-0A12-4FC4-B82F-DAE30C22CB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560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FD823985-7EE4-43B5-A811-E93B776E37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702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B328DEBD-A882-4C7A-A2F0-8104600DD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253212D7-034A-4E71-BF93-9D3317A2642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9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F6570090-7866-49DC-AA1F-953613309E3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8F4DDE97-F571-4746-AD97-B4B8895556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0BDCC01D-7645-4E36-9E41-3F55122EBCD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C06374BB-D2C9-498F-B890-1E5F48C795C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BB55E129-3ACF-483A-B1AF-1E469E59E23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825F9796-DF9D-40F3-BF1C-348DD3617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4244492F-4CD8-4238-8A42-9DF5AE6F4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5143561B-1BFF-42E2-9E8C-D621B5D12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5D977BFA-8AD1-4A56-8ABE-49FF65FAF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118E9131-85A9-4519-8C21-4A2B52981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8A525223-EFAA-4B55-A6C7-8CC594E96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6FBC0F85-814A-42AB-8A26-740832A5FC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6361AFC6-ADE8-4BF3-9C65-F867C139F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2BF45D59-CF40-42B7-8562-86BC82CFACA3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EE1C7290-22C9-4CA1-9AC6-81AB0B1D740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FE7E6B8F-6C17-44AF-89BD-DCC2A232E27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B2344A69-1581-4F4F-BC3D-DAF1E70C391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2DD2DE3D-E947-43DA-BEA1-EC63631543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D647A46A-9408-4F69-A71F-D847C686455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6ACF7009-72F3-4EE2-9D80-50D2E6170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800EB7B9-032A-45DE-93B7-B119FCCFD74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D5BF73-8471-4B97-8736-21FD0C8DFC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EFEE62C3-2992-4ACA-A883-9C9391B898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571D160C-72B7-4825-978E-2CC611A619A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122EE32A-36E8-45EA-82D9-51F7EE564E0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2B826289-E276-4F15-A389-7221D6CD7C8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272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2451AA5-73BC-472B-90CB-8D8A8DF1B9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811A6264-3D6A-4A5C-8637-C46AB0191C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2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9A84BB0A-2181-476A-AB7F-8D019CD8C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05A8BC95-0D79-4C18-8F55-95EF323FCD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8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E671DB1F-C204-477D-B864-F8EA278568B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xmlns="" id="{708F0D42-008C-46F1-BBE2-1EE9B37732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9B050C1F-A32D-4B95-8231-36ABB3080B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D5BF58F0-987C-4585-AC8E-4DD404AE10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2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D4175FAF-D39C-4E22-8773-9A56111C3C8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5AD202C4-774C-4419-96E9-6F8ED9AF8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5BE55107-81AB-400A-91B1-CA7390BAF8B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0533715C-611D-4A77-BAB7-50513E6057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B7FBA610-C158-4A48-A9EF-915D84B39D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4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7.jpe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84046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01514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Text Processing</a:t>
            </a:r>
          </a:p>
        </p:txBody>
      </p:sp>
      <p:pic>
        <p:nvPicPr>
          <p:cNvPr id="2" name="Picture 2" descr="Ð ÐµÐ·ÑÐ»ÑÐ°Ñ Ñ Ð¸Ð·Ð¾Ð±ÑÐ°Ð¶ÐµÐ½Ð¸Ðµ Ð·Ð° text imag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28623"/>
            <a:ext cx="2551958" cy="255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28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22A43C1-1FA2-4CFE-B98D-59DD2F91BB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234" y="2304000"/>
            <a:ext cx="7589766" cy="3139615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while text != "end":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text_reversed</a:t>
            </a:r>
            <a:r>
              <a:rPr lang="en-US" sz="2600" dirty="0"/>
              <a:t> = ""</a:t>
            </a:r>
          </a:p>
          <a:p>
            <a:r>
              <a:rPr lang="en-US" sz="2600" dirty="0"/>
              <a:t>    for </a:t>
            </a:r>
            <a:r>
              <a:rPr lang="en-US" sz="2600" dirty="0" err="1"/>
              <a:t>ch</a:t>
            </a:r>
            <a:r>
              <a:rPr lang="en-US" sz="2600" dirty="0"/>
              <a:t> in reversed(text):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text_reversed</a:t>
            </a:r>
            <a:r>
              <a:rPr lang="en-US" sz="2600" dirty="0"/>
              <a:t> += </a:t>
            </a:r>
            <a:r>
              <a:rPr lang="en-US" sz="2600" dirty="0" err="1"/>
              <a:t>ch</a:t>
            </a:r>
            <a:endParaRPr lang="en-US" sz="2600" dirty="0"/>
          </a:p>
          <a:p>
            <a:r>
              <a:rPr lang="en-US" sz="2600" dirty="0"/>
              <a:t>    print(text + " = " + </a:t>
            </a:r>
            <a:r>
              <a:rPr lang="en-US" sz="2600" dirty="0" err="1"/>
              <a:t>text_reversed</a:t>
            </a:r>
            <a:r>
              <a:rPr lang="en-US" sz="2600" dirty="0"/>
              <a:t>)</a:t>
            </a:r>
          </a:p>
          <a:p>
            <a:r>
              <a:rPr lang="en-US" sz="2600" dirty="0"/>
              <a:t>    text = input()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48CE5AC-6B42-4C60-890E-73A5737469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3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E871B-FCF8-4C48-81BC-7E6F5B6CEE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pic>
        <p:nvPicPr>
          <p:cNvPr id="2050" name="Picture 2" descr="Ð ÐµÐ·ÑÐ»ÑÐ°Ñ Ñ Ð¸Ð·Ð¾Ð±ÑÐ°Ð¶ÐµÐ½Ð¸Ðµ Ð·Ð° string manipulation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31" y="1380743"/>
            <a:ext cx="2569337" cy="256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4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201" y="1867051"/>
            <a:ext cx="3651799" cy="21571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str1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str2 = "World"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str3 = str1 </a:t>
            </a:r>
            <a:r>
              <a:rPr lang="en-US" sz="2400" dirty="0">
                <a:solidFill>
                  <a:schemeClr val="bg1"/>
                </a:solidFill>
              </a:rPr>
              <a:t>+</a:t>
            </a:r>
            <a:r>
              <a:rPr lang="en-US" sz="2400" dirty="0"/>
              <a:t> str2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# HelloWorld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22172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merge strings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 operator repeats the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201" y="4792588"/>
            <a:ext cx="365179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str1 = "red"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print(str1 * 3)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redredred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D5739AB-58F9-4277-B87C-1DE962FF54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809000"/>
            <a:ext cx="8765717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" </a:t>
            </a:r>
            <a:r>
              <a:rPr lang="en-US" sz="2600" dirty="0">
                <a:solidFill>
                  <a:schemeClr val="bg1"/>
                </a:solidFill>
              </a:rPr>
              <a:t>% (x, y)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224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"</a:t>
            </a:r>
            <a:r>
              <a:rPr lang="en-US" b="1" dirty="0">
                <a:solidFill>
                  <a:schemeClr val="bg1"/>
                </a:solidFill>
              </a:rPr>
              <a:t>%</a:t>
            </a:r>
            <a:r>
              <a:rPr lang="en-US" dirty="0"/>
              <a:t>" operator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" operators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86000" y="4284000"/>
            <a:ext cx="8765717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x = 'apples'</a:t>
            </a:r>
          </a:p>
          <a:p>
            <a:r>
              <a:rPr lang="en-US" sz="2600" dirty="0"/>
              <a:t>y = 'lemons'</a:t>
            </a:r>
          </a:p>
          <a:p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"</a:t>
            </a:r>
            <a:r>
              <a:rPr lang="en-US" sz="2600" dirty="0">
                <a:solidFill>
                  <a:schemeClr val="bg1"/>
                </a:solidFill>
              </a:rPr>
              <a:t>.format</a:t>
            </a:r>
            <a:r>
              <a:rPr lang="en-US" sz="2600" dirty="0"/>
              <a:t>(x, y)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8897C04-9493-46EE-9786-054E1BF682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7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9339" y="3699000"/>
            <a:ext cx="726166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</a:t>
            </a:r>
            <a:r>
              <a:rPr lang="en-US" sz="2600" dirty="0" err="1">
                <a:solidFill>
                  <a:schemeClr val="bg1"/>
                </a:solidFill>
              </a:rPr>
              <a:t>f</a:t>
            </a:r>
            <a:r>
              <a:rPr lang="en-US" sz="2600" dirty="0" err="1"/>
              <a:t>"In</a:t>
            </a:r>
            <a:r>
              <a:rPr lang="en-US" sz="2600" dirty="0"/>
              <a:t> the basket are </a:t>
            </a:r>
            <a:r>
              <a:rPr lang="en-US" sz="2600" dirty="0">
                <a:solidFill>
                  <a:schemeClr val="bg1"/>
                </a:solidFill>
              </a:rPr>
              <a:t>{x}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{y}</a:t>
            </a:r>
            <a:r>
              <a:rPr lang="en-US" sz="2600" dirty="0"/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In the basket are apples and lemons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3 introduced new and simple way for string formatting </a:t>
            </a:r>
            <a:br>
              <a:rPr lang="en-US" dirty="0"/>
            </a:br>
            <a:r>
              <a:rPr lang="en-US" dirty="0"/>
              <a:t>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"f-String"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Since Python 3 came out, it is the most used way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for string formatting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with F-String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0713C3D-1616-4013-9880-AAE6C54AFE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4042785"/>
            <a:ext cx="8584229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text = "My name is Peter"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name = text</a:t>
            </a:r>
            <a:r>
              <a:rPr lang="en-US" sz="2600" dirty="0">
                <a:solidFill>
                  <a:schemeClr val="bg1"/>
                </a:solidFill>
              </a:rPr>
              <a:t>[-5:]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same as text[11:] or text[slice(-5, 16, 1)]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offers many ways to substring a 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often called </a:t>
            </a:r>
            <a:r>
              <a:rPr lang="en-US" b="1" dirty="0">
                <a:solidFill>
                  <a:schemeClr val="bg1"/>
                </a:solidFill>
              </a:rPr>
              <a:t>"slicing"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Slicing can also be used with </a:t>
            </a:r>
            <a:r>
              <a:rPr lang="en-US" b="1" dirty="0">
                <a:solidFill>
                  <a:schemeClr val="bg1"/>
                </a:solidFill>
              </a:rPr>
              <a:t>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equivalent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548B47C-E4BC-4E5E-AE48-8D5A9DB38D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3834000"/>
            <a:ext cx="222226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hi </a:t>
            </a:r>
            <a:r>
              <a:rPr lang="en-US" sz="2600" dirty="0" err="1"/>
              <a:t>abc</a:t>
            </a:r>
            <a:r>
              <a:rPr lang="en-US" sz="2600" dirty="0"/>
              <a:t> add</a:t>
            </a:r>
            <a:endParaRPr lang="bg-BG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program that reads an array of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Each string is repeated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times, where N is the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  <a:r>
              <a:rPr lang="en-US" sz="3400" dirty="0"/>
              <a:t> 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dirty="0"/>
              <a:t>of the 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the concatenated string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305972" y="3952123"/>
            <a:ext cx="531628" cy="3508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135310" y="3834000"/>
            <a:ext cx="443568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hihiabcabcabcaddaddadd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432BB3F5-2823-4B34-A086-375DC253A5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3897CD-F1B2-4B86-93FD-F5D97EF713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6000" y="2304000"/>
            <a:ext cx="6104766" cy="2911924"/>
          </a:xfrm>
        </p:spPr>
        <p:txBody>
          <a:bodyPr/>
          <a:lstStyle/>
          <a:p>
            <a:r>
              <a:rPr lang="en-US" sz="2800" dirty="0"/>
              <a:t>strings = input().split(" ")</a:t>
            </a:r>
          </a:p>
          <a:p>
            <a:r>
              <a:rPr lang="en-US" sz="2800" dirty="0"/>
              <a:t>result = ""</a:t>
            </a:r>
          </a:p>
          <a:p>
            <a:r>
              <a:rPr lang="en-US" sz="2800" dirty="0"/>
              <a:t>for word in strings:</a:t>
            </a:r>
          </a:p>
          <a:p>
            <a:r>
              <a:rPr lang="en-US" sz="2800" dirty="0"/>
              <a:t>    length = </a:t>
            </a:r>
            <a:r>
              <a:rPr lang="en-US" sz="2800" dirty="0" err="1"/>
              <a:t>len</a:t>
            </a:r>
            <a:r>
              <a:rPr lang="en-US" sz="2800" dirty="0"/>
              <a:t>(word)</a:t>
            </a:r>
          </a:p>
          <a:p>
            <a:r>
              <a:rPr lang="en-US" sz="2800" dirty="0"/>
              <a:t>    result += word * length</a:t>
            </a:r>
          </a:p>
          <a:p>
            <a:r>
              <a:rPr lang="en-US" sz="28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ED723D2-2890-4A62-B978-0940090CAD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2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3E50A-3FC3-4BD4-BE3D-7AC2C998A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pic>
        <p:nvPicPr>
          <p:cNvPr id="1026" name="Picture 2" descr="Ð ÐµÐ·ÑÐ»ÑÐ°Ñ Ñ Ð¸Ð·Ð¾Ð±ÑÐ°Ð¶ÐµÐ½Ð¸Ðµ Ð·Ð° methods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7" y="1217104"/>
            <a:ext cx="2816225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8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95284" y="1899000"/>
            <a:ext cx="4310716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'1'.isdigit()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'p'.</a:t>
            </a:r>
            <a:r>
              <a:rPr lang="en-US" dirty="0" err="1"/>
              <a:t>isdigit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32621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a digit: </a:t>
            </a:r>
            <a:r>
              <a:rPr lang="en-US" b="1" dirty="0" err="1">
                <a:latin typeface="Consolas" panose="020B0609020204030204" pitchFamily="49" charset="0"/>
              </a:rPr>
              <a:t>isdigit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bg-BG" b="1" dirty="0">
                <a:latin typeface="Consolas" panose="020B0609020204030204" pitchFamily="49" charset="0"/>
              </a:rPr>
              <a:t/>
            </a:r>
            <a:br>
              <a:rPr lang="bg-BG" b="1" dirty="0">
                <a:latin typeface="Consolas" panose="020B0609020204030204" pitchFamily="49" charset="0"/>
              </a:rPr>
            </a:br>
            <a:r>
              <a:rPr lang="bg-BG" b="1" dirty="0">
                <a:latin typeface="Consolas" panose="020B0609020204030204" pitchFamily="49" charset="0"/>
              </a:rPr>
              <a:t/>
            </a:r>
            <a:br>
              <a:rPr lang="bg-BG" b="1" dirty="0">
                <a:latin typeface="Consolas" panose="020B0609020204030204" pitchFamily="49" charset="0"/>
              </a:rPr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upper/lower case: </a:t>
            </a:r>
            <a:r>
              <a:rPr lang="en-US" b="1" dirty="0" err="1">
                <a:latin typeface="Consolas" panose="020B0609020204030204" pitchFamily="49" charset="0"/>
              </a:rPr>
              <a:t>isupper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bg-BG" b="1" dirty="0"/>
              <a:t> </a:t>
            </a:r>
            <a:br>
              <a:rPr lang="bg-BG" b="1" dirty="0"/>
            </a:b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latin typeface="Consolas" panose="020B0609020204030204" pitchFamily="49" charset="0"/>
              </a:rPr>
              <a:t>islower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95283" y="4284000"/>
            <a:ext cx="4310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'P'.isupper()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  <a:p>
            <a:r>
              <a:rPr lang="sv-SE" dirty="0">
                <a:solidFill>
                  <a:schemeClr val="tx1"/>
                </a:solidFill>
              </a:rPr>
              <a:t>'P'.islower() </a:t>
            </a:r>
            <a:r>
              <a:rPr lang="sv-SE" i="1" dirty="0">
                <a:solidFill>
                  <a:schemeClr val="accent2"/>
                </a:solidFill>
              </a:rPr>
              <a:t># False</a:t>
            </a:r>
          </a:p>
          <a:p>
            <a:r>
              <a:rPr lang="sv-SE" dirty="0">
                <a:solidFill>
                  <a:schemeClr val="tx1"/>
                </a:solidFill>
              </a:rPr>
              <a:t>'u'.islower()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00EC8178-D990-4717-9F44-D04323A4A4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Definition</a:t>
            </a:r>
          </a:p>
          <a:p>
            <a:r>
              <a:rPr lang="en-US" dirty="0"/>
              <a:t>String Manipulation</a:t>
            </a:r>
          </a:p>
          <a:p>
            <a:r>
              <a:rPr lang="en-US" dirty="0"/>
              <a:t>String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1771C37E-2BED-4783-B567-DFE43C781B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7734" y="4239000"/>
            <a:ext cx="5480765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lstrip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"hello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rstrip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 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".strip()  </a:t>
            </a:r>
            <a:r>
              <a:rPr lang="en-US" sz="2400" i="1" dirty="0">
                <a:solidFill>
                  <a:schemeClr val="accent2"/>
                </a:solidFill>
              </a:rPr>
              <a:t># "hello"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Convert to upper/lower case: </a:t>
            </a:r>
            <a:r>
              <a:rPr lang="en-US" sz="3400" b="1" dirty="0">
                <a:latin typeface="Consolas" panose="020B0609020204030204" pitchFamily="49" charset="0"/>
              </a:rPr>
              <a:t>upper()</a:t>
            </a:r>
            <a:r>
              <a:rPr lang="en-US" sz="3400" b="1" dirty="0"/>
              <a:t> </a:t>
            </a:r>
            <a:r>
              <a:rPr lang="en-US" sz="3400" dirty="0"/>
              <a:t>and </a:t>
            </a:r>
            <a:r>
              <a:rPr lang="en-US" sz="3400" b="1" dirty="0">
                <a:latin typeface="Consolas" panose="020B0609020204030204" pitchFamily="49" charset="0"/>
              </a:rPr>
              <a:t>lower()</a:t>
            </a:r>
            <a:r>
              <a:rPr lang="bg-BG" sz="3400" b="1" dirty="0">
                <a:latin typeface="Consolas" panose="020B0609020204030204" pitchFamily="49" charset="0"/>
              </a:rPr>
              <a:t/>
            </a:r>
            <a:br>
              <a:rPr lang="bg-BG" sz="3400" b="1" dirty="0">
                <a:latin typeface="Consolas" panose="020B0609020204030204" pitchFamily="49" charset="0"/>
              </a:rPr>
            </a:br>
            <a:r>
              <a:rPr lang="bg-BG" sz="3400" b="1" dirty="0">
                <a:latin typeface="Consolas" panose="020B0609020204030204" pitchFamily="49" charset="0"/>
              </a:rPr>
              <a:t/>
            </a:r>
            <a:br>
              <a:rPr lang="bg-BG" sz="3400" b="1" dirty="0">
                <a:latin typeface="Consolas" panose="020B0609020204030204" pitchFamily="49" charset="0"/>
              </a:rPr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Remove white spaces in start/end or both: </a:t>
            </a:r>
            <a:r>
              <a:rPr lang="en-US" sz="3400" b="1" dirty="0">
                <a:latin typeface="Consolas"/>
              </a:rPr>
              <a:t>strip()</a:t>
            </a:r>
            <a:r>
              <a:rPr lang="en-US" sz="3400" dirty="0"/>
              <a:t>, </a:t>
            </a:r>
            <a:br>
              <a:rPr lang="en-US" sz="3400" dirty="0"/>
            </a:br>
            <a:r>
              <a:rPr lang="en-US" sz="3400" b="1" dirty="0" err="1">
                <a:latin typeface="Consolas"/>
              </a:rPr>
              <a:t>rstrip</a:t>
            </a:r>
            <a:r>
              <a:rPr lang="en-US" sz="3400" b="1" dirty="0">
                <a:latin typeface="Consolas"/>
              </a:rPr>
              <a:t>()</a:t>
            </a:r>
            <a:r>
              <a:rPr lang="en-US" sz="3400" dirty="0"/>
              <a:t>, </a:t>
            </a:r>
            <a:r>
              <a:rPr lang="en-US" sz="3400" b="1" dirty="0" err="1">
                <a:latin typeface="Consolas"/>
              </a:rPr>
              <a:t>lstrip</a:t>
            </a:r>
            <a:r>
              <a:rPr lang="en-US" sz="3400" b="1" dirty="0">
                <a:latin typeface="Consolas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7734" y="1825883"/>
            <a:ext cx="5480765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"hello".upper()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  <a:p>
            <a:r>
              <a:rPr lang="sv-SE" dirty="0">
                <a:solidFill>
                  <a:schemeClr val="tx1"/>
                </a:solidFill>
              </a:rPr>
              <a:t>"HeLLo".lower()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E312A68-1531-4895-A35C-E1BE422775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2289" y="2351759"/>
            <a:ext cx="9751413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txt = "I like bananas"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txt.replace</a:t>
            </a:r>
            <a:r>
              <a:rPr lang="en-US" sz="2400" dirty="0"/>
              <a:t>("bananas", "apples")) # I like apples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69718"/>
            <a:ext cx="11811097" cy="553428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can use the </a:t>
            </a:r>
            <a:r>
              <a:rPr lang="en-US" sz="3200" b="1" dirty="0">
                <a:latin typeface="Consolas"/>
              </a:rPr>
              <a:t>replace()</a:t>
            </a:r>
            <a:r>
              <a:rPr lang="en-US" sz="3200" dirty="0"/>
              <a:t> method to replace all occurrences of a specified phrase with another specified phrase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bg-BG" sz="3200" dirty="0"/>
              <a:t/>
            </a:r>
            <a:br>
              <a:rPr lang="bg-BG" sz="3200" dirty="0"/>
            </a:b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you only want to replace a certain number of phrases, add </a:t>
            </a:r>
            <a:r>
              <a:rPr lang="en-US" sz="3200" b="1" dirty="0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(3)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32288" y="4149000"/>
            <a:ext cx="975141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txt = "I like bananas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  <a:p>
            <a:r>
              <a:rPr lang="en-US" dirty="0">
                <a:solidFill>
                  <a:schemeClr val="tx1"/>
                </a:solidFill>
              </a:rPr>
              <a:t>x = </a:t>
            </a:r>
            <a:r>
              <a:rPr lang="en-US" dirty="0" err="1">
                <a:solidFill>
                  <a:schemeClr val="tx1"/>
                </a:solidFill>
              </a:rPr>
              <a:t>txt.replace</a:t>
            </a:r>
            <a:r>
              <a:rPr lang="en-US" dirty="0">
                <a:solidFill>
                  <a:schemeClr val="tx1"/>
                </a:solidFill>
              </a:rPr>
              <a:t>("bananas", "apples", 2)</a:t>
            </a:r>
          </a:p>
          <a:p>
            <a:r>
              <a:rPr lang="en-US" dirty="0">
                <a:solidFill>
                  <a:schemeClr val="tx1"/>
                </a:solidFill>
              </a:rPr>
              <a:t>print(x)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4CA33848-6F03-410A-A1A1-18D317A7C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1472" y="3961797"/>
            <a:ext cx="2489376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kicegiciceeb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two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removes all of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string </a:t>
            </a:r>
            <a:r>
              <a:rPr lang="en-US" b="1" dirty="0">
                <a:solidFill>
                  <a:schemeClr val="bg1"/>
                </a:solidFill>
              </a:rPr>
              <a:t>in the second </a:t>
            </a:r>
            <a:r>
              <a:rPr lang="en-US" dirty="0"/>
              <a:t>until there is no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the 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 string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535396" y="4298839"/>
            <a:ext cx="606056" cy="4359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386000" y="4223245"/>
            <a:ext cx="19350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kgb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F8682E2-3DF3-44FA-A513-13485231F0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9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59A1A52-5DED-47DD-BB09-8A2FA44806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9092" y="2169000"/>
            <a:ext cx="7965000" cy="2459492"/>
          </a:xfrm>
        </p:spPr>
        <p:txBody>
          <a:bodyPr/>
          <a:lstStyle/>
          <a:p>
            <a:r>
              <a:rPr lang="en-US" sz="2800" dirty="0"/>
              <a:t>first = input()</a:t>
            </a:r>
          </a:p>
          <a:p>
            <a:r>
              <a:rPr lang="en-US" sz="2800" dirty="0"/>
              <a:t>second = input()</a:t>
            </a:r>
          </a:p>
          <a:p>
            <a:r>
              <a:rPr lang="en-US" sz="2800" dirty="0"/>
              <a:t>while first in second:</a:t>
            </a:r>
          </a:p>
          <a:p>
            <a:r>
              <a:rPr lang="en-US" sz="2800" dirty="0"/>
              <a:t>    second = </a:t>
            </a:r>
            <a:r>
              <a:rPr lang="en-US" sz="2800" dirty="0" err="1"/>
              <a:t>second.replace</a:t>
            </a:r>
            <a:r>
              <a:rPr lang="en-US" sz="2800" dirty="0"/>
              <a:t>(first, "")</a:t>
            </a:r>
          </a:p>
          <a:p>
            <a:r>
              <a:rPr lang="en-US" sz="2800" dirty="0"/>
              <a:t>print(second)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DC39158-F57D-422D-8D9A-D6E12777A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999" y="4275060"/>
            <a:ext cx="2376185" cy="23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0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31CF9-59D3-48A6-A8C3-B442CD1BD7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92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AB7D83E7-B5A4-4452-AF79-8863B14F6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6"/>
            <a:ext cx="8159178" cy="474376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string is 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sequence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of characters</a:t>
            </a:r>
            <a:endParaRPr lang="bg-BG" sz="3200" dirty="0">
              <a:solidFill>
                <a:schemeClr val="bg2"/>
              </a:solidFill>
            </a:endParaRPr>
          </a:p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character is simply a </a:t>
            </a:r>
            <a:r>
              <a:rPr lang="en-US" sz="3200" b="1" dirty="0">
                <a:solidFill>
                  <a:schemeClr val="bg1"/>
                </a:solidFill>
              </a:rPr>
              <a:t>symbol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"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+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"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operator to merge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 "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*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" operator to repeat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There are many methods we can use to </a:t>
            </a:r>
            <a:br>
              <a:rPr lang="en-US" sz="3200" dirty="0">
                <a:solidFill>
                  <a:schemeClr val="bg2"/>
                </a:solidFill>
                <a:cs typeface="Calibri"/>
              </a:rPr>
            </a:br>
            <a:r>
              <a:rPr lang="en-US" sz="3200" dirty="0">
                <a:solidFill>
                  <a:schemeClr val="bg2"/>
                </a:solidFill>
                <a:cs typeface="Calibri"/>
              </a:rPr>
              <a:t>manipulate strings: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upper()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lower()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r>
              <a:rPr lang="bg-BG" sz="3200" dirty="0">
                <a:solidFill>
                  <a:schemeClr val="bg2"/>
                </a:solidFill>
                <a:cs typeface="Calibri"/>
              </a:rPr>
              <a:t/>
            </a:r>
            <a:br>
              <a:rPr lang="bg-BG" sz="3200" dirty="0">
                <a:solidFill>
                  <a:schemeClr val="bg2"/>
                </a:solidFill>
                <a:cs typeface="Calibri"/>
              </a:rPr>
            </a:br>
            <a:r>
              <a:rPr lang="en-US" sz="3200" b="1" dirty="0">
                <a:solidFill>
                  <a:schemeClr val="bg1"/>
                </a:solidFill>
                <a:cs typeface="Calibri"/>
              </a:rPr>
              <a:t>split()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etc.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608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6291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51803D7C-0E8A-4CD7-B4CB-B3F7D210C5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8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5768E533-E01C-4A2C-9BA7-25DDBF94F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31042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71A8602-A095-47AD-B892-31507A23E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AA43AD-3A8F-40CF-8BF1-007A19209B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Definition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7" name="Group 6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3" name="Rectangle 12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10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3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13030" y="1112947"/>
            <a:ext cx="9540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400" dirty="0"/>
              <a:t>A string is a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/>
              <a:t> of characters</a:t>
            </a:r>
            <a:endParaRPr lang="bg-BG" sz="3400" dirty="0"/>
          </a:p>
          <a:p>
            <a:pPr marL="456565" indent="-456565"/>
            <a:r>
              <a:rPr lang="en-US" sz="3400" dirty="0"/>
              <a:t>A character is simply a </a:t>
            </a:r>
            <a:r>
              <a:rPr lang="en-US" sz="3400" b="1" dirty="0">
                <a:solidFill>
                  <a:schemeClr val="bg1"/>
                </a:solidFill>
              </a:rPr>
              <a:t>symbol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Computers do not deal with characters, they deal </a:t>
            </a:r>
            <a:br>
              <a:rPr lang="en-US" sz="3400" dirty="0"/>
            </a:br>
            <a:r>
              <a:rPr lang="en-US" sz="3400" dirty="0"/>
              <a:t>with </a:t>
            </a:r>
            <a:r>
              <a:rPr lang="en-US" sz="3400" b="1" dirty="0">
                <a:solidFill>
                  <a:schemeClr val="bg1"/>
                </a:solidFill>
              </a:rPr>
              <a:t>numbers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A character is stored and manipulated as a </a:t>
            </a:r>
            <a:br>
              <a:rPr lang="en-US" sz="3400" dirty="0"/>
            </a:br>
            <a:r>
              <a:rPr lang="en-US" sz="3400" dirty="0"/>
              <a:t>combination of </a:t>
            </a:r>
            <a:r>
              <a:rPr lang="en-US" sz="3400" b="1" dirty="0">
                <a:solidFill>
                  <a:schemeClr val="bg1"/>
                </a:solidFill>
              </a:rPr>
              <a:t>0's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1's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In Python, a string is a sequence of 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Unicode</a:t>
            </a:r>
            <a:r>
              <a:rPr lang="en-US" sz="3400" dirty="0"/>
              <a:t>  characters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DB6ECF78-0E02-461D-AB09-1F2BF3CF05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3879000"/>
            <a:ext cx="3846941" cy="12953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print("Hello")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print('Hello')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String literals are surrounded by either </a:t>
            </a:r>
            <a:r>
              <a:rPr lang="en-US" b="1" dirty="0">
                <a:solidFill>
                  <a:schemeClr val="bg1"/>
                </a:solidFill>
              </a:rPr>
              <a:t>single quotation </a:t>
            </a:r>
            <a:r>
              <a:rPr lang="en-US" dirty="0"/>
              <a:t>marks, or </a:t>
            </a:r>
            <a:r>
              <a:rPr lang="en-US" b="1" dirty="0">
                <a:solidFill>
                  <a:schemeClr val="bg1"/>
                </a:solidFill>
              </a:rPr>
              <a:t>double quotation </a:t>
            </a:r>
            <a:r>
              <a:rPr lang="en-US" dirty="0"/>
              <a:t>marks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'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dirty="0"/>
              <a:t>' is the same as "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display a string literal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2104E9-7607-4859-95C0-491D38108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688" y="2391783"/>
            <a:ext cx="2749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print(a)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23403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Assigning a string to a variable is done with the variable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equal sign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bg-BG" b="1" dirty="0">
                <a:solidFill>
                  <a:schemeClr val="bg1"/>
                </a:solidFill>
              </a:rPr>
              <a:t/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/>
            </a:r>
            <a:br>
              <a:rPr lang="bg-BG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 a </a:t>
            </a:r>
            <a:r>
              <a:rPr lang="en-US" b="1" dirty="0">
                <a:solidFill>
                  <a:schemeClr val="bg1"/>
                </a:solidFill>
              </a:rPr>
              <a:t>multiline</a:t>
            </a:r>
            <a:r>
              <a:rPr lang="en-US" dirty="0"/>
              <a:t> string to a variable by using </a:t>
            </a:r>
            <a:r>
              <a:rPr lang="en-US" b="1" dirty="0">
                <a:solidFill>
                  <a:schemeClr val="bg1"/>
                </a:solidFill>
              </a:rPr>
              <a:t>three quotes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String to a Value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87688" y="4239000"/>
            <a:ext cx="10500221" cy="19724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a = """Lorem ipsum dolor sit </a:t>
            </a:r>
            <a:r>
              <a:rPr lang="en-US" sz="2600" dirty="0" err="1">
                <a:solidFill>
                  <a:schemeClr val="tx1"/>
                </a:solidFill>
              </a:rPr>
              <a:t>amet,consectetur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adipiscing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elit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sed</a:t>
            </a:r>
            <a:r>
              <a:rPr lang="en-US" sz="2600" dirty="0">
                <a:solidFill>
                  <a:schemeClr val="tx1"/>
                </a:solidFill>
              </a:rPr>
              <a:t> do </a:t>
            </a:r>
            <a:r>
              <a:rPr lang="en-US" sz="2600" dirty="0" err="1">
                <a:solidFill>
                  <a:schemeClr val="tx1"/>
                </a:solidFill>
              </a:rPr>
              <a:t>eiusmod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tempor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incididuntut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labore</a:t>
            </a:r>
            <a:r>
              <a:rPr lang="en-US" sz="2600" dirty="0">
                <a:solidFill>
                  <a:schemeClr val="tx1"/>
                </a:solidFill>
              </a:rPr>
              <a:t> et 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 err="1">
                <a:solidFill>
                  <a:schemeClr val="tx1"/>
                </a:solidFill>
              </a:rPr>
              <a:t>dolore</a:t>
            </a:r>
            <a:r>
              <a:rPr lang="en-US" sz="2600" dirty="0">
                <a:solidFill>
                  <a:schemeClr val="tx1"/>
                </a:solidFill>
              </a:rPr>
              <a:t> magna </a:t>
            </a:r>
            <a:r>
              <a:rPr lang="en-US" sz="2600" dirty="0" err="1">
                <a:solidFill>
                  <a:schemeClr val="tx1"/>
                </a:solidFill>
              </a:rPr>
              <a:t>aliqua</a:t>
            </a:r>
            <a:r>
              <a:rPr lang="en-US" sz="2600" dirty="0">
                <a:solidFill>
                  <a:schemeClr val="tx1"/>
                </a:solidFill>
              </a:rPr>
              <a:t>."""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print(a)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8E5FC79B-1213-4761-BA73-5525F28B55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07307" y="1851783"/>
            <a:ext cx="3508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</a:t>
            </a:r>
            <a:r>
              <a:rPr lang="en-US" sz="2600" dirty="0" err="1"/>
              <a:t>str</a:t>
            </a:r>
            <a:r>
              <a:rPr lang="en-US" sz="2600" dirty="0"/>
              <a:t>(3.5)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 </a:t>
            </a:r>
            <a:r>
              <a:rPr lang="en-US" sz="2600" i="1" dirty="0">
                <a:solidFill>
                  <a:schemeClr val="accent2"/>
                </a:solidFill>
              </a:rPr>
              <a:t># "3.5"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347" y="1226621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 converts the specified value into a string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splits a string into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r>
              <a:rPr lang="en-US" dirty="0" err="1"/>
              <a:t>str</a:t>
            </a:r>
            <a:r>
              <a:rPr lang="en-US" dirty="0"/>
              <a:t>() and split()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7307" y="3699000"/>
            <a:ext cx="9788694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txt = "hello, my name is Peter, I am 26 years old"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txt.split</a:t>
            </a:r>
            <a:r>
              <a:rPr lang="en-US" sz="2600" dirty="0">
                <a:solidFill>
                  <a:schemeClr val="tx1"/>
                </a:solidFill>
              </a:rPr>
              <a:t>(", ")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</a:t>
            </a:r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["hello", "my name is Peter", "I am 26 years old"]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A02EDB7-8235-41D6-B05F-7C4A12DA05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3834000"/>
            <a:ext cx="192670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helLo</a:t>
            </a: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Softuni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bottle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series of strings until you receive an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end</a:t>
            </a:r>
            <a:r>
              <a:rPr lang="en-US" dirty="0"/>
              <a:t>" 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each pair on separate line in format "</a:t>
            </a:r>
            <a:r>
              <a:rPr lang="en-US" b="1" dirty="0">
                <a:latin typeface="Consolas" panose="020B0609020204030204" pitchFamily="49" charset="0"/>
              </a:rPr>
              <a:t>{word} = {reversed word}</a:t>
            </a:r>
            <a:r>
              <a:rPr lang="en-US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060173" y="4674165"/>
            <a:ext cx="649224" cy="4754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056869" y="4095449"/>
            <a:ext cx="3516024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helLo</a:t>
            </a:r>
            <a:r>
              <a:rPr lang="en-US" sz="2600" dirty="0"/>
              <a:t> = </a:t>
            </a:r>
            <a:r>
              <a:rPr lang="en-US" sz="2600" dirty="0" err="1"/>
              <a:t>oLleh</a:t>
            </a:r>
            <a:endParaRPr lang="en-US" sz="2600" dirty="0"/>
          </a:p>
          <a:p>
            <a:r>
              <a:rPr lang="en-US" sz="2600" dirty="0"/>
              <a:t>Softuni = </a:t>
            </a:r>
            <a:r>
              <a:rPr lang="en-US" sz="2600" dirty="0" err="1"/>
              <a:t>inutfoS</a:t>
            </a:r>
            <a:endParaRPr lang="en-US" sz="2600" dirty="0"/>
          </a:p>
          <a:p>
            <a:r>
              <a:rPr lang="en-US" sz="2600" dirty="0"/>
              <a:t>bottle = </a:t>
            </a:r>
            <a:r>
              <a:rPr lang="en-US" sz="2600" dirty="0" err="1"/>
              <a:t>elttob</a:t>
            </a:r>
            <a:endParaRPr lang="en-US" sz="26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A057536E-A7B0-4AF0-B017-EB8A6A3EB8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1027</Words>
  <Application>Microsoft Office PowerPoint</Application>
  <PresentationFormat>Widescreen</PresentationFormat>
  <Paragraphs>213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Text Processing</vt:lpstr>
      <vt:lpstr>Table of Contents</vt:lpstr>
      <vt:lpstr>Have a Question?</vt:lpstr>
      <vt:lpstr>String Definition</vt:lpstr>
      <vt:lpstr>What is a String?</vt:lpstr>
      <vt:lpstr>String Literals</vt:lpstr>
      <vt:lpstr>Assign String to a Value</vt:lpstr>
      <vt:lpstr>Methods str() and split()</vt:lpstr>
      <vt:lpstr>Problem: Reverse Strings</vt:lpstr>
      <vt:lpstr>Solution: Reverse Strings</vt:lpstr>
      <vt:lpstr>String Manipulation</vt:lpstr>
      <vt:lpstr>Concatenation</vt:lpstr>
      <vt:lpstr>String Formatting</vt:lpstr>
      <vt:lpstr>Formatting with F-String</vt:lpstr>
      <vt:lpstr>Substring</vt:lpstr>
      <vt:lpstr>Problem: Repeat Strings</vt:lpstr>
      <vt:lpstr>Solution: Repeat Strings</vt:lpstr>
      <vt:lpstr>String Methods</vt:lpstr>
      <vt:lpstr>String Methods (1)</vt:lpstr>
      <vt:lpstr>String Methods (2)</vt:lpstr>
      <vt:lpstr>String Methods (3)</vt:lpstr>
      <vt:lpstr>Problem: Substring</vt:lpstr>
      <vt:lpstr>Solution: Substring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Text Processing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Angelov, Dimitar</cp:lastModifiedBy>
  <cp:revision>33</cp:revision>
  <dcterms:created xsi:type="dcterms:W3CDTF">2018-05-23T13:08:44Z</dcterms:created>
  <dcterms:modified xsi:type="dcterms:W3CDTF">2023-03-27T17:38:50Z</dcterms:modified>
  <cp:category>Python Fundamentals Course @ SoftUni: https://softuni.bg/trainings/2442/python-fundamentals-september-2019</cp:category>
</cp:coreProperties>
</file>