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9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3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9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0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8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DB78-3F11-4D29-ADF7-4DC63FE2217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8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DB78-3F11-4D29-ADF7-4DC63FE2217A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86DC-427A-4678-AA2D-3E362AFE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Validation 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815"/>
          </a:xfrm>
        </p:spPr>
        <p:txBody>
          <a:bodyPr/>
          <a:lstStyle/>
          <a:p>
            <a:r>
              <a:rPr lang="en-US" dirty="0"/>
              <a:t>Metrics</a:t>
            </a:r>
            <a:r>
              <a:rPr lang="en-US" dirty="0" smtClean="0"/>
              <a:t>: MOS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940"/>
            <a:ext cx="10515600" cy="5051023"/>
          </a:xfrm>
        </p:spPr>
        <p:txBody>
          <a:bodyPr/>
          <a:lstStyle/>
          <a:p>
            <a:r>
              <a:rPr lang="en-US" dirty="0" smtClean="0"/>
              <a:t>MOS: Minimal Object 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21137" y="1125940"/>
            <a:ext cx="60334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Find the </a:t>
            </a:r>
            <a:r>
              <a:rPr lang="en-US" sz="2400" dirty="0" smtClean="0"/>
              <a:t>checkboard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 the width and height of every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 the minimal (w.r.t to width/height) distinguishable bar relative to the local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Currently minimal means </a:t>
            </a:r>
            <a:r>
              <a:rPr lang="en-US" sz="2400" dirty="0" err="1" smtClean="0"/>
              <a:t>ares</a:t>
            </a:r>
            <a:r>
              <a:rPr lang="en-US" sz="2400" dirty="0" smtClean="0"/>
              <a:t> of the bar cut: width*height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000" dirty="0" smtClean="0"/>
              <a:t>   	</a:t>
            </a:r>
            <a:r>
              <a:rPr lang="en-US" sz="1600" dirty="0">
                <a:latin typeface="Consolas" panose="020B0609020204030204" pitchFamily="49" charset="0"/>
              </a:rPr>
              <a:t>score 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  </a:t>
            </a:r>
            <a:r>
              <a:rPr lang="en-US" sz="1600" dirty="0">
                <a:latin typeface="Consolas" panose="020B0609020204030204" pitchFamily="49" charset="0"/>
              </a:rPr>
              <a:t>2.1709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res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 	 </a:t>
            </a:r>
            <a:r>
              <a:rPr lang="en-US" sz="1600" dirty="0" err="1" smtClean="0">
                <a:latin typeface="Consolas" panose="020B0609020204030204" pitchFamily="49" charset="0"/>
              </a:rPr>
              <a:t>gridSize</a:t>
            </a:r>
            <a:r>
              <a:rPr lang="en-US" sz="1600" dirty="0">
                <a:latin typeface="Consolas" panose="020B0609020204030204" pitchFamily="49" charset="0"/>
              </a:rPr>
              <a:t>: [7 7]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 points</a:t>
            </a:r>
            <a:r>
              <a:rPr lang="en-US" sz="1600" dirty="0">
                <a:latin typeface="Consolas" panose="020B0609020204030204" pitchFamily="49" charset="0"/>
              </a:rPr>
              <a:t>: [49×2 double]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minArea</a:t>
            </a:r>
            <a:r>
              <a:rPr lang="en-US" sz="1600" dirty="0">
                <a:latin typeface="Consolas" panose="020B0609020204030204" pitchFamily="49" charset="0"/>
              </a:rPr>
              <a:t>: 20.9962</a:t>
            </a:r>
          </a:p>
          <a:p>
            <a:pPr lvl="1"/>
            <a:r>
              <a:rPr lang="en-US" sz="1600" dirty="0" err="1" smtClean="0">
                <a:latin typeface="Consolas" panose="020B0609020204030204" pitchFamily="49" charset="0"/>
              </a:rPr>
              <a:t>meanBlobNoise</a:t>
            </a:r>
            <a:r>
              <a:rPr lang="en-US" sz="1600" dirty="0">
                <a:latin typeface="Consolas" panose="020B0609020204030204" pitchFamily="49" charset="0"/>
              </a:rPr>
              <a:t>: 4.0524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</a:rPr>
              <a:t>score: '</a:t>
            </a:r>
            <a:r>
              <a:rPr lang="en-US" sz="1600" dirty="0" err="1">
                <a:latin typeface="Consolas" panose="020B0609020204030204" pitchFamily="49" charset="0"/>
              </a:rPr>
              <a:t>minArea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</a:rPr>
              <a:t>units: 'mm^2'</a:t>
            </a:r>
            <a:endParaRPr lang="en-US" sz="16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88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Metrics Interface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8"/>
            <a:ext cx="10515600" cy="586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[score, results] = </a:t>
            </a:r>
            <a:r>
              <a:rPr lang="en-US" dirty="0" smtClean="0">
                <a:latin typeface="Consolas" panose="020B0609020204030204" pitchFamily="49" charset="0"/>
              </a:rPr>
              <a:t>metrics(frames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params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982290"/>
            <a:ext cx="4363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frames = </a:t>
            </a:r>
          </a:p>
          <a:p>
            <a:r>
              <a:rPr lang="en-US" dirty="0">
                <a:latin typeface="Consolas" panose="020B0609020204030204" pitchFamily="49" charset="0"/>
              </a:rPr>
              <a:t>  1×100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array with fields: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z: </a:t>
            </a:r>
            <a:r>
              <a:rPr lang="en-US" dirty="0">
                <a:latin typeface="Consolas" panose="020B0609020204030204" pitchFamily="49" charset="0"/>
              </a:rPr>
              <a:t>480x640 </a:t>
            </a:r>
            <a:r>
              <a:rPr lang="en-US" dirty="0" smtClean="0">
                <a:latin typeface="Consolas" panose="020B0609020204030204" pitchFamily="49" charset="0"/>
              </a:rPr>
              <a:t>uint16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i: </a:t>
            </a:r>
            <a:r>
              <a:rPr lang="en-US" dirty="0">
                <a:latin typeface="Consolas" panose="020B0609020204030204" pitchFamily="49" charset="0"/>
              </a:rPr>
              <a:t>480x640 uint16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c: </a:t>
            </a:r>
            <a:r>
              <a:rPr lang="en-US" dirty="0">
                <a:latin typeface="Consolas" panose="020B0609020204030204" pitchFamily="49" charset="0"/>
              </a:rPr>
              <a:t>480x640 uint16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013615"/>
            <a:ext cx="3857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</a:rPr>
              <a:t> =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with fields: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roi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0.8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isRoiRect</a:t>
            </a:r>
            <a:r>
              <a:rPr lang="en-US" dirty="0">
                <a:latin typeface="Consolas" panose="020B0609020204030204" pitchFamily="49" charset="0"/>
              </a:rPr>
              <a:t>: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roiCropRect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0.04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verbose: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 camera: [1×1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489255" y="2238234"/>
            <a:ext cx="5864545" cy="4587026"/>
            <a:chOff x="5489255" y="2554156"/>
            <a:chExt cx="5479765" cy="42711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9255" y="2910420"/>
              <a:ext cx="4876220" cy="3914839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7990764" y="2554156"/>
              <a:ext cx="2978256" cy="2313684"/>
              <a:chOff x="7990764" y="2554156"/>
              <a:chExt cx="2978256" cy="2313684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7990764" y="3555242"/>
                <a:ext cx="1549021" cy="1312598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8352430" y="3910083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0.8</a:t>
                </a:r>
                <a:endParaRPr lang="en-US" dirty="0"/>
              </a:p>
            </p:txBody>
          </p:sp>
          <p:sp>
            <p:nvSpPr>
              <p:cNvPr id="16" name="Double Brace 15"/>
              <p:cNvSpPr/>
              <p:nvPr/>
            </p:nvSpPr>
            <p:spPr>
              <a:xfrm>
                <a:off x="9724030" y="2885358"/>
                <a:ext cx="191069" cy="225188"/>
              </a:xfrm>
              <a:prstGeom prst="bracePair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375588" y="3108988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0.04</a:t>
                </a:r>
                <a:endParaRPr lang="en-US" dirty="0"/>
              </a:p>
            </p:txBody>
          </p:sp>
          <p:sp>
            <p:nvSpPr>
              <p:cNvPr id="18" name="Double Brace 17"/>
              <p:cNvSpPr/>
              <p:nvPr/>
            </p:nvSpPr>
            <p:spPr>
              <a:xfrm rot="5400000">
                <a:off x="10166441" y="3158319"/>
                <a:ext cx="172880" cy="225188"/>
              </a:xfrm>
              <a:prstGeom prst="bracePair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509200" y="2554156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0.04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689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Metrics Interface: Results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8"/>
            <a:ext cx="10515600" cy="586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[score, results] = </a:t>
            </a:r>
            <a:r>
              <a:rPr lang="en-US" dirty="0" err="1" smtClean="0">
                <a:latin typeface="Consolas" panose="020B0609020204030204" pitchFamily="49" charset="0"/>
              </a:rPr>
              <a:t>fillRate</a:t>
            </a:r>
            <a:r>
              <a:rPr lang="en-US" dirty="0" smtClean="0">
                <a:latin typeface="Consolas" panose="020B0609020204030204" pitchFamily="49" charset="0"/>
              </a:rPr>
              <a:t>(frames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params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303013"/>
            <a:ext cx="44903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score =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99.9295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res </a:t>
            </a:r>
            <a:r>
              <a:rPr lang="en-US" dirty="0">
                <a:latin typeface="Consolas" panose="020B0609020204030204" pitchFamily="49" charset="0"/>
              </a:rPr>
              <a:t>= 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with fields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frameFillRate</a:t>
            </a:r>
            <a:r>
              <a:rPr lang="en-US" dirty="0">
                <a:latin typeface="Consolas" panose="020B0609020204030204" pitchFamily="49" charset="0"/>
              </a:rPr>
              <a:t>: 99.9295</a:t>
            </a:r>
          </a:p>
          <a:p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meanFillRate</a:t>
            </a:r>
            <a:r>
              <a:rPr lang="en-US" dirty="0">
                <a:latin typeface="Consolas" panose="020B0609020204030204" pitchFamily="49" charset="0"/>
              </a:rPr>
              <a:t>: 99.9314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stdFillRate</a:t>
            </a:r>
            <a:r>
              <a:rPr lang="en-US" dirty="0">
                <a:latin typeface="Consolas" panose="020B0609020204030204" pitchFamily="49" charset="0"/>
              </a:rPr>
              <a:t>: 0.0217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score: '</a:t>
            </a:r>
            <a:r>
              <a:rPr lang="en-US" dirty="0" err="1">
                <a:latin typeface="Consolas" panose="020B0609020204030204" pitchFamily="49" charset="0"/>
              </a:rPr>
              <a:t>frameFillRate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units: 'percentage'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error: 0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532" y="2058173"/>
            <a:ext cx="5473745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815"/>
          </a:xfrm>
        </p:spPr>
        <p:txBody>
          <a:bodyPr/>
          <a:lstStyle/>
          <a:p>
            <a:r>
              <a:rPr lang="en-US" dirty="0" smtClean="0"/>
              <a:t>Metrics: LOS Grid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940"/>
            <a:ext cx="10515600" cy="5051023"/>
          </a:xfrm>
        </p:spPr>
        <p:txBody>
          <a:bodyPr/>
          <a:lstStyle/>
          <a:p>
            <a:r>
              <a:rPr lang="en-US" dirty="0" smtClean="0"/>
              <a:t>Check how the checkboard corners move over time</a:t>
            </a:r>
          </a:p>
          <a:p>
            <a:pPr lvl="1"/>
            <a:r>
              <a:rPr lang="en-US" dirty="0" smtClean="0"/>
              <a:t>Detect checkboard</a:t>
            </a:r>
          </a:p>
          <a:p>
            <a:pPr lvl="1"/>
            <a:r>
              <a:rPr lang="en-US" dirty="0" smtClean="0"/>
              <a:t>Use linear fit of the corners</a:t>
            </a:r>
            <a:br>
              <a:rPr lang="en-US" dirty="0" smtClean="0"/>
            </a:br>
            <a:r>
              <a:rPr lang="en-US" dirty="0" smtClean="0"/>
              <a:t>x’s and y’s to measure drift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111" y="1725089"/>
            <a:ext cx="3286836" cy="2466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069" y="1725089"/>
            <a:ext cx="3286836" cy="2466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19959"/>
            <a:ext cx="4701376" cy="352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46961" y="4387756"/>
            <a:ext cx="46129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meanStdX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0.3621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meanStdY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0.1345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meanDriftX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0.6088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meanDriftY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0.0568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maxDriftX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0.9846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maxDriftY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0.2847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score: '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maxDriftX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units: 'pixels'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815"/>
          </a:xfrm>
        </p:spPr>
        <p:txBody>
          <a:bodyPr/>
          <a:lstStyle/>
          <a:p>
            <a:r>
              <a:rPr lang="en-US" dirty="0"/>
              <a:t>Metrics: LOS </a:t>
            </a:r>
            <a:r>
              <a:rPr lang="en-US" dirty="0" smtClean="0"/>
              <a:t>FOV and Laser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940"/>
            <a:ext cx="10515600" cy="5051023"/>
          </a:xfrm>
        </p:spPr>
        <p:txBody>
          <a:bodyPr/>
          <a:lstStyle/>
          <a:p>
            <a:r>
              <a:rPr lang="en-US" dirty="0" smtClean="0"/>
              <a:t>Check how FOV and Laser ON/OFF move over time</a:t>
            </a:r>
          </a:p>
          <a:p>
            <a:pPr lvl="1"/>
            <a:r>
              <a:rPr lang="en-US" dirty="0" smtClean="0"/>
              <a:t>Detect FOV and Nest boundaries</a:t>
            </a:r>
          </a:p>
          <a:p>
            <a:pPr lvl="1"/>
            <a:r>
              <a:rPr lang="en-US" dirty="0" smtClean="0"/>
              <a:t>Use linear fit to measure drift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5959" y="1801747"/>
            <a:ext cx="461294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stdFovL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0.2043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stdFovR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0.5291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stdFovT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0.1291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stdFovB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0.1490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stdLdOnL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0.2514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stdLdOnR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0.5356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stdLdOnT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0.1563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stdLdOnB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0.1541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driftFovL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0.0802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driftFovR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-1.3084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driftFovT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0.0191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driftFovB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0.1201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driftLdOnL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-0.1796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driftLdOnR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-1.2650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driftLdOnT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0.1133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driftLdOnB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0.0437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score: '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driftLdOnL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units: 'pixels'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1" y="2188350"/>
            <a:ext cx="6177759" cy="459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815"/>
          </a:xfrm>
        </p:spPr>
        <p:txBody>
          <a:bodyPr/>
          <a:lstStyle/>
          <a:p>
            <a:r>
              <a:rPr lang="en-US" dirty="0"/>
              <a:t>Metrics: </a:t>
            </a:r>
            <a:r>
              <a:rPr lang="en-US" dirty="0" err="1" smtClean="0"/>
              <a:t>PlaneFit</a:t>
            </a:r>
            <a:r>
              <a:rPr lang="en-US" dirty="0" smtClean="0"/>
              <a:t> (</a:t>
            </a:r>
            <a:r>
              <a:rPr lang="en-US" dirty="0" err="1" smtClean="0"/>
              <a:t>zStd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940"/>
            <a:ext cx="10515600" cy="5051023"/>
          </a:xfrm>
        </p:spPr>
        <p:txBody>
          <a:bodyPr/>
          <a:lstStyle/>
          <a:p>
            <a:r>
              <a:rPr lang="en-US" dirty="0" smtClean="0"/>
              <a:t>Check how far the points of the wall from the fit plane</a:t>
            </a:r>
          </a:p>
          <a:p>
            <a:pPr lvl="1"/>
            <a:r>
              <a:rPr lang="en-US" dirty="0" smtClean="0"/>
              <a:t>Fit plane for every frame</a:t>
            </a:r>
          </a:p>
          <a:p>
            <a:pPr lvl="1"/>
            <a:r>
              <a:rPr lang="en-US" dirty="0" smtClean="0"/>
              <a:t>Measure distances (z only) from the plane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8759" y="2627017"/>
            <a:ext cx="46129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score =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3.3555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res =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with fields: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rmsPlaneFitDist</a:t>
            </a:r>
            <a:r>
              <a:rPr lang="en-US" sz="1600" dirty="0">
                <a:latin typeface="Consolas" panose="020B0609020204030204" pitchFamily="49" charset="0"/>
              </a:rPr>
              <a:t>: 3.3555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maxPlaneFitDist</a:t>
            </a:r>
            <a:r>
              <a:rPr lang="en-US" sz="1600" dirty="0">
                <a:latin typeface="Consolas" panose="020B0609020204030204" pitchFamily="49" charset="0"/>
              </a:rPr>
              <a:t>: 13.7116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score: '</a:t>
            </a:r>
            <a:r>
              <a:rPr lang="en-US" sz="1600" dirty="0" err="1">
                <a:latin typeface="Consolas" panose="020B0609020204030204" pitchFamily="49" charset="0"/>
              </a:rPr>
              <a:t>rmsPlaneFitDist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units: 'mm'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error: 0</a:t>
            </a:r>
            <a:endParaRPr lang="en-US" sz="1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7017"/>
            <a:ext cx="4841350" cy="38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9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815"/>
          </a:xfrm>
        </p:spPr>
        <p:txBody>
          <a:bodyPr/>
          <a:lstStyle/>
          <a:p>
            <a:r>
              <a:rPr lang="en-US" dirty="0"/>
              <a:t>Metrics: </a:t>
            </a:r>
            <a:r>
              <a:rPr lang="en-US" dirty="0" smtClean="0"/>
              <a:t>Grid Inter Distances (Alex’s error)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940"/>
            <a:ext cx="10515600" cy="5051023"/>
          </a:xfrm>
        </p:spPr>
        <p:txBody>
          <a:bodyPr/>
          <a:lstStyle/>
          <a:p>
            <a:r>
              <a:rPr lang="en-US" dirty="0" smtClean="0"/>
              <a:t>Check how </a:t>
            </a:r>
            <a:r>
              <a:rPr lang="en-US" dirty="0"/>
              <a:t>far the </a:t>
            </a:r>
            <a:r>
              <a:rPr lang="en-US" dirty="0" smtClean="0"/>
              <a:t>distances between all possible corners in 3D from the real distances</a:t>
            </a:r>
          </a:p>
          <a:p>
            <a:pPr lvl="1"/>
            <a:r>
              <a:rPr lang="en-US" dirty="0" err="1" smtClean="0"/>
              <a:t>Unproject</a:t>
            </a:r>
            <a:r>
              <a:rPr lang="en-US" dirty="0" smtClean="0"/>
              <a:t> corners into 3D</a:t>
            </a:r>
          </a:p>
          <a:p>
            <a:pPr lvl="1"/>
            <a:r>
              <a:rPr lang="en-US" dirty="0" smtClean="0"/>
              <a:t>Compare the distances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31463" y="2893326"/>
            <a:ext cx="46129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score =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2.0547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res =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with fields: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meanError</a:t>
            </a:r>
            <a:r>
              <a:rPr lang="en-US" sz="1600" dirty="0">
                <a:latin typeface="Consolas" panose="020B0609020204030204" pitchFamily="49" charset="0"/>
              </a:rPr>
              <a:t>: 2.0547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rmsError</a:t>
            </a:r>
            <a:r>
              <a:rPr lang="en-US" sz="1600" dirty="0">
                <a:latin typeface="Consolas" panose="020B0609020204030204" pitchFamily="49" charset="0"/>
              </a:rPr>
              <a:t>: 2.5894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score: '</a:t>
            </a:r>
            <a:r>
              <a:rPr lang="en-US" sz="1600" dirty="0" err="1">
                <a:latin typeface="Consolas" panose="020B0609020204030204" pitchFamily="49" charset="0"/>
              </a:rPr>
              <a:t>meanError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units: 'mm'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error: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3326"/>
            <a:ext cx="4606118" cy="373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5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815"/>
          </a:xfrm>
        </p:spPr>
        <p:txBody>
          <a:bodyPr/>
          <a:lstStyle/>
          <a:p>
            <a:r>
              <a:rPr lang="en-US" dirty="0"/>
              <a:t>Metrics: </a:t>
            </a:r>
            <a:r>
              <a:rPr lang="en-US" dirty="0" smtClean="0"/>
              <a:t>Grid Edge Sharpness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940"/>
            <a:ext cx="10515600" cy="5051023"/>
          </a:xfrm>
        </p:spPr>
        <p:txBody>
          <a:bodyPr/>
          <a:lstStyle/>
          <a:p>
            <a:r>
              <a:rPr lang="en-US" dirty="0" smtClean="0"/>
              <a:t>Check how sharp the edges of the grid</a:t>
            </a:r>
          </a:p>
          <a:p>
            <a:pPr lvl="1"/>
            <a:r>
              <a:rPr lang="en-US" dirty="0" smtClean="0"/>
              <a:t>Find the checkboard</a:t>
            </a:r>
          </a:p>
          <a:p>
            <a:pPr lvl="1"/>
            <a:r>
              <a:rPr lang="en-US" dirty="0" smtClean="0"/>
              <a:t>Measure the width of the edges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74764" y="1886755"/>
            <a:ext cx="4612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score =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2.1709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res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with fields: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gridSize</a:t>
            </a:r>
            <a:r>
              <a:rPr lang="en-US" sz="1600" dirty="0">
                <a:latin typeface="Consolas" panose="020B0609020204030204" pitchFamily="49" charset="0"/>
              </a:rPr>
              <a:t>: [9 13]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points: [117×2 double]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horizMin</a:t>
            </a:r>
            <a:r>
              <a:rPr lang="en-US" sz="1600" dirty="0">
                <a:latin typeface="Consolas" panose="020B0609020204030204" pitchFamily="49" charset="0"/>
              </a:rPr>
              <a:t>: 1.8635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horizMax</a:t>
            </a:r>
            <a:r>
              <a:rPr lang="en-US" sz="1600" dirty="0">
                <a:latin typeface="Consolas" panose="020B0609020204030204" pitchFamily="49" charset="0"/>
              </a:rPr>
              <a:t>: 2.5828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horizMean</a:t>
            </a:r>
            <a:r>
              <a:rPr lang="en-US" sz="1600" dirty="0">
                <a:latin typeface="Consolas" panose="020B0609020204030204" pitchFamily="49" charset="0"/>
              </a:rPr>
              <a:t>: 2.1709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horizStd</a:t>
            </a:r>
            <a:r>
              <a:rPr lang="en-US" sz="1600" dirty="0">
                <a:latin typeface="Consolas" panose="020B0609020204030204" pitchFamily="49" charset="0"/>
              </a:rPr>
              <a:t>: 0.1772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vertMin</a:t>
            </a:r>
            <a:r>
              <a:rPr lang="en-US" sz="1600" dirty="0">
                <a:latin typeface="Consolas" panose="020B0609020204030204" pitchFamily="49" charset="0"/>
              </a:rPr>
              <a:t>: 1.8842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vertMax</a:t>
            </a:r>
            <a:r>
              <a:rPr lang="en-US" sz="1600" dirty="0">
                <a:latin typeface="Consolas" panose="020B0609020204030204" pitchFamily="49" charset="0"/>
              </a:rPr>
              <a:t>: 3.7097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vertMean</a:t>
            </a:r>
            <a:r>
              <a:rPr lang="en-US" sz="1600" dirty="0">
                <a:latin typeface="Consolas" panose="020B0609020204030204" pitchFamily="49" charset="0"/>
              </a:rPr>
              <a:t>: 2.4070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vertStd</a:t>
            </a:r>
            <a:r>
              <a:rPr lang="en-US" sz="1600" dirty="0">
                <a:latin typeface="Consolas" panose="020B0609020204030204" pitchFamily="49" charset="0"/>
              </a:rPr>
              <a:t>: 0.3450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meanFrame</a:t>
            </a:r>
            <a:r>
              <a:rPr lang="en-US" sz="1600" dirty="0">
                <a:latin typeface="Consolas" panose="020B0609020204030204" pitchFamily="49" charset="0"/>
              </a:rPr>
              <a:t>: [1×1 </a:t>
            </a:r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score: '</a:t>
            </a:r>
            <a:r>
              <a:rPr lang="en-US" sz="1600" dirty="0" err="1">
                <a:latin typeface="Consolas" panose="020B0609020204030204" pitchFamily="49" charset="0"/>
              </a:rPr>
              <a:t>horizMean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units: 'pixels'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error: 0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0986" y="2367887"/>
            <a:ext cx="6142990" cy="4377557"/>
            <a:chOff x="414763" y="2517955"/>
            <a:chExt cx="5276354" cy="38931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763" y="2517955"/>
              <a:ext cx="5276354" cy="389311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214048" y="4333164"/>
              <a:ext cx="1078173" cy="3138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58121" y="4490113"/>
              <a:ext cx="257032" cy="10849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007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815"/>
          </a:xfrm>
        </p:spPr>
        <p:txBody>
          <a:bodyPr/>
          <a:lstStyle/>
          <a:p>
            <a:r>
              <a:rPr lang="en-US" dirty="0"/>
              <a:t>Metrics</a:t>
            </a:r>
            <a:r>
              <a:rPr lang="en-US" dirty="0" smtClean="0"/>
              <a:t>: MOS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940"/>
            <a:ext cx="10515600" cy="5051023"/>
          </a:xfrm>
        </p:spPr>
        <p:txBody>
          <a:bodyPr/>
          <a:lstStyle/>
          <a:p>
            <a:r>
              <a:rPr lang="en-US" dirty="0" smtClean="0"/>
              <a:t>MOS: Minimal Object 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21137" y="1125940"/>
            <a:ext cx="60334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Find the </a:t>
            </a:r>
            <a:r>
              <a:rPr lang="en-US" sz="2400" dirty="0" smtClean="0"/>
              <a:t>checkboard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 the width and height of every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 the minimal (w.r.t to width/height) distinguishable bar relative to the local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Currently minimal means </a:t>
            </a:r>
            <a:r>
              <a:rPr lang="en-US" sz="2400" dirty="0" err="1" smtClean="0"/>
              <a:t>ares</a:t>
            </a:r>
            <a:r>
              <a:rPr lang="en-US" sz="2400" dirty="0" smtClean="0"/>
              <a:t> of the bar cut: width*height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000" dirty="0" smtClean="0"/>
              <a:t>   	</a:t>
            </a:r>
            <a:r>
              <a:rPr lang="en-US" sz="1600" dirty="0">
                <a:latin typeface="Consolas" panose="020B0609020204030204" pitchFamily="49" charset="0"/>
              </a:rPr>
              <a:t>score 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  </a:t>
            </a:r>
            <a:r>
              <a:rPr lang="en-US" sz="1600" dirty="0">
                <a:latin typeface="Consolas" panose="020B0609020204030204" pitchFamily="49" charset="0"/>
              </a:rPr>
              <a:t>2.1709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res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 	 </a:t>
            </a:r>
            <a:r>
              <a:rPr lang="en-US" sz="1600" dirty="0" err="1" smtClean="0">
                <a:latin typeface="Consolas" panose="020B0609020204030204" pitchFamily="49" charset="0"/>
              </a:rPr>
              <a:t>gridSize</a:t>
            </a:r>
            <a:r>
              <a:rPr lang="en-US" sz="1600" dirty="0">
                <a:latin typeface="Consolas" panose="020B0609020204030204" pitchFamily="49" charset="0"/>
              </a:rPr>
              <a:t>: [7 7]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 points</a:t>
            </a:r>
            <a:r>
              <a:rPr lang="en-US" sz="1600" dirty="0">
                <a:latin typeface="Consolas" panose="020B0609020204030204" pitchFamily="49" charset="0"/>
              </a:rPr>
              <a:t>: [49×2 double]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minArea</a:t>
            </a:r>
            <a:r>
              <a:rPr lang="en-US" sz="1600" dirty="0">
                <a:latin typeface="Consolas" panose="020B0609020204030204" pitchFamily="49" charset="0"/>
              </a:rPr>
              <a:t>: 20.9962</a:t>
            </a:r>
          </a:p>
          <a:p>
            <a:pPr lvl="1"/>
            <a:r>
              <a:rPr lang="en-US" sz="1600" dirty="0" err="1" smtClean="0">
                <a:latin typeface="Consolas" panose="020B0609020204030204" pitchFamily="49" charset="0"/>
              </a:rPr>
              <a:t>meanBlobNoise</a:t>
            </a:r>
            <a:r>
              <a:rPr lang="en-US" sz="1600" dirty="0">
                <a:latin typeface="Consolas" panose="020B0609020204030204" pitchFamily="49" charset="0"/>
              </a:rPr>
              <a:t>: 4.0524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</a:rPr>
              <a:t>score: '</a:t>
            </a:r>
            <a:r>
              <a:rPr lang="en-US" sz="1600" dirty="0" err="1">
                <a:latin typeface="Consolas" panose="020B0609020204030204" pitchFamily="49" charset="0"/>
              </a:rPr>
              <a:t>minArea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</a:rPr>
              <a:t>units: 'mm^2'</a:t>
            </a:r>
            <a:endParaRPr lang="en-US" sz="16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2272"/>
            <a:ext cx="5307853" cy="49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9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606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Office Theme</vt:lpstr>
      <vt:lpstr>Algo Validation Metrics</vt:lpstr>
      <vt:lpstr>Metrics Interface</vt:lpstr>
      <vt:lpstr>Metrics Interface: Results</vt:lpstr>
      <vt:lpstr>Metrics: LOS Grid Drift</vt:lpstr>
      <vt:lpstr>Metrics: LOS FOV and Laser Drift</vt:lpstr>
      <vt:lpstr>Metrics: PlaneFit (zStd)</vt:lpstr>
      <vt:lpstr>Metrics: Grid Inter Distances (Alex’s error)</vt:lpstr>
      <vt:lpstr>Metrics: Grid Edge Sharpness</vt:lpstr>
      <vt:lpstr>Metrics: MOS (1)</vt:lpstr>
      <vt:lpstr>Metrics: MOS (2)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Validation Metrics</dc:title>
  <dc:creator>Surazhsky, Vitaly</dc:creator>
  <cp:lastModifiedBy>Surazhsky, Vitaly</cp:lastModifiedBy>
  <cp:revision>25</cp:revision>
  <dcterms:created xsi:type="dcterms:W3CDTF">2018-07-24T09:16:35Z</dcterms:created>
  <dcterms:modified xsi:type="dcterms:W3CDTF">2018-10-10T12:37:17Z</dcterms:modified>
</cp:coreProperties>
</file>