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7" r:id="rId2"/>
    <p:sldId id="264" r:id="rId3"/>
    <p:sldId id="262" r:id="rId4"/>
    <p:sldId id="285" r:id="rId5"/>
    <p:sldId id="288" r:id="rId6"/>
    <p:sldId id="263" r:id="rId7"/>
    <p:sldId id="282" r:id="rId8"/>
    <p:sldId id="286" r:id="rId9"/>
    <p:sldId id="284" r:id="rId10"/>
    <p:sldId id="289" r:id="rId11"/>
    <p:sldId id="265" r:id="rId12"/>
    <p:sldId id="269" r:id="rId13"/>
    <p:sldId id="274" r:id="rId14"/>
    <p:sldId id="273" r:id="rId15"/>
    <p:sldId id="277" r:id="rId16"/>
    <p:sldId id="275" r:id="rId17"/>
    <p:sldId id="276" r:id="rId18"/>
    <p:sldId id="26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EE6E18E-A3BD-45F8-A711-77C7A177F2CA}" type="datetimeFigureOut">
              <a:rPr lang="en-US" smtClean="0"/>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8E5AB4-9F7E-48B6-B74F-2940070799C8}" type="slidenum">
              <a:rPr lang="en-US" smtClean="0"/>
              <a:t>‹#›</a:t>
            </a:fld>
            <a:endParaRPr lang="en-US"/>
          </a:p>
        </p:txBody>
      </p:sp>
    </p:spTree>
    <p:extLst>
      <p:ext uri="{BB962C8B-B14F-4D97-AF65-F5344CB8AC3E}">
        <p14:creationId xmlns:p14="http://schemas.microsoft.com/office/powerpoint/2010/main" val="1620445156"/>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E6E18E-A3BD-45F8-A711-77C7A177F2CA}" type="datetimeFigureOut">
              <a:rPr lang="en-US" smtClean="0"/>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8E5AB4-9F7E-48B6-B74F-2940070799C8}" type="slidenum">
              <a:rPr lang="en-US" smtClean="0"/>
              <a:t>‹#›</a:t>
            </a:fld>
            <a:endParaRPr lang="en-US"/>
          </a:p>
        </p:txBody>
      </p:sp>
    </p:spTree>
    <p:extLst>
      <p:ext uri="{BB962C8B-B14F-4D97-AF65-F5344CB8AC3E}">
        <p14:creationId xmlns:p14="http://schemas.microsoft.com/office/powerpoint/2010/main" val="554491386"/>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E6E18E-A3BD-45F8-A711-77C7A177F2CA}" type="datetimeFigureOut">
              <a:rPr lang="en-US" smtClean="0"/>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8E5AB4-9F7E-48B6-B74F-2940070799C8}" type="slidenum">
              <a:rPr lang="en-US" smtClean="0"/>
              <a:t>‹#›</a:t>
            </a:fld>
            <a:endParaRPr lang="en-US"/>
          </a:p>
        </p:txBody>
      </p:sp>
    </p:spTree>
    <p:extLst>
      <p:ext uri="{BB962C8B-B14F-4D97-AF65-F5344CB8AC3E}">
        <p14:creationId xmlns:p14="http://schemas.microsoft.com/office/powerpoint/2010/main" val="1491312982"/>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E6E18E-A3BD-45F8-A711-77C7A177F2CA}" type="datetimeFigureOut">
              <a:rPr lang="en-US" smtClean="0"/>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8E5AB4-9F7E-48B6-B74F-2940070799C8}" type="slidenum">
              <a:rPr lang="en-US" smtClean="0"/>
              <a:t>‹#›</a:t>
            </a:fld>
            <a:endParaRPr lang="en-US"/>
          </a:p>
        </p:txBody>
      </p:sp>
    </p:spTree>
    <p:extLst>
      <p:ext uri="{BB962C8B-B14F-4D97-AF65-F5344CB8AC3E}">
        <p14:creationId xmlns:p14="http://schemas.microsoft.com/office/powerpoint/2010/main" val="4063921166"/>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E6E18E-A3BD-45F8-A711-77C7A177F2CA}" type="datetimeFigureOut">
              <a:rPr lang="en-US" smtClean="0"/>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8E5AB4-9F7E-48B6-B74F-2940070799C8}" type="slidenum">
              <a:rPr lang="en-US" smtClean="0"/>
              <a:t>‹#›</a:t>
            </a:fld>
            <a:endParaRPr lang="en-US"/>
          </a:p>
        </p:txBody>
      </p:sp>
    </p:spTree>
    <p:extLst>
      <p:ext uri="{BB962C8B-B14F-4D97-AF65-F5344CB8AC3E}">
        <p14:creationId xmlns:p14="http://schemas.microsoft.com/office/powerpoint/2010/main" val="4279661370"/>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E6E18E-A3BD-45F8-A711-77C7A177F2CA}" type="datetimeFigureOut">
              <a:rPr lang="en-US" smtClean="0"/>
              <a:t>5/5/2025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8E5AB4-9F7E-48B6-B74F-2940070799C8}" type="slidenum">
              <a:rPr lang="en-US" smtClean="0"/>
              <a:t>‹#›</a:t>
            </a:fld>
            <a:endParaRPr lang="en-US"/>
          </a:p>
        </p:txBody>
      </p:sp>
    </p:spTree>
    <p:extLst>
      <p:ext uri="{BB962C8B-B14F-4D97-AF65-F5344CB8AC3E}">
        <p14:creationId xmlns:p14="http://schemas.microsoft.com/office/powerpoint/2010/main" val="3559493857"/>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E6E18E-A3BD-45F8-A711-77C7A177F2CA}" type="datetimeFigureOut">
              <a:rPr lang="en-US" smtClean="0"/>
              <a:t>5/5/2025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8E5AB4-9F7E-48B6-B74F-2940070799C8}" type="slidenum">
              <a:rPr lang="en-US" smtClean="0"/>
              <a:t>‹#›</a:t>
            </a:fld>
            <a:endParaRPr lang="en-US"/>
          </a:p>
        </p:txBody>
      </p:sp>
    </p:spTree>
    <p:extLst>
      <p:ext uri="{BB962C8B-B14F-4D97-AF65-F5344CB8AC3E}">
        <p14:creationId xmlns:p14="http://schemas.microsoft.com/office/powerpoint/2010/main" val="1117727030"/>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E6E18E-A3BD-45F8-A711-77C7A177F2CA}" type="datetimeFigureOut">
              <a:rPr lang="en-US" smtClean="0"/>
              <a:t>5/5/2025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8E5AB4-9F7E-48B6-B74F-2940070799C8}" type="slidenum">
              <a:rPr lang="en-US" smtClean="0"/>
              <a:t>‹#›</a:t>
            </a:fld>
            <a:endParaRPr lang="en-US"/>
          </a:p>
        </p:txBody>
      </p:sp>
    </p:spTree>
    <p:extLst>
      <p:ext uri="{BB962C8B-B14F-4D97-AF65-F5344CB8AC3E}">
        <p14:creationId xmlns:p14="http://schemas.microsoft.com/office/powerpoint/2010/main" val="1818200529"/>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E6E18E-A3BD-45F8-A711-77C7A177F2CA}" type="datetimeFigureOut">
              <a:rPr lang="en-US" smtClean="0"/>
              <a:t>5/5/2025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8E5AB4-9F7E-48B6-B74F-2940070799C8}" type="slidenum">
              <a:rPr lang="en-US" smtClean="0"/>
              <a:t>‹#›</a:t>
            </a:fld>
            <a:endParaRPr lang="en-US"/>
          </a:p>
        </p:txBody>
      </p:sp>
    </p:spTree>
    <p:extLst>
      <p:ext uri="{BB962C8B-B14F-4D97-AF65-F5344CB8AC3E}">
        <p14:creationId xmlns:p14="http://schemas.microsoft.com/office/powerpoint/2010/main" val="1842509301"/>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E6E18E-A3BD-45F8-A711-77C7A177F2CA}" type="datetimeFigureOut">
              <a:rPr lang="en-US" smtClean="0"/>
              <a:t>5/5/2025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8E5AB4-9F7E-48B6-B74F-2940070799C8}" type="slidenum">
              <a:rPr lang="en-US" smtClean="0"/>
              <a:t>‹#›</a:t>
            </a:fld>
            <a:endParaRPr lang="en-US"/>
          </a:p>
        </p:txBody>
      </p:sp>
    </p:spTree>
    <p:extLst>
      <p:ext uri="{BB962C8B-B14F-4D97-AF65-F5344CB8AC3E}">
        <p14:creationId xmlns:p14="http://schemas.microsoft.com/office/powerpoint/2010/main" val="1252376023"/>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E6E18E-A3BD-45F8-A711-77C7A177F2CA}" type="datetimeFigureOut">
              <a:rPr lang="en-US" smtClean="0"/>
              <a:t>5/5/2025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8E5AB4-9F7E-48B6-B74F-2940070799C8}" type="slidenum">
              <a:rPr lang="en-US" smtClean="0"/>
              <a:t>‹#›</a:t>
            </a:fld>
            <a:endParaRPr lang="en-US"/>
          </a:p>
        </p:txBody>
      </p:sp>
    </p:spTree>
    <p:extLst>
      <p:ext uri="{BB962C8B-B14F-4D97-AF65-F5344CB8AC3E}">
        <p14:creationId xmlns:p14="http://schemas.microsoft.com/office/powerpoint/2010/main" val="2626272371"/>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E6E18E-A3BD-45F8-A711-77C7A177F2CA}" type="datetimeFigureOut">
              <a:rPr lang="en-US" smtClean="0"/>
              <a:t>5/5/2025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8E5AB4-9F7E-48B6-B74F-2940070799C8}" type="slidenum">
              <a:rPr lang="en-US" smtClean="0"/>
              <a:t>‹#›</a:t>
            </a:fld>
            <a:endParaRPr lang="en-US"/>
          </a:p>
        </p:txBody>
      </p:sp>
    </p:spTree>
    <p:extLst>
      <p:ext uri="{BB962C8B-B14F-4D97-AF65-F5344CB8AC3E}">
        <p14:creationId xmlns:p14="http://schemas.microsoft.com/office/powerpoint/2010/main" val="2082177252"/>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spd="slow">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hyperlink" Target="https://pixabay.com/de/waldsterben-toten-baum-winter-151418/"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www.youtube.com/watch?v=qvZGUFHWChY" TargetMode="External"/><Relationship Id="rId2" Type="http://schemas.openxmlformats.org/officeDocument/2006/relationships/hyperlink" Target="https://www.geeksforgeeks.org/introduction-to-red-black-tree/" TargetMode="External"/><Relationship Id="rId1" Type="http://schemas.openxmlformats.org/officeDocument/2006/relationships/slideLayout" Target="../slideLayouts/slideLayout1.xml"/><Relationship Id="rId5" Type="http://schemas.openxmlformats.org/officeDocument/2006/relationships/hyperlink" Target="https://www.youtube.com/watch?v=lU99loSvD8s" TargetMode="External"/><Relationship Id="rId4" Type="http://schemas.openxmlformats.org/officeDocument/2006/relationships/hyperlink" Target="https://www.youtube.com/watch?v=95s3ndZRGbk"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de.wikipedia.org/wiki/Datei:5_minimal_red-black_trees_nN.svg" TargetMode="External"/><Relationship Id="rId2" Type="http://schemas.openxmlformats.org/officeDocument/2006/relationships/image" Target="../media/image3.png"/><Relationship Id="rId1" Type="http://schemas.openxmlformats.org/officeDocument/2006/relationships/slideLayout" Target="../slideLayouts/slideLayout8.xml"/><Relationship Id="rId4" Type="http://schemas.openxmlformats.org/officeDocument/2006/relationships/hyperlink" Target="https://creativecommons.org/licenses/by-sa/3.0/"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2911C3B-2F15-11E7-09B3-B33D62651814}"/>
              </a:ext>
            </a:extLst>
          </p:cNvPr>
          <p:cNvSpPr/>
          <p:nvPr/>
        </p:nvSpPr>
        <p:spPr>
          <a:xfrm>
            <a:off x="-143838" y="0"/>
            <a:ext cx="6287784"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B3BC969-55A3-D9CD-A3D1-DAB416E2EB4E}"/>
              </a:ext>
            </a:extLst>
          </p:cNvPr>
          <p:cNvSpPr txBox="1"/>
          <p:nvPr/>
        </p:nvSpPr>
        <p:spPr>
          <a:xfrm>
            <a:off x="4883863" y="5159793"/>
            <a:ext cx="2670854" cy="830997"/>
          </a:xfrm>
          <a:prstGeom prst="rect">
            <a:avLst/>
          </a:prstGeom>
          <a:noFill/>
        </p:spPr>
        <p:txBody>
          <a:bodyPr wrap="square" rtlCol="0">
            <a:spAutoFit/>
          </a:bodyPr>
          <a:lstStyle/>
          <a:p>
            <a:pPr algn="ctr"/>
            <a:r>
              <a:rPr lang="en-US" sz="2400" b="1" dirty="0"/>
              <a:t>By: Aniah Myles    &amp; Antwan Taylor</a:t>
            </a:r>
          </a:p>
        </p:txBody>
      </p:sp>
      <p:pic>
        <p:nvPicPr>
          <p:cNvPr id="8" name="Picture 7">
            <a:extLst>
              <a:ext uri="{FF2B5EF4-FFF2-40B4-BE49-F238E27FC236}">
                <a16:creationId xmlns:a16="http://schemas.microsoft.com/office/drawing/2014/main" id="{AFB3388C-601E-0C48-0E93-7B3AA1A7F7C3}"/>
              </a:ext>
            </a:extLst>
          </p:cNvPr>
          <p:cNvPicPr>
            <a:picLocks noChangeAspect="1"/>
          </p:cNvPicPr>
          <p:nvPr/>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20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755685" y="1139868"/>
            <a:ext cx="5209854" cy="5718132"/>
          </a:xfrm>
          <a:prstGeom prst="rect">
            <a:avLst/>
          </a:prstGeom>
        </p:spPr>
      </p:pic>
      <p:sp>
        <p:nvSpPr>
          <p:cNvPr id="2" name="Title 1">
            <a:extLst>
              <a:ext uri="{FF2B5EF4-FFF2-40B4-BE49-F238E27FC236}">
                <a16:creationId xmlns:a16="http://schemas.microsoft.com/office/drawing/2014/main" id="{F2A2CD2D-DA6C-1A3C-B7F4-EB650C47900F}"/>
              </a:ext>
            </a:extLst>
          </p:cNvPr>
          <p:cNvSpPr>
            <a:spLocks noGrp="1"/>
          </p:cNvSpPr>
          <p:nvPr>
            <p:ph type="title"/>
          </p:nvPr>
        </p:nvSpPr>
        <p:spPr/>
        <p:txBody>
          <a:bodyPr>
            <a:normAutofit/>
          </a:bodyPr>
          <a:lstStyle/>
          <a:p>
            <a:pPr algn="ctr"/>
            <a:r>
              <a:rPr lang="en-US" sz="5400" b="1" dirty="0"/>
              <a:t>Red-Black Trees</a:t>
            </a:r>
          </a:p>
        </p:txBody>
      </p:sp>
      <p:pic>
        <p:nvPicPr>
          <p:cNvPr id="11" name="Picture 10">
            <a:extLst>
              <a:ext uri="{FF2B5EF4-FFF2-40B4-BE49-F238E27FC236}">
                <a16:creationId xmlns:a16="http://schemas.microsoft.com/office/drawing/2014/main" id="{31346F6B-35B1-25C0-8ED6-119621EBEE98}"/>
              </a:ext>
            </a:extLst>
          </p:cNvPr>
          <p:cNvPicPr>
            <a:picLocks noChangeAspect="1"/>
          </p:cNvPicPr>
          <p:nvPr/>
        </p:nvPicPr>
        <p:blipFill>
          <a:blip r:embed="rId5">
            <a:grayscl/>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47690" y="1139868"/>
            <a:ext cx="5209854" cy="5718132"/>
          </a:xfrm>
          <a:prstGeom prst="rect">
            <a:avLst/>
          </a:prstGeom>
        </p:spPr>
      </p:pic>
    </p:spTree>
    <p:extLst>
      <p:ext uri="{BB962C8B-B14F-4D97-AF65-F5344CB8AC3E}">
        <p14:creationId xmlns:p14="http://schemas.microsoft.com/office/powerpoint/2010/main" val="2270444575"/>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F2540-98E3-72D9-0153-B6A0F4A93F4B}"/>
              </a:ext>
            </a:extLst>
          </p:cNvPr>
          <p:cNvSpPr>
            <a:spLocks noGrp="1"/>
          </p:cNvSpPr>
          <p:nvPr>
            <p:ph type="title"/>
          </p:nvPr>
        </p:nvSpPr>
        <p:spPr>
          <a:xfrm>
            <a:off x="838200" y="365125"/>
            <a:ext cx="10515600" cy="2234237"/>
          </a:xfrm>
        </p:spPr>
        <p:txBody>
          <a:bodyPr/>
          <a:lstStyle/>
          <a:p>
            <a:pPr algn="ctr"/>
            <a:r>
              <a:rPr lang="en-US" b="1" dirty="0">
                <a:solidFill>
                  <a:srgbClr val="FF0000"/>
                </a:solidFill>
              </a:rPr>
              <a:t>Quick Example or Pop Quiz???</a:t>
            </a:r>
          </a:p>
        </p:txBody>
      </p:sp>
    </p:spTree>
    <p:extLst>
      <p:ext uri="{BB962C8B-B14F-4D97-AF65-F5344CB8AC3E}">
        <p14:creationId xmlns:p14="http://schemas.microsoft.com/office/powerpoint/2010/main" val="3424811541"/>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AAF3EDF-597C-2A7E-A14D-290BB25963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6840" y="649840"/>
            <a:ext cx="5558320" cy="5558320"/>
          </a:xfrm>
          <a:prstGeom prst="rect">
            <a:avLst/>
          </a:prstGeom>
        </p:spPr>
      </p:pic>
      <p:pic>
        <p:nvPicPr>
          <p:cNvPr id="8" name="Picture 7">
            <a:extLst>
              <a:ext uri="{FF2B5EF4-FFF2-40B4-BE49-F238E27FC236}">
                <a16:creationId xmlns:a16="http://schemas.microsoft.com/office/drawing/2014/main" id="{7BD186D0-DAD0-E931-4F78-203FC0D48C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717" y="1395574"/>
            <a:ext cx="4775557" cy="5738116"/>
          </a:xfrm>
          <a:prstGeom prst="rect">
            <a:avLst/>
          </a:prstGeom>
        </p:spPr>
      </p:pic>
      <p:pic>
        <p:nvPicPr>
          <p:cNvPr id="9" name="Picture 8">
            <a:extLst>
              <a:ext uri="{FF2B5EF4-FFF2-40B4-BE49-F238E27FC236}">
                <a16:creationId xmlns:a16="http://schemas.microsoft.com/office/drawing/2014/main" id="{EEA092E9-61A4-35DA-4CAD-F785A0A500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16443" y="1395574"/>
            <a:ext cx="4775557" cy="5738116"/>
          </a:xfrm>
          <a:prstGeom prst="rect">
            <a:avLst/>
          </a:prstGeom>
        </p:spPr>
      </p:pic>
    </p:spTree>
    <p:extLst>
      <p:ext uri="{BB962C8B-B14F-4D97-AF65-F5344CB8AC3E}">
        <p14:creationId xmlns:p14="http://schemas.microsoft.com/office/powerpoint/2010/main" val="3207798625"/>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09BE43B2-0154-7109-D0AF-B43902603A0A}"/>
            </a:ext>
          </a:extLst>
        </p:cNvPr>
        <p:cNvGrpSpPr/>
        <p:nvPr/>
      </p:nvGrpSpPr>
      <p:grpSpPr>
        <a:xfrm>
          <a:off x="0" y="0"/>
          <a:ext cx="0" cy="0"/>
          <a:chOff x="0" y="0"/>
          <a:chExt cx="0" cy="0"/>
        </a:xfrm>
      </p:grpSpPr>
      <p:sp>
        <p:nvSpPr>
          <p:cNvPr id="2" name="Explosion: 8 Points 1">
            <a:extLst>
              <a:ext uri="{FF2B5EF4-FFF2-40B4-BE49-F238E27FC236}">
                <a16:creationId xmlns:a16="http://schemas.microsoft.com/office/drawing/2014/main" id="{3E37F00C-ADBE-E7AE-859F-7F3B6DB9096E}"/>
              </a:ext>
            </a:extLst>
          </p:cNvPr>
          <p:cNvSpPr/>
          <p:nvPr/>
        </p:nvSpPr>
        <p:spPr>
          <a:xfrm>
            <a:off x="2751762" y="254285"/>
            <a:ext cx="6688476" cy="6349429"/>
          </a:xfrm>
          <a:prstGeom prst="irregularSeal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rPr>
              <a:t>What color is the root of the tree?</a:t>
            </a:r>
          </a:p>
          <a:p>
            <a:pPr marL="342900" indent="-342900">
              <a:buAutoNum type="alphaUcPeriod"/>
            </a:pPr>
            <a:r>
              <a:rPr lang="en-US" sz="2400" dirty="0">
                <a:solidFill>
                  <a:schemeClr val="bg1"/>
                </a:solidFill>
              </a:rPr>
              <a:t>Black</a:t>
            </a:r>
          </a:p>
          <a:p>
            <a:pPr marL="342900" indent="-342900">
              <a:buAutoNum type="alphaUcPeriod"/>
            </a:pPr>
            <a:r>
              <a:rPr lang="en-US" sz="2400" dirty="0">
                <a:solidFill>
                  <a:schemeClr val="bg1"/>
                </a:solidFill>
              </a:rPr>
              <a:t>Red</a:t>
            </a:r>
          </a:p>
          <a:p>
            <a:pPr marL="342900" indent="-342900">
              <a:buAutoNum type="alphaUcPeriod"/>
            </a:pPr>
            <a:r>
              <a:rPr lang="en-US" sz="2400" dirty="0">
                <a:solidFill>
                  <a:schemeClr val="bg1"/>
                </a:solidFill>
              </a:rPr>
              <a:t>White</a:t>
            </a:r>
          </a:p>
        </p:txBody>
      </p:sp>
    </p:spTree>
    <p:extLst>
      <p:ext uri="{BB962C8B-B14F-4D97-AF65-F5344CB8AC3E}">
        <p14:creationId xmlns:p14="http://schemas.microsoft.com/office/powerpoint/2010/main" val="32585700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D5880C9F-94AD-68E4-22DD-AFC2D7F3861E}"/>
            </a:ext>
          </a:extLst>
        </p:cNvPr>
        <p:cNvGrpSpPr/>
        <p:nvPr/>
      </p:nvGrpSpPr>
      <p:grpSpPr>
        <a:xfrm>
          <a:off x="0" y="0"/>
          <a:ext cx="0" cy="0"/>
          <a:chOff x="0" y="0"/>
          <a:chExt cx="0" cy="0"/>
        </a:xfrm>
      </p:grpSpPr>
      <p:sp>
        <p:nvSpPr>
          <p:cNvPr id="2" name="Explosion: 8 Points 1">
            <a:extLst>
              <a:ext uri="{FF2B5EF4-FFF2-40B4-BE49-F238E27FC236}">
                <a16:creationId xmlns:a16="http://schemas.microsoft.com/office/drawing/2014/main" id="{54ED1413-E043-0723-3130-C530D5AB6238}"/>
              </a:ext>
            </a:extLst>
          </p:cNvPr>
          <p:cNvSpPr/>
          <p:nvPr/>
        </p:nvSpPr>
        <p:spPr>
          <a:xfrm>
            <a:off x="2751762" y="254285"/>
            <a:ext cx="6688476" cy="6349429"/>
          </a:xfrm>
          <a:prstGeom prst="irregularSeal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rPr>
              <a:t>What color is the root of the tree?</a:t>
            </a:r>
          </a:p>
          <a:p>
            <a:pPr marL="342900" indent="-342900">
              <a:buAutoNum type="alphaUcPeriod"/>
            </a:pPr>
            <a:r>
              <a:rPr lang="en-US" sz="2400" dirty="0">
                <a:solidFill>
                  <a:schemeClr val="bg1"/>
                </a:solidFill>
              </a:rPr>
              <a:t>Black</a:t>
            </a:r>
          </a:p>
          <a:p>
            <a:pPr marL="342900" indent="-342900">
              <a:buAutoNum type="alphaUcPeriod"/>
            </a:pPr>
            <a:r>
              <a:rPr lang="en-US" sz="2400" dirty="0">
                <a:solidFill>
                  <a:schemeClr val="bg1"/>
                </a:solidFill>
              </a:rPr>
              <a:t>Red</a:t>
            </a:r>
          </a:p>
          <a:p>
            <a:pPr marL="342900" indent="-342900">
              <a:buAutoNum type="alphaUcPeriod"/>
            </a:pPr>
            <a:r>
              <a:rPr lang="en-US" sz="2400" dirty="0">
                <a:solidFill>
                  <a:schemeClr val="bg1"/>
                </a:solidFill>
              </a:rPr>
              <a:t>White</a:t>
            </a:r>
          </a:p>
        </p:txBody>
      </p:sp>
      <p:sp>
        <p:nvSpPr>
          <p:cNvPr id="3" name="Rectangle 2">
            <a:extLst>
              <a:ext uri="{FF2B5EF4-FFF2-40B4-BE49-F238E27FC236}">
                <a16:creationId xmlns:a16="http://schemas.microsoft.com/office/drawing/2014/main" id="{E9019BE9-C2C0-6370-742B-38340237776B}"/>
              </a:ext>
            </a:extLst>
          </p:cNvPr>
          <p:cNvSpPr/>
          <p:nvPr/>
        </p:nvSpPr>
        <p:spPr>
          <a:xfrm>
            <a:off x="4274046" y="3584822"/>
            <a:ext cx="1109612" cy="31250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6EF44AF7-EE2F-AD7C-C3A4-604C16C40FC7}"/>
              </a:ext>
            </a:extLst>
          </p:cNvPr>
          <p:cNvSpPr/>
          <p:nvPr/>
        </p:nvSpPr>
        <p:spPr>
          <a:xfrm>
            <a:off x="4274046" y="3930720"/>
            <a:ext cx="1109612" cy="31250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3451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3B77B3E-57B4-FF09-0612-966AEA71E7F1}"/>
            </a:ext>
          </a:extLst>
        </p:cNvPr>
        <p:cNvGrpSpPr/>
        <p:nvPr/>
      </p:nvGrpSpPr>
      <p:grpSpPr>
        <a:xfrm>
          <a:off x="0" y="0"/>
          <a:ext cx="0" cy="0"/>
          <a:chOff x="0" y="0"/>
          <a:chExt cx="0" cy="0"/>
        </a:xfrm>
      </p:grpSpPr>
      <p:sp>
        <p:nvSpPr>
          <p:cNvPr id="2" name="Explosion: 8 Points 1">
            <a:extLst>
              <a:ext uri="{FF2B5EF4-FFF2-40B4-BE49-F238E27FC236}">
                <a16:creationId xmlns:a16="http://schemas.microsoft.com/office/drawing/2014/main" id="{20CBAFBF-5369-C1E7-740F-C00CC6DF697D}"/>
              </a:ext>
            </a:extLst>
          </p:cNvPr>
          <p:cNvSpPr/>
          <p:nvPr/>
        </p:nvSpPr>
        <p:spPr>
          <a:xfrm>
            <a:off x="429803" y="79624"/>
            <a:ext cx="5292903" cy="5334857"/>
          </a:xfrm>
          <a:prstGeom prst="irregularSeal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Which Red-Black Tree is a valid tree?</a:t>
            </a:r>
          </a:p>
          <a:p>
            <a:r>
              <a:rPr lang="en-US" sz="2400" dirty="0">
                <a:solidFill>
                  <a:schemeClr val="tx1"/>
                </a:solidFill>
              </a:rPr>
              <a:t>A. Tree A</a:t>
            </a:r>
          </a:p>
          <a:p>
            <a:r>
              <a:rPr lang="en-US" sz="2400" dirty="0">
                <a:solidFill>
                  <a:schemeClr val="tx1"/>
                </a:solidFill>
              </a:rPr>
              <a:t>B. Tree B</a:t>
            </a:r>
          </a:p>
          <a:p>
            <a:r>
              <a:rPr lang="en-US" sz="2400" dirty="0">
                <a:solidFill>
                  <a:schemeClr val="tx1"/>
                </a:solidFill>
              </a:rPr>
              <a:t>C. Tree C</a:t>
            </a:r>
          </a:p>
        </p:txBody>
      </p:sp>
      <p:pic>
        <p:nvPicPr>
          <p:cNvPr id="4" name="Picture 3">
            <a:extLst>
              <a:ext uri="{FF2B5EF4-FFF2-40B4-BE49-F238E27FC236}">
                <a16:creationId xmlns:a16="http://schemas.microsoft.com/office/drawing/2014/main" id="{EF925015-98C6-E4B7-887D-561184E794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5385" y="4551954"/>
            <a:ext cx="2056368" cy="2041988"/>
          </a:xfrm>
          <a:prstGeom prst="rect">
            <a:avLst/>
          </a:prstGeom>
        </p:spPr>
      </p:pic>
      <p:sp>
        <p:nvSpPr>
          <p:cNvPr id="8" name="Rectangle 7">
            <a:extLst>
              <a:ext uri="{FF2B5EF4-FFF2-40B4-BE49-F238E27FC236}">
                <a16:creationId xmlns:a16="http://schemas.microsoft.com/office/drawing/2014/main" id="{1D529EF2-234C-535F-9AEA-26AFC27C4F1E}"/>
              </a:ext>
            </a:extLst>
          </p:cNvPr>
          <p:cNvSpPr/>
          <p:nvPr/>
        </p:nvSpPr>
        <p:spPr>
          <a:xfrm>
            <a:off x="9499508" y="4342959"/>
            <a:ext cx="551753"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C</a:t>
            </a:r>
          </a:p>
        </p:txBody>
      </p:sp>
      <p:pic>
        <p:nvPicPr>
          <p:cNvPr id="15" name="Picture 14">
            <a:extLst>
              <a:ext uri="{FF2B5EF4-FFF2-40B4-BE49-F238E27FC236}">
                <a16:creationId xmlns:a16="http://schemas.microsoft.com/office/drawing/2014/main" id="{3A1823FD-421B-3EC4-3C47-CBCA17B80F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49046" y="2366849"/>
            <a:ext cx="2026340" cy="1945287"/>
          </a:xfrm>
          <a:prstGeom prst="rect">
            <a:avLst/>
          </a:prstGeom>
        </p:spPr>
      </p:pic>
      <p:pic>
        <p:nvPicPr>
          <p:cNvPr id="17" name="Picture 16">
            <a:extLst>
              <a:ext uri="{FF2B5EF4-FFF2-40B4-BE49-F238E27FC236}">
                <a16:creationId xmlns:a16="http://schemas.microsoft.com/office/drawing/2014/main" id="{57690E48-D782-47C9-75F9-9D2C48BA9C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22706" y="176289"/>
            <a:ext cx="2026340" cy="1984703"/>
          </a:xfrm>
          <a:prstGeom prst="rect">
            <a:avLst/>
          </a:prstGeom>
        </p:spPr>
      </p:pic>
      <p:sp>
        <p:nvSpPr>
          <p:cNvPr id="21" name="TextBox 20">
            <a:extLst>
              <a:ext uri="{FF2B5EF4-FFF2-40B4-BE49-F238E27FC236}">
                <a16:creationId xmlns:a16="http://schemas.microsoft.com/office/drawing/2014/main" id="{13E08D4C-1C62-8A98-43C4-A395C31A2B6D}"/>
              </a:ext>
            </a:extLst>
          </p:cNvPr>
          <p:cNvSpPr txBox="1"/>
          <p:nvPr/>
        </p:nvSpPr>
        <p:spPr>
          <a:xfrm>
            <a:off x="5310455" y="-29568"/>
            <a:ext cx="824501" cy="923330"/>
          </a:xfrm>
          <a:prstGeom prst="rect">
            <a:avLst/>
          </a:prstGeom>
          <a:noFill/>
        </p:spPr>
        <p:txBody>
          <a:bodyPr wrap="square">
            <a:spAutoFit/>
          </a:bodyPr>
          <a:lstStyle/>
          <a:p>
            <a:pPr algn="ct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A</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23" name="TextBox 22">
            <a:extLst>
              <a:ext uri="{FF2B5EF4-FFF2-40B4-BE49-F238E27FC236}">
                <a16:creationId xmlns:a16="http://schemas.microsoft.com/office/drawing/2014/main" id="{78596C68-A63F-1C6B-EDAA-FC762FA60508}"/>
              </a:ext>
            </a:extLst>
          </p:cNvPr>
          <p:cNvSpPr txBox="1"/>
          <p:nvPr/>
        </p:nvSpPr>
        <p:spPr>
          <a:xfrm>
            <a:off x="7207955" y="2198108"/>
            <a:ext cx="1082182" cy="923330"/>
          </a:xfrm>
          <a:prstGeom prst="rect">
            <a:avLst/>
          </a:prstGeom>
          <a:noFill/>
        </p:spPr>
        <p:txBody>
          <a:bodyPr wrap="square">
            <a:spAutoFit/>
          </a:bodyPr>
          <a:lstStyle/>
          <a:p>
            <a:pPr algn="ct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B</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39368651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F991A0A-C8F7-F49B-0D0E-B0422C44B003}"/>
            </a:ext>
          </a:extLst>
        </p:cNvPr>
        <p:cNvGrpSpPr/>
        <p:nvPr/>
      </p:nvGrpSpPr>
      <p:grpSpPr>
        <a:xfrm>
          <a:off x="0" y="0"/>
          <a:ext cx="0" cy="0"/>
          <a:chOff x="0" y="0"/>
          <a:chExt cx="0" cy="0"/>
        </a:xfrm>
      </p:grpSpPr>
      <p:sp>
        <p:nvSpPr>
          <p:cNvPr id="2" name="Explosion: 8 Points 1">
            <a:extLst>
              <a:ext uri="{FF2B5EF4-FFF2-40B4-BE49-F238E27FC236}">
                <a16:creationId xmlns:a16="http://schemas.microsoft.com/office/drawing/2014/main" id="{182C8ABA-EF4F-F633-4350-E7E710AB7F72}"/>
              </a:ext>
            </a:extLst>
          </p:cNvPr>
          <p:cNvSpPr/>
          <p:nvPr/>
        </p:nvSpPr>
        <p:spPr>
          <a:xfrm>
            <a:off x="429803" y="79624"/>
            <a:ext cx="5292903" cy="5334857"/>
          </a:xfrm>
          <a:prstGeom prst="irregularSeal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Which Red-Black Tree is a valid tree?</a:t>
            </a:r>
          </a:p>
          <a:p>
            <a:r>
              <a:rPr lang="en-US" sz="2400" dirty="0">
                <a:solidFill>
                  <a:schemeClr val="tx1"/>
                </a:solidFill>
              </a:rPr>
              <a:t>A. Tree A</a:t>
            </a:r>
          </a:p>
          <a:p>
            <a:r>
              <a:rPr lang="en-US" sz="2400" dirty="0">
                <a:solidFill>
                  <a:schemeClr val="tx1"/>
                </a:solidFill>
              </a:rPr>
              <a:t>B. Tree B</a:t>
            </a:r>
          </a:p>
          <a:p>
            <a:r>
              <a:rPr lang="en-US" sz="2400" dirty="0">
                <a:solidFill>
                  <a:schemeClr val="tx1"/>
                </a:solidFill>
              </a:rPr>
              <a:t>C. Tree C</a:t>
            </a:r>
          </a:p>
        </p:txBody>
      </p:sp>
      <p:pic>
        <p:nvPicPr>
          <p:cNvPr id="4" name="Picture 3">
            <a:extLst>
              <a:ext uri="{FF2B5EF4-FFF2-40B4-BE49-F238E27FC236}">
                <a16:creationId xmlns:a16="http://schemas.microsoft.com/office/drawing/2014/main" id="{EE9BACB3-0914-3AF0-05C7-B7C6447916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5385" y="4551954"/>
            <a:ext cx="2056368" cy="2041988"/>
          </a:xfrm>
          <a:prstGeom prst="rect">
            <a:avLst/>
          </a:prstGeom>
        </p:spPr>
      </p:pic>
      <p:sp>
        <p:nvSpPr>
          <p:cNvPr id="8" name="Rectangle 7">
            <a:extLst>
              <a:ext uri="{FF2B5EF4-FFF2-40B4-BE49-F238E27FC236}">
                <a16:creationId xmlns:a16="http://schemas.microsoft.com/office/drawing/2014/main" id="{490E8A48-61D9-176C-3FC3-4802DF0E3C28}"/>
              </a:ext>
            </a:extLst>
          </p:cNvPr>
          <p:cNvSpPr/>
          <p:nvPr/>
        </p:nvSpPr>
        <p:spPr>
          <a:xfrm>
            <a:off x="9499508" y="4342959"/>
            <a:ext cx="551753"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C</a:t>
            </a:r>
          </a:p>
        </p:txBody>
      </p:sp>
      <p:pic>
        <p:nvPicPr>
          <p:cNvPr id="15" name="Picture 14">
            <a:extLst>
              <a:ext uri="{FF2B5EF4-FFF2-40B4-BE49-F238E27FC236}">
                <a16:creationId xmlns:a16="http://schemas.microsoft.com/office/drawing/2014/main" id="{C8CA9DCD-89D7-3B08-3179-3446FF7BBE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49046" y="2366849"/>
            <a:ext cx="2026340" cy="1945287"/>
          </a:xfrm>
          <a:prstGeom prst="rect">
            <a:avLst/>
          </a:prstGeom>
        </p:spPr>
      </p:pic>
      <p:pic>
        <p:nvPicPr>
          <p:cNvPr id="17" name="Picture 16">
            <a:extLst>
              <a:ext uri="{FF2B5EF4-FFF2-40B4-BE49-F238E27FC236}">
                <a16:creationId xmlns:a16="http://schemas.microsoft.com/office/drawing/2014/main" id="{83B4E3DC-C240-A096-D987-D69061833B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22706" y="176289"/>
            <a:ext cx="2026340" cy="1984703"/>
          </a:xfrm>
          <a:prstGeom prst="rect">
            <a:avLst/>
          </a:prstGeom>
        </p:spPr>
      </p:pic>
      <p:sp>
        <p:nvSpPr>
          <p:cNvPr id="21" name="TextBox 20">
            <a:extLst>
              <a:ext uri="{FF2B5EF4-FFF2-40B4-BE49-F238E27FC236}">
                <a16:creationId xmlns:a16="http://schemas.microsoft.com/office/drawing/2014/main" id="{0F8C6244-AE34-1E28-838E-501E85AEDEE7}"/>
              </a:ext>
            </a:extLst>
          </p:cNvPr>
          <p:cNvSpPr txBox="1"/>
          <p:nvPr/>
        </p:nvSpPr>
        <p:spPr>
          <a:xfrm>
            <a:off x="5310455" y="-29568"/>
            <a:ext cx="824501" cy="923330"/>
          </a:xfrm>
          <a:prstGeom prst="rect">
            <a:avLst/>
          </a:prstGeom>
          <a:noFill/>
        </p:spPr>
        <p:txBody>
          <a:bodyPr wrap="square">
            <a:spAutoFit/>
          </a:bodyPr>
          <a:lstStyle/>
          <a:p>
            <a:pPr algn="ct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A</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23" name="TextBox 22">
            <a:extLst>
              <a:ext uri="{FF2B5EF4-FFF2-40B4-BE49-F238E27FC236}">
                <a16:creationId xmlns:a16="http://schemas.microsoft.com/office/drawing/2014/main" id="{0048ED04-B393-27E1-E9E4-3FA91C6D33C7}"/>
              </a:ext>
            </a:extLst>
          </p:cNvPr>
          <p:cNvSpPr txBox="1"/>
          <p:nvPr/>
        </p:nvSpPr>
        <p:spPr>
          <a:xfrm>
            <a:off x="7207955" y="2198108"/>
            <a:ext cx="1082182" cy="923330"/>
          </a:xfrm>
          <a:prstGeom prst="rect">
            <a:avLst/>
          </a:prstGeom>
          <a:noFill/>
        </p:spPr>
        <p:txBody>
          <a:bodyPr wrap="square">
            <a:spAutoFit/>
          </a:bodyPr>
          <a:lstStyle/>
          <a:p>
            <a:pPr algn="ct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B</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3" name="Rectangle 2">
            <a:extLst>
              <a:ext uri="{FF2B5EF4-FFF2-40B4-BE49-F238E27FC236}">
                <a16:creationId xmlns:a16="http://schemas.microsoft.com/office/drawing/2014/main" id="{B3E8B579-93B7-F2C2-66B4-FB88E1C2B1DC}"/>
              </a:ext>
            </a:extLst>
          </p:cNvPr>
          <p:cNvSpPr/>
          <p:nvPr/>
        </p:nvSpPr>
        <p:spPr>
          <a:xfrm>
            <a:off x="1656325" y="2808931"/>
            <a:ext cx="1109612" cy="312507"/>
          </a:xfrm>
          <a:prstGeom prst="rect">
            <a:avLst/>
          </a:prstGeom>
          <a:solidFill>
            <a:schemeClr val="tx1"/>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31C1D590-0940-3739-5B3D-2B20D0B72367}"/>
              </a:ext>
            </a:extLst>
          </p:cNvPr>
          <p:cNvSpPr/>
          <p:nvPr/>
        </p:nvSpPr>
        <p:spPr>
          <a:xfrm>
            <a:off x="1656325" y="2434545"/>
            <a:ext cx="1109612" cy="312507"/>
          </a:xfrm>
          <a:prstGeom prst="rect">
            <a:avLst/>
          </a:prstGeom>
          <a:solidFill>
            <a:schemeClr val="tx1"/>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18373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577067C6-9927-C309-903E-E81E0FA91135}"/>
            </a:ext>
          </a:extLst>
        </p:cNvPr>
        <p:cNvGrpSpPr/>
        <p:nvPr/>
      </p:nvGrpSpPr>
      <p:grpSpPr>
        <a:xfrm>
          <a:off x="0" y="0"/>
          <a:ext cx="0" cy="0"/>
          <a:chOff x="0" y="0"/>
          <a:chExt cx="0" cy="0"/>
        </a:xfrm>
      </p:grpSpPr>
      <p:sp>
        <p:nvSpPr>
          <p:cNvPr id="2" name="Explosion: 8 Points 1">
            <a:extLst>
              <a:ext uri="{FF2B5EF4-FFF2-40B4-BE49-F238E27FC236}">
                <a16:creationId xmlns:a16="http://schemas.microsoft.com/office/drawing/2014/main" id="{132A501F-6C6B-1BF7-D5EA-9033BEB8271F}"/>
              </a:ext>
            </a:extLst>
          </p:cNvPr>
          <p:cNvSpPr/>
          <p:nvPr/>
        </p:nvSpPr>
        <p:spPr>
          <a:xfrm>
            <a:off x="2751762" y="254285"/>
            <a:ext cx="6688476" cy="6349429"/>
          </a:xfrm>
          <a:prstGeom prst="irregularSeal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The time complexity for search, insertion, and deletion is O(n log n)?</a:t>
            </a:r>
          </a:p>
          <a:p>
            <a:pPr marL="342900" indent="-342900">
              <a:buAutoNum type="alphaUcPeriod"/>
            </a:pPr>
            <a:r>
              <a:rPr lang="en-US" sz="2400" dirty="0">
                <a:solidFill>
                  <a:schemeClr val="bg1"/>
                </a:solidFill>
              </a:rPr>
              <a:t>True</a:t>
            </a:r>
          </a:p>
          <a:p>
            <a:pPr marL="342900" indent="-342900">
              <a:buAutoNum type="alphaUcPeriod"/>
            </a:pPr>
            <a:r>
              <a:rPr lang="en-US" sz="2400" dirty="0">
                <a:solidFill>
                  <a:schemeClr val="bg1"/>
                </a:solidFill>
              </a:rPr>
              <a:t>False</a:t>
            </a:r>
          </a:p>
        </p:txBody>
      </p:sp>
    </p:spTree>
    <p:extLst>
      <p:ext uri="{BB962C8B-B14F-4D97-AF65-F5344CB8AC3E}">
        <p14:creationId xmlns:p14="http://schemas.microsoft.com/office/powerpoint/2010/main" val="42926740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26ED83DE-6322-5E91-424A-72961E69ED86}"/>
            </a:ext>
          </a:extLst>
        </p:cNvPr>
        <p:cNvGrpSpPr/>
        <p:nvPr/>
      </p:nvGrpSpPr>
      <p:grpSpPr>
        <a:xfrm>
          <a:off x="0" y="0"/>
          <a:ext cx="0" cy="0"/>
          <a:chOff x="0" y="0"/>
          <a:chExt cx="0" cy="0"/>
        </a:xfrm>
      </p:grpSpPr>
      <p:sp>
        <p:nvSpPr>
          <p:cNvPr id="2" name="Explosion: 8 Points 1">
            <a:extLst>
              <a:ext uri="{FF2B5EF4-FFF2-40B4-BE49-F238E27FC236}">
                <a16:creationId xmlns:a16="http://schemas.microsoft.com/office/drawing/2014/main" id="{918E1E79-8A71-1825-1690-0EDCA6462BF6}"/>
              </a:ext>
            </a:extLst>
          </p:cNvPr>
          <p:cNvSpPr/>
          <p:nvPr/>
        </p:nvSpPr>
        <p:spPr>
          <a:xfrm>
            <a:off x="2751762" y="254285"/>
            <a:ext cx="6688476" cy="6349429"/>
          </a:xfrm>
          <a:prstGeom prst="irregularSeal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The time complexity for search, insertion, and deletion is O(n log n)?</a:t>
            </a:r>
          </a:p>
          <a:p>
            <a:pPr marL="342900" indent="-342900">
              <a:buAutoNum type="alphaUcPeriod"/>
            </a:pPr>
            <a:r>
              <a:rPr lang="en-US" sz="2400" dirty="0">
                <a:solidFill>
                  <a:schemeClr val="bg1"/>
                </a:solidFill>
              </a:rPr>
              <a:t>True</a:t>
            </a:r>
          </a:p>
          <a:p>
            <a:pPr marL="342900" indent="-342900">
              <a:buAutoNum type="alphaUcPeriod"/>
            </a:pPr>
            <a:r>
              <a:rPr lang="en-US" sz="2400" dirty="0">
                <a:solidFill>
                  <a:schemeClr val="bg1"/>
                </a:solidFill>
              </a:rPr>
              <a:t>False, all are O(log n)</a:t>
            </a:r>
          </a:p>
        </p:txBody>
      </p:sp>
      <p:sp>
        <p:nvSpPr>
          <p:cNvPr id="3" name="Rectangle 2">
            <a:extLst>
              <a:ext uri="{FF2B5EF4-FFF2-40B4-BE49-F238E27FC236}">
                <a16:creationId xmlns:a16="http://schemas.microsoft.com/office/drawing/2014/main" id="{7B4C8422-954D-90EC-4991-95F4F51B1AF8}"/>
              </a:ext>
            </a:extLst>
          </p:cNvPr>
          <p:cNvSpPr/>
          <p:nvPr/>
        </p:nvSpPr>
        <p:spPr>
          <a:xfrm>
            <a:off x="4274049" y="3572837"/>
            <a:ext cx="893852" cy="29795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8239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B6303-722B-DBA5-00D5-D6C80BA8D27A}"/>
              </a:ext>
            </a:extLst>
          </p:cNvPr>
          <p:cNvSpPr>
            <a:spLocks noGrp="1"/>
          </p:cNvSpPr>
          <p:nvPr>
            <p:ph type="ctrTitle"/>
          </p:nvPr>
        </p:nvSpPr>
        <p:spPr>
          <a:xfrm>
            <a:off x="1524000" y="1122363"/>
            <a:ext cx="9144000" cy="1405080"/>
          </a:xfrm>
        </p:spPr>
        <p:txBody>
          <a:bodyPr/>
          <a:lstStyle/>
          <a:p>
            <a:r>
              <a:rPr lang="en-US" dirty="0"/>
              <a:t>Works Cited</a:t>
            </a:r>
          </a:p>
        </p:txBody>
      </p:sp>
      <p:sp>
        <p:nvSpPr>
          <p:cNvPr id="3" name="Subtitle 2">
            <a:extLst>
              <a:ext uri="{FF2B5EF4-FFF2-40B4-BE49-F238E27FC236}">
                <a16:creationId xmlns:a16="http://schemas.microsoft.com/office/drawing/2014/main" id="{ED912B5A-4CE4-858A-FA0D-A267B9FEB334}"/>
              </a:ext>
            </a:extLst>
          </p:cNvPr>
          <p:cNvSpPr>
            <a:spLocks noGrp="1"/>
          </p:cNvSpPr>
          <p:nvPr>
            <p:ph type="subTitle" idx="1"/>
          </p:nvPr>
        </p:nvSpPr>
        <p:spPr>
          <a:xfrm>
            <a:off x="1524000" y="2527443"/>
            <a:ext cx="9144000" cy="2730357"/>
          </a:xfrm>
        </p:spPr>
        <p:txBody>
          <a:bodyPr/>
          <a:lstStyle/>
          <a:p>
            <a:pPr marL="342900" indent="-342900" algn="l">
              <a:buFont typeface="Arial" panose="020B0604020202020204" pitchFamily="34" charset="0"/>
              <a:buChar char="•"/>
            </a:pPr>
            <a:r>
              <a:rPr lang="en-US" dirty="0">
                <a:hlinkClick r:id="rId2"/>
              </a:rPr>
              <a:t>https://www.geeksforgeeks.org/introduction-to-red-black-tree/</a:t>
            </a:r>
            <a:endParaRPr lang="en-US" dirty="0"/>
          </a:p>
          <a:p>
            <a:pPr marL="342900" indent="-342900" algn="l">
              <a:buFont typeface="Arial" panose="020B0604020202020204" pitchFamily="34" charset="0"/>
              <a:buChar char="•"/>
            </a:pPr>
            <a:r>
              <a:rPr lang="en-US" dirty="0">
                <a:hlinkClick r:id="rId3"/>
              </a:rPr>
              <a:t>https://www.youtube.com/watch?v=qvZGUFHWChY</a:t>
            </a:r>
            <a:endParaRPr lang="en-US" dirty="0"/>
          </a:p>
          <a:p>
            <a:pPr marL="342900" indent="-342900" algn="l">
              <a:buFont typeface="Arial" panose="020B0604020202020204" pitchFamily="34" charset="0"/>
              <a:buChar char="•"/>
            </a:pPr>
            <a:r>
              <a:rPr lang="en-US" dirty="0">
                <a:hlinkClick r:id="rId4"/>
              </a:rPr>
              <a:t>https://www.youtube.com/watch?v=95s3ndZRGbk</a:t>
            </a:r>
            <a:endParaRPr lang="en-US" dirty="0"/>
          </a:p>
          <a:p>
            <a:pPr marL="342900" indent="-342900" algn="l">
              <a:buFont typeface="Arial" panose="020B0604020202020204" pitchFamily="34" charset="0"/>
              <a:buChar char="•"/>
            </a:pPr>
            <a:r>
              <a:rPr lang="en-US">
                <a:hlinkClick r:id="rId5"/>
              </a:rPr>
              <a:t>https://www.youtube.com/watch?v=lU99loSvD8s</a:t>
            </a:r>
            <a:endParaRPr lang="en-US"/>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2521602192"/>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6C36F-7EBA-0279-528A-30DB912B3594}"/>
              </a:ext>
            </a:extLst>
          </p:cNvPr>
          <p:cNvSpPr>
            <a:spLocks noGrp="1"/>
          </p:cNvSpPr>
          <p:nvPr>
            <p:ph type="title"/>
          </p:nvPr>
        </p:nvSpPr>
        <p:spPr>
          <a:xfrm>
            <a:off x="838200" y="271357"/>
            <a:ext cx="10515600" cy="1156752"/>
          </a:xfrm>
        </p:spPr>
        <p:txBody>
          <a:bodyPr/>
          <a:lstStyle/>
          <a:p>
            <a:pPr algn="ctr"/>
            <a:r>
              <a:rPr lang="en-US" b="1" dirty="0">
                <a:solidFill>
                  <a:srgbClr val="FF0000"/>
                </a:solidFill>
              </a:rPr>
              <a:t>What is a Red-Black Tree?</a:t>
            </a:r>
          </a:p>
        </p:txBody>
      </p:sp>
      <p:sp>
        <p:nvSpPr>
          <p:cNvPr id="3" name="Text Placeholder 2">
            <a:extLst>
              <a:ext uri="{FF2B5EF4-FFF2-40B4-BE49-F238E27FC236}">
                <a16:creationId xmlns:a16="http://schemas.microsoft.com/office/drawing/2014/main" id="{8B51668D-5E28-C388-BE2D-F8C3B7DDD437}"/>
              </a:ext>
            </a:extLst>
          </p:cNvPr>
          <p:cNvSpPr>
            <a:spLocks noGrp="1"/>
          </p:cNvSpPr>
          <p:nvPr>
            <p:ph type="body" idx="1"/>
          </p:nvPr>
        </p:nvSpPr>
        <p:spPr>
          <a:xfrm>
            <a:off x="831850" y="2178121"/>
            <a:ext cx="10515600" cy="2897313"/>
          </a:xfrm>
        </p:spPr>
        <p:txBody>
          <a:bodyPr>
            <a:normAutofit/>
          </a:bodyPr>
          <a:lstStyle/>
          <a:p>
            <a:r>
              <a:rPr lang="en-US" sz="3600" b="0" i="0" dirty="0">
                <a:solidFill>
                  <a:srgbClr val="FFFFFF"/>
                </a:solidFill>
                <a:effectLst/>
                <a:latin typeface="Nunito" pitchFamily="2" charset="0"/>
              </a:rPr>
              <a:t>A Red-Black Tree is a special binary search tree that keeps itself balanced by using colors (red or black) for each node. This balance helps it stay fast when adding, deleting, or searching for values.</a:t>
            </a:r>
            <a:endParaRPr lang="en-US" sz="3600" dirty="0">
              <a:solidFill>
                <a:schemeClr val="tx1"/>
              </a:solidFill>
            </a:endParaRPr>
          </a:p>
        </p:txBody>
      </p:sp>
    </p:spTree>
    <p:extLst>
      <p:ext uri="{BB962C8B-B14F-4D97-AF65-F5344CB8AC3E}">
        <p14:creationId xmlns:p14="http://schemas.microsoft.com/office/powerpoint/2010/main" val="2869501096"/>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AC8E6-F7F0-93D5-AD59-89FC6D9FF7A3}"/>
              </a:ext>
            </a:extLst>
          </p:cNvPr>
          <p:cNvSpPr>
            <a:spLocks noGrp="1"/>
          </p:cNvSpPr>
          <p:nvPr>
            <p:ph type="title"/>
          </p:nvPr>
        </p:nvSpPr>
        <p:spPr>
          <a:xfrm>
            <a:off x="839788" y="308225"/>
            <a:ext cx="3932237" cy="1101904"/>
          </a:xfrm>
          <a:noFill/>
        </p:spPr>
        <p:txBody>
          <a:bodyPr>
            <a:normAutofit/>
          </a:bodyPr>
          <a:lstStyle/>
          <a:p>
            <a:pPr algn="ctr"/>
            <a:r>
              <a:rPr lang="en-US" sz="3600" b="1" dirty="0">
                <a:solidFill>
                  <a:srgbClr val="FF0000"/>
                </a:solidFill>
              </a:rPr>
              <a:t>Properties of Red-Black Trees</a:t>
            </a:r>
          </a:p>
        </p:txBody>
      </p:sp>
      <p:sp>
        <p:nvSpPr>
          <p:cNvPr id="4" name="Text Placeholder 3">
            <a:extLst>
              <a:ext uri="{FF2B5EF4-FFF2-40B4-BE49-F238E27FC236}">
                <a16:creationId xmlns:a16="http://schemas.microsoft.com/office/drawing/2014/main" id="{15B16D1B-BEF3-EC0E-DD97-E293F64B5762}"/>
              </a:ext>
            </a:extLst>
          </p:cNvPr>
          <p:cNvSpPr>
            <a:spLocks noGrp="1"/>
          </p:cNvSpPr>
          <p:nvPr>
            <p:ph type="body" sz="half" idx="2"/>
          </p:nvPr>
        </p:nvSpPr>
        <p:spPr>
          <a:xfrm>
            <a:off x="734177" y="1523682"/>
            <a:ext cx="4697983" cy="4964986"/>
          </a:xfrm>
        </p:spPr>
        <p:txBody>
          <a:bodyPr>
            <a:noAutofit/>
          </a:bodyPr>
          <a:lstStyle/>
          <a:p>
            <a:pPr algn="l" fontAlgn="base">
              <a:spcAft>
                <a:spcPts val="1800"/>
              </a:spcAft>
              <a:buFont typeface="+mj-lt"/>
              <a:buAutoNum type="arabicPeriod"/>
            </a:pPr>
            <a:r>
              <a:rPr lang="en-US" sz="1800" b="1" i="0" dirty="0">
                <a:solidFill>
                  <a:schemeClr val="bg1"/>
                </a:solidFill>
                <a:effectLst/>
                <a:latin typeface="Nunito" panose="020F0502020204030204" pitchFamily="2" charset="0"/>
              </a:rPr>
              <a:t> Node Color</a:t>
            </a:r>
            <a:r>
              <a:rPr lang="en-US" sz="1800" b="0" i="0" dirty="0">
                <a:solidFill>
                  <a:schemeClr val="bg1"/>
                </a:solidFill>
                <a:effectLst/>
                <a:latin typeface="Nunito" panose="020F0502020204030204" pitchFamily="2" charset="0"/>
              </a:rPr>
              <a:t>: Each node is either </a:t>
            </a:r>
            <a:r>
              <a:rPr lang="en-US" sz="1800" b="1" i="0" u="sng" dirty="0">
                <a:solidFill>
                  <a:srgbClr val="FF0000"/>
                </a:solidFill>
                <a:effectLst/>
                <a:latin typeface="Nunito" panose="020F0502020204030204" pitchFamily="2" charset="0"/>
              </a:rPr>
              <a:t>red</a:t>
            </a:r>
            <a:r>
              <a:rPr lang="en-US" sz="1800" b="0" i="0" dirty="0">
                <a:solidFill>
                  <a:schemeClr val="bg1"/>
                </a:solidFill>
                <a:effectLst/>
                <a:latin typeface="Nunito" panose="020F0502020204030204" pitchFamily="2" charset="0"/>
              </a:rPr>
              <a:t> or </a:t>
            </a:r>
            <a:r>
              <a:rPr lang="en-US" sz="1800" b="1" i="0" u="sng" dirty="0">
                <a:solidFill>
                  <a:schemeClr val="bg1"/>
                </a:solidFill>
                <a:effectLst/>
                <a:latin typeface="Nunito" panose="020F0502020204030204" pitchFamily="2" charset="0"/>
              </a:rPr>
              <a:t>black</a:t>
            </a:r>
            <a:r>
              <a:rPr lang="en-US" sz="1800" b="0" i="0" dirty="0">
                <a:solidFill>
                  <a:schemeClr val="bg1"/>
                </a:solidFill>
                <a:effectLst/>
                <a:latin typeface="Nunito" panose="020F0502020204030204" pitchFamily="2" charset="0"/>
              </a:rPr>
              <a:t>.</a:t>
            </a:r>
          </a:p>
          <a:p>
            <a:pPr algn="l" fontAlgn="base">
              <a:spcAft>
                <a:spcPts val="1800"/>
              </a:spcAft>
              <a:buFont typeface="+mj-lt"/>
              <a:buAutoNum type="arabicPeriod" startAt="2"/>
            </a:pPr>
            <a:r>
              <a:rPr lang="en-US" sz="1800" b="1" i="0" dirty="0">
                <a:solidFill>
                  <a:schemeClr val="bg1"/>
                </a:solidFill>
                <a:effectLst/>
                <a:latin typeface="Nunito" panose="020F0502020204030204" pitchFamily="2" charset="0"/>
              </a:rPr>
              <a:t> Root Property</a:t>
            </a:r>
            <a:r>
              <a:rPr lang="en-US" sz="1800" b="0" i="0" dirty="0">
                <a:solidFill>
                  <a:schemeClr val="bg1"/>
                </a:solidFill>
                <a:effectLst/>
                <a:latin typeface="Nunito" panose="020F0502020204030204" pitchFamily="2" charset="0"/>
              </a:rPr>
              <a:t>: The root of the tree is always </a:t>
            </a:r>
            <a:r>
              <a:rPr lang="en-US" sz="1800" b="1" i="0" u="sng" dirty="0">
                <a:solidFill>
                  <a:schemeClr val="bg1"/>
                </a:solidFill>
                <a:effectLst/>
                <a:latin typeface="Nunito" panose="020F0502020204030204" pitchFamily="2" charset="0"/>
              </a:rPr>
              <a:t>black</a:t>
            </a:r>
            <a:r>
              <a:rPr lang="en-US" sz="1800" b="0" i="0" dirty="0">
                <a:solidFill>
                  <a:schemeClr val="bg1"/>
                </a:solidFill>
                <a:effectLst/>
                <a:latin typeface="Nunito" panose="020F0502020204030204" pitchFamily="2" charset="0"/>
              </a:rPr>
              <a:t>.</a:t>
            </a:r>
          </a:p>
          <a:p>
            <a:pPr algn="l" fontAlgn="base">
              <a:spcAft>
                <a:spcPts val="1800"/>
              </a:spcAft>
              <a:buFont typeface="+mj-lt"/>
              <a:buAutoNum type="arabicPeriod" startAt="3"/>
            </a:pPr>
            <a:r>
              <a:rPr lang="en-US" sz="1800" b="1" i="0" dirty="0">
                <a:solidFill>
                  <a:schemeClr val="bg1"/>
                </a:solidFill>
                <a:effectLst/>
                <a:latin typeface="Nunito" panose="020F0502020204030204" pitchFamily="2" charset="0"/>
              </a:rPr>
              <a:t> Red Property</a:t>
            </a:r>
            <a:r>
              <a:rPr lang="en-US" sz="1800" b="0" i="0" dirty="0">
                <a:solidFill>
                  <a:schemeClr val="bg1"/>
                </a:solidFill>
                <a:effectLst/>
                <a:latin typeface="Nunito" panose="020F0502020204030204" pitchFamily="2" charset="0"/>
              </a:rPr>
              <a:t>: Red nodes cannot have red children.</a:t>
            </a:r>
          </a:p>
          <a:p>
            <a:pPr algn="l" fontAlgn="base">
              <a:spcAft>
                <a:spcPts val="1800"/>
              </a:spcAft>
            </a:pPr>
            <a:r>
              <a:rPr lang="en-US" sz="1800" b="0" i="0" dirty="0">
                <a:solidFill>
                  <a:schemeClr val="bg1"/>
                </a:solidFill>
                <a:effectLst/>
                <a:latin typeface="Nunito" panose="020F0502020204030204" pitchFamily="2" charset="0"/>
              </a:rPr>
              <a:t>  - No two consecutive red nodes on the same path.</a:t>
            </a:r>
          </a:p>
          <a:p>
            <a:pPr algn="l" fontAlgn="base">
              <a:spcAft>
                <a:spcPts val="1800"/>
              </a:spcAft>
              <a:buFont typeface="+mj-lt"/>
              <a:buAutoNum type="arabicPeriod" startAt="4"/>
            </a:pPr>
            <a:r>
              <a:rPr lang="en-US" sz="1800" b="1" i="0" dirty="0">
                <a:solidFill>
                  <a:schemeClr val="bg1"/>
                </a:solidFill>
                <a:effectLst/>
                <a:latin typeface="Nunito" panose="020F0502020204030204" pitchFamily="2" charset="0"/>
              </a:rPr>
              <a:t> Black Property</a:t>
            </a:r>
            <a:r>
              <a:rPr lang="en-US" sz="1800" b="0" i="0" dirty="0">
                <a:solidFill>
                  <a:schemeClr val="bg1"/>
                </a:solidFill>
                <a:effectLst/>
                <a:latin typeface="Nunito" panose="020F0502020204030204" pitchFamily="2" charset="0"/>
              </a:rPr>
              <a:t>:  Every path from a node to its descendant null nodes (leaves) has the same number of </a:t>
            </a:r>
            <a:r>
              <a:rPr lang="en-US" sz="1800" b="1" i="0" dirty="0">
                <a:solidFill>
                  <a:schemeClr val="bg1"/>
                </a:solidFill>
                <a:effectLst/>
                <a:latin typeface="Nunito" panose="020F0502020204030204" pitchFamily="2" charset="0"/>
              </a:rPr>
              <a:t>black</a:t>
            </a:r>
            <a:r>
              <a:rPr lang="en-US" sz="1800" b="0" i="0" dirty="0">
                <a:solidFill>
                  <a:schemeClr val="bg1"/>
                </a:solidFill>
                <a:effectLst/>
                <a:latin typeface="Nunito" panose="020F0502020204030204" pitchFamily="2" charset="0"/>
              </a:rPr>
              <a:t> nodes.</a:t>
            </a:r>
          </a:p>
          <a:p>
            <a:pPr algn="l" fontAlgn="base">
              <a:spcAft>
                <a:spcPts val="1800"/>
              </a:spcAft>
              <a:buFont typeface="+mj-lt"/>
              <a:buAutoNum type="arabicPeriod" startAt="5"/>
            </a:pPr>
            <a:r>
              <a:rPr lang="en-US" sz="1800" b="1" i="0" dirty="0">
                <a:solidFill>
                  <a:schemeClr val="bg1"/>
                </a:solidFill>
                <a:effectLst/>
                <a:latin typeface="Nunito" panose="020F0502020204030204" pitchFamily="2" charset="0"/>
              </a:rPr>
              <a:t> Leaf Property</a:t>
            </a:r>
            <a:r>
              <a:rPr lang="en-US" sz="1800" b="0" i="0" dirty="0">
                <a:solidFill>
                  <a:schemeClr val="bg1"/>
                </a:solidFill>
                <a:effectLst/>
                <a:latin typeface="Nunito" panose="020F0502020204030204" pitchFamily="2" charset="0"/>
              </a:rPr>
              <a:t>: All leaves (NIL nodes) are </a:t>
            </a:r>
            <a:r>
              <a:rPr lang="en-US" sz="1800" b="1" i="0" dirty="0">
                <a:solidFill>
                  <a:schemeClr val="bg1"/>
                </a:solidFill>
                <a:effectLst/>
                <a:latin typeface="Nunito" panose="020F0502020204030204" pitchFamily="2" charset="0"/>
              </a:rPr>
              <a:t>black</a:t>
            </a:r>
            <a:r>
              <a:rPr lang="en-US" sz="1800" b="0" i="0" dirty="0">
                <a:solidFill>
                  <a:schemeClr val="bg1"/>
                </a:solidFill>
                <a:effectLst/>
                <a:latin typeface="Nunito" panose="020F0502020204030204" pitchFamily="2" charset="0"/>
              </a:rPr>
              <a:t>.</a:t>
            </a:r>
          </a:p>
          <a:p>
            <a:endParaRPr lang="en-US" sz="1800" dirty="0">
              <a:solidFill>
                <a:schemeClr val="bg1"/>
              </a:solidFill>
            </a:endParaRPr>
          </a:p>
        </p:txBody>
      </p:sp>
      <p:pic>
        <p:nvPicPr>
          <p:cNvPr id="11" name="Content Placeholder 10">
            <a:extLst>
              <a:ext uri="{FF2B5EF4-FFF2-40B4-BE49-F238E27FC236}">
                <a16:creationId xmlns:a16="http://schemas.microsoft.com/office/drawing/2014/main" id="{806D5D1D-8712-F046-B34A-F1F18B337C11}"/>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096000" y="1723426"/>
            <a:ext cx="5039185" cy="3133743"/>
          </a:xfrm>
        </p:spPr>
      </p:pic>
      <p:sp>
        <p:nvSpPr>
          <p:cNvPr id="12" name="TextBox 11">
            <a:extLst>
              <a:ext uri="{FF2B5EF4-FFF2-40B4-BE49-F238E27FC236}">
                <a16:creationId xmlns:a16="http://schemas.microsoft.com/office/drawing/2014/main" id="{574B1209-F2A8-5EDB-7A30-4F1A99801257}"/>
              </a:ext>
            </a:extLst>
          </p:cNvPr>
          <p:cNvSpPr txBox="1"/>
          <p:nvPr/>
        </p:nvSpPr>
        <p:spPr>
          <a:xfrm>
            <a:off x="9722778" y="4672503"/>
            <a:ext cx="2076247" cy="369332"/>
          </a:xfrm>
          <a:prstGeom prst="rect">
            <a:avLst/>
          </a:prstGeom>
          <a:noFill/>
        </p:spPr>
        <p:txBody>
          <a:bodyPr wrap="square" rtlCol="0">
            <a:spAutoFit/>
          </a:bodyPr>
          <a:lstStyle/>
          <a:p>
            <a:r>
              <a:rPr lang="en-US" sz="900" dirty="0">
                <a:hlinkClick r:id="rId3" tooltip="https://de.wikipedia.org/wiki/Datei:5_minimal_red-black_trees_nN.svg"/>
              </a:rPr>
              <a:t>This Photo</a:t>
            </a:r>
            <a:r>
              <a:rPr lang="en-US" sz="900" dirty="0"/>
              <a:t> by Unknown Author is licensed under </a:t>
            </a:r>
            <a:r>
              <a:rPr lang="en-US" sz="900" dirty="0">
                <a:hlinkClick r:id="rId4" tooltip="https://creativecommons.org/licenses/by-sa/3.0/"/>
              </a:rPr>
              <a:t>CC BY-SA</a:t>
            </a:r>
            <a:endParaRPr lang="en-US" sz="900" dirty="0"/>
          </a:p>
        </p:txBody>
      </p:sp>
    </p:spTree>
    <p:extLst>
      <p:ext uri="{BB962C8B-B14F-4D97-AF65-F5344CB8AC3E}">
        <p14:creationId xmlns:p14="http://schemas.microsoft.com/office/powerpoint/2010/main" val="563461484"/>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42B01F-AC5D-90DF-BB6A-CB87E232A9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E4AE9E-C663-8716-F0A7-62B04C4CD72B}"/>
              </a:ext>
            </a:extLst>
          </p:cNvPr>
          <p:cNvSpPr>
            <a:spLocks noGrp="1"/>
          </p:cNvSpPr>
          <p:nvPr>
            <p:ph type="ctrTitle"/>
          </p:nvPr>
        </p:nvSpPr>
        <p:spPr>
          <a:xfrm>
            <a:off x="1524000" y="154111"/>
            <a:ext cx="9144000" cy="1146907"/>
          </a:xfrm>
        </p:spPr>
        <p:txBody>
          <a:bodyPr/>
          <a:lstStyle/>
          <a:p>
            <a:r>
              <a:rPr lang="en-US" b="1" dirty="0">
                <a:solidFill>
                  <a:srgbClr val="FF0000"/>
                </a:solidFill>
              </a:rPr>
              <a:t>Why Red-Black Trees?</a:t>
            </a:r>
          </a:p>
        </p:txBody>
      </p:sp>
      <p:sp>
        <p:nvSpPr>
          <p:cNvPr id="3" name="Subtitle 2">
            <a:extLst>
              <a:ext uri="{FF2B5EF4-FFF2-40B4-BE49-F238E27FC236}">
                <a16:creationId xmlns:a16="http://schemas.microsoft.com/office/drawing/2014/main" id="{8568CC58-5A6D-45DB-7AA2-7F2C277E39A0}"/>
              </a:ext>
            </a:extLst>
          </p:cNvPr>
          <p:cNvSpPr>
            <a:spLocks noGrp="1"/>
          </p:cNvSpPr>
          <p:nvPr>
            <p:ph type="subTitle" idx="1"/>
          </p:nvPr>
        </p:nvSpPr>
        <p:spPr>
          <a:xfrm>
            <a:off x="1523999" y="1664413"/>
            <a:ext cx="9623461" cy="4438436"/>
          </a:xfrm>
        </p:spPr>
        <p:txBody>
          <a:bodyPr>
            <a:normAutofit/>
          </a:bodyPr>
          <a:lstStyle/>
          <a:p>
            <a:pPr algn="l"/>
            <a:r>
              <a:rPr lang="en-US" sz="3200" dirty="0"/>
              <a:t>● It keeps data organized and easy to find, even as things change.</a:t>
            </a:r>
          </a:p>
          <a:p>
            <a:pPr algn="l"/>
            <a:r>
              <a:rPr lang="en-US" sz="3200" dirty="0"/>
              <a:t>● It avoids becoming slow, like a regular binary tree can if it gets too unbalanced.</a:t>
            </a:r>
          </a:p>
          <a:p>
            <a:pPr algn="l"/>
            <a:r>
              <a:rPr lang="en-US" sz="3200" dirty="0"/>
              <a:t>● </a:t>
            </a:r>
            <a:r>
              <a:rPr lang="en-US" sz="3200" b="0" i="0" dirty="0">
                <a:solidFill>
                  <a:srgbClr val="FFFFFF"/>
                </a:solidFill>
                <a:effectLst/>
                <a:latin typeface="Nunito" pitchFamily="2" charset="0"/>
              </a:rPr>
              <a:t>If the tree’s height remains </a:t>
            </a:r>
            <a:r>
              <a:rPr lang="en-US" sz="3200" b="1" i="0" dirty="0">
                <a:solidFill>
                  <a:srgbClr val="FFFFFF"/>
                </a:solidFill>
                <a:effectLst/>
                <a:latin typeface="Nunito" pitchFamily="2" charset="0"/>
              </a:rPr>
              <a:t>O(log n) </a:t>
            </a:r>
            <a:r>
              <a:rPr lang="en-US" sz="3200" b="0" i="0" dirty="0">
                <a:solidFill>
                  <a:srgbClr val="FFFFFF"/>
                </a:solidFill>
                <a:effectLst/>
                <a:latin typeface="Nunito" pitchFamily="2" charset="0"/>
              </a:rPr>
              <a:t>after every insertion and deletion, then we can guarantee an upper bound of </a:t>
            </a:r>
            <a:r>
              <a:rPr lang="en-US" sz="3200" b="1" i="0" dirty="0">
                <a:solidFill>
                  <a:srgbClr val="FFFFFF"/>
                </a:solidFill>
                <a:effectLst/>
                <a:latin typeface="Nunito" pitchFamily="2" charset="0"/>
              </a:rPr>
              <a:t>O(log n)</a:t>
            </a:r>
            <a:r>
              <a:rPr lang="en-US" sz="3200" b="0" i="0" dirty="0">
                <a:solidFill>
                  <a:srgbClr val="FFFFFF"/>
                </a:solidFill>
                <a:effectLst/>
                <a:latin typeface="Nunito" pitchFamily="2" charset="0"/>
              </a:rPr>
              <a:t> for all these operations. </a:t>
            </a:r>
          </a:p>
          <a:p>
            <a:pPr algn="l"/>
            <a:r>
              <a:rPr lang="en-US" sz="3200" dirty="0">
                <a:solidFill>
                  <a:srgbClr val="FFFFFF"/>
                </a:solidFill>
                <a:latin typeface="Nunito" pitchFamily="2" charset="0"/>
              </a:rPr>
              <a:t>  - </a:t>
            </a:r>
            <a:r>
              <a:rPr lang="en-US" sz="3200" b="0" i="0" dirty="0">
                <a:solidFill>
                  <a:srgbClr val="FFFFFF"/>
                </a:solidFill>
                <a:effectLst/>
                <a:latin typeface="Nunito" pitchFamily="2" charset="0"/>
              </a:rPr>
              <a:t>The height of a Red-Black tree is always </a:t>
            </a:r>
            <a:r>
              <a:rPr lang="en-US" sz="3200" b="1" i="0" dirty="0">
                <a:solidFill>
                  <a:srgbClr val="FFFFFF"/>
                </a:solidFill>
                <a:effectLst/>
                <a:latin typeface="Nunito" pitchFamily="2" charset="0"/>
              </a:rPr>
              <a:t>O(log n),</a:t>
            </a:r>
            <a:r>
              <a:rPr lang="en-US" sz="3200" b="0" i="0" dirty="0">
                <a:solidFill>
                  <a:srgbClr val="FFFFFF"/>
                </a:solidFill>
                <a:effectLst/>
                <a:latin typeface="Nunito" pitchFamily="2" charset="0"/>
              </a:rPr>
              <a:t> where </a:t>
            </a:r>
            <a:r>
              <a:rPr lang="en-US" sz="3200" b="0" i="1" dirty="0">
                <a:solidFill>
                  <a:srgbClr val="FFFFFF"/>
                </a:solidFill>
                <a:effectLst/>
                <a:latin typeface="Nunito" pitchFamily="2" charset="0"/>
              </a:rPr>
              <a:t>n</a:t>
            </a:r>
            <a:r>
              <a:rPr lang="en-US" sz="3200" b="0" i="0" dirty="0">
                <a:solidFill>
                  <a:srgbClr val="FFFFFF"/>
                </a:solidFill>
                <a:effectLst/>
                <a:latin typeface="Nunito" pitchFamily="2" charset="0"/>
              </a:rPr>
              <a:t> is the number of nodes in the tree. </a:t>
            </a:r>
          </a:p>
          <a:p>
            <a:pPr algn="l"/>
            <a:endParaRPr lang="en-US" sz="3200" dirty="0"/>
          </a:p>
        </p:txBody>
      </p:sp>
    </p:spTree>
    <p:extLst>
      <p:ext uri="{BB962C8B-B14F-4D97-AF65-F5344CB8AC3E}">
        <p14:creationId xmlns:p14="http://schemas.microsoft.com/office/powerpoint/2010/main" val="1061177186"/>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2911C3B-2F15-11E7-09B3-B33D62651814}"/>
              </a:ext>
            </a:extLst>
          </p:cNvPr>
          <p:cNvSpPr/>
          <p:nvPr/>
        </p:nvSpPr>
        <p:spPr>
          <a:xfrm>
            <a:off x="0" y="3429000"/>
            <a:ext cx="6096000" cy="342234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AC79729-4FC7-4591-AED9-617A3C8CE58F}"/>
              </a:ext>
            </a:extLst>
          </p:cNvPr>
          <p:cNvSpPr/>
          <p:nvPr/>
        </p:nvSpPr>
        <p:spPr>
          <a:xfrm>
            <a:off x="6096000" y="6658"/>
            <a:ext cx="6096000" cy="342234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A2CD2D-DA6C-1A3C-B7F4-EB650C47900F}"/>
              </a:ext>
            </a:extLst>
          </p:cNvPr>
          <p:cNvSpPr>
            <a:spLocks noGrp="1"/>
          </p:cNvSpPr>
          <p:nvPr>
            <p:ph type="title"/>
          </p:nvPr>
        </p:nvSpPr>
        <p:spPr>
          <a:xfrm>
            <a:off x="838200" y="6659"/>
            <a:ext cx="10515600" cy="898864"/>
          </a:xfrm>
        </p:spPr>
        <p:txBody>
          <a:bodyPr>
            <a:normAutofit/>
          </a:bodyPr>
          <a:lstStyle/>
          <a:p>
            <a:pPr algn="ctr"/>
            <a:r>
              <a:rPr lang="en-US" sz="5400" b="1" dirty="0">
                <a:solidFill>
                  <a:schemeClr val="bg1"/>
                </a:solidFill>
              </a:rPr>
              <a:t>Basic Operations</a:t>
            </a:r>
          </a:p>
        </p:txBody>
      </p:sp>
      <p:sp>
        <p:nvSpPr>
          <p:cNvPr id="5" name="TextBox 4">
            <a:extLst>
              <a:ext uri="{FF2B5EF4-FFF2-40B4-BE49-F238E27FC236}">
                <a16:creationId xmlns:a16="http://schemas.microsoft.com/office/drawing/2014/main" id="{05378876-913D-4055-86C1-29FA9DF2CD2F}"/>
              </a:ext>
            </a:extLst>
          </p:cNvPr>
          <p:cNvSpPr txBox="1"/>
          <p:nvPr/>
        </p:nvSpPr>
        <p:spPr>
          <a:xfrm>
            <a:off x="1247305" y="1255992"/>
            <a:ext cx="3086485" cy="707886"/>
          </a:xfrm>
          <a:prstGeom prst="rect">
            <a:avLst/>
          </a:prstGeom>
          <a:noFill/>
        </p:spPr>
        <p:txBody>
          <a:bodyPr wrap="square" rtlCol="0">
            <a:spAutoFit/>
          </a:bodyPr>
          <a:lstStyle/>
          <a:p>
            <a:pPr algn="ctr"/>
            <a:r>
              <a:rPr lang="en-US" sz="4000" dirty="0">
                <a:solidFill>
                  <a:srgbClr val="FF0000"/>
                </a:solidFill>
              </a:rPr>
              <a:t>Insertion</a:t>
            </a:r>
          </a:p>
        </p:txBody>
      </p:sp>
      <p:sp>
        <p:nvSpPr>
          <p:cNvPr id="6" name="TextBox 5">
            <a:extLst>
              <a:ext uri="{FF2B5EF4-FFF2-40B4-BE49-F238E27FC236}">
                <a16:creationId xmlns:a16="http://schemas.microsoft.com/office/drawing/2014/main" id="{620D9587-DBE3-4456-8D01-3A731562EF91}"/>
              </a:ext>
            </a:extLst>
          </p:cNvPr>
          <p:cNvSpPr txBox="1"/>
          <p:nvPr/>
        </p:nvSpPr>
        <p:spPr>
          <a:xfrm>
            <a:off x="8164756" y="4786228"/>
            <a:ext cx="1958485" cy="707886"/>
          </a:xfrm>
          <a:prstGeom prst="rect">
            <a:avLst/>
          </a:prstGeom>
          <a:noFill/>
        </p:spPr>
        <p:txBody>
          <a:bodyPr wrap="none" rtlCol="0">
            <a:spAutoFit/>
          </a:bodyPr>
          <a:lstStyle/>
          <a:p>
            <a:r>
              <a:rPr lang="en-US" sz="4000" dirty="0">
                <a:solidFill>
                  <a:srgbClr val="FF0000"/>
                </a:solidFill>
              </a:rPr>
              <a:t>Rotation</a:t>
            </a:r>
          </a:p>
        </p:txBody>
      </p:sp>
      <p:sp>
        <p:nvSpPr>
          <p:cNvPr id="9" name="TextBox 8">
            <a:extLst>
              <a:ext uri="{FF2B5EF4-FFF2-40B4-BE49-F238E27FC236}">
                <a16:creationId xmlns:a16="http://schemas.microsoft.com/office/drawing/2014/main" id="{F301EED8-0436-44F0-91B0-E6883C245EDF}"/>
              </a:ext>
            </a:extLst>
          </p:cNvPr>
          <p:cNvSpPr txBox="1"/>
          <p:nvPr/>
        </p:nvSpPr>
        <p:spPr>
          <a:xfrm>
            <a:off x="8354905" y="1255992"/>
            <a:ext cx="1578189" cy="707886"/>
          </a:xfrm>
          <a:prstGeom prst="rect">
            <a:avLst/>
          </a:prstGeom>
          <a:noFill/>
        </p:spPr>
        <p:txBody>
          <a:bodyPr wrap="none" rtlCol="0">
            <a:spAutoFit/>
          </a:bodyPr>
          <a:lstStyle/>
          <a:p>
            <a:r>
              <a:rPr lang="en-US" sz="4000" dirty="0">
                <a:solidFill>
                  <a:schemeClr val="bg1"/>
                </a:solidFill>
              </a:rPr>
              <a:t>Search</a:t>
            </a:r>
          </a:p>
        </p:txBody>
      </p:sp>
      <p:sp>
        <p:nvSpPr>
          <p:cNvPr id="10" name="TextBox 9">
            <a:extLst>
              <a:ext uri="{FF2B5EF4-FFF2-40B4-BE49-F238E27FC236}">
                <a16:creationId xmlns:a16="http://schemas.microsoft.com/office/drawing/2014/main" id="{4BBEBF68-5514-475F-9509-FFCC3D2D99C9}"/>
              </a:ext>
            </a:extLst>
          </p:cNvPr>
          <p:cNvSpPr txBox="1"/>
          <p:nvPr/>
        </p:nvSpPr>
        <p:spPr>
          <a:xfrm>
            <a:off x="1813933" y="4786228"/>
            <a:ext cx="1953227" cy="707886"/>
          </a:xfrm>
          <a:prstGeom prst="rect">
            <a:avLst/>
          </a:prstGeom>
          <a:noFill/>
        </p:spPr>
        <p:txBody>
          <a:bodyPr wrap="none" rtlCol="0">
            <a:spAutoFit/>
          </a:bodyPr>
          <a:lstStyle/>
          <a:p>
            <a:r>
              <a:rPr lang="en-US" sz="4000" dirty="0">
                <a:solidFill>
                  <a:schemeClr val="bg1"/>
                </a:solidFill>
              </a:rPr>
              <a:t>Deletion</a:t>
            </a:r>
          </a:p>
        </p:txBody>
      </p:sp>
    </p:spTree>
    <p:extLst>
      <p:ext uri="{BB962C8B-B14F-4D97-AF65-F5344CB8AC3E}">
        <p14:creationId xmlns:p14="http://schemas.microsoft.com/office/powerpoint/2010/main" val="689412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p:cTn id="25" dur="500" fill="hold"/>
                                        <p:tgtEl>
                                          <p:spTgt spid="9"/>
                                        </p:tgtEl>
                                        <p:attrNameLst>
                                          <p:attrName>ppt_w</p:attrName>
                                        </p:attrNameLst>
                                      </p:cBhvr>
                                      <p:tavLst>
                                        <p:tav tm="0">
                                          <p:val>
                                            <p:fltVal val="0"/>
                                          </p:val>
                                        </p:tav>
                                        <p:tav tm="100000">
                                          <p:val>
                                            <p:strVal val="#ppt_w"/>
                                          </p:val>
                                        </p:tav>
                                      </p:tavLst>
                                    </p:anim>
                                    <p:anim calcmode="lin" valueType="num">
                                      <p:cBhvr>
                                        <p:cTn id="26" dur="500" fill="hold"/>
                                        <p:tgtEl>
                                          <p:spTgt spid="9"/>
                                        </p:tgtEl>
                                        <p:attrNameLst>
                                          <p:attrName>ppt_h</p:attrName>
                                        </p:attrNameLst>
                                      </p:cBhvr>
                                      <p:tavLst>
                                        <p:tav tm="0">
                                          <p:val>
                                            <p:fltVal val="0"/>
                                          </p:val>
                                        </p:tav>
                                        <p:tav tm="100000">
                                          <p:val>
                                            <p:strVal val="#ppt_h"/>
                                          </p:val>
                                        </p:tav>
                                      </p:tavLst>
                                    </p:anim>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45" presetClass="entr" presetSubtype="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2000"/>
                                        <p:tgtEl>
                                          <p:spTgt spid="6"/>
                                        </p:tgtEl>
                                      </p:cBhvr>
                                    </p:animEffect>
                                    <p:anim calcmode="lin" valueType="num">
                                      <p:cBhvr>
                                        <p:cTn id="38" dur="2000" fill="hold"/>
                                        <p:tgtEl>
                                          <p:spTgt spid="6"/>
                                        </p:tgtEl>
                                        <p:attrNameLst>
                                          <p:attrName>ppt_w</p:attrName>
                                        </p:attrNameLst>
                                      </p:cBhvr>
                                      <p:tavLst>
                                        <p:tav tm="0" fmla="#ppt_w*sin(2.5*pi*$)">
                                          <p:val>
                                            <p:fltVal val="0"/>
                                          </p:val>
                                        </p:tav>
                                        <p:tav tm="100000">
                                          <p:val>
                                            <p:fltVal val="1"/>
                                          </p:val>
                                        </p:tav>
                                      </p:tavLst>
                                    </p:anim>
                                    <p:anim calcmode="lin" valueType="num">
                                      <p:cBhvr>
                                        <p:cTn id="39" dur="200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9"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90996-E5E8-CB9D-7CFF-8E841A115D2A}"/>
              </a:ext>
            </a:extLst>
          </p:cNvPr>
          <p:cNvSpPr>
            <a:spLocks noGrp="1"/>
          </p:cNvSpPr>
          <p:nvPr>
            <p:ph type="ctrTitle"/>
          </p:nvPr>
        </p:nvSpPr>
        <p:spPr>
          <a:xfrm>
            <a:off x="1524000" y="92467"/>
            <a:ext cx="9144000" cy="828407"/>
          </a:xfrm>
        </p:spPr>
        <p:txBody>
          <a:bodyPr>
            <a:normAutofit fontScale="90000"/>
          </a:bodyPr>
          <a:lstStyle/>
          <a:p>
            <a:r>
              <a:rPr lang="en-US" b="1" dirty="0">
                <a:solidFill>
                  <a:srgbClr val="FF0000"/>
                </a:solidFill>
              </a:rPr>
              <a:t>Basic Operations</a:t>
            </a:r>
          </a:p>
        </p:txBody>
      </p:sp>
      <p:sp>
        <p:nvSpPr>
          <p:cNvPr id="3" name="Subtitle 2">
            <a:extLst>
              <a:ext uri="{FF2B5EF4-FFF2-40B4-BE49-F238E27FC236}">
                <a16:creationId xmlns:a16="http://schemas.microsoft.com/office/drawing/2014/main" id="{E88CDA3D-4DB0-467C-9FF4-A60410677003}"/>
              </a:ext>
            </a:extLst>
          </p:cNvPr>
          <p:cNvSpPr>
            <a:spLocks noGrp="1"/>
          </p:cNvSpPr>
          <p:nvPr>
            <p:ph type="subTitle" idx="1"/>
          </p:nvPr>
        </p:nvSpPr>
        <p:spPr>
          <a:xfrm>
            <a:off x="743164" y="1376737"/>
            <a:ext cx="10705671" cy="4849402"/>
          </a:xfrm>
        </p:spPr>
        <p:txBody>
          <a:bodyPr>
            <a:normAutofit/>
          </a:bodyPr>
          <a:lstStyle/>
          <a:p>
            <a:pPr marL="457200" indent="-457200" algn="l" fontAlgn="base">
              <a:spcAft>
                <a:spcPts val="1800"/>
              </a:spcAft>
              <a:buFont typeface="Arial" panose="020B0604020202020204" pitchFamily="34" charset="0"/>
              <a:buChar char="•"/>
            </a:pPr>
            <a:r>
              <a:rPr lang="en-US" sz="3200" b="1" dirty="0">
                <a:solidFill>
                  <a:srgbClr val="FF0000"/>
                </a:solidFill>
                <a:latin typeface="Calibri Light" panose="020F0302020204030204" pitchFamily="34" charset="0"/>
                <a:ea typeface="Calibri Light" panose="020F0302020204030204" pitchFamily="34" charset="0"/>
                <a:cs typeface="Calibri Light" panose="020F0302020204030204" pitchFamily="34" charset="0"/>
              </a:rPr>
              <a:t>Insertion: </a:t>
            </a:r>
            <a:r>
              <a:rPr lang="en-US" sz="3200" b="0" i="0" dirty="0">
                <a:effectLst/>
                <a:latin typeface="Calibri Light" panose="020F0302020204030204" pitchFamily="34" charset="0"/>
                <a:ea typeface="Calibri Light" panose="020F0302020204030204" pitchFamily="34" charset="0"/>
                <a:cs typeface="Calibri Light" panose="020F0302020204030204" pitchFamily="34" charset="0"/>
              </a:rPr>
              <a:t>Insert the new node like in a standard BST</a:t>
            </a:r>
            <a:r>
              <a:rPr lang="en-US" sz="3200" dirty="0">
                <a:latin typeface="Calibri Light" panose="020F0302020204030204" pitchFamily="34" charset="0"/>
                <a:ea typeface="Calibri Light" panose="020F0302020204030204" pitchFamily="34" charset="0"/>
                <a:cs typeface="Calibri Light" panose="020F0302020204030204" pitchFamily="34" charset="0"/>
              </a:rPr>
              <a:t>. Then check for violations</a:t>
            </a:r>
          </a:p>
          <a:p>
            <a:pPr marL="457200" indent="-457200" algn="l" fontAlgn="base">
              <a:spcAft>
                <a:spcPts val="1800"/>
              </a:spcAft>
              <a:buFont typeface="Arial" panose="020B0604020202020204" pitchFamily="34" charset="0"/>
              <a:buChar char="•"/>
            </a:pPr>
            <a:r>
              <a:rPr lang="en-US" sz="3200" b="1" i="0" dirty="0">
                <a:solidFill>
                  <a:srgbClr val="FF0000"/>
                </a:solidFill>
                <a:effectLst/>
                <a:latin typeface="Calibri Light" panose="020F0302020204030204" pitchFamily="34" charset="0"/>
                <a:ea typeface="Calibri Light" panose="020F0302020204030204" pitchFamily="34" charset="0"/>
                <a:cs typeface="Calibri Light" panose="020F0302020204030204" pitchFamily="34" charset="0"/>
              </a:rPr>
              <a:t>Search: </a:t>
            </a:r>
            <a:r>
              <a:rPr lang="en-US" sz="3200" b="0" i="0" dirty="0">
                <a:effectLst/>
                <a:latin typeface="Calibri Light" panose="020F0302020204030204" pitchFamily="34" charset="0"/>
                <a:ea typeface="Calibri Light" panose="020F0302020204030204" pitchFamily="34" charset="0"/>
                <a:cs typeface="Calibri Light" panose="020F0302020204030204" pitchFamily="34" charset="0"/>
              </a:rPr>
              <a:t>Start at the root node. If the target value is less than? </a:t>
            </a:r>
            <a:r>
              <a:rPr lang="en-US" sz="3200" dirty="0">
                <a:latin typeface="Calibri Light" panose="020F0302020204030204" pitchFamily="34" charset="0"/>
                <a:ea typeface="Calibri Light" panose="020F0302020204030204" pitchFamily="34" charset="0"/>
                <a:cs typeface="Calibri Light" panose="020F0302020204030204" pitchFamily="34" charset="0"/>
              </a:rPr>
              <a:t>Move to the left child. If the target value is greater than? Move to the right child. If the target value is equal? It is found. Repeat until it’s found or NIL is reached.</a:t>
            </a:r>
          </a:p>
          <a:p>
            <a:pPr marL="457200" indent="-457200" algn="l" fontAlgn="base">
              <a:spcAft>
                <a:spcPts val="1800"/>
              </a:spcAft>
              <a:buFont typeface="Arial" panose="020B0604020202020204" pitchFamily="34" charset="0"/>
              <a:buChar char="•"/>
            </a:pPr>
            <a:r>
              <a:rPr lang="en-US" sz="3200" b="1" i="0" dirty="0">
                <a:solidFill>
                  <a:srgbClr val="FF0000"/>
                </a:solidFill>
                <a:effectLst/>
                <a:latin typeface="Calibri Light" panose="020F0302020204030204" pitchFamily="34" charset="0"/>
                <a:ea typeface="Calibri Light" panose="020F0302020204030204" pitchFamily="34" charset="0"/>
                <a:cs typeface="Calibri Light" panose="020F0302020204030204" pitchFamily="34" charset="0"/>
              </a:rPr>
              <a:t>Deletion: </a:t>
            </a:r>
            <a:r>
              <a:rPr lang="en-US" sz="3200" b="0" i="0" dirty="0">
                <a:effectLst/>
                <a:latin typeface="Nunito" pitchFamily="2" charset="0"/>
              </a:rPr>
              <a:t>Remove the node using standard BST rules. If a black node is deleted, we must fix the violation.</a:t>
            </a:r>
          </a:p>
        </p:txBody>
      </p:sp>
    </p:spTree>
    <p:extLst>
      <p:ext uri="{BB962C8B-B14F-4D97-AF65-F5344CB8AC3E}">
        <p14:creationId xmlns:p14="http://schemas.microsoft.com/office/powerpoint/2010/main" val="1259220593"/>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FBF0D3BE-8D78-A883-F53D-6FB97E89A8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81616B-CA0D-EB82-96C6-303F31217A91}"/>
              </a:ext>
            </a:extLst>
          </p:cNvPr>
          <p:cNvSpPr>
            <a:spLocks noGrp="1"/>
          </p:cNvSpPr>
          <p:nvPr>
            <p:ph type="title"/>
          </p:nvPr>
        </p:nvSpPr>
        <p:spPr>
          <a:xfrm>
            <a:off x="839788" y="457200"/>
            <a:ext cx="3932237" cy="703780"/>
          </a:xfrm>
        </p:spPr>
        <p:txBody>
          <a:bodyPr>
            <a:normAutofit/>
          </a:bodyPr>
          <a:lstStyle/>
          <a:p>
            <a:pPr algn="ctr"/>
            <a:r>
              <a:rPr lang="en-US" sz="3600" b="1" dirty="0">
                <a:solidFill>
                  <a:srgbClr val="FF0000"/>
                </a:solidFill>
              </a:rPr>
              <a:t>Rotation</a:t>
            </a:r>
          </a:p>
        </p:txBody>
      </p:sp>
      <p:sp>
        <p:nvSpPr>
          <p:cNvPr id="4" name="Text Placeholder 3">
            <a:extLst>
              <a:ext uri="{FF2B5EF4-FFF2-40B4-BE49-F238E27FC236}">
                <a16:creationId xmlns:a16="http://schemas.microsoft.com/office/drawing/2014/main" id="{874FBB5A-C0C9-BB5C-D83B-B4ECE671DBE6}"/>
              </a:ext>
            </a:extLst>
          </p:cNvPr>
          <p:cNvSpPr>
            <a:spLocks noGrp="1"/>
          </p:cNvSpPr>
          <p:nvPr>
            <p:ph type="body" sz="half" idx="2"/>
          </p:nvPr>
        </p:nvSpPr>
        <p:spPr>
          <a:xfrm>
            <a:off x="839788" y="1160980"/>
            <a:ext cx="3932237" cy="4708008"/>
          </a:xfrm>
        </p:spPr>
        <p:txBody>
          <a:bodyPr>
            <a:noAutofit/>
          </a:bodyPr>
          <a:lstStyle/>
          <a:p>
            <a:r>
              <a:rPr lang="en-US" sz="2400" b="0" i="0" dirty="0">
                <a:solidFill>
                  <a:schemeClr val="bg1"/>
                </a:solidFill>
                <a:effectLst/>
                <a:latin typeface="Nunito" pitchFamily="2" charset="0"/>
              </a:rPr>
              <a:t>Rotations are fundamental operations in maintaining the balanced structure of a Red-Black Tree (RBT). They help to preserve the properties of the tree, ensuring that the longest path from the root to any leaf is no more than twice the length of the shortest path. Rotations come in two types:</a:t>
            </a:r>
            <a:r>
              <a:rPr lang="en-US" sz="2400" b="1" i="0" dirty="0">
                <a:solidFill>
                  <a:schemeClr val="bg1"/>
                </a:solidFill>
                <a:effectLst/>
                <a:latin typeface="Nunito" pitchFamily="2" charset="0"/>
              </a:rPr>
              <a:t> left rotations </a:t>
            </a:r>
            <a:r>
              <a:rPr lang="en-US" sz="2400" b="0" i="0" dirty="0">
                <a:solidFill>
                  <a:schemeClr val="bg1"/>
                </a:solidFill>
                <a:effectLst/>
                <a:latin typeface="Nunito" pitchFamily="2" charset="0"/>
              </a:rPr>
              <a:t>and</a:t>
            </a:r>
            <a:r>
              <a:rPr lang="en-US" sz="2400" b="1" i="0" dirty="0">
                <a:solidFill>
                  <a:schemeClr val="bg1"/>
                </a:solidFill>
                <a:effectLst/>
                <a:latin typeface="Nunito" pitchFamily="2" charset="0"/>
              </a:rPr>
              <a:t> right rotations.</a:t>
            </a:r>
            <a:endParaRPr lang="en-US" sz="2400" dirty="0">
              <a:solidFill>
                <a:schemeClr val="bg1"/>
              </a:solidFill>
            </a:endParaRPr>
          </a:p>
        </p:txBody>
      </p:sp>
      <p:pic>
        <p:nvPicPr>
          <p:cNvPr id="12" name="Content Placeholder 11">
            <a:extLst>
              <a:ext uri="{FF2B5EF4-FFF2-40B4-BE49-F238E27FC236}">
                <a16:creationId xmlns:a16="http://schemas.microsoft.com/office/drawing/2014/main" id="{896C1AD6-5E99-39D3-F3B1-6A1B962F0C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68060" y="100093"/>
            <a:ext cx="5419010" cy="2931458"/>
          </a:xfrm>
        </p:spPr>
      </p:pic>
      <p:pic>
        <p:nvPicPr>
          <p:cNvPr id="14" name="Picture 13">
            <a:extLst>
              <a:ext uri="{FF2B5EF4-FFF2-40B4-BE49-F238E27FC236}">
                <a16:creationId xmlns:a16="http://schemas.microsoft.com/office/drawing/2014/main" id="{47F419F9-1A42-70E1-A97A-573660B263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8058" y="3503489"/>
            <a:ext cx="5419011" cy="3019830"/>
          </a:xfrm>
          <a:prstGeom prst="rect">
            <a:avLst/>
          </a:prstGeom>
        </p:spPr>
      </p:pic>
    </p:spTree>
    <p:extLst>
      <p:ext uri="{BB962C8B-B14F-4D97-AF65-F5344CB8AC3E}">
        <p14:creationId xmlns:p14="http://schemas.microsoft.com/office/powerpoint/2010/main" val="198929064"/>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885215-CFCE-75DE-DE9E-A05467D587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89E377-80BE-ACE6-13F5-33DA73A85CA3}"/>
              </a:ext>
            </a:extLst>
          </p:cNvPr>
          <p:cNvSpPr>
            <a:spLocks noGrp="1"/>
          </p:cNvSpPr>
          <p:nvPr>
            <p:ph type="ctrTitle"/>
          </p:nvPr>
        </p:nvSpPr>
        <p:spPr>
          <a:xfrm>
            <a:off x="1524000" y="154111"/>
            <a:ext cx="9144000" cy="1146907"/>
          </a:xfrm>
        </p:spPr>
        <p:txBody>
          <a:bodyPr/>
          <a:lstStyle/>
          <a:p>
            <a:r>
              <a:rPr lang="en-US" b="1" dirty="0">
                <a:solidFill>
                  <a:srgbClr val="FF0000"/>
                </a:solidFill>
              </a:rPr>
              <a:t>Where do you see it used?</a:t>
            </a:r>
          </a:p>
        </p:txBody>
      </p:sp>
      <p:sp>
        <p:nvSpPr>
          <p:cNvPr id="3" name="Subtitle 2">
            <a:extLst>
              <a:ext uri="{FF2B5EF4-FFF2-40B4-BE49-F238E27FC236}">
                <a16:creationId xmlns:a16="http://schemas.microsoft.com/office/drawing/2014/main" id="{598ECC94-DE35-10E6-17B5-4DE98935C1C7}"/>
              </a:ext>
            </a:extLst>
          </p:cNvPr>
          <p:cNvSpPr>
            <a:spLocks noGrp="1"/>
          </p:cNvSpPr>
          <p:nvPr>
            <p:ph type="subTitle" idx="1"/>
          </p:nvPr>
        </p:nvSpPr>
        <p:spPr>
          <a:xfrm>
            <a:off x="1226048" y="1520575"/>
            <a:ext cx="9931685" cy="4962418"/>
          </a:xfrm>
        </p:spPr>
        <p:txBody>
          <a:bodyPr>
            <a:normAutofit/>
          </a:bodyPr>
          <a:lstStyle/>
          <a:p>
            <a:pPr algn="l" fontAlgn="base">
              <a:spcAft>
                <a:spcPts val="1800"/>
              </a:spcAft>
            </a:pPr>
            <a:r>
              <a:rPr lang="en-US" b="1" i="0" dirty="0">
                <a:solidFill>
                  <a:srgbClr val="FFFFFF"/>
                </a:solidFill>
                <a:effectLst/>
                <a:latin typeface="Nunito" pitchFamily="2" charset="0"/>
              </a:rPr>
              <a:t>● In Java, Tree Map and </a:t>
            </a:r>
            <a:r>
              <a:rPr lang="en-US" b="1" i="0" dirty="0" err="1">
                <a:solidFill>
                  <a:srgbClr val="FFFFFF"/>
                </a:solidFill>
                <a:effectLst/>
                <a:latin typeface="Nunito" pitchFamily="2" charset="0"/>
              </a:rPr>
              <a:t>TreeSet</a:t>
            </a:r>
            <a:r>
              <a:rPr lang="en-US" b="1" i="0" dirty="0">
                <a:solidFill>
                  <a:srgbClr val="FFFFFF"/>
                </a:solidFill>
                <a:effectLst/>
                <a:latin typeface="Nunito" pitchFamily="2" charset="0"/>
              </a:rPr>
              <a:t> are used to keep things sorted and easy to find.</a:t>
            </a:r>
          </a:p>
          <a:p>
            <a:pPr algn="l" fontAlgn="base">
              <a:spcAft>
                <a:spcPts val="1800"/>
              </a:spcAft>
            </a:pPr>
            <a:r>
              <a:rPr lang="en-US" b="1" i="0" dirty="0">
                <a:solidFill>
                  <a:srgbClr val="FFFFFF"/>
                </a:solidFill>
                <a:effectLst/>
                <a:latin typeface="Nunito" pitchFamily="2" charset="0"/>
              </a:rPr>
              <a:t>● In C++ STL map/set, which also uses red-black trees under the hood.</a:t>
            </a:r>
          </a:p>
          <a:p>
            <a:pPr algn="l" fontAlgn="base">
              <a:spcAft>
                <a:spcPts val="1800"/>
              </a:spcAft>
            </a:pPr>
            <a:r>
              <a:rPr lang="en-US" b="1" i="0" dirty="0">
                <a:solidFill>
                  <a:srgbClr val="FFFFFF"/>
                </a:solidFill>
                <a:effectLst/>
                <a:latin typeface="Nunito" pitchFamily="2" charset="0"/>
              </a:rPr>
              <a:t>● In the Linux kernel, they help keep track of processes and memory efficiently.</a:t>
            </a:r>
          </a:p>
          <a:p>
            <a:pPr algn="l" fontAlgn="base">
              <a:spcAft>
                <a:spcPts val="1800"/>
              </a:spcAft>
            </a:pPr>
            <a:r>
              <a:rPr lang="en-US" b="1" i="0" dirty="0">
                <a:solidFill>
                  <a:srgbClr val="FFFFFF"/>
                </a:solidFill>
                <a:effectLst/>
                <a:latin typeface="Nunito" pitchFamily="2" charset="0"/>
              </a:rPr>
              <a:t>● In networks, they’re used to manage things like IP addresses or firewall rules.</a:t>
            </a:r>
            <a:endParaRPr lang="en-US" b="0" i="0" dirty="0">
              <a:solidFill>
                <a:srgbClr val="FFFFFF"/>
              </a:solidFill>
              <a:effectLst/>
              <a:latin typeface="Nunito" pitchFamily="2" charset="0"/>
            </a:endParaRPr>
          </a:p>
        </p:txBody>
      </p:sp>
    </p:spTree>
    <p:extLst>
      <p:ext uri="{BB962C8B-B14F-4D97-AF65-F5344CB8AC3E}">
        <p14:creationId xmlns:p14="http://schemas.microsoft.com/office/powerpoint/2010/main" val="2183802735"/>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2446CBE7-F292-606B-C962-5901CAD9D2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A1A1B3-35ED-8015-38D2-A348FB12A6CD}"/>
              </a:ext>
            </a:extLst>
          </p:cNvPr>
          <p:cNvSpPr>
            <a:spLocks noGrp="1"/>
          </p:cNvSpPr>
          <p:nvPr>
            <p:ph type="ctrTitle"/>
          </p:nvPr>
        </p:nvSpPr>
        <p:spPr>
          <a:xfrm>
            <a:off x="1524000" y="729465"/>
            <a:ext cx="9144000" cy="801384"/>
          </a:xfrm>
        </p:spPr>
        <p:txBody>
          <a:bodyPr>
            <a:normAutofit fontScale="90000"/>
          </a:bodyPr>
          <a:lstStyle/>
          <a:p>
            <a:r>
              <a:rPr lang="en-US" b="1" dirty="0">
                <a:solidFill>
                  <a:srgbClr val="FF0000"/>
                </a:solidFill>
              </a:rPr>
              <a:t>Why does it matter?</a:t>
            </a:r>
          </a:p>
        </p:txBody>
      </p:sp>
      <p:sp>
        <p:nvSpPr>
          <p:cNvPr id="3" name="Subtitle 2">
            <a:extLst>
              <a:ext uri="{FF2B5EF4-FFF2-40B4-BE49-F238E27FC236}">
                <a16:creationId xmlns:a16="http://schemas.microsoft.com/office/drawing/2014/main" id="{84D54304-5F0E-9106-3B26-4CFCFABF1A06}"/>
              </a:ext>
            </a:extLst>
          </p:cNvPr>
          <p:cNvSpPr>
            <a:spLocks noGrp="1"/>
          </p:cNvSpPr>
          <p:nvPr>
            <p:ph type="subTitle" idx="1"/>
          </p:nvPr>
        </p:nvSpPr>
        <p:spPr>
          <a:xfrm>
            <a:off x="1123307" y="2363056"/>
            <a:ext cx="10548136" cy="3914454"/>
          </a:xfrm>
        </p:spPr>
        <p:txBody>
          <a:bodyPr>
            <a:normAutofit/>
          </a:bodyPr>
          <a:lstStyle/>
          <a:p>
            <a:pPr algn="l" fontAlgn="base">
              <a:spcAft>
                <a:spcPts val="1800"/>
              </a:spcAft>
            </a:pPr>
            <a:r>
              <a:rPr lang="en-US" b="1" i="0" dirty="0">
                <a:solidFill>
                  <a:schemeClr val="bg1"/>
                </a:solidFill>
                <a:effectLst/>
              </a:rPr>
              <a:t>● They stay fast even when data changes a lot.</a:t>
            </a:r>
          </a:p>
          <a:p>
            <a:pPr algn="l" fontAlgn="base">
              <a:spcAft>
                <a:spcPts val="1800"/>
              </a:spcAft>
            </a:pPr>
            <a:r>
              <a:rPr lang="en-US" b="1" i="0" dirty="0">
                <a:solidFill>
                  <a:schemeClr val="bg1"/>
                </a:solidFill>
                <a:effectLst/>
              </a:rPr>
              <a:t>● They’re more efficient for adding and removing things than some other trees, like AVL Trees</a:t>
            </a:r>
          </a:p>
          <a:p>
            <a:pPr algn="l" fontAlgn="base">
              <a:spcAft>
                <a:spcPts val="1800"/>
              </a:spcAft>
            </a:pPr>
            <a:r>
              <a:rPr lang="en-US" b="1" i="0" dirty="0">
                <a:solidFill>
                  <a:schemeClr val="bg1"/>
                </a:solidFill>
                <a:effectLst/>
              </a:rPr>
              <a:t>● Red-black trees are a good balance — not too strict, not too loose — which makes them perfect for real-world systems.</a:t>
            </a:r>
            <a:endParaRPr lang="en-US" dirty="0"/>
          </a:p>
        </p:txBody>
      </p:sp>
    </p:spTree>
    <p:extLst>
      <p:ext uri="{BB962C8B-B14F-4D97-AF65-F5344CB8AC3E}">
        <p14:creationId xmlns:p14="http://schemas.microsoft.com/office/powerpoint/2010/main" val="3169469708"/>
      </p:ext>
    </p:extLst>
  </p:cSld>
  <p:clrMapOvr>
    <a:masterClrMapping/>
  </p:clrMapOvr>
  <p:transition spd="slow">
    <p:push dir="u"/>
  </p:transition>
</p:sld>
</file>

<file path=ppt/theme/theme1.xml><?xml version="1.0" encoding="utf-8"?>
<a:theme xmlns:a="http://schemas.openxmlformats.org/drawingml/2006/main" name="Office Theme">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2013 - 2022 Theme</Template>
  <TotalTime>1253</TotalTime>
  <Words>725</Words>
  <Application>Microsoft Office PowerPoint</Application>
  <PresentationFormat>Widescreen</PresentationFormat>
  <Paragraphs>71</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Nunito</vt:lpstr>
      <vt:lpstr>Office Theme</vt:lpstr>
      <vt:lpstr>Red-Black Trees</vt:lpstr>
      <vt:lpstr>What is a Red-Black Tree?</vt:lpstr>
      <vt:lpstr>Properties of Red-Black Trees</vt:lpstr>
      <vt:lpstr>Why Red-Black Trees?</vt:lpstr>
      <vt:lpstr>Basic Operations</vt:lpstr>
      <vt:lpstr>Basic Operations</vt:lpstr>
      <vt:lpstr>Rotation</vt:lpstr>
      <vt:lpstr>Where do you see it used?</vt:lpstr>
      <vt:lpstr>Why does it matter?</vt:lpstr>
      <vt:lpstr>Quick Example or Pop Quiz???</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Works Cited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Red-Black Trees</dc:title>
  <dc:creator>aniahmyles@gmail.com</dc:creator>
  <cp:lastModifiedBy>aniahmyles@gmail.com</cp:lastModifiedBy>
  <cp:revision>7</cp:revision>
  <dcterms:created xsi:type="dcterms:W3CDTF">2025-04-29T23:01:01Z</dcterms:created>
  <dcterms:modified xsi:type="dcterms:W3CDTF">2025-05-05T18:53:51Z</dcterms:modified>
</cp:coreProperties>
</file>