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3" r:id="rId3"/>
    <p:sldId id="376" r:id="rId4"/>
    <p:sldId id="377" r:id="rId5"/>
    <p:sldId id="378" r:id="rId6"/>
    <p:sldId id="379" r:id="rId7"/>
    <p:sldId id="461" r:id="rId8"/>
    <p:sldId id="465" r:id="rId9"/>
    <p:sldId id="462" r:id="rId10"/>
    <p:sldId id="488" r:id="rId11"/>
    <p:sldId id="463" r:id="rId12"/>
    <p:sldId id="464" r:id="rId13"/>
    <p:sldId id="466" r:id="rId14"/>
    <p:sldId id="382" r:id="rId15"/>
    <p:sldId id="459" r:id="rId16"/>
    <p:sldId id="383" r:id="rId17"/>
    <p:sldId id="391" r:id="rId18"/>
    <p:sldId id="392" r:id="rId19"/>
    <p:sldId id="446" r:id="rId20"/>
    <p:sldId id="447" r:id="rId21"/>
    <p:sldId id="448" r:id="rId22"/>
    <p:sldId id="489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049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notesViewPr>
    <p:cSldViewPr>
      <p:cViewPr varScale="1">
        <p:scale>
          <a:sx n="57" d="100"/>
          <a:sy n="57" d="100"/>
        </p:scale>
        <p:origin x="-203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9D27806-D4D0-4D0A-8576-D0A9D9BAC7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3D9B6CA-7EE2-445B-8D1B-20A51836BD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BF24767-2B35-4FB1-8862-C0F5E1D89A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6AC07816-68E6-42FE-AF5E-EA925F6A648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E2F9C0-A9AE-41C0-BAD4-8F7BEA5DD7B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6020450-5E9E-4CED-A47E-9CCB8CE9E5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3D3ABD-6978-4410-98A1-776125411F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EC0DCD-0661-42D6-8CBE-3187125E523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A36EA95-AB41-41C9-AFEB-9E57F6FD64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B45A8E28-C4D8-4F9C-A949-2F130FF2E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09C3899C-82C8-4DAC-A177-C02ACF568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5EF5F9-A62C-4D48-9232-554C6178C00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47FE3F3-8C30-4216-8438-F5D0D8282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675D7A-4B05-4EDF-BB50-A2C1A8005468}" type="slidenum">
              <a:rPr lang="ar-SA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0CCD50-2BA7-4C1E-AC75-D2DCAE342E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C929BF8-D0F6-4511-90E1-5A444537B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4E8FEAB-3561-43E0-A89C-14F7999F4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4B9FB-0F6B-426E-80D7-2C34F33C2E4C}" type="slidenum">
              <a:rPr lang="ar-SA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E9B9F74-461A-41B9-B175-3D38A5F218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1278228-7580-4BD3-BCF5-29D9CC072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4ECEBB8-570D-4FA3-BDB3-5B4A411F6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9D71E-BC9E-492B-9694-4D3F3C62719D}" type="slidenum">
              <a:rPr lang="ar-SA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1BB6767-9A44-4A33-A8FE-345D3CE48F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91C03EA-6298-4241-A307-830F0FDEB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E668D56-5126-4645-B1D7-CB99AB2DC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B85B28-0BBC-41EF-8D20-1AE328AF7238}" type="slidenum">
              <a:rPr lang="ar-SA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8F3165-C294-424D-A872-956BEFE681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D299221-5271-4BB3-A2FA-C6434242A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5B75835-2F06-4018-9E82-4A02701A5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ECD0B4-EB97-4734-B2E4-71ED6F6456D5}" type="slidenum">
              <a:rPr lang="ar-SA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788164-673E-45CF-A23A-FDB6DE14D1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92B4518-8273-458F-B64E-D37F3DB89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340049B-3C00-41F5-BFEB-F451B40E7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3E9075-8B4C-4A08-991F-F77987607F6E}" type="slidenum">
              <a:rPr lang="ar-SA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491DFE0-55CA-459E-9F01-91BF26A4DB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B485EE6-22A7-4721-A918-C457711B7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B3513EE-A64B-466D-82EF-CAFF47332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0E65EE-5B85-4A7C-BBA5-BED1DAA8AC09}" type="slidenum">
              <a:rPr lang="ar-SA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4106ABA-29E7-4169-BDA5-C253F403FA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8602614-0F04-4C3B-9D4A-C3265B5DC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9109D69-7A39-4485-8F3F-A182A8D58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68F1C1-79FD-42F6-A736-AA4FDAF20481}" type="slidenum">
              <a:rPr lang="ar-SA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8102C24-F732-41B4-B60A-42803CC7D3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A8D7578-535B-45B5-BEFB-2773DB5E7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74D8AC6-2B9D-4F5D-9AF8-D6200F66D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5A14E-5665-4756-AE52-2A5AD6E16C24}" type="slidenum">
              <a:rPr lang="ar-SA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8B8CEA1-A200-4149-8318-27A74C868B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7DD699D-8A5D-454A-BFAF-98293B8C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691DD9E-CD78-470C-838E-411A450B8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2215B4-CDA8-4379-A97F-F6243EC9A6FC}" type="slidenum">
              <a:rPr lang="ar-SA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6A1F1B4-002F-4262-B600-FAEA1D556D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C6536F4-2ABD-43D3-AEE3-0670E4941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AE6BC1E-C947-45D1-B0CF-17D644195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E10B17-EBF7-4DB9-9996-6630F253832F}" type="slidenum">
              <a:rPr lang="ar-SA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B9E85F-E161-4FF1-8741-BE378519DF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94542C5-2505-47FA-94A1-6065D7788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A419F93-6C67-4F51-B051-ECB6B26F9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48C207-25B4-414A-810F-7441AEF9C9AA}" type="slidenum">
              <a:rPr lang="ar-SA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E296604-A7A9-4E10-8D90-6523A44BCC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4C6259C-8314-416E-AD45-9DDF103E7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FACDA77-E787-4168-826B-D01ED015D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175EBC-44A9-4ED4-806A-4199DB66E372}" type="slidenum">
              <a:rPr lang="ar-SA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BAAC7DC-5677-4889-9C59-BD75B62ED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3DCB969-E2EF-444E-8A03-5E62D23CD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749C16B-60B3-4663-998D-7DDFA37B8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EFB7E8-EF50-43A3-BC15-F39D913AA3BE}" type="slidenum">
              <a:rPr lang="ar-SA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7E56527-DE67-4AC7-BBBE-47E2A9C3DF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8D8741C-B7C8-4504-909C-4E2E6A423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5D04B4F-E788-4632-B925-BADC110AA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A08D8-3E53-465C-A213-CB7388EFCE21}" type="slidenum">
              <a:rPr lang="ar-SA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DCD8782-0B7A-45B4-9063-FAA75A1F48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DC3C476-34C0-423F-855C-898AB815F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F6EC174-B106-46F2-88E5-24E919146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A3F050-457C-4CBB-AA7E-E650D9CCC300}" type="slidenum">
              <a:rPr lang="ar-SA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560CDC-594A-4D81-A2DA-A3D6366D96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786F8C-FB6A-4876-B9C7-E8999ED1B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4DE2ED9-F425-475A-AB41-99C79628B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8E39E-36BE-42C9-930F-8ACEEDFAF536}" type="slidenum">
              <a:rPr lang="ar-SA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DF58D65-6C53-4193-A8EC-22C0E42165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CABA9B1-259C-48D7-95DF-828E0C7F2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3B19C81-6A08-417C-B52C-A2CDA45AC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895CA4-09E4-43D2-B6F2-B71750E0385E}" type="slidenum">
              <a:rPr lang="ar-SA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69CBD6C-EA40-4154-A415-404FA96C87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2DAB0E0-D042-4AAE-A640-C3A655B91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9E1E624-C87D-4EB9-A48B-21FF2155F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BD07FA-C3CD-4A3A-92DB-6D3870276056}" type="slidenum">
              <a:rPr lang="ar-SA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29BDA16-5766-4CC0-B0A9-5FA78356D4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BD2831F-A8C0-4EDE-80E3-018FF1311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51603F2-F52B-4EB2-B687-D61F48427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95D5CA-E6F4-41F5-8620-990D4160D725}" type="slidenum">
              <a:rPr lang="ar-SA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D7FF3E4-71D3-4CA2-9AC3-B6DBD3A3C7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96BC32A-546F-4AD8-8644-479DAD3D9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FEBF6D6-E67A-4BAA-9116-4AAF4A520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76458B-9912-44D6-B40B-26FB843D50E5}" type="slidenum">
              <a:rPr lang="ar-SA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9237E2E-B3D8-4709-8621-0B47D69966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52A962D-A3B2-45FE-9B28-78DC67570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A0E76FD-1D8C-43BA-8D9F-2D5B4824E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09202-D1E6-4A9D-BB4F-601D75335847}" type="slidenum">
              <a:rPr lang="ar-SA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11E8E2C-8F0C-4F77-A02E-4B9D5C13E3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6FD1C51-98E0-4DF4-976F-D39628E6A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1AEFFD5-2DEF-4CC3-B399-D5E6BF11122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344B2898-5AD0-41B7-8354-5A03243D2E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FF52E78-5EE7-430B-9395-C54CA5D3A4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2B5126F-06F5-4B65-B8AF-3FFE3E54B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3393C51-CB93-4C0A-852D-867FE0D70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21733EB-B5A9-4A81-829A-80226719C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03C22C2-F093-4795-B0A3-FFC1246FA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39B767-BA8F-4308-8C00-5E46003401A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51AAE6-6085-4610-9D89-D997236A4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CB6B8-8730-43B8-AFB8-B8CE22F69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B47CA1-07AD-4352-AA3B-05AB99EE9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CF7D-FC80-4CD9-811B-1ECE74D4E7B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2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637CEC-F71E-4C79-A31E-F857CF820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55048-D713-4EA3-9ACC-B90200138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5399CA-038A-46A5-9D26-F87EC90AA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77CC1-BDC2-4295-BC75-B4714A0D294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1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F443EE-4B47-453E-A08F-5BB020DAC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6615E2-7A75-44FF-BF49-C5F9DA4DF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63CC27-948D-4A17-A992-5A7C3F856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A46E-1234-4B0B-8043-CC392E221A9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46A301-149A-48EF-BEEE-B7ED62630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C2E805-7265-44EC-8584-E08AFEEDA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5E5728-962A-441F-8936-29F6522D9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AFABA-02D7-4B28-9FE8-BF39F917D72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19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43085-4E77-4004-9ADC-58CB0DAAB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CB598-00DB-4C9D-8607-43AA87E4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094A8-CEA6-49D6-BAD0-EA42F8CDF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C882C-A5E8-48A8-B823-544F4C462FE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20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F7A243-2DB6-4C8F-A349-B9E484E90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28018D-6067-44DA-A68B-8F22DA2B4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E855BB-9943-4A9B-81B9-84C26F5D6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D067C-78FE-4BF7-BD12-711ECEB0D0A5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03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E97A01-6119-4CAC-863E-A6403A96B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CFA652-B915-45AF-86B9-A5C74EBD6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739CAE-3B51-47D9-8DA7-E7541658F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06FCC-45BA-4EDD-BB0F-403F97DB9B4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9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53B6F9-E64D-4F42-9754-90FEB1A6A0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8FCAD8-E6C1-43C5-A445-D7FB3B52C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096724-1126-4E94-8E1A-E83F1AD19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D6A7-DBCB-4808-BC18-1B21BB1688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4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FF77E-C776-4FEB-8CCC-3603D3258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C7CAA-B965-4F1E-884E-143720524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DB2E5-AD9F-4DC4-B22F-4E75AAB0E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11F98-52E4-4945-A8FF-5810B0ED9BE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2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38C95-E593-4109-9DEF-13DC77B54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5DDB8-1AC6-452E-8B01-234D208B5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A9425-DA1F-472A-876B-C946EA9C1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EE6D-0C7F-406A-A2B5-07AC6F0FB1F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4A6FA6-6ADC-42E6-96F9-82857C756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E71C22-AE16-4E83-8929-DF70ED03D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23CD70D-07FC-47B7-8D98-B85BB78F6D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CISE301_Topic9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1B6EA1E0-C7F1-4387-9E7B-795E6BC926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 CSE-521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496DAFFF-D968-4B96-9E3B-8DC0F55E8F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7F7DF217-87DE-426B-9981-E81CE1A150C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17CD32-91FB-4A65-9B30-F1D0017F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1C97370-17D4-4EDE-98F7-1DBC7594A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57CE059-A6E3-494B-A0BA-74B816BE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1EE7BE6-4A62-44A9-A0F2-F2D27F74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CF70DF6-5F08-4955-B8EB-721BAFCA24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12900"/>
            <a:ext cx="7681913" cy="1239838"/>
          </a:xfrm>
        </p:spPr>
        <p:txBody>
          <a:bodyPr/>
          <a:lstStyle/>
          <a:p>
            <a:r>
              <a:rPr lang="en-US" altLang="en-US" sz="4000" b="1" dirty="0"/>
              <a:t>On the Discretization Methods for Partial Differential Equations</a:t>
            </a:r>
            <a:endParaRPr lang="en-GB" altLang="en-US" sz="4000" dirty="0"/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7AE2FDDD-BEE8-4153-89AE-D021BC7E94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4625" y="4694238"/>
            <a:ext cx="8689975" cy="952500"/>
          </a:xfrm>
        </p:spPr>
        <p:txBody>
          <a:bodyPr/>
          <a:lstStyle/>
          <a:p>
            <a:r>
              <a:rPr lang="en-GB" altLang="en-US"/>
              <a:t>Mehmet Kocabaş – Caner Aslan – Ali Anıl Apaydın – Uğur Eniş</a:t>
            </a:r>
          </a:p>
        </p:txBody>
      </p:sp>
      <p:pic>
        <p:nvPicPr>
          <p:cNvPr id="5124" name="Picture 2" descr="gtÃ¼ logo png ile ilgili gÃ¶rsel sonucu">
            <a:extLst>
              <a:ext uri="{FF2B5EF4-FFF2-40B4-BE49-F238E27FC236}">
                <a16:creationId xmlns:a16="http://schemas.microsoft.com/office/drawing/2014/main" id="{2F1D6095-25BE-4B4C-AE20-E6E4348A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494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BF60EDD-301E-4702-9EF5-E2FC3F93B1F6}"/>
              </a:ext>
            </a:extLst>
          </p:cNvPr>
          <p:cNvSpPr txBox="1">
            <a:spLocks/>
          </p:cNvSpPr>
          <p:nvPr/>
        </p:nvSpPr>
        <p:spPr>
          <a:xfrm>
            <a:off x="174625" y="3500438"/>
            <a:ext cx="8689975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/>
              <a:t>Asst. prof. </a:t>
            </a:r>
            <a:r>
              <a:rPr lang="en-GB" b="1" dirty="0" err="1"/>
              <a:t>Zafeirakis</a:t>
            </a:r>
            <a:r>
              <a:rPr lang="en-GB" b="1" dirty="0"/>
              <a:t> </a:t>
            </a:r>
            <a:r>
              <a:rPr lang="en-GB" b="1" dirty="0" err="1"/>
              <a:t>Zafeirakopoulos</a:t>
            </a:r>
            <a:endParaRPr lang="en-GB" dirty="0"/>
          </a:p>
        </p:txBody>
      </p:sp>
      <p:sp>
        <p:nvSpPr>
          <p:cNvPr id="5126" name="Footer Placeholder 1">
            <a:extLst>
              <a:ext uri="{FF2B5EF4-FFF2-40B4-BE49-F238E27FC236}">
                <a16:creationId xmlns:a16="http://schemas.microsoft.com/office/drawing/2014/main" id="{1BA6255A-68D8-4E3F-AFB7-099EED7FC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479E67-460C-4245-8FCB-069E0375C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Heat Equation 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CECACDC0-B700-45AC-A840-80ABC0866B8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14400" y="4114800"/>
          <a:ext cx="326072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4" imgW="1625600" imgH="876300" progId="Equation.3">
                  <p:embed/>
                </p:oleObj>
              </mc:Choice>
              <mc:Fallback>
                <p:oleObj name="Equation" r:id="rId4" imgW="1625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326072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Line 4">
            <a:extLst>
              <a:ext uri="{FF2B5EF4-FFF2-40B4-BE49-F238E27FC236}">
                <a16:creationId xmlns:a16="http://schemas.microsoft.com/office/drawing/2014/main" id="{2029823D-A699-422F-8FA8-9CCD72AEB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30041F9E-F706-41D9-BDB0-186421B4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3764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3558" name="AutoShape 6">
            <a:extLst>
              <a:ext uri="{FF2B5EF4-FFF2-40B4-BE49-F238E27FC236}">
                <a16:creationId xmlns:a16="http://schemas.microsoft.com/office/drawing/2014/main" id="{DF9EC720-B562-43CF-AA58-4EB2DC4A33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24100" y="1104900"/>
            <a:ext cx="152400" cy="2209800"/>
          </a:xfrm>
          <a:prstGeom prst="can">
            <a:avLst>
              <a:gd name="adj" fmla="val 7505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208E1471-BD5A-436F-AD96-30B1C4D6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ice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40ADC7F4-36AE-4393-BAAD-1E36511E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05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ice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E08FFC1-40B2-44CE-8E8B-DE1C50C1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762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CDFCCD19-8582-4362-8227-D7856FFC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52600"/>
            <a:ext cx="685800" cy="533400"/>
          </a:xfrm>
          <a:prstGeom prst="rect">
            <a:avLst/>
          </a:prstGeom>
          <a:solidFill>
            <a:schemeClr val="bg1">
              <a:alpha val="30196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5C7AEB4D-BC99-4F7B-8829-88362F51E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267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50CB6E8B-7820-4A17-BA6A-E803234D5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438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5" name="Freeform 13">
            <a:extLst>
              <a:ext uri="{FF2B5EF4-FFF2-40B4-BE49-F238E27FC236}">
                <a16:creationId xmlns:a16="http://schemas.microsoft.com/office/drawing/2014/main" id="{67C445B5-A4FD-43B2-900F-54603FFF80E7}"/>
              </a:ext>
            </a:extLst>
          </p:cNvPr>
          <p:cNvSpPr>
            <a:spLocks/>
          </p:cNvSpPr>
          <p:nvPr/>
        </p:nvSpPr>
        <p:spPr bwMode="auto">
          <a:xfrm>
            <a:off x="5410200" y="3200400"/>
            <a:ext cx="2667000" cy="1066800"/>
          </a:xfrm>
          <a:custGeom>
            <a:avLst/>
            <a:gdLst>
              <a:gd name="T0" fmla="*/ 0 w 1680"/>
              <a:gd name="T1" fmla="*/ 2147483646 h 480"/>
              <a:gd name="T2" fmla="*/ 2147483646 w 1680"/>
              <a:gd name="T3" fmla="*/ 0 h 480"/>
              <a:gd name="T4" fmla="*/ 2147483646 w 1680"/>
              <a:gd name="T5" fmla="*/ 2147483646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244" y="240"/>
                  <a:pt x="488" y="0"/>
                  <a:pt x="768" y="0"/>
                </a:cubicBezTo>
                <a:cubicBezTo>
                  <a:pt x="1048" y="0"/>
                  <a:pt x="1364" y="240"/>
                  <a:pt x="168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6" name="Freeform 14">
            <a:extLst>
              <a:ext uri="{FF2B5EF4-FFF2-40B4-BE49-F238E27FC236}">
                <a16:creationId xmlns:a16="http://schemas.microsoft.com/office/drawing/2014/main" id="{26A00C3D-77E4-4B2E-9383-4E01A08AD999}"/>
              </a:ext>
            </a:extLst>
          </p:cNvPr>
          <p:cNvSpPr>
            <a:spLocks/>
          </p:cNvSpPr>
          <p:nvPr/>
        </p:nvSpPr>
        <p:spPr bwMode="auto">
          <a:xfrm>
            <a:off x="5410200" y="3581400"/>
            <a:ext cx="2667000" cy="685800"/>
          </a:xfrm>
          <a:custGeom>
            <a:avLst/>
            <a:gdLst>
              <a:gd name="T0" fmla="*/ 0 w 1680"/>
              <a:gd name="T1" fmla="*/ 2147483646 h 480"/>
              <a:gd name="T2" fmla="*/ 2147483646 w 1680"/>
              <a:gd name="T3" fmla="*/ 0 h 480"/>
              <a:gd name="T4" fmla="*/ 2147483646 w 1680"/>
              <a:gd name="T5" fmla="*/ 2147483646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244" y="240"/>
                  <a:pt x="488" y="0"/>
                  <a:pt x="768" y="0"/>
                </a:cubicBezTo>
                <a:cubicBezTo>
                  <a:pt x="1048" y="0"/>
                  <a:pt x="1364" y="240"/>
                  <a:pt x="168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24E92559-7BBB-4AD6-AB95-6547B703F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667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ABCCB3A1-5710-42A5-A458-FE27452C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574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Temperature at different x at t=0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064F9024-79E4-41D6-BA8B-CDE66A141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69265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Temperature at different x at t=h</a:t>
            </a:r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5E114D51-4BC2-40BB-8659-44BBEAE32F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36576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73A6666B-20C8-4495-AC0D-425D01BA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74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Temperature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C2905605-0435-4816-A3FC-525270C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Position  x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22510577-25FE-4593-9ECB-AEA29C11D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3200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Thin metal rod  insulated everywhere except at the edges. At  t =0 the rod is placed in ice </a:t>
            </a:r>
          </a:p>
        </p:txBody>
      </p:sp>
      <p:sp>
        <p:nvSpPr>
          <p:cNvPr id="1069078" name="AutoShape 22">
            <a:extLst>
              <a:ext uri="{FF2B5EF4-FFF2-40B4-BE49-F238E27FC236}">
                <a16:creationId xmlns:a16="http://schemas.microsoft.com/office/drawing/2014/main" id="{3918C2DC-C72A-478A-8311-A5D33A74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438400" cy="914400"/>
          </a:xfrm>
          <a:prstGeom prst="wedgeRectCallout">
            <a:avLst>
              <a:gd name="adj1" fmla="val -20116"/>
              <a:gd name="adj2" fmla="val 9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Different curve is used for each value of t</a:t>
            </a:r>
          </a:p>
        </p:txBody>
      </p:sp>
      <p:sp>
        <p:nvSpPr>
          <p:cNvPr id="23575" name="Footer Placeholder 1">
            <a:extLst>
              <a:ext uri="{FF2B5EF4-FFF2-40B4-BE49-F238E27FC236}">
                <a16:creationId xmlns:a16="http://schemas.microsoft.com/office/drawing/2014/main" id="{1F9B018E-C6B0-44BE-8C63-D87B5CBA5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21AB93-2218-4304-B44B-A54BCC014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Simpler Heat Equation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8E2BEE8F-875F-4E7D-9EB5-5E57A88C81B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1868488"/>
          <a:ext cx="35004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68488"/>
                        <a:ext cx="35004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>
            <a:extLst>
              <a:ext uri="{FF2B5EF4-FFF2-40B4-BE49-F238E27FC236}">
                <a16:creationId xmlns:a16="http://schemas.microsoft.com/office/drawing/2014/main" id="{427105A4-5547-42ED-8627-9EB4D8C08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162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T(x,t)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  <a:r>
              <a:rPr lang="en-US" altLang="en-US">
                <a:latin typeface="Arial" panose="020B0604020202020204" pitchFamily="34" charset="0"/>
              </a:rPr>
              <a:t>is used to represent the temperature at time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  at  the  point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 of the thin rod</a:t>
            </a:r>
            <a:r>
              <a:rPr lang="en-US" altLang="en-US" i="1">
                <a:latin typeface="Arial" panose="020B0604020202020204" pitchFamily="34" charset="0"/>
              </a:rPr>
              <a:t>.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BCD363F-C4D6-4144-9538-62378213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7848600" cy="15240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BC42F93F-8151-4214-8AE9-49EBC1CA09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96000" y="914400"/>
            <a:ext cx="114300" cy="2552700"/>
          </a:xfrm>
          <a:prstGeom prst="can">
            <a:avLst>
              <a:gd name="adj" fmla="val 1818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F1FF5119-78EF-4195-9D83-C00173CA8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438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59772871-2895-4A39-8033-4CA04F598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09" name="Footer Placeholder 1">
            <a:extLst>
              <a:ext uri="{FF2B5EF4-FFF2-40B4-BE49-F238E27FC236}">
                <a16:creationId xmlns:a16="http://schemas.microsoft.com/office/drawing/2014/main" id="{F0CA63FC-0F62-4241-83FF-17E050DEC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296139-F604-423F-BD11-98753A5C8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Wave Equation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5350D047-57BD-4D4C-9052-42C5E743287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04888" y="1752600"/>
          <a:ext cx="6096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4" imgW="2438400" imgH="482600" progId="Equation.3">
                  <p:embed/>
                </p:oleObj>
              </mc:Choice>
              <mc:Fallback>
                <p:oleObj name="Equation" r:id="rId4" imgW="2438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752600"/>
                        <a:ext cx="6096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>
            <a:extLst>
              <a:ext uri="{FF2B5EF4-FFF2-40B4-BE49-F238E27FC236}">
                <a16:creationId xmlns:a16="http://schemas.microsoft.com/office/drawing/2014/main" id="{1D15E8F0-20AB-419F-8299-727B8CBB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52788"/>
            <a:ext cx="7848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The function </a:t>
            </a:r>
            <a:r>
              <a:rPr lang="en-US" altLang="en-US" i="1">
                <a:latin typeface="Arial" panose="020B0604020202020204" pitchFamily="34" charset="0"/>
              </a:rPr>
              <a:t>u(x,y,z,t)</a:t>
            </a:r>
            <a:r>
              <a:rPr lang="en-US" altLang="en-US">
                <a:latin typeface="Arial" panose="020B0604020202020204" pitchFamily="34" charset="0"/>
              </a:rPr>
              <a:t> is used to represent the displacement at time t of a particle whose position at rest is </a:t>
            </a:r>
            <a:r>
              <a:rPr lang="en-US" altLang="en-US" i="1">
                <a:latin typeface="Arial" panose="020B0604020202020204" pitchFamily="34" charset="0"/>
              </a:rPr>
              <a:t>(x,y,z) 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The constant </a:t>
            </a:r>
            <a:r>
              <a:rPr lang="en-US" altLang="en-US" i="1">
                <a:latin typeface="Arial" panose="020B0604020202020204" pitchFamily="34" charset="0"/>
              </a:rPr>
              <a:t>c </a:t>
            </a:r>
            <a:r>
              <a:rPr lang="en-US" altLang="en-US">
                <a:latin typeface="Arial" panose="020B0604020202020204" pitchFamily="34" charset="0"/>
              </a:rPr>
              <a:t>represents the propagation speed of the wave.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C811970-C242-46D9-BC0F-FD3939B2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6934200" cy="14478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4" name="Footer Placeholder 1">
            <a:extLst>
              <a:ext uri="{FF2B5EF4-FFF2-40B4-BE49-F238E27FC236}">
                <a16:creationId xmlns:a16="http://schemas.microsoft.com/office/drawing/2014/main" id="{5A9B82BE-04B8-417C-BBE4-0F2D68EB7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DDC87D8-B7FA-4AB3-84F0-43D4EEE0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Classification of PDEs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CD0048-7B6F-48D6-A358-4786D167F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  <a:r>
              <a:rPr lang="en-US" altLang="en-US">
                <a:solidFill>
                  <a:srgbClr val="0000FF"/>
                </a:solidFill>
              </a:rPr>
              <a:t>Linear Second order PDEs are important sets of equations that are used to model many systems in many different fields of science and engineering.</a:t>
            </a:r>
            <a:r>
              <a:rPr lang="en-US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 sz="3200"/>
              <a:t>Classification is important because: </a:t>
            </a:r>
          </a:p>
          <a:p>
            <a:pPr lvl="1" eaLnBrk="1" hangingPunct="1"/>
            <a:r>
              <a:rPr lang="en-US" altLang="en-US"/>
              <a:t>Each category relates to specific engineering problems.</a:t>
            </a:r>
          </a:p>
          <a:p>
            <a:pPr lvl="1" eaLnBrk="1" hangingPunct="1"/>
            <a:r>
              <a:rPr lang="en-US" altLang="en-US"/>
              <a:t>Different approaches are used to solve these categories.</a:t>
            </a:r>
          </a:p>
        </p:txBody>
      </p:sp>
      <p:sp>
        <p:nvSpPr>
          <p:cNvPr id="29700" name="Footer Placeholder 1">
            <a:extLst>
              <a:ext uri="{FF2B5EF4-FFF2-40B4-BE49-F238E27FC236}">
                <a16:creationId xmlns:a16="http://schemas.microsoft.com/office/drawing/2014/main" id="{81858B71-1B5D-4C6A-8B14-D9E607798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6A0DCBD-B07A-49C3-97EE-0C2B095C1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Second Order PDEs</a:t>
            </a:r>
            <a:br>
              <a:rPr lang="en-US" altLang="en-US"/>
            </a:br>
            <a:r>
              <a:rPr lang="en-US" altLang="en-US" sz="3600"/>
              <a:t>Classification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E865209B-33AC-4C08-940B-D8EBDF58D4E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1600200"/>
          <a:ext cx="76327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3467100" imgH="1981200" progId="Equation.3">
                  <p:embed/>
                </p:oleObj>
              </mc:Choice>
              <mc:Fallback>
                <p:oleObj name="Equation" r:id="rId4" imgW="3467100" imgH="198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632700" cy="436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id="{F030A8E0-B36A-4544-BD06-9FF2BF91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67200"/>
            <a:ext cx="5181600" cy="17526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DBDB3AAA-82BF-4FF8-B249-5479FCC0A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2E67995-5B58-4E88-9EAA-2541D09F5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Second Order PDE</a:t>
            </a:r>
            <a:br>
              <a:rPr lang="en-US" altLang="en-US"/>
            </a:br>
            <a:r>
              <a:rPr lang="en-US" altLang="en-US" sz="3600"/>
              <a:t>Examples (Classification)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1925E1FA-35F5-48C6-8ADB-5E208097DFD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43000" y="1600200"/>
          <a:ext cx="6456363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4" imgW="2933700" imgH="2006600" progId="Equation.3">
                  <p:embed/>
                </p:oleObj>
              </mc:Choice>
              <mc:Fallback>
                <p:oleObj name="Equation" r:id="rId4" imgW="2933700" imgH="200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456363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Footer Placeholder 1">
            <a:extLst>
              <a:ext uri="{FF2B5EF4-FFF2-40B4-BE49-F238E27FC236}">
                <a16:creationId xmlns:a16="http://schemas.microsoft.com/office/drawing/2014/main" id="{CC65DAF0-7091-47EC-8D73-F2FEA8834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F9A461-DFF5-478D-B50D-38D540C86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Second Order PDE</a:t>
            </a:r>
            <a:br>
              <a:rPr lang="en-US" altLang="en-US"/>
            </a:br>
            <a:r>
              <a:rPr lang="en-US" altLang="en-US" sz="3600"/>
              <a:t>Examples (Classification)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E679188A-400F-4F99-BCFE-66BBFA7EEAD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71513" y="1524000"/>
          <a:ext cx="6580187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4" imgW="2959100" imgH="2070100" progId="Equation.3">
                  <p:embed/>
                </p:oleObj>
              </mc:Choice>
              <mc:Fallback>
                <p:oleObj name="Equation" r:id="rId4" imgW="2959100" imgH="207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524000"/>
                        <a:ext cx="6580187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Line 4">
            <a:extLst>
              <a:ext uri="{FF2B5EF4-FFF2-40B4-BE49-F238E27FC236}">
                <a16:creationId xmlns:a16="http://schemas.microsoft.com/office/drawing/2014/main" id="{28D5C65D-36B1-4FF1-9E03-F562EC14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962400"/>
            <a:ext cx="6629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36EE601B-0B3C-48CE-B91F-B87C0D2DD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19AFA6A-F7B2-446B-BC95-A9C5FA57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Boundary Conditions for PDEs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33E5E35-64B1-463E-9F56-6D6A4680A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/>
            <a:r>
              <a:rPr lang="en-US" altLang="en-US"/>
              <a:t>To uniquely specify a solution to the PDE, a set of boundary conditions are needed.</a:t>
            </a:r>
          </a:p>
          <a:p>
            <a:pPr eaLnBrk="1" hangingPunct="1"/>
            <a:r>
              <a:rPr lang="en-US" altLang="en-US"/>
              <a:t>Both regular and irregular boundaries are possible.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B89FED19-8891-4488-8E66-633E63B48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3479800"/>
          <a:ext cx="5254625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4" imgW="2578100" imgH="1117600" progId="Equation.3">
                  <p:embed/>
                </p:oleObj>
              </mc:Choice>
              <mc:Fallback>
                <p:oleObj name="Equation" r:id="rId4" imgW="25781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479800"/>
                        <a:ext cx="5254625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Line 5">
            <a:extLst>
              <a:ext uri="{FF2B5EF4-FFF2-40B4-BE49-F238E27FC236}">
                <a16:creationId xmlns:a16="http://schemas.microsoft.com/office/drawing/2014/main" id="{4EE6158C-5E13-4BB7-9B45-9754172BC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05200"/>
            <a:ext cx="0" cy="1676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86489F7B-FCB7-45BF-B329-30C4ED786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12E581BA-11C2-4C37-99D7-D9C9538B0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276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4E563B0B-4671-437E-8855-2ADFA4009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81600"/>
            <a:ext cx="1676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292601D8-0DD4-4892-9EBB-ED5C044BF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05200"/>
            <a:ext cx="0" cy="1676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BCFCE886-4413-439D-A5DC-4D1FF66E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152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region of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interest</a:t>
            </a:r>
          </a:p>
        </p:txBody>
      </p:sp>
      <p:sp>
        <p:nvSpPr>
          <p:cNvPr id="37899" name="Freeform 11">
            <a:extLst>
              <a:ext uri="{FF2B5EF4-FFF2-40B4-BE49-F238E27FC236}">
                <a16:creationId xmlns:a16="http://schemas.microsoft.com/office/drawing/2014/main" id="{05CEBFBB-E1B2-4E2A-9BEF-6142D6C4354B}"/>
              </a:ext>
            </a:extLst>
          </p:cNvPr>
          <p:cNvSpPr>
            <a:spLocks/>
          </p:cNvSpPr>
          <p:nvPr/>
        </p:nvSpPr>
        <p:spPr bwMode="auto">
          <a:xfrm>
            <a:off x="1828800" y="4343400"/>
            <a:ext cx="4343400" cy="431800"/>
          </a:xfrm>
          <a:custGeom>
            <a:avLst/>
            <a:gdLst>
              <a:gd name="T0" fmla="*/ 0 w 2880"/>
              <a:gd name="T1" fmla="*/ 2147483646 h 320"/>
              <a:gd name="T2" fmla="*/ 2147483646 w 2880"/>
              <a:gd name="T3" fmla="*/ 2147483646 h 320"/>
              <a:gd name="T4" fmla="*/ 2147483646 w 2880"/>
              <a:gd name="T5" fmla="*/ 0 h 320"/>
              <a:gd name="T6" fmla="*/ 0 60000 65536"/>
              <a:gd name="T7" fmla="*/ 0 60000 65536"/>
              <a:gd name="T8" fmla="*/ 0 60000 65536"/>
              <a:gd name="T9" fmla="*/ 0 w 2880"/>
              <a:gd name="T10" fmla="*/ 0 h 320"/>
              <a:gd name="T11" fmla="*/ 2880 w 288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320">
                <a:moveTo>
                  <a:pt x="0" y="192"/>
                </a:moveTo>
                <a:cubicBezTo>
                  <a:pt x="888" y="256"/>
                  <a:pt x="1776" y="320"/>
                  <a:pt x="2256" y="288"/>
                </a:cubicBezTo>
                <a:cubicBezTo>
                  <a:pt x="2736" y="256"/>
                  <a:pt x="2808" y="128"/>
                  <a:pt x="28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0" name="Freeform 12">
            <a:extLst>
              <a:ext uri="{FF2B5EF4-FFF2-40B4-BE49-F238E27FC236}">
                <a16:creationId xmlns:a16="http://schemas.microsoft.com/office/drawing/2014/main" id="{B678EE6F-BDBA-4B0A-909A-E8EE662FBDF5}"/>
              </a:ext>
            </a:extLst>
          </p:cNvPr>
          <p:cNvSpPr>
            <a:spLocks/>
          </p:cNvSpPr>
          <p:nvPr/>
        </p:nvSpPr>
        <p:spPr bwMode="auto">
          <a:xfrm>
            <a:off x="1752600" y="4648200"/>
            <a:ext cx="6019800" cy="520700"/>
          </a:xfrm>
          <a:custGeom>
            <a:avLst/>
            <a:gdLst>
              <a:gd name="T0" fmla="*/ 0 w 3840"/>
              <a:gd name="T1" fmla="*/ 2147483646 h 328"/>
              <a:gd name="T2" fmla="*/ 2147483646 w 3840"/>
              <a:gd name="T3" fmla="*/ 2147483646 h 328"/>
              <a:gd name="T4" fmla="*/ 2147483646 w 3840"/>
              <a:gd name="T5" fmla="*/ 0 h 328"/>
              <a:gd name="T6" fmla="*/ 0 60000 65536"/>
              <a:gd name="T7" fmla="*/ 0 60000 65536"/>
              <a:gd name="T8" fmla="*/ 0 60000 65536"/>
              <a:gd name="T9" fmla="*/ 0 w 3840"/>
              <a:gd name="T10" fmla="*/ 0 h 328"/>
              <a:gd name="T11" fmla="*/ 3840 w 3840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0" h="328">
                <a:moveTo>
                  <a:pt x="0" y="240"/>
                </a:moveTo>
                <a:cubicBezTo>
                  <a:pt x="544" y="284"/>
                  <a:pt x="1088" y="328"/>
                  <a:pt x="1728" y="288"/>
                </a:cubicBezTo>
                <a:cubicBezTo>
                  <a:pt x="2368" y="248"/>
                  <a:pt x="3104" y="124"/>
                  <a:pt x="38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1" name="Freeform 13">
            <a:extLst>
              <a:ext uri="{FF2B5EF4-FFF2-40B4-BE49-F238E27FC236}">
                <a16:creationId xmlns:a16="http://schemas.microsoft.com/office/drawing/2014/main" id="{6B4C476E-494B-448E-831A-2196CB9FFBD2}"/>
              </a:ext>
            </a:extLst>
          </p:cNvPr>
          <p:cNvSpPr>
            <a:spLocks/>
          </p:cNvSpPr>
          <p:nvPr/>
        </p:nvSpPr>
        <p:spPr bwMode="auto">
          <a:xfrm>
            <a:off x="2667000" y="5257800"/>
            <a:ext cx="4749800" cy="812800"/>
          </a:xfrm>
          <a:custGeom>
            <a:avLst/>
            <a:gdLst>
              <a:gd name="T0" fmla="*/ 0 w 2992"/>
              <a:gd name="T1" fmla="*/ 2147483646 h 512"/>
              <a:gd name="T2" fmla="*/ 2147483646 w 2992"/>
              <a:gd name="T3" fmla="*/ 2147483646 h 512"/>
              <a:gd name="T4" fmla="*/ 2147483646 w 2992"/>
              <a:gd name="T5" fmla="*/ 0 h 512"/>
              <a:gd name="T6" fmla="*/ 0 60000 65536"/>
              <a:gd name="T7" fmla="*/ 0 60000 65536"/>
              <a:gd name="T8" fmla="*/ 0 60000 65536"/>
              <a:gd name="T9" fmla="*/ 0 w 2992"/>
              <a:gd name="T10" fmla="*/ 0 h 512"/>
              <a:gd name="T11" fmla="*/ 2992 w 2992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2" h="512">
                <a:moveTo>
                  <a:pt x="0" y="192"/>
                </a:moveTo>
                <a:cubicBezTo>
                  <a:pt x="1000" y="352"/>
                  <a:pt x="2000" y="512"/>
                  <a:pt x="2496" y="480"/>
                </a:cubicBezTo>
                <a:cubicBezTo>
                  <a:pt x="2992" y="448"/>
                  <a:pt x="2984" y="224"/>
                  <a:pt x="29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002A3BFC-199A-47F1-BDE5-7DAB37C5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181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2EC28ED7-BCB0-4D70-B60B-F6EF221F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257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B436180F-4161-4AD1-99C7-9C83109D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14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</a:t>
            </a:r>
          </a:p>
        </p:txBody>
      </p:sp>
      <p:sp>
        <p:nvSpPr>
          <p:cNvPr id="37905" name="Footer Placeholder 1">
            <a:extLst>
              <a:ext uri="{FF2B5EF4-FFF2-40B4-BE49-F238E27FC236}">
                <a16:creationId xmlns:a16="http://schemas.microsoft.com/office/drawing/2014/main" id="{E07B844C-8B4F-4EC1-8ACF-EF849FF6E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B3DCF3D-8DF6-4FF6-939A-C1092BA7B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The Solution Methods for PDEs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3A41978-3DD2-4F3B-9A5A-964F2FEFE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Analytic solutions are possible for simple and special (idealized) cases only.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To make use of the nature of the equations, different methods are used to solve different classes of PDEs.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methods discussed here are based on the </a:t>
            </a:r>
            <a:r>
              <a:rPr lang="en-US" altLang="en-US">
                <a:solidFill>
                  <a:srgbClr val="FF0000"/>
                </a:solidFill>
              </a:rPr>
              <a:t>finite difference</a:t>
            </a:r>
            <a:r>
              <a:rPr lang="en-US" altLang="en-US"/>
              <a:t> technique.</a:t>
            </a:r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A06DC641-F8FB-4D5F-AC9C-B924B5D0A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DCFF71-C263-47D8-9672-A1F59673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3124200" cy="9906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F879989-4182-44B8-9266-53AA8FDD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Elliptic Equations</a:t>
            </a:r>
          </a:p>
        </p:txBody>
      </p:sp>
      <p:graphicFrame>
        <p:nvGraphicFramePr>
          <p:cNvPr id="41988" name="Object 2">
            <a:extLst>
              <a:ext uri="{FF2B5EF4-FFF2-40B4-BE49-F238E27FC236}">
                <a16:creationId xmlns:a16="http://schemas.microsoft.com/office/drawing/2014/main" id="{F2564650-1DA4-4BDA-A13D-84234D0F1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92275"/>
          <a:ext cx="8453438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4" imgW="3606800" imgH="1422400" progId="Equation.3">
                  <p:embed/>
                </p:oleObj>
              </mc:Choice>
              <mc:Fallback>
                <p:oleObj name="Equation" r:id="rId4" imgW="3606800" imgH="142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92275"/>
                        <a:ext cx="8453438" cy="333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Footer Placeholder 1">
            <a:extLst>
              <a:ext uri="{FF2B5EF4-FFF2-40B4-BE49-F238E27FC236}">
                <a16:creationId xmlns:a16="http://schemas.microsoft.com/office/drawing/2014/main" id="{14C1658B-CB2A-4322-8DEB-C4CF71711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5B5CC8-C25B-40D6-9980-37E51AE93E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sz="4800" b="1"/>
              <a:t>Partial Differential Equations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79F744-75C0-4187-808A-5A51E1DCD5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270250"/>
            <a:ext cx="7162800" cy="274955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Partial Differential Equations (PDEs).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What is a PDE?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Examples of Important PDEs.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Classification of PDEs.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Some Methods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z="2800"/>
              <a:t> Conclusion</a:t>
            </a:r>
          </a:p>
        </p:txBody>
      </p:sp>
      <p:sp>
        <p:nvSpPr>
          <p:cNvPr id="7172" name="Footer Placeholder 1">
            <a:extLst>
              <a:ext uri="{FF2B5EF4-FFF2-40B4-BE49-F238E27FC236}">
                <a16:creationId xmlns:a16="http://schemas.microsoft.com/office/drawing/2014/main" id="{1903C0BF-60EF-4597-AE10-C2EDD2E2B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DA7F4AD-0CB3-473E-B428-1E2B135E8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Laplace Equation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6BA5638-2076-48DC-837A-D60D737BB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  <a:r>
              <a:rPr lang="en-US" altLang="en-US"/>
              <a:t>Laplace equation appears in several engineering problems such as:</a:t>
            </a:r>
          </a:p>
          <a:p>
            <a:pPr lvl="1" eaLnBrk="1" hangingPunct="1"/>
            <a:r>
              <a:rPr lang="en-US" altLang="en-US"/>
              <a:t>Studying the steady state distribution of heat in a body.</a:t>
            </a:r>
          </a:p>
          <a:p>
            <a:pPr lvl="1" eaLnBrk="1" hangingPunct="1"/>
            <a:r>
              <a:rPr lang="en-US" altLang="en-US"/>
              <a:t>Studying the steady state distribution of electrical charge in a body.</a:t>
            </a:r>
          </a:p>
        </p:txBody>
      </p:sp>
      <p:graphicFrame>
        <p:nvGraphicFramePr>
          <p:cNvPr id="44036" name="Object 2">
            <a:extLst>
              <a:ext uri="{FF2B5EF4-FFF2-40B4-BE49-F238E27FC236}">
                <a16:creationId xmlns:a16="http://schemas.microsoft.com/office/drawing/2014/main" id="{0762DC1D-7F61-4FFB-88ED-7CCDF6836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4114800"/>
          <a:ext cx="554196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4" imgW="2552700" imgH="914400" progId="Equation.3">
                  <p:embed/>
                </p:oleObj>
              </mc:Choice>
              <mc:Fallback>
                <p:oleObj name="Equation" r:id="rId4" imgW="2552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114800"/>
                        <a:ext cx="5541962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>
            <a:extLst>
              <a:ext uri="{FF2B5EF4-FFF2-40B4-BE49-F238E27FC236}">
                <a16:creationId xmlns:a16="http://schemas.microsoft.com/office/drawing/2014/main" id="{172CD982-0B9C-4BA4-9765-9A92FF3F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772400" cy="20574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8" name="Footer Placeholder 1">
            <a:extLst>
              <a:ext uri="{FF2B5EF4-FFF2-40B4-BE49-F238E27FC236}">
                <a16:creationId xmlns:a16="http://schemas.microsoft.com/office/drawing/2014/main" id="{F59F0698-A5C6-4F43-B2D5-DE5219CFF9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116C9F2-93AC-4415-A8DC-D097B8D9A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Laplace Equation</a:t>
            </a:r>
          </a:p>
        </p:txBody>
      </p:sp>
      <p:graphicFrame>
        <p:nvGraphicFramePr>
          <p:cNvPr id="46083" name="Object 2">
            <a:extLst>
              <a:ext uri="{FF2B5EF4-FFF2-40B4-BE49-F238E27FC236}">
                <a16:creationId xmlns:a16="http://schemas.microsoft.com/office/drawing/2014/main" id="{3B01D539-6C79-49D5-8B24-1AD70C48C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45751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4" imgW="2108200" imgH="927100" progId="Equation.3">
                  <p:embed/>
                </p:oleObj>
              </mc:Choice>
              <mc:Fallback>
                <p:oleObj name="Equation" r:id="rId4" imgW="2108200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575175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>
            <a:extLst>
              <a:ext uri="{FF2B5EF4-FFF2-40B4-BE49-F238E27FC236}">
                <a16:creationId xmlns:a16="http://schemas.microsoft.com/office/drawing/2014/main" id="{2E32DB24-C399-4484-BC4A-448ECD34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772400" cy="22860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317BF9F-3BA6-41E0-B973-1D0BF96F3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458200" cy="224472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Temperature is a function of the position (x and y)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no heat source is available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/>
              <a:t>f(x,y)=0</a:t>
            </a:r>
            <a:r>
              <a:rPr lang="en-US" altLang="en-US" sz="2400"/>
              <a:t>  </a:t>
            </a:r>
          </a:p>
        </p:txBody>
      </p:sp>
      <p:sp>
        <p:nvSpPr>
          <p:cNvPr id="46086" name="Footer Placeholder 1">
            <a:extLst>
              <a:ext uri="{FF2B5EF4-FFF2-40B4-BE49-F238E27FC236}">
                <a16:creationId xmlns:a16="http://schemas.microsoft.com/office/drawing/2014/main" id="{5462C5DB-70E7-4BC0-85BD-7089F1140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830D8CC-F88E-45B2-B262-AD687A959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Second Order PDEs</a:t>
            </a:r>
            <a:br>
              <a:rPr lang="en-US" altLang="en-US"/>
            </a:br>
            <a:r>
              <a:rPr lang="en-US" altLang="en-US" sz="3600"/>
              <a:t>Methods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6DA1EE77-474E-45E4-B13B-6A8B3CBD67A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1600200"/>
          <a:ext cx="76327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4" imgW="3467100" imgH="1981200" progId="Equation.3">
                  <p:embed/>
                </p:oleObj>
              </mc:Choice>
              <mc:Fallback>
                <p:oleObj name="Equation" r:id="rId4" imgW="3467100" imgH="198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632700" cy="436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>
            <a:extLst>
              <a:ext uri="{FF2B5EF4-FFF2-40B4-BE49-F238E27FC236}">
                <a16:creationId xmlns:a16="http://schemas.microsoft.com/office/drawing/2014/main" id="{03952E4F-D1A8-49C2-9BA8-4574DCC8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67200"/>
            <a:ext cx="5181600" cy="17526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3" name="Footer Placeholder 1">
            <a:extLst>
              <a:ext uri="{FF2B5EF4-FFF2-40B4-BE49-F238E27FC236}">
                <a16:creationId xmlns:a16="http://schemas.microsoft.com/office/drawing/2014/main" id="{A19083D3-7F57-4EA6-9D41-57BD3DCAA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308A59-5425-4BEE-94F3-B43289650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Differential Equations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BB4A7BA4-573C-4AB2-B4FF-6CED82C8AE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3286125"/>
          <a:ext cx="792480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3048000" imgH="1092200" progId="Equation.3">
                  <p:embed/>
                </p:oleObj>
              </mc:Choice>
              <mc:Fallback>
                <p:oleObj name="Equation" r:id="rId4" imgW="3048000" imgH="109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86125"/>
                        <a:ext cx="7924800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5DF92591-4407-4748-A6BA-8C8633BC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1628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partial differential equation</a:t>
            </a:r>
            <a:r>
              <a:rPr lang="en-US" altLang="en-US">
                <a:latin typeface="Arial" panose="020B0604020202020204" pitchFamily="34" charset="0"/>
              </a:rPr>
              <a:t> (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PDE</a:t>
            </a:r>
            <a:r>
              <a:rPr lang="en-US" altLang="en-US">
                <a:latin typeface="Arial" panose="020B0604020202020204" pitchFamily="34" charset="0"/>
              </a:rPr>
              <a:t>) is an equation that involves an unknown function and its partial derivatives.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CC4A8A8-97C5-41A2-A6BE-7A081EADC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696200" cy="16002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EF3EB907-3611-4D7D-8899-9F26BF0B4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4591B03-444E-45CA-9614-88449EE68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60201B35-8047-478E-A229-7D872066053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3400" y="1752600"/>
          <a:ext cx="8153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3479800" imgH="1346200" progId="Equation.3">
                  <p:embed/>
                </p:oleObj>
              </mc:Choice>
              <mc:Fallback>
                <p:oleObj name="Equation" r:id="rId4" imgW="3479800" imgH="134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153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Footer Placeholder 1">
            <a:extLst>
              <a:ext uri="{FF2B5EF4-FFF2-40B4-BE49-F238E27FC236}">
                <a16:creationId xmlns:a16="http://schemas.microsoft.com/office/drawing/2014/main" id="{6EDA28FC-D6D3-4026-82E9-984B709C8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91696B8-1F47-4BEC-8A84-968C3033D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PDE</a:t>
            </a:r>
            <a:br>
              <a:rPr lang="en-US" altLang="en-US"/>
            </a:br>
            <a:r>
              <a:rPr lang="en-US" altLang="en-US" sz="3600"/>
              <a:t>Classification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C6D61154-BECF-4AE8-B4CF-21096C8167A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2775" y="1524000"/>
          <a:ext cx="6240463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2844800" imgH="2133600" progId="Equation.3">
                  <p:embed/>
                </p:oleObj>
              </mc:Choice>
              <mc:Fallback>
                <p:oleObj name="Equation" r:id="rId4" imgW="2844800" imgH="213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524000"/>
                        <a:ext cx="6240463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>
            <a:extLst>
              <a:ext uri="{FF2B5EF4-FFF2-40B4-BE49-F238E27FC236}">
                <a16:creationId xmlns:a16="http://schemas.microsoft.com/office/drawing/2014/main" id="{13ECEA37-C78B-4FED-9198-530BCDA8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9906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8B37A4CC-0F77-48A9-A249-B4AF63CE2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054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D98F3FAF-ECA0-47F9-9FA2-72BE9F389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150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01F4869D-0135-4DE1-B1B9-AC7290EEE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Footer Placeholder 1">
            <a:extLst>
              <a:ext uri="{FF2B5EF4-FFF2-40B4-BE49-F238E27FC236}">
                <a16:creationId xmlns:a16="http://schemas.microsoft.com/office/drawing/2014/main" id="{AA2AB635-C556-49BF-A137-23D34B855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6C6A830-79FD-47E2-B5BD-41B692D23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Representing the Solution of a PDE</a:t>
            </a:r>
            <a:br>
              <a:rPr lang="en-US" altLang="en-US" sz="4000"/>
            </a:br>
            <a:r>
              <a:rPr lang="en-US" altLang="en-US" sz="4000"/>
              <a:t>(Two Independent Variables)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ABCD44-AD61-44BE-8633-AB66FFE62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Three main ways to represent the solution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6F64BF96-2067-4793-BB38-C768548A3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7A125EED-3EEA-40F8-AD2D-17F94BE95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2514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D57875EA-0A4A-43C9-8FB2-73DB5D8A9731}"/>
              </a:ext>
            </a:extLst>
          </p:cNvPr>
          <p:cNvSpPr>
            <a:spLocks/>
          </p:cNvSpPr>
          <p:nvPr/>
        </p:nvSpPr>
        <p:spPr bwMode="auto">
          <a:xfrm>
            <a:off x="762000" y="2895600"/>
            <a:ext cx="1371600" cy="1066800"/>
          </a:xfrm>
          <a:custGeom>
            <a:avLst/>
            <a:gdLst>
              <a:gd name="T0" fmla="*/ 0 w 1680"/>
              <a:gd name="T1" fmla="*/ 2147483646 h 480"/>
              <a:gd name="T2" fmla="*/ 2147483646 w 1680"/>
              <a:gd name="T3" fmla="*/ 0 h 480"/>
              <a:gd name="T4" fmla="*/ 2147483646 w 1680"/>
              <a:gd name="T5" fmla="*/ 2147483646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244" y="240"/>
                  <a:pt x="488" y="0"/>
                  <a:pt x="768" y="0"/>
                </a:cubicBezTo>
                <a:cubicBezTo>
                  <a:pt x="1048" y="0"/>
                  <a:pt x="1364" y="240"/>
                  <a:pt x="1680" y="480"/>
                </a:cubicBezTo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Freeform 7">
            <a:extLst>
              <a:ext uri="{FF2B5EF4-FFF2-40B4-BE49-F238E27FC236}">
                <a16:creationId xmlns:a16="http://schemas.microsoft.com/office/drawing/2014/main" id="{B7A2EEF1-1336-472E-99D7-7CF1240BE06F}"/>
              </a:ext>
            </a:extLst>
          </p:cNvPr>
          <p:cNvSpPr>
            <a:spLocks/>
          </p:cNvSpPr>
          <p:nvPr/>
        </p:nvSpPr>
        <p:spPr bwMode="auto">
          <a:xfrm>
            <a:off x="762000" y="3200400"/>
            <a:ext cx="1371600" cy="685800"/>
          </a:xfrm>
          <a:custGeom>
            <a:avLst/>
            <a:gdLst>
              <a:gd name="T0" fmla="*/ 0 w 1680"/>
              <a:gd name="T1" fmla="*/ 2147483646 h 480"/>
              <a:gd name="T2" fmla="*/ 2147483646 w 1680"/>
              <a:gd name="T3" fmla="*/ 0 h 480"/>
              <a:gd name="T4" fmla="*/ 2147483646 w 1680"/>
              <a:gd name="T5" fmla="*/ 2147483646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244" y="240"/>
                  <a:pt x="488" y="0"/>
                  <a:pt x="768" y="0"/>
                </a:cubicBezTo>
                <a:cubicBezTo>
                  <a:pt x="1048" y="0"/>
                  <a:pt x="1364" y="240"/>
                  <a:pt x="1680" y="480"/>
                </a:cubicBezTo>
              </a:path>
            </a:pathLst>
          </a:custGeom>
          <a:noFill/>
          <a:ln w="1905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Freeform 8">
            <a:extLst>
              <a:ext uri="{FF2B5EF4-FFF2-40B4-BE49-F238E27FC236}">
                <a16:creationId xmlns:a16="http://schemas.microsoft.com/office/drawing/2014/main" id="{4E120577-1F82-4AD3-8545-6BFB91B27644}"/>
              </a:ext>
            </a:extLst>
          </p:cNvPr>
          <p:cNvSpPr>
            <a:spLocks/>
          </p:cNvSpPr>
          <p:nvPr/>
        </p:nvSpPr>
        <p:spPr bwMode="auto">
          <a:xfrm>
            <a:off x="762000" y="2514600"/>
            <a:ext cx="1371600" cy="1447800"/>
          </a:xfrm>
          <a:custGeom>
            <a:avLst/>
            <a:gdLst>
              <a:gd name="T0" fmla="*/ 0 w 1680"/>
              <a:gd name="T1" fmla="*/ 2147483646 h 480"/>
              <a:gd name="T2" fmla="*/ 2147483646 w 1680"/>
              <a:gd name="T3" fmla="*/ 0 h 480"/>
              <a:gd name="T4" fmla="*/ 2147483646 w 1680"/>
              <a:gd name="T5" fmla="*/ 2147483646 h 480"/>
              <a:gd name="T6" fmla="*/ 0 60000 65536"/>
              <a:gd name="T7" fmla="*/ 0 60000 65536"/>
              <a:gd name="T8" fmla="*/ 0 60000 65536"/>
              <a:gd name="T9" fmla="*/ 0 w 1680"/>
              <a:gd name="T10" fmla="*/ 0 h 480"/>
              <a:gd name="T11" fmla="*/ 1680 w 16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80">
                <a:moveTo>
                  <a:pt x="0" y="480"/>
                </a:moveTo>
                <a:cubicBezTo>
                  <a:pt x="244" y="240"/>
                  <a:pt x="488" y="0"/>
                  <a:pt x="768" y="0"/>
                </a:cubicBezTo>
                <a:cubicBezTo>
                  <a:pt x="1048" y="0"/>
                  <a:pt x="1364" y="240"/>
                  <a:pt x="1680" y="48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756120FF-9B9E-4DB0-88C7-515A874E40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962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68A34FB2-38D8-4FB0-A2B5-DC4FBFCA8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3C4AF990-D382-4C14-A8CA-63D44EEA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2590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Different curves are used for different values of one of the independent variable</a:t>
            </a:r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E0792504-43D9-4327-911C-BC18724F9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95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7968CD37-278C-415E-9D5B-3DEC17976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41D727C6-D149-4645-AEFF-8452DA167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276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80D52EE9-6D09-4098-8DC4-A081AADF3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81400"/>
            <a:ext cx="60960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EDD96B5D-9EEE-4280-B934-442C47BE5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814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B45C22F8-CD6B-4E0A-BB47-4CF001130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667000"/>
            <a:ext cx="0" cy="9144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87BC1D9F-0A83-402F-A1B0-1C894B47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x</a:t>
            </a:r>
            <a:r>
              <a:rPr lang="en-US" altLang="en-US" sz="18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CA6C3D34-4F8E-4D24-A0DC-FA2680FF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76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1</a:t>
            </a:r>
          </a:p>
        </p:txBody>
      </p:sp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id="{1D538781-89BB-48DD-BA4C-292E0C16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86000"/>
          <a:ext cx="8413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4" imgW="507780" imgH="215806" progId="Equation.3">
                  <p:embed/>
                </p:oleObj>
              </mc:Choice>
              <mc:Fallback>
                <p:oleObj name="Equation" r:id="rId4" imgW="507780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8413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Line 21">
            <a:extLst>
              <a:ext uri="{FF2B5EF4-FFF2-40B4-BE49-F238E27FC236}">
                <a16:creationId xmlns:a16="http://schemas.microsoft.com/office/drawing/2014/main" id="{9E47F6C0-A822-4B3F-9B2A-BD557D307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9306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C1872FE7-09D6-4306-8D47-29BDB501AB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4828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54BB0B70-0467-436F-AA5F-DFCFF185A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8194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FFF102D1-2434-4A16-B6C4-CE3864340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62A61499-E45D-426B-96A3-0D7B4D53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281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Three dimensional plot of the function T(x,t)  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1469F216-649E-4854-B253-902ACB71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048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66"/>
                </a:solidFill>
              </a:rPr>
              <a:t>The axis represent the independent variables. The value of the function is displayed at grid points</a:t>
            </a:r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8DA3A353-156C-48E0-8F19-F32C5683D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743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4AACA48E-21E1-4D91-A8A5-FC5004FD8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743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349FB50E-E829-42D9-A67B-9BBE9D118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2A1EEBFE-8848-437D-A20E-A8528B81C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6576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11BE2E01-8ACF-4F19-B021-43C6B21C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T=3.5</a:t>
            </a:r>
            <a:endParaRPr lang="en-US" altLang="en-US" sz="1800" baseline="-25000">
              <a:solidFill>
                <a:srgbClr val="FF0000"/>
              </a:solidFill>
            </a:endParaRPr>
          </a:p>
        </p:txBody>
      </p: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CB78AD67-1059-4B5B-AD1B-346C0F46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09800"/>
            <a:ext cx="914400" cy="457200"/>
          </a:xfrm>
          <a:prstGeom prst="wedgeRoundRectCallout">
            <a:avLst>
              <a:gd name="adj1" fmla="val -50694"/>
              <a:gd name="adj2" fmla="val 1607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T=5.2</a:t>
            </a:r>
          </a:p>
        </p:txBody>
      </p:sp>
      <p:sp>
        <p:nvSpPr>
          <p:cNvPr id="15393" name="Freeform 33">
            <a:extLst>
              <a:ext uri="{FF2B5EF4-FFF2-40B4-BE49-F238E27FC236}">
                <a16:creationId xmlns:a16="http://schemas.microsoft.com/office/drawing/2014/main" id="{9630EAFA-AEC6-4AB5-B3B8-4FBA8C7194C1}"/>
              </a:ext>
            </a:extLst>
          </p:cNvPr>
          <p:cNvSpPr>
            <a:spLocks/>
          </p:cNvSpPr>
          <p:nvPr/>
        </p:nvSpPr>
        <p:spPr bwMode="auto">
          <a:xfrm>
            <a:off x="3048000" y="2219325"/>
            <a:ext cx="2603500" cy="1514475"/>
          </a:xfrm>
          <a:custGeom>
            <a:avLst/>
            <a:gdLst>
              <a:gd name="T0" fmla="*/ 2147483646 w 1640"/>
              <a:gd name="T1" fmla="*/ 2147483646 h 954"/>
              <a:gd name="T2" fmla="*/ 2147483646 w 1640"/>
              <a:gd name="T3" fmla="*/ 2147483646 h 954"/>
              <a:gd name="T4" fmla="*/ 2147483646 w 1640"/>
              <a:gd name="T5" fmla="*/ 2147483646 h 954"/>
              <a:gd name="T6" fmla="*/ 2147483646 w 1640"/>
              <a:gd name="T7" fmla="*/ 2147483646 h 954"/>
              <a:gd name="T8" fmla="*/ 2147483646 w 1640"/>
              <a:gd name="T9" fmla="*/ 2147483646 h 954"/>
              <a:gd name="T10" fmla="*/ 2147483646 w 1640"/>
              <a:gd name="T11" fmla="*/ 2147483646 h 954"/>
              <a:gd name="T12" fmla="*/ 2147483646 w 1640"/>
              <a:gd name="T13" fmla="*/ 2147483646 h 954"/>
              <a:gd name="T14" fmla="*/ 2147483646 w 1640"/>
              <a:gd name="T15" fmla="*/ 2147483646 h 954"/>
              <a:gd name="T16" fmla="*/ 2147483646 w 1640"/>
              <a:gd name="T17" fmla="*/ 2147483646 h 954"/>
              <a:gd name="T18" fmla="*/ 2147483646 w 1640"/>
              <a:gd name="T19" fmla="*/ 2147483646 h 954"/>
              <a:gd name="T20" fmla="*/ 2147483646 w 1640"/>
              <a:gd name="T21" fmla="*/ 2147483646 h 954"/>
              <a:gd name="T22" fmla="*/ 2147483646 w 1640"/>
              <a:gd name="T23" fmla="*/ 2147483646 h 954"/>
              <a:gd name="T24" fmla="*/ 2147483646 w 1640"/>
              <a:gd name="T25" fmla="*/ 2147483646 h 954"/>
              <a:gd name="T26" fmla="*/ 2147483646 w 1640"/>
              <a:gd name="T27" fmla="*/ 2147483646 h 954"/>
              <a:gd name="T28" fmla="*/ 2147483646 w 1640"/>
              <a:gd name="T29" fmla="*/ 2147483646 h 954"/>
              <a:gd name="T30" fmla="*/ 2147483646 w 1640"/>
              <a:gd name="T31" fmla="*/ 2147483646 h 954"/>
              <a:gd name="T32" fmla="*/ 2147483646 w 1640"/>
              <a:gd name="T33" fmla="*/ 2147483646 h 954"/>
              <a:gd name="T34" fmla="*/ 2147483646 w 1640"/>
              <a:gd name="T35" fmla="*/ 2147483646 h 954"/>
              <a:gd name="T36" fmla="*/ 2147483646 w 1640"/>
              <a:gd name="T37" fmla="*/ 2147483646 h 954"/>
              <a:gd name="T38" fmla="*/ 2147483646 w 1640"/>
              <a:gd name="T39" fmla="*/ 2147483646 h 954"/>
              <a:gd name="T40" fmla="*/ 2147483646 w 1640"/>
              <a:gd name="T41" fmla="*/ 2147483646 h 954"/>
              <a:gd name="T42" fmla="*/ 2147483646 w 1640"/>
              <a:gd name="T43" fmla="*/ 2147483646 h 954"/>
              <a:gd name="T44" fmla="*/ 2147483646 w 1640"/>
              <a:gd name="T45" fmla="*/ 2147483646 h 954"/>
              <a:gd name="T46" fmla="*/ 2147483646 w 1640"/>
              <a:gd name="T47" fmla="*/ 2147483646 h 954"/>
              <a:gd name="T48" fmla="*/ 2147483646 w 1640"/>
              <a:gd name="T49" fmla="*/ 2147483646 h 954"/>
              <a:gd name="T50" fmla="*/ 2147483646 w 1640"/>
              <a:gd name="T51" fmla="*/ 2147483646 h 954"/>
              <a:gd name="T52" fmla="*/ 2147483646 w 1640"/>
              <a:gd name="T53" fmla="*/ 2147483646 h 954"/>
              <a:gd name="T54" fmla="*/ 2147483646 w 1640"/>
              <a:gd name="T55" fmla="*/ 2147483646 h 954"/>
              <a:gd name="T56" fmla="*/ 2147483646 w 1640"/>
              <a:gd name="T57" fmla="*/ 2147483646 h 954"/>
              <a:gd name="T58" fmla="*/ 2147483646 w 1640"/>
              <a:gd name="T59" fmla="*/ 2147483646 h 954"/>
              <a:gd name="T60" fmla="*/ 2147483646 w 1640"/>
              <a:gd name="T61" fmla="*/ 2147483646 h 954"/>
              <a:gd name="T62" fmla="*/ 2147483646 w 1640"/>
              <a:gd name="T63" fmla="*/ 2147483646 h 954"/>
              <a:gd name="T64" fmla="*/ 0 w 1640"/>
              <a:gd name="T65" fmla="*/ 2147483646 h 954"/>
              <a:gd name="T66" fmla="*/ 2147483646 w 1640"/>
              <a:gd name="T67" fmla="*/ 2147483646 h 954"/>
              <a:gd name="T68" fmla="*/ 2147483646 w 1640"/>
              <a:gd name="T69" fmla="*/ 2147483646 h 9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40"/>
              <a:gd name="T106" fmla="*/ 0 h 954"/>
              <a:gd name="T107" fmla="*/ 1640 w 1640"/>
              <a:gd name="T108" fmla="*/ 954 h 9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40" h="954">
                <a:moveTo>
                  <a:pt x="60" y="520"/>
                </a:moveTo>
                <a:cubicBezTo>
                  <a:pt x="31" y="534"/>
                  <a:pt x="9" y="548"/>
                  <a:pt x="69" y="498"/>
                </a:cubicBezTo>
                <a:cubicBezTo>
                  <a:pt x="104" y="469"/>
                  <a:pt x="104" y="475"/>
                  <a:pt x="145" y="464"/>
                </a:cubicBezTo>
                <a:cubicBezTo>
                  <a:pt x="177" y="442"/>
                  <a:pt x="245" y="311"/>
                  <a:pt x="298" y="385"/>
                </a:cubicBezTo>
                <a:cubicBezTo>
                  <a:pt x="378" y="370"/>
                  <a:pt x="344" y="380"/>
                  <a:pt x="400" y="362"/>
                </a:cubicBezTo>
                <a:cubicBezTo>
                  <a:pt x="462" y="308"/>
                  <a:pt x="423" y="384"/>
                  <a:pt x="477" y="367"/>
                </a:cubicBezTo>
                <a:cubicBezTo>
                  <a:pt x="537" y="286"/>
                  <a:pt x="475" y="382"/>
                  <a:pt x="533" y="339"/>
                </a:cubicBezTo>
                <a:cubicBezTo>
                  <a:pt x="622" y="272"/>
                  <a:pt x="561" y="311"/>
                  <a:pt x="672" y="246"/>
                </a:cubicBezTo>
                <a:cubicBezTo>
                  <a:pt x="913" y="139"/>
                  <a:pt x="961" y="88"/>
                  <a:pt x="1211" y="79"/>
                </a:cubicBezTo>
                <a:cubicBezTo>
                  <a:pt x="1251" y="0"/>
                  <a:pt x="1508" y="140"/>
                  <a:pt x="1567" y="158"/>
                </a:cubicBezTo>
                <a:cubicBezTo>
                  <a:pt x="1578" y="169"/>
                  <a:pt x="1589" y="183"/>
                  <a:pt x="1601" y="192"/>
                </a:cubicBezTo>
                <a:cubicBezTo>
                  <a:pt x="1612" y="201"/>
                  <a:pt x="1630" y="198"/>
                  <a:pt x="1635" y="214"/>
                </a:cubicBezTo>
                <a:cubicBezTo>
                  <a:pt x="1640" y="234"/>
                  <a:pt x="1598" y="265"/>
                  <a:pt x="1592" y="272"/>
                </a:cubicBezTo>
                <a:cubicBezTo>
                  <a:pt x="1578" y="289"/>
                  <a:pt x="1548" y="322"/>
                  <a:pt x="1527" y="339"/>
                </a:cubicBezTo>
                <a:cubicBezTo>
                  <a:pt x="1506" y="356"/>
                  <a:pt x="1487" y="356"/>
                  <a:pt x="1464" y="373"/>
                </a:cubicBezTo>
                <a:cubicBezTo>
                  <a:pt x="1440" y="423"/>
                  <a:pt x="1424" y="409"/>
                  <a:pt x="1388" y="441"/>
                </a:cubicBezTo>
                <a:cubicBezTo>
                  <a:pt x="1361" y="496"/>
                  <a:pt x="1357" y="470"/>
                  <a:pt x="1319" y="498"/>
                </a:cubicBezTo>
                <a:cubicBezTo>
                  <a:pt x="1302" y="512"/>
                  <a:pt x="1285" y="529"/>
                  <a:pt x="1269" y="543"/>
                </a:cubicBezTo>
                <a:cubicBezTo>
                  <a:pt x="1250" y="560"/>
                  <a:pt x="1222" y="556"/>
                  <a:pt x="1200" y="565"/>
                </a:cubicBezTo>
                <a:cubicBezTo>
                  <a:pt x="1161" y="618"/>
                  <a:pt x="1109" y="627"/>
                  <a:pt x="1055" y="644"/>
                </a:cubicBezTo>
                <a:cubicBezTo>
                  <a:pt x="1034" y="687"/>
                  <a:pt x="1031" y="701"/>
                  <a:pt x="1006" y="739"/>
                </a:cubicBezTo>
                <a:cubicBezTo>
                  <a:pt x="989" y="763"/>
                  <a:pt x="936" y="860"/>
                  <a:pt x="936" y="860"/>
                </a:cubicBezTo>
                <a:cubicBezTo>
                  <a:pt x="925" y="905"/>
                  <a:pt x="920" y="925"/>
                  <a:pt x="885" y="939"/>
                </a:cubicBezTo>
                <a:cubicBezTo>
                  <a:pt x="818" y="910"/>
                  <a:pt x="923" y="954"/>
                  <a:pt x="792" y="916"/>
                </a:cubicBezTo>
                <a:cubicBezTo>
                  <a:pt x="774" y="911"/>
                  <a:pt x="741" y="894"/>
                  <a:pt x="741" y="894"/>
                </a:cubicBezTo>
                <a:cubicBezTo>
                  <a:pt x="721" y="855"/>
                  <a:pt x="706" y="841"/>
                  <a:pt x="672" y="826"/>
                </a:cubicBezTo>
                <a:cubicBezTo>
                  <a:pt x="640" y="782"/>
                  <a:pt x="605" y="772"/>
                  <a:pt x="562" y="758"/>
                </a:cubicBezTo>
                <a:cubicBezTo>
                  <a:pt x="534" y="733"/>
                  <a:pt x="508" y="726"/>
                  <a:pt x="477" y="713"/>
                </a:cubicBezTo>
                <a:cubicBezTo>
                  <a:pt x="434" y="716"/>
                  <a:pt x="390" y="710"/>
                  <a:pt x="349" y="724"/>
                </a:cubicBezTo>
                <a:cubicBezTo>
                  <a:pt x="329" y="730"/>
                  <a:pt x="317" y="761"/>
                  <a:pt x="298" y="770"/>
                </a:cubicBezTo>
                <a:cubicBezTo>
                  <a:pt x="281" y="777"/>
                  <a:pt x="247" y="792"/>
                  <a:pt x="247" y="792"/>
                </a:cubicBezTo>
                <a:cubicBezTo>
                  <a:pt x="160" y="785"/>
                  <a:pt x="111" y="793"/>
                  <a:pt x="43" y="736"/>
                </a:cubicBezTo>
                <a:cubicBezTo>
                  <a:pt x="5" y="658"/>
                  <a:pt x="16" y="693"/>
                  <a:pt x="0" y="634"/>
                </a:cubicBezTo>
                <a:cubicBezTo>
                  <a:pt x="8" y="626"/>
                  <a:pt x="26" y="612"/>
                  <a:pt x="26" y="612"/>
                </a:cubicBezTo>
                <a:lnTo>
                  <a:pt x="60" y="520"/>
                </a:lnTo>
                <a:close/>
              </a:path>
            </a:pathLst>
          </a:cu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94" name="Footer Placeholder 1">
            <a:extLst>
              <a:ext uri="{FF2B5EF4-FFF2-40B4-BE49-F238E27FC236}">
                <a16:creationId xmlns:a16="http://schemas.microsoft.com/office/drawing/2014/main" id="{DD5BD738-1B52-40AA-B753-8A4ED0BBE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B1C686C-32C8-49A8-97DA-98425CCE3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PDEs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EF910D6-7958-4FE7-B7DA-3CB31E55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PDEs are used to model many systems in many different fields of science and engineering.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0066FF"/>
                </a:solidFill>
              </a:rPr>
              <a:t>Important Examples:</a:t>
            </a:r>
          </a:p>
          <a:p>
            <a:pPr lvl="1" eaLnBrk="1" hangingPunct="1"/>
            <a:r>
              <a:rPr lang="en-US" altLang="en-US" sz="2500">
                <a:solidFill>
                  <a:srgbClr val="FF0000"/>
                </a:solidFill>
              </a:rPr>
              <a:t>Laplace Equation</a:t>
            </a:r>
          </a:p>
          <a:p>
            <a:pPr lvl="1" eaLnBrk="1" hangingPunct="1"/>
            <a:r>
              <a:rPr lang="en-US" altLang="en-US" sz="2500">
                <a:solidFill>
                  <a:srgbClr val="FF0000"/>
                </a:solidFill>
              </a:rPr>
              <a:t>Heat Equation</a:t>
            </a:r>
          </a:p>
          <a:p>
            <a:pPr lvl="1" eaLnBrk="1" hangingPunct="1"/>
            <a:r>
              <a:rPr lang="en-US" altLang="en-US" sz="2500">
                <a:solidFill>
                  <a:srgbClr val="FF0000"/>
                </a:solidFill>
              </a:rPr>
              <a:t>Wave Equation</a:t>
            </a:r>
          </a:p>
        </p:txBody>
      </p:sp>
      <p:sp>
        <p:nvSpPr>
          <p:cNvPr id="17412" name="Footer Placeholder 1">
            <a:extLst>
              <a:ext uri="{FF2B5EF4-FFF2-40B4-BE49-F238E27FC236}">
                <a16:creationId xmlns:a16="http://schemas.microsoft.com/office/drawing/2014/main" id="{C1F0964E-4942-4F98-A76A-62CCCF29A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058EFC3-4CA1-44F1-BA06-AFBF39DD0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Laplace Equation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A24D2EEB-227B-4B56-989E-B457AFD1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777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Used to describe the steady state distribution of heat in a body.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Also used to describe the steady state distribution of electrical charge in a body.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AC0E153E-BD1B-44EF-9B22-1347D526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620000" cy="12192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02515759-7410-45E4-AB04-1F385EB7A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1752600"/>
          <a:ext cx="6664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4" imgW="2667000" imgH="457200" progId="Equation.3">
                  <p:embed/>
                </p:oleObj>
              </mc:Choice>
              <mc:Fallback>
                <p:oleObj name="Equation" r:id="rId4" imgW="2667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752600"/>
                        <a:ext cx="6664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Footer Placeholder 1">
            <a:extLst>
              <a:ext uri="{FF2B5EF4-FFF2-40B4-BE49-F238E27FC236}">
                <a16:creationId xmlns:a16="http://schemas.microsoft.com/office/drawing/2014/main" id="{E8232543-22AB-4158-8890-EBB0FA618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1ECFF6-0783-4953-9E45-DAA1EF939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Heat Equation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E440303F-B450-44C6-921B-5954CDD3A39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79463" y="1809750"/>
          <a:ext cx="57880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2349500" imgH="482600" progId="Equation.3">
                  <p:embed/>
                </p:oleObj>
              </mc:Choice>
              <mc:Fallback>
                <p:oleObj name="Equation" r:id="rId4" imgW="23495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809750"/>
                        <a:ext cx="578802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6DA1EB53-97D7-4C73-8AB6-AB5763E52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48063"/>
            <a:ext cx="7162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The function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u(x,y,z,t)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  <a:r>
              <a:rPr lang="en-US" altLang="en-US">
                <a:latin typeface="Arial" panose="020B0604020202020204" pitchFamily="34" charset="0"/>
              </a:rPr>
              <a:t>is used to represent the temperature at time </a:t>
            </a:r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>
                <a:latin typeface="Arial" panose="020B0604020202020204" pitchFamily="34" charset="0"/>
              </a:rPr>
              <a:t>  in a physical body at a point  with coordinates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(x,y,z)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is the thermal diffusivity. It is sufficient to consider the case </a:t>
            </a:r>
            <a:r>
              <a:rPr lang="en-US" altLang="en-US" b="1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b="1">
                <a:latin typeface="Arial" panose="020B0604020202020204" pitchFamily="34" charset="0"/>
              </a:rPr>
              <a:t> = 1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6432926-865B-4297-962D-CEBDEB6C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6858000" cy="1524000"/>
          </a:xfrm>
          <a:prstGeom prst="rect">
            <a:avLst/>
          </a:prstGeom>
          <a:solidFill>
            <a:schemeClr val="accent1">
              <a:alpha val="2392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0" name="Footer Placeholder 1">
            <a:extLst>
              <a:ext uri="{FF2B5EF4-FFF2-40B4-BE49-F238E27FC236}">
                <a16:creationId xmlns:a16="http://schemas.microsoft.com/office/drawing/2014/main" id="{1B36E8DC-05E3-44ED-9B25-580BCAA51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SPRING 2018 CSE-521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16218</TotalTime>
  <Words>704</Words>
  <Application>Microsoft Office PowerPoint</Application>
  <PresentationFormat>On-screen Show (4:3)</PresentationFormat>
  <Paragraphs>130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Verdana</vt:lpstr>
      <vt:lpstr>Arial</vt:lpstr>
      <vt:lpstr>Garamond</vt:lpstr>
      <vt:lpstr>Wingdings</vt:lpstr>
      <vt:lpstr>Times New Roman</vt:lpstr>
      <vt:lpstr>Symbol</vt:lpstr>
      <vt:lpstr>Level</vt:lpstr>
      <vt:lpstr>Microsoft Equation 3.0</vt:lpstr>
      <vt:lpstr>On the Discretization Methods for Partial Differential Equations</vt:lpstr>
      <vt:lpstr>Partial Differential Equations</vt:lpstr>
      <vt:lpstr>Partial Differential Equations</vt:lpstr>
      <vt:lpstr>Notation</vt:lpstr>
      <vt:lpstr>Linear PDE Classification</vt:lpstr>
      <vt:lpstr>Representing the Solution of a PDE (Two Independent Variables)</vt:lpstr>
      <vt:lpstr>Examples of PDEs</vt:lpstr>
      <vt:lpstr>Laplace Equation</vt:lpstr>
      <vt:lpstr>Heat Equation</vt:lpstr>
      <vt:lpstr>Heat Equation </vt:lpstr>
      <vt:lpstr>Simpler Heat Equation</vt:lpstr>
      <vt:lpstr>Wave Equation</vt:lpstr>
      <vt:lpstr>Classification of PDEs</vt:lpstr>
      <vt:lpstr>Linear Second Order PDEs Classification</vt:lpstr>
      <vt:lpstr>Linear Second Order PDE Examples (Classification)</vt:lpstr>
      <vt:lpstr>Linear Second Order PDE Examples (Classification)</vt:lpstr>
      <vt:lpstr>Boundary Conditions for PDEs</vt:lpstr>
      <vt:lpstr>The Solution Methods for PDEs</vt:lpstr>
      <vt:lpstr>Elliptic Equations</vt:lpstr>
      <vt:lpstr>Laplace Equation</vt:lpstr>
      <vt:lpstr>Laplace Equation</vt:lpstr>
      <vt:lpstr>Linear Second Order PDEs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</dc:creator>
  <cp:lastModifiedBy>Mehmet KOCABAŞ</cp:lastModifiedBy>
  <cp:revision>308</cp:revision>
  <dcterms:created xsi:type="dcterms:W3CDTF">2002-11-14T22:58:36Z</dcterms:created>
  <dcterms:modified xsi:type="dcterms:W3CDTF">2018-05-05T18:43:13Z</dcterms:modified>
</cp:coreProperties>
</file>