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97" r:id="rId3"/>
    <p:sldId id="298" r:id="rId4"/>
    <p:sldId id="306" r:id="rId5"/>
    <p:sldId id="307" r:id="rId6"/>
    <p:sldId id="257" r:id="rId7"/>
    <p:sldId id="258" r:id="rId8"/>
    <p:sldId id="3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E77E1-343E-A344-B537-3467212ED20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41D3-B40C-D24E-AB21-B48145F25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64916-9B7C-F54B-8399-230C258C4A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1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9962-6CCC-B31E-5E2E-6E411BC35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EFC7E-7F70-0C80-1908-498DE6F67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0A7E4-A364-F181-C230-5D32F2CA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B593-3536-2340-B6C5-ECBBBF3D7EC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C0653-A749-4563-0B9B-F06E8188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FCD6-53D5-0DD4-DBC1-3BC73E6A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C6F2-454F-1F4F-BE37-E1737395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1902-F515-36B9-2B47-7FDE29EE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BFEB3-5F1F-D58C-4867-6F77416F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1D2DC-4BDD-E469-CBC8-5672DADA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B593-3536-2340-B6C5-ECBBBF3D7EC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49756-9C47-9BFA-093D-04C8E0C8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8F49D-9346-032C-252C-90D47A35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C6F2-454F-1F4F-BE37-E1737395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A4EB5-6422-10EB-974A-944190DB6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84FDB-A165-BF4C-C5CE-4B7660736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E88F4-F129-5B4B-B021-4727F644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B593-3536-2340-B6C5-ECBBBF3D7EC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9F68D-E467-21FA-2BBB-96C0B0F0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16A7F-6A6C-E239-8EFD-10A2637A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C6F2-454F-1F4F-BE37-E1737395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4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C0FE-9AC2-C2AD-ED75-BBCFFD5C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45B2-BD21-3D25-26D4-2865D83A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AD274-7EF6-579C-B756-5FEF6449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B593-3536-2340-B6C5-ECBBBF3D7EC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C2E92-8B36-DC5E-E0BF-C2129EF2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EFCF-D299-BD22-57C8-6C78531E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C6F2-454F-1F4F-BE37-E1737395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6CCC-36D9-75D5-5A23-D604B1D7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E87C1-477A-A431-8E51-7626E697F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46A9-7C57-2E7D-655C-FA35B5B7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B593-3536-2340-B6C5-ECBBBF3D7EC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B5251-0279-1CE8-809A-F004DFC2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EAE6B-62AD-FA46-E871-59ED1C71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C6F2-454F-1F4F-BE37-E1737395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A056-6731-8BD5-A4FC-3EF1F84F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BEA2-7059-80DF-3A51-E91512D25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0D968-1021-0294-71AF-F5171988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7017-3F73-5642-511A-BF2CF43F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B593-3536-2340-B6C5-ECBBBF3D7EC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F2DAA-A7D8-0DBE-96D9-EF140246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364DC-18F2-A908-E6EF-C21ED7A2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C6F2-454F-1F4F-BE37-E1737395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3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5B27-4391-27B8-D3EC-C03C65FD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E828E-7F87-1453-8B85-792C47665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20E4A-F475-73AD-8FB6-E90184249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FBBD5-5666-C946-D0CF-05B581F51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2CEB6-BE6C-21EA-8AE4-2AFEEC981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6B793-84D3-0495-67C1-92DCA849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B593-3536-2340-B6C5-ECBBBF3D7EC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5195E-D3D1-F3B3-0D87-33D158E4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9678D-3354-074E-5A6F-CA507B9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C6F2-454F-1F4F-BE37-E1737395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353F-D191-36E3-DCCA-E9A24AC6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9121-5BA6-70F7-DEFB-B3B24254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B593-3536-2340-B6C5-ECBBBF3D7EC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60363-DC2F-4692-54A9-057EF1C3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4BBAE-E013-174B-016A-5C037F1A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C6F2-454F-1F4F-BE37-E1737395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2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DADC4-BAF3-70F5-5929-7337AFDA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B593-3536-2340-B6C5-ECBBBF3D7EC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5ACB4-3AD1-27B4-70DA-CF913A19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7BB2D-288A-A806-C815-3653EDD4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C6F2-454F-1F4F-BE37-E1737395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1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4B12-A4C9-5EBB-4145-E83DF7E9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7755-BFDD-AB0F-ACB3-450D8DC9B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E8568-7EFD-A15C-30A3-CC5928FC0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D27EB-EAB8-5616-DE50-787EB97C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B593-3536-2340-B6C5-ECBBBF3D7EC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DDBD2-4614-0A7D-37BB-60E35F5C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6525B-C057-3234-8D2E-AAD54FB8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C6F2-454F-1F4F-BE37-E1737395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17A5-4F72-613D-EA95-E4F4072E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68FBA-B8B0-5369-0692-8AD167A81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B846A-087C-AD24-979F-C7B4C9478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B8FBD-9A9C-2F05-009A-5018AEAC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B593-3536-2340-B6C5-ECBBBF3D7EC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A3CD7-C874-033C-FC70-99B682E1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EE701-38D2-4831-EBEC-D8997368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C6F2-454F-1F4F-BE37-E1737395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3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6FE35-6067-A925-F979-5249DE58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AD08-2780-8E61-5D70-DE8C6BA86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0A763-07C2-6CAC-733F-CA2EDA539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B593-3536-2340-B6C5-ECBBBF3D7EC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43D21-B676-549F-6F3E-B4DA11F4B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C045D-3BB3-97E1-1E10-3E7FCC7EF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FC6F2-454F-1F4F-BE37-E1737395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6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5BB9-5037-534C-4BE9-E3AE7A5E6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C1987-D07F-DB12-1C92-35B7A3DEF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8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F381EC-50DD-2D04-725D-1F597862F1EE}"/>
              </a:ext>
            </a:extLst>
          </p:cNvPr>
          <p:cNvCxnSpPr>
            <a:cxnSpLocks/>
          </p:cNvCxnSpPr>
          <p:nvPr/>
        </p:nvCxnSpPr>
        <p:spPr>
          <a:xfrm>
            <a:off x="3523209" y="5423448"/>
            <a:ext cx="420624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E4E4EB-8CDF-4C98-F37D-FDEAC61D02BF}"/>
              </a:ext>
            </a:extLst>
          </p:cNvPr>
          <p:cNvCxnSpPr>
            <a:cxnSpLocks/>
          </p:cNvCxnSpPr>
          <p:nvPr/>
        </p:nvCxnSpPr>
        <p:spPr>
          <a:xfrm>
            <a:off x="3523209" y="6043887"/>
            <a:ext cx="420624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BE96BA-8F5E-3FE0-3687-109590F76CB5}"/>
              </a:ext>
            </a:extLst>
          </p:cNvPr>
          <p:cNvCxnSpPr>
            <a:cxnSpLocks/>
          </p:cNvCxnSpPr>
          <p:nvPr/>
        </p:nvCxnSpPr>
        <p:spPr>
          <a:xfrm>
            <a:off x="3523209" y="766375"/>
            <a:ext cx="420624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0B5019-BC94-2C2D-23CE-078B22E72567}"/>
              </a:ext>
            </a:extLst>
          </p:cNvPr>
          <p:cNvCxnSpPr>
            <a:cxnSpLocks/>
          </p:cNvCxnSpPr>
          <p:nvPr/>
        </p:nvCxnSpPr>
        <p:spPr>
          <a:xfrm>
            <a:off x="3523209" y="3140505"/>
            <a:ext cx="420624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1F23ED-FF2E-40F8-4A19-7BB995BE5978}"/>
              </a:ext>
            </a:extLst>
          </p:cNvPr>
          <p:cNvCxnSpPr>
            <a:cxnSpLocks/>
          </p:cNvCxnSpPr>
          <p:nvPr/>
        </p:nvCxnSpPr>
        <p:spPr>
          <a:xfrm flipV="1">
            <a:off x="4809968" y="560297"/>
            <a:ext cx="0" cy="112539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076BFDF8-0D5F-A090-D156-2FCF186BE2AA}"/>
              </a:ext>
            </a:extLst>
          </p:cNvPr>
          <p:cNvSpPr/>
          <p:nvPr/>
        </p:nvSpPr>
        <p:spPr>
          <a:xfrm rot="5400000">
            <a:off x="4526936" y="3047173"/>
            <a:ext cx="750475" cy="16335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B99D13-E6E8-CF33-BE76-814E4AED5A83}"/>
              </a:ext>
            </a:extLst>
          </p:cNvPr>
          <p:cNvSpPr/>
          <p:nvPr/>
        </p:nvSpPr>
        <p:spPr>
          <a:xfrm>
            <a:off x="4292491" y="1674392"/>
            <a:ext cx="711988" cy="394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81A35E-B8DF-CF5A-84AC-ABE706EED7DC}"/>
              </a:ext>
            </a:extLst>
          </p:cNvPr>
          <p:cNvSpPr/>
          <p:nvPr/>
        </p:nvSpPr>
        <p:spPr>
          <a:xfrm>
            <a:off x="5584558" y="1072431"/>
            <a:ext cx="711988" cy="394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  <a:r>
              <a:rPr lang="en-US" sz="11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L,R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5522C4-AFD2-E2E7-8ACC-F2C643B6B527}"/>
              </a:ext>
            </a:extLst>
          </p:cNvPr>
          <p:cNvSpPr/>
          <p:nvPr/>
        </p:nvSpPr>
        <p:spPr>
          <a:xfrm>
            <a:off x="6170212" y="1760675"/>
            <a:ext cx="711988" cy="394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sz="11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L,R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CD22F-C260-D890-8AAB-E0F0E4E65E38}"/>
              </a:ext>
            </a:extLst>
          </p:cNvPr>
          <p:cNvSpPr/>
          <p:nvPr/>
        </p:nvSpPr>
        <p:spPr>
          <a:xfrm>
            <a:off x="3580503" y="2408917"/>
            <a:ext cx="711988" cy="394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9833EBE-E3A1-5686-EDE9-254E246D9F91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 flipV="1">
            <a:off x="4292491" y="1957924"/>
            <a:ext cx="1877721" cy="648242"/>
          </a:xfrm>
          <a:prstGeom prst="bentConnector3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CC8AD7E-6575-10A3-5A70-ABEF76EC45DD}"/>
              </a:ext>
            </a:extLst>
          </p:cNvPr>
          <p:cNvCxnSpPr>
            <a:stCxn id="14" idx="3"/>
            <a:endCxn id="10" idx="2"/>
          </p:cNvCxnSpPr>
          <p:nvPr/>
        </p:nvCxnSpPr>
        <p:spPr>
          <a:xfrm flipV="1">
            <a:off x="4292491" y="2068890"/>
            <a:ext cx="355994" cy="537276"/>
          </a:xfrm>
          <a:prstGeom prst="bentConnector2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D254F99-AFC5-53AD-41F8-2745942E688E}"/>
              </a:ext>
            </a:extLst>
          </p:cNvPr>
          <p:cNvCxnSpPr>
            <a:stCxn id="10" idx="0"/>
            <a:endCxn id="14" idx="0"/>
          </p:cNvCxnSpPr>
          <p:nvPr/>
        </p:nvCxnSpPr>
        <p:spPr>
          <a:xfrm rot="16200000" flipH="1" flipV="1">
            <a:off x="3925228" y="1685660"/>
            <a:ext cx="734525" cy="711988"/>
          </a:xfrm>
          <a:prstGeom prst="bentConnector3">
            <a:avLst>
              <a:gd name="adj1" fmla="val -3112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5D9AC59-B78E-E233-243F-50D8B3C50268}"/>
              </a:ext>
            </a:extLst>
          </p:cNvPr>
          <p:cNvCxnSpPr>
            <a:stCxn id="12" idx="1"/>
            <a:endCxn id="14" idx="0"/>
          </p:cNvCxnSpPr>
          <p:nvPr/>
        </p:nvCxnSpPr>
        <p:spPr>
          <a:xfrm rot="10800000" flipV="1">
            <a:off x="3936498" y="1269679"/>
            <a:ext cx="1648061" cy="1139237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3AB69CA-84FA-5F1A-B3DF-09619CFDB5F4}"/>
              </a:ext>
            </a:extLst>
          </p:cNvPr>
          <p:cNvSpPr/>
          <p:nvPr/>
        </p:nvSpPr>
        <p:spPr>
          <a:xfrm>
            <a:off x="5397413" y="2444303"/>
            <a:ext cx="711988" cy="394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B703AB4-94BB-489D-14F2-C42F7D039935}"/>
              </a:ext>
            </a:extLst>
          </p:cNvPr>
          <p:cNvCxnSpPr>
            <a:stCxn id="20" idx="0"/>
            <a:endCxn id="13" idx="1"/>
          </p:cNvCxnSpPr>
          <p:nvPr/>
        </p:nvCxnSpPr>
        <p:spPr>
          <a:xfrm rot="5400000" flipH="1" flipV="1">
            <a:off x="5718620" y="1992712"/>
            <a:ext cx="486379" cy="416805"/>
          </a:xfrm>
          <a:prstGeom prst="bentConnector2">
            <a:avLst/>
          </a:prstGeom>
          <a:ln w="28575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0C360DB-E3C9-20B3-E899-194CE126C1BB}"/>
              </a:ext>
            </a:extLst>
          </p:cNvPr>
          <p:cNvSpPr/>
          <p:nvPr/>
        </p:nvSpPr>
        <p:spPr>
          <a:xfrm>
            <a:off x="4229119" y="3913350"/>
            <a:ext cx="711988" cy="394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5736A7-196F-5DBD-CF39-F154302C2ABB}"/>
              </a:ext>
            </a:extLst>
          </p:cNvPr>
          <p:cNvSpPr/>
          <p:nvPr/>
        </p:nvSpPr>
        <p:spPr>
          <a:xfrm>
            <a:off x="6526204" y="3370276"/>
            <a:ext cx="711988" cy="394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  <a:r>
              <a:rPr lang="en-US" sz="11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L,R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DC0311-1CDF-2E52-A7B6-F24BB9322741}"/>
              </a:ext>
            </a:extLst>
          </p:cNvPr>
          <p:cNvSpPr/>
          <p:nvPr/>
        </p:nvSpPr>
        <p:spPr>
          <a:xfrm>
            <a:off x="6093991" y="3959447"/>
            <a:ext cx="711988" cy="394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sz="11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L,R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47D9BA-D249-734B-08D6-828708D28E1B}"/>
              </a:ext>
            </a:extLst>
          </p:cNvPr>
          <p:cNvSpPr/>
          <p:nvPr/>
        </p:nvSpPr>
        <p:spPr>
          <a:xfrm>
            <a:off x="3580502" y="4647875"/>
            <a:ext cx="711988" cy="394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B101387-0731-4B9B-37B8-05AFBCA8D895}"/>
              </a:ext>
            </a:extLst>
          </p:cNvPr>
          <p:cNvCxnSpPr>
            <a:stCxn id="24" idx="0"/>
            <a:endCxn id="28" idx="0"/>
          </p:cNvCxnSpPr>
          <p:nvPr/>
        </p:nvCxnSpPr>
        <p:spPr>
          <a:xfrm rot="16200000" flipH="1" flipV="1">
            <a:off x="3893542" y="3956303"/>
            <a:ext cx="734525" cy="648617"/>
          </a:xfrm>
          <a:prstGeom prst="bentConnector3">
            <a:avLst>
              <a:gd name="adj1" fmla="val -23727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ACAD314-5A00-3B33-BE02-8D0196C3960E}"/>
              </a:ext>
            </a:extLst>
          </p:cNvPr>
          <p:cNvCxnSpPr>
            <a:stCxn id="26" idx="1"/>
            <a:endCxn id="28" idx="0"/>
          </p:cNvCxnSpPr>
          <p:nvPr/>
        </p:nvCxnSpPr>
        <p:spPr>
          <a:xfrm rot="10800000" flipV="1">
            <a:off x="3936496" y="3567525"/>
            <a:ext cx="2589708" cy="108035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49DAB1D-EE8D-C29C-0439-53EBD3FA9BED}"/>
              </a:ext>
            </a:extLst>
          </p:cNvPr>
          <p:cNvCxnSpPr>
            <a:stCxn id="27" idx="2"/>
            <a:endCxn id="58" idx="0"/>
          </p:cNvCxnSpPr>
          <p:nvPr/>
        </p:nvCxnSpPr>
        <p:spPr>
          <a:xfrm rot="16200000" flipH="1">
            <a:off x="5952428" y="4851502"/>
            <a:ext cx="1211037" cy="21592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49A0838-EFE7-50F7-E3EA-D3607EE66953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3902336" y="4988127"/>
            <a:ext cx="1363056" cy="249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5F04250-B8AB-6AEC-DC05-60B12B146F76}"/>
              </a:ext>
            </a:extLst>
          </p:cNvPr>
          <p:cNvSpPr txBox="1"/>
          <p:nvPr/>
        </p:nvSpPr>
        <p:spPr>
          <a:xfrm>
            <a:off x="3523209" y="511208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FE9B14-477A-A504-1A03-B5958464B1C3}"/>
              </a:ext>
            </a:extLst>
          </p:cNvPr>
          <p:cNvSpPr txBox="1"/>
          <p:nvPr/>
        </p:nvSpPr>
        <p:spPr>
          <a:xfrm>
            <a:off x="3523209" y="2855200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epilimnion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19751A-117F-A0BA-917F-15FCDD29C4E1}"/>
              </a:ext>
            </a:extLst>
          </p:cNvPr>
          <p:cNvSpPr txBox="1"/>
          <p:nvPr/>
        </p:nvSpPr>
        <p:spPr>
          <a:xfrm>
            <a:off x="3523209" y="310372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hypolimnion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05344F-CADF-C909-C88F-6B8239116CFD}"/>
              </a:ext>
            </a:extLst>
          </p:cNvPr>
          <p:cNvSpPr txBox="1"/>
          <p:nvPr/>
        </p:nvSpPr>
        <p:spPr>
          <a:xfrm>
            <a:off x="3523209" y="5420731"/>
            <a:ext cx="827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sediments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272663-5A07-CF47-93FE-498C21454947}"/>
              </a:ext>
            </a:extLst>
          </p:cNvPr>
          <p:cNvSpPr txBox="1"/>
          <p:nvPr/>
        </p:nvSpPr>
        <p:spPr>
          <a:xfrm rot="16200000">
            <a:off x="6699498" y="1717591"/>
            <a:ext cx="187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Load, Export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3F0261-530D-8562-DAA0-FB9DF96E384E}"/>
              </a:ext>
            </a:extLst>
          </p:cNvPr>
          <p:cNvCxnSpPr>
            <a:stCxn id="13" idx="2"/>
            <a:endCxn id="58" idx="3"/>
          </p:cNvCxnSpPr>
          <p:nvPr/>
        </p:nvCxnSpPr>
        <p:spPr>
          <a:xfrm rot="16200000" flipH="1">
            <a:off x="4970524" y="3710854"/>
            <a:ext cx="3607058" cy="495695"/>
          </a:xfrm>
          <a:prstGeom prst="bentConnector4">
            <a:avLst>
              <a:gd name="adj1" fmla="val 24426"/>
              <a:gd name="adj2" fmla="val 18812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764192-2CB0-9CEA-85A2-687F676ADCC9}"/>
              </a:ext>
            </a:extLst>
          </p:cNvPr>
          <p:cNvSpPr txBox="1"/>
          <p:nvPr/>
        </p:nvSpPr>
        <p:spPr>
          <a:xfrm>
            <a:off x="6840371" y="2764788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settling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9453BB-7E57-585A-D452-215A001BED3A}"/>
              </a:ext>
            </a:extLst>
          </p:cNvPr>
          <p:cNvSpPr txBox="1"/>
          <p:nvPr/>
        </p:nvSpPr>
        <p:spPr>
          <a:xfrm>
            <a:off x="4848544" y="511208"/>
            <a:ext cx="16033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atmospheric exchange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3DDAB6-6387-B370-4A23-4B4412305E95}"/>
              </a:ext>
            </a:extLst>
          </p:cNvPr>
          <p:cNvSpPr txBox="1"/>
          <p:nvPr/>
        </p:nvSpPr>
        <p:spPr>
          <a:xfrm rot="16200000">
            <a:off x="6015134" y="4532108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settling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391820-341E-998C-BF5F-67BC3AF934A4}"/>
              </a:ext>
            </a:extLst>
          </p:cNvPr>
          <p:cNvSpPr txBox="1"/>
          <p:nvPr/>
        </p:nvSpPr>
        <p:spPr>
          <a:xfrm rot="16200000">
            <a:off x="3860755" y="4676612"/>
            <a:ext cx="1227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respiration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603AF4-DF5C-8A94-845A-378A0A327D67}"/>
              </a:ext>
            </a:extLst>
          </p:cNvPr>
          <p:cNvSpPr txBox="1"/>
          <p:nvPr/>
        </p:nvSpPr>
        <p:spPr>
          <a:xfrm rot="16200000">
            <a:off x="5230754" y="5156638"/>
            <a:ext cx="73481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recycling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C68CFF-BCD5-3B39-E799-DF7DD8E8BC00}"/>
              </a:ext>
            </a:extLst>
          </p:cNvPr>
          <p:cNvSpPr txBox="1"/>
          <p:nvPr/>
        </p:nvSpPr>
        <p:spPr>
          <a:xfrm>
            <a:off x="4400825" y="2937275"/>
            <a:ext cx="1269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entrainment (E)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E5DC25-486D-64D7-CE5C-FE08928848AC}"/>
              </a:ext>
            </a:extLst>
          </p:cNvPr>
          <p:cNvSpPr txBox="1"/>
          <p:nvPr/>
        </p:nvSpPr>
        <p:spPr>
          <a:xfrm>
            <a:off x="12717" y="-2521"/>
            <a:ext cx="2202337" cy="200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82880" indent="-457200"/>
            <a:r>
              <a:rPr lang="en-US" sz="1400" b="1" u="sng" dirty="0"/>
              <a:t>Key</a:t>
            </a:r>
          </a:p>
          <a:p>
            <a:pPr marL="182880" indent="-457200"/>
            <a:endParaRPr lang="en-US" sz="1000" dirty="0"/>
          </a:p>
          <a:p>
            <a:pPr marL="182880" indent="-457200"/>
            <a:r>
              <a:rPr lang="en-US" sz="1000" dirty="0"/>
              <a:t>DOCR: Dissolved organic carbon, recalcitrant</a:t>
            </a:r>
          </a:p>
          <a:p>
            <a:pPr marL="182880" indent="-457200"/>
            <a:r>
              <a:rPr lang="en-US" sz="1000" dirty="0"/>
              <a:t>DOCL: Dissolved organic carbon, labile</a:t>
            </a:r>
          </a:p>
          <a:p>
            <a:pPr marL="182880" indent="-457200"/>
            <a:r>
              <a:rPr lang="en-US" sz="1000" dirty="0"/>
              <a:t>POC: Particulate organic carbon</a:t>
            </a:r>
          </a:p>
          <a:p>
            <a:pPr marL="182880" indent="-457200"/>
            <a:r>
              <a:rPr lang="en-US" sz="1000" dirty="0"/>
              <a:t>TP: Total phosphorus</a:t>
            </a:r>
          </a:p>
          <a:p>
            <a:pPr marL="182880" indent="-457200"/>
            <a:r>
              <a:rPr lang="en-US" sz="1000" dirty="0"/>
              <a:t>DO: Dissolved oxygen</a:t>
            </a:r>
          </a:p>
          <a:p>
            <a:pPr marL="182880" indent="-457200"/>
            <a:r>
              <a:rPr lang="en-US" sz="1000" dirty="0"/>
              <a:t>DIC: Dissolved inorganic carbon</a:t>
            </a:r>
          </a:p>
          <a:p>
            <a:pPr marL="182880" indent="-457200"/>
            <a:endParaRPr lang="en-US" sz="1000" dirty="0"/>
          </a:p>
          <a:p>
            <a:pPr marL="182880" indent="-457200"/>
            <a:r>
              <a:rPr lang="en-US" sz="1000" dirty="0"/>
              <a:t>Water quality metrics as DO, POC, Clarity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E2AD92-7708-78DB-0EFA-2A271FFED3A7}"/>
              </a:ext>
            </a:extLst>
          </p:cNvPr>
          <p:cNvSpPr/>
          <p:nvPr/>
        </p:nvSpPr>
        <p:spPr>
          <a:xfrm>
            <a:off x="6309913" y="5564982"/>
            <a:ext cx="711988" cy="394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sz="11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L,R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A8F929-CE75-BA21-C44F-3E4F7E5980FE}"/>
              </a:ext>
            </a:extLst>
          </p:cNvPr>
          <p:cNvSpPr txBox="1"/>
          <p:nvPr/>
        </p:nvSpPr>
        <p:spPr>
          <a:xfrm rot="16200000">
            <a:off x="4678890" y="5156638"/>
            <a:ext cx="447237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settling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8F6A27-C131-E80A-5ABB-14B6B7F87CCA}"/>
              </a:ext>
            </a:extLst>
          </p:cNvPr>
          <p:cNvSpPr txBox="1"/>
          <p:nvPr/>
        </p:nvSpPr>
        <p:spPr>
          <a:xfrm rot="16200000">
            <a:off x="4716259" y="5156638"/>
            <a:ext cx="90105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binding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CE2A5AF-8D14-D6DD-6A8F-BB0DF7E4D8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75865" y="4922724"/>
            <a:ext cx="1183970" cy="225615"/>
          </a:xfrm>
          <a:prstGeom prst="bentConnector3">
            <a:avLst>
              <a:gd name="adj1" fmla="val 106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DE2007A-6B99-CE67-F6C6-2EAB77EA6D9F}"/>
              </a:ext>
            </a:extLst>
          </p:cNvPr>
          <p:cNvSpPr txBox="1"/>
          <p:nvPr/>
        </p:nvSpPr>
        <p:spPr>
          <a:xfrm rot="16200000">
            <a:off x="6622731" y="4874227"/>
            <a:ext cx="109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respiration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04A206-8F99-7126-3848-8A5572FDBB5B}"/>
              </a:ext>
            </a:extLst>
          </p:cNvPr>
          <p:cNvSpPr txBox="1"/>
          <p:nvPr/>
        </p:nvSpPr>
        <p:spPr>
          <a:xfrm rot="16200000">
            <a:off x="3266921" y="1467589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respiration (R)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4AF476-A69F-1B02-61A3-D96A65A7CCC0}"/>
              </a:ext>
            </a:extLst>
          </p:cNvPr>
          <p:cNvSpPr/>
          <p:nvPr/>
        </p:nvSpPr>
        <p:spPr>
          <a:xfrm>
            <a:off x="674532" y="1769515"/>
            <a:ext cx="270891" cy="150095"/>
          </a:xfrm>
          <a:prstGeom prst="rect">
            <a:avLst/>
          </a:prstGeom>
          <a:solidFill>
            <a:srgbClr val="F2DCD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1715291-E89B-C6EB-C660-BD61AB3CE593}"/>
              </a:ext>
            </a:extLst>
          </p:cNvPr>
          <p:cNvCxnSpPr>
            <a:cxnSpLocks/>
            <a:stCxn id="12" idx="3"/>
            <a:endCxn id="43" idx="0"/>
          </p:cNvCxnSpPr>
          <p:nvPr/>
        </p:nvCxnSpPr>
        <p:spPr>
          <a:xfrm>
            <a:off x="6296546" y="1269680"/>
            <a:ext cx="1210140" cy="578716"/>
          </a:xfrm>
          <a:prstGeom prst="bentConnector3">
            <a:avLst>
              <a:gd name="adj1" fmla="val 67207"/>
            </a:avLst>
          </a:prstGeom>
          <a:ln w="38100">
            <a:solidFill>
              <a:srgbClr val="0432FF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D7F31FFE-2DE3-5B66-6835-40F82273D6E0}"/>
              </a:ext>
            </a:extLst>
          </p:cNvPr>
          <p:cNvCxnSpPr>
            <a:cxnSpLocks/>
            <a:stCxn id="13" idx="3"/>
            <a:endCxn id="43" idx="0"/>
          </p:cNvCxnSpPr>
          <p:nvPr/>
        </p:nvCxnSpPr>
        <p:spPr>
          <a:xfrm flipV="1">
            <a:off x="6882200" y="1848396"/>
            <a:ext cx="624486" cy="109528"/>
          </a:xfrm>
          <a:prstGeom prst="bentConnector5">
            <a:avLst>
              <a:gd name="adj1" fmla="val 36606"/>
              <a:gd name="adj2" fmla="val 97504"/>
              <a:gd name="adj3" fmla="val 63394"/>
            </a:avLst>
          </a:prstGeom>
          <a:ln w="38100">
            <a:solidFill>
              <a:srgbClr val="0432FF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64C5AEB1-DFC4-6A7F-D556-07658F786B14}"/>
              </a:ext>
            </a:extLst>
          </p:cNvPr>
          <p:cNvCxnSpPr>
            <a:cxnSpLocks/>
            <a:stCxn id="20" idx="3"/>
            <a:endCxn id="43" idx="0"/>
          </p:cNvCxnSpPr>
          <p:nvPr/>
        </p:nvCxnSpPr>
        <p:spPr>
          <a:xfrm flipV="1">
            <a:off x="6109401" y="1848396"/>
            <a:ext cx="1397285" cy="793156"/>
          </a:xfrm>
          <a:prstGeom prst="bentConnector3">
            <a:avLst>
              <a:gd name="adj1" fmla="val 71382"/>
            </a:avLst>
          </a:prstGeom>
          <a:ln w="38100">
            <a:solidFill>
              <a:srgbClr val="0432FF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A2A639D-25EC-F1A7-4F59-4795FEB7F32F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5865535" y="5962623"/>
            <a:ext cx="0" cy="298560"/>
          </a:xfrm>
          <a:prstGeom prst="straightConnector1">
            <a:avLst/>
          </a:prstGeom>
          <a:ln w="38100">
            <a:solidFill>
              <a:srgbClr val="0432FF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9A4E618-D276-2F55-156E-268AB628C1A7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6665907" y="5959480"/>
            <a:ext cx="0" cy="301703"/>
          </a:xfrm>
          <a:prstGeom prst="straightConnector1">
            <a:avLst/>
          </a:prstGeom>
          <a:ln w="38100">
            <a:solidFill>
              <a:srgbClr val="0432FF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B50FEE3-D7B0-AC71-8578-BBCB2856BBED}"/>
              </a:ext>
            </a:extLst>
          </p:cNvPr>
          <p:cNvSpPr txBox="1"/>
          <p:nvPr/>
        </p:nvSpPr>
        <p:spPr>
          <a:xfrm>
            <a:off x="4554202" y="6041384"/>
            <a:ext cx="1766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Permanent Burial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507A4F-4711-9C66-1049-2F051AA5B04F}"/>
              </a:ext>
            </a:extLst>
          </p:cNvPr>
          <p:cNvSpPr txBox="1"/>
          <p:nvPr/>
        </p:nvSpPr>
        <p:spPr>
          <a:xfrm rot="16200000">
            <a:off x="5645450" y="5156638"/>
            <a:ext cx="73481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117E56-ADB5-88FA-460E-D2101C1163FF}"/>
              </a:ext>
            </a:extLst>
          </p:cNvPr>
          <p:cNvSpPr/>
          <p:nvPr/>
        </p:nvSpPr>
        <p:spPr>
          <a:xfrm>
            <a:off x="5397412" y="4438818"/>
            <a:ext cx="711988" cy="394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65B0E2D-218A-E67F-56B0-AC496C4FCCB9}"/>
              </a:ext>
            </a:extLst>
          </p:cNvPr>
          <p:cNvCxnSpPr>
            <a:cxnSpLocks/>
            <a:stCxn id="57" idx="0"/>
            <a:endCxn id="32" idx="2"/>
          </p:cNvCxnSpPr>
          <p:nvPr/>
        </p:nvCxnSpPr>
        <p:spPr>
          <a:xfrm rot="16200000" flipV="1">
            <a:off x="5442067" y="5144656"/>
            <a:ext cx="734809" cy="1121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FE57D10-F872-CF76-114B-926D67F7C742}"/>
              </a:ext>
            </a:extLst>
          </p:cNvPr>
          <p:cNvSpPr/>
          <p:nvPr/>
        </p:nvSpPr>
        <p:spPr>
          <a:xfrm>
            <a:off x="5465788" y="5568125"/>
            <a:ext cx="799493" cy="394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,P</a:t>
            </a:r>
            <a:r>
              <a:rPr lang="en-US" sz="11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075EB2A3-B423-204F-35C9-D6FB4B4CFCBF}"/>
              </a:ext>
            </a:extLst>
          </p:cNvPr>
          <p:cNvCxnSpPr>
            <a:cxnSpLocks/>
            <a:stCxn id="32" idx="1"/>
            <a:endCxn id="57" idx="1"/>
          </p:cNvCxnSpPr>
          <p:nvPr/>
        </p:nvCxnSpPr>
        <p:spPr>
          <a:xfrm rot="10800000" flipH="1" flipV="1">
            <a:off x="5397412" y="4636066"/>
            <a:ext cx="68376" cy="1129307"/>
          </a:xfrm>
          <a:prstGeom prst="bentConnector3">
            <a:avLst>
              <a:gd name="adj1" fmla="val -50645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1903A16-E828-CFD8-429E-6352BD3817DE}"/>
              </a:ext>
            </a:extLst>
          </p:cNvPr>
          <p:cNvSpPr txBox="1"/>
          <p:nvPr/>
        </p:nvSpPr>
        <p:spPr>
          <a:xfrm rot="16200000">
            <a:off x="3207138" y="3962003"/>
            <a:ext cx="1227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respiration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68F779-79DC-3D18-9CD1-30D9D8E6958F}"/>
              </a:ext>
            </a:extLst>
          </p:cNvPr>
          <p:cNvSpPr txBox="1"/>
          <p:nvPr/>
        </p:nvSpPr>
        <p:spPr>
          <a:xfrm>
            <a:off x="4902363" y="1555816"/>
            <a:ext cx="10688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NPP 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(POC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,DOC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 only)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BB42830-8497-39DA-DE70-0B979B8AFBBC}"/>
              </a:ext>
            </a:extLst>
          </p:cNvPr>
          <p:cNvCxnSpPr>
            <a:cxnSpLocks/>
            <a:stCxn id="13" idx="0"/>
            <a:endCxn id="14" idx="0"/>
          </p:cNvCxnSpPr>
          <p:nvPr/>
        </p:nvCxnSpPr>
        <p:spPr>
          <a:xfrm rot="16200000" flipH="1" flipV="1">
            <a:off x="4907231" y="789941"/>
            <a:ext cx="648242" cy="2589709"/>
          </a:xfrm>
          <a:prstGeom prst="bentConnector3">
            <a:avLst>
              <a:gd name="adj1" fmla="val -12325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6E465E9B-AD0F-29D8-08D8-0A48EC0110EC}"/>
              </a:ext>
            </a:extLst>
          </p:cNvPr>
          <p:cNvCxnSpPr>
            <a:cxnSpLocks/>
            <a:stCxn id="13" idx="2"/>
            <a:endCxn id="27" idx="3"/>
          </p:cNvCxnSpPr>
          <p:nvPr/>
        </p:nvCxnSpPr>
        <p:spPr>
          <a:xfrm rot="16200000" flipH="1">
            <a:off x="5665331" y="3016047"/>
            <a:ext cx="2001523" cy="279773"/>
          </a:xfrm>
          <a:prstGeom prst="bentConnector4">
            <a:avLst>
              <a:gd name="adj1" fmla="val 43716"/>
              <a:gd name="adj2" fmla="val 331921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E0A7F7F2-266B-31F2-882E-C0360E31818B}"/>
              </a:ext>
            </a:extLst>
          </p:cNvPr>
          <p:cNvCxnSpPr>
            <a:cxnSpLocks/>
            <a:stCxn id="20" idx="2"/>
            <a:endCxn id="57" idx="1"/>
          </p:cNvCxnSpPr>
          <p:nvPr/>
        </p:nvCxnSpPr>
        <p:spPr>
          <a:xfrm rot="5400000">
            <a:off x="4146312" y="4158278"/>
            <a:ext cx="2926573" cy="287619"/>
          </a:xfrm>
          <a:prstGeom prst="bentConnector4">
            <a:avLst>
              <a:gd name="adj1" fmla="val 46630"/>
              <a:gd name="adj2" fmla="val 245583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D742C407-B9D0-6F20-CE2F-1006F730C877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5515963" y="1527920"/>
            <a:ext cx="485580" cy="363598"/>
          </a:xfrm>
          <a:prstGeom prst="bentConnector3">
            <a:avLst>
              <a:gd name="adj1" fmla="val -341"/>
            </a:avLst>
          </a:prstGeom>
          <a:ln w="28575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C3E5987-DD4C-A2D3-5B25-65FFAFBF1FAF}"/>
              </a:ext>
            </a:extLst>
          </p:cNvPr>
          <p:cNvCxnSpPr>
            <a:cxnSpLocks/>
            <a:stCxn id="27" idx="0"/>
            <a:endCxn id="28" idx="0"/>
          </p:cNvCxnSpPr>
          <p:nvPr/>
        </p:nvCxnSpPr>
        <p:spPr>
          <a:xfrm rot="16200000" flipH="1" flipV="1">
            <a:off x="4849027" y="3046916"/>
            <a:ext cx="688428" cy="2513489"/>
          </a:xfrm>
          <a:prstGeom prst="bentConnector3">
            <a:avLst>
              <a:gd name="adj1" fmla="val -5655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1178666-0995-572C-DBD7-8BF2308D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42" y="1220762"/>
            <a:ext cx="36576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FB050F-EBFC-0179-5C57-052AC4DAFDF3}"/>
              </a:ext>
            </a:extLst>
          </p:cNvPr>
          <p:cNvSpPr txBox="1"/>
          <p:nvPr/>
        </p:nvSpPr>
        <p:spPr>
          <a:xfrm rot="16200000">
            <a:off x="3197433" y="2480114"/>
            <a:ext cx="22618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Temperature (◦C), DO (g m</a:t>
            </a:r>
            <a:r>
              <a:rPr lang="en-US" sz="1400" baseline="30000" dirty="0"/>
              <a:t>-3</a:t>
            </a:r>
            <a:r>
              <a:rPr lang="en-US" sz="14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10379-AC7A-3A42-A9E9-D57DAC3910D7}"/>
              </a:ext>
            </a:extLst>
          </p:cNvPr>
          <p:cNvSpPr txBox="1"/>
          <p:nvPr/>
        </p:nvSpPr>
        <p:spPr>
          <a:xfrm>
            <a:off x="7843981" y="2850932"/>
            <a:ext cx="870751" cy="350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000" dirty="0"/>
              <a:t>Temperature</a:t>
            </a:r>
          </a:p>
          <a:p>
            <a:pPr>
              <a:lnSpc>
                <a:spcPts val="1000"/>
              </a:lnSpc>
            </a:pPr>
            <a:r>
              <a:rPr lang="en-US" sz="1000" dirty="0"/>
              <a:t>DO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5589E5-A07B-5D88-00B1-4C9A947D93B4}"/>
              </a:ext>
            </a:extLst>
          </p:cNvPr>
          <p:cNvCxnSpPr>
            <a:cxnSpLocks/>
          </p:cNvCxnSpPr>
          <p:nvPr/>
        </p:nvCxnSpPr>
        <p:spPr>
          <a:xfrm>
            <a:off x="7708667" y="2948348"/>
            <a:ext cx="2101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5AB491-B6D4-017B-54EF-AFFAB95C7CC9}"/>
              </a:ext>
            </a:extLst>
          </p:cNvPr>
          <p:cNvCxnSpPr>
            <a:cxnSpLocks/>
          </p:cNvCxnSpPr>
          <p:nvPr/>
        </p:nvCxnSpPr>
        <p:spPr>
          <a:xfrm>
            <a:off x="7708667" y="3069274"/>
            <a:ext cx="210113" cy="0"/>
          </a:xfrm>
          <a:prstGeom prst="line">
            <a:avLst/>
          </a:prstGeom>
          <a:ln w="2857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415E673-149E-D828-69B1-93EB14E1EF8E}"/>
              </a:ext>
            </a:extLst>
          </p:cNvPr>
          <p:cNvSpPr txBox="1"/>
          <p:nvPr/>
        </p:nvSpPr>
        <p:spPr>
          <a:xfrm rot="16200000">
            <a:off x="3650603" y="4490852"/>
            <a:ext cx="114005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Thermocline </a:t>
            </a:r>
          </a:p>
          <a:p>
            <a:pPr algn="ctr"/>
            <a:r>
              <a:rPr lang="en-US" sz="1400" dirty="0"/>
              <a:t>depth (m)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550D0A-AFD0-968F-7EB6-8339FEC23DF5}"/>
              </a:ext>
            </a:extLst>
          </p:cNvPr>
          <p:cNvSpPr txBox="1"/>
          <p:nvPr/>
        </p:nvSpPr>
        <p:spPr>
          <a:xfrm>
            <a:off x="7843981" y="1750986"/>
            <a:ext cx="870751" cy="863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000" dirty="0"/>
              <a:t>Ice cover</a:t>
            </a:r>
          </a:p>
          <a:p>
            <a:pPr>
              <a:lnSpc>
                <a:spcPts val="1000"/>
              </a:lnSpc>
            </a:pPr>
            <a:endParaRPr lang="en-US" sz="1000" dirty="0"/>
          </a:p>
          <a:p>
            <a:pPr>
              <a:lnSpc>
                <a:spcPts val="1000"/>
              </a:lnSpc>
            </a:pPr>
            <a:r>
              <a:rPr lang="en-US" sz="1000" dirty="0"/>
              <a:t>DO</a:t>
            </a:r>
          </a:p>
          <a:p>
            <a:pPr>
              <a:lnSpc>
                <a:spcPts val="1000"/>
              </a:lnSpc>
            </a:pPr>
            <a:endParaRPr lang="en-US" sz="1000" dirty="0"/>
          </a:p>
          <a:p>
            <a:pPr>
              <a:lnSpc>
                <a:spcPts val="1000"/>
              </a:lnSpc>
            </a:pPr>
            <a:r>
              <a:rPr lang="en-US" sz="1000" dirty="0" err="1"/>
              <a:t>DO</a:t>
            </a:r>
            <a:r>
              <a:rPr lang="en-US" sz="1000" baseline="-25000" dirty="0" err="1"/>
              <a:t>Sat</a:t>
            </a:r>
            <a:endParaRPr lang="en-US" sz="1000" baseline="-25000" dirty="0"/>
          </a:p>
          <a:p>
            <a:pPr>
              <a:lnSpc>
                <a:spcPts val="1000"/>
              </a:lnSpc>
            </a:pPr>
            <a:r>
              <a:rPr lang="en-US" sz="1000" dirty="0"/>
              <a:t>Temperature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EB34E5-4452-3138-A53A-25BC9576E4FD}"/>
              </a:ext>
            </a:extLst>
          </p:cNvPr>
          <p:cNvCxnSpPr>
            <a:cxnSpLocks/>
          </p:cNvCxnSpPr>
          <p:nvPr/>
        </p:nvCxnSpPr>
        <p:spPr>
          <a:xfrm>
            <a:off x="7708667" y="2467225"/>
            <a:ext cx="2101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C8FFC76-90C4-1AAD-0714-0A6968193BB9}"/>
              </a:ext>
            </a:extLst>
          </p:cNvPr>
          <p:cNvCxnSpPr>
            <a:cxnSpLocks/>
          </p:cNvCxnSpPr>
          <p:nvPr/>
        </p:nvCxnSpPr>
        <p:spPr>
          <a:xfrm>
            <a:off x="7708667" y="2098632"/>
            <a:ext cx="210113" cy="0"/>
          </a:xfrm>
          <a:prstGeom prst="line">
            <a:avLst/>
          </a:prstGeom>
          <a:ln w="2857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55F2272-87FD-0A55-C0C7-7CEF5710E36A}"/>
              </a:ext>
            </a:extLst>
          </p:cNvPr>
          <p:cNvCxnSpPr>
            <a:cxnSpLocks/>
          </p:cNvCxnSpPr>
          <p:nvPr/>
        </p:nvCxnSpPr>
        <p:spPr>
          <a:xfrm>
            <a:off x="7708667" y="2351988"/>
            <a:ext cx="210113" cy="0"/>
          </a:xfrm>
          <a:prstGeom prst="line">
            <a:avLst/>
          </a:prstGeom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8BEE4A3-5BAA-F4C1-D384-56A3026F970F}"/>
              </a:ext>
            </a:extLst>
          </p:cNvPr>
          <p:cNvCxnSpPr>
            <a:cxnSpLocks/>
          </p:cNvCxnSpPr>
          <p:nvPr/>
        </p:nvCxnSpPr>
        <p:spPr>
          <a:xfrm>
            <a:off x="7704050" y="1862255"/>
            <a:ext cx="2101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D58A2B-D24A-2985-4FF3-CFCE65FF0259}"/>
              </a:ext>
            </a:extLst>
          </p:cNvPr>
          <p:cNvSpPr txBox="1"/>
          <p:nvPr/>
        </p:nvSpPr>
        <p:spPr>
          <a:xfrm>
            <a:off x="4808972" y="1430683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A) Epilimnion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937186-96B1-7501-3969-99E9F0279839}"/>
              </a:ext>
            </a:extLst>
          </p:cNvPr>
          <p:cNvSpPr txBox="1"/>
          <p:nvPr/>
        </p:nvSpPr>
        <p:spPr>
          <a:xfrm>
            <a:off x="4808972" y="2763682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B) Hypolimnion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C5F160-E10B-0D2D-603C-644CDB595AAF}"/>
              </a:ext>
            </a:extLst>
          </p:cNvPr>
          <p:cNvSpPr txBox="1"/>
          <p:nvPr/>
        </p:nvSpPr>
        <p:spPr>
          <a:xfrm>
            <a:off x="4808972" y="418243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C93CAD-6C36-D16D-4C91-16D3F61FE3AC}"/>
              </a:ext>
            </a:extLst>
          </p:cNvPr>
          <p:cNvSpPr txBox="1"/>
          <p:nvPr/>
        </p:nvSpPr>
        <p:spPr>
          <a:xfrm>
            <a:off x="0" y="6550223"/>
            <a:ext cx="1586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PlotAnnualCycles.R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9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art&#10;&#10;Description automatically generated with medium confidence">
            <a:extLst>
              <a:ext uri="{FF2B5EF4-FFF2-40B4-BE49-F238E27FC236}">
                <a16:creationId xmlns:a16="http://schemas.microsoft.com/office/drawing/2014/main" id="{C0583FB4-DC0D-8457-8097-63AC52EE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60" y="656667"/>
            <a:ext cx="3383280" cy="3383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CBF3A-6608-B729-3769-E5CED386E6D7}"/>
              </a:ext>
            </a:extLst>
          </p:cNvPr>
          <p:cNvSpPr txBox="1"/>
          <p:nvPr/>
        </p:nvSpPr>
        <p:spPr>
          <a:xfrm rot="16200000">
            <a:off x="3795957" y="981569"/>
            <a:ext cx="109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Epilimnion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E72-9C64-FF8B-34D3-D5570EFD2AFD}"/>
              </a:ext>
            </a:extLst>
          </p:cNvPr>
          <p:cNvSpPr txBox="1"/>
          <p:nvPr/>
        </p:nvSpPr>
        <p:spPr>
          <a:xfrm rot="16200000">
            <a:off x="3010517" y="1520371"/>
            <a:ext cx="226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Water temperature 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E2BFF-1B9A-4A00-E3D1-EC7935A1F382}"/>
              </a:ext>
            </a:extLst>
          </p:cNvPr>
          <p:cNvSpPr txBox="1"/>
          <p:nvPr/>
        </p:nvSpPr>
        <p:spPr>
          <a:xfrm rot="16200000">
            <a:off x="3612739" y="3062415"/>
            <a:ext cx="1460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Secchi depth (m)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A4C16-B2AE-879B-4233-CB1A6CC4209B}"/>
              </a:ext>
            </a:extLst>
          </p:cNvPr>
          <p:cNvSpPr txBox="1"/>
          <p:nvPr/>
        </p:nvSpPr>
        <p:spPr>
          <a:xfrm rot="16200000">
            <a:off x="3706310" y="2062599"/>
            <a:ext cx="1272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Hypolimnion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9CE3B-5EF3-46C0-E04A-A7CCD0445C6F}"/>
              </a:ext>
            </a:extLst>
          </p:cNvPr>
          <p:cNvSpPr txBox="1"/>
          <p:nvPr/>
        </p:nvSpPr>
        <p:spPr>
          <a:xfrm>
            <a:off x="2074985" y="7374976"/>
            <a:ext cx="2771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ComparePredictionsObservations.R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7573AC-9B1D-E890-15C9-6BB1990F0BCF}"/>
              </a:ext>
            </a:extLst>
          </p:cNvPr>
          <p:cNvSpPr txBox="1"/>
          <p:nvPr/>
        </p:nvSpPr>
        <p:spPr>
          <a:xfrm>
            <a:off x="164632" y="5787026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is 10 </a:t>
            </a:r>
            <a:r>
              <a:rPr lang="en-US" sz="1000" dirty="0" err="1"/>
              <a:t>pt</a:t>
            </a:r>
            <a:r>
              <a:rPr lang="en-US" sz="1000" dirty="0"/>
              <a:t> font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5AB998-CA47-8BC5-055B-1CE201BB6C36}"/>
              </a:ext>
            </a:extLst>
          </p:cNvPr>
          <p:cNvSpPr txBox="1"/>
          <p:nvPr/>
        </p:nvSpPr>
        <p:spPr>
          <a:xfrm>
            <a:off x="0" y="6550223"/>
            <a:ext cx="459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ComparePredictionsObservations.R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; paste together two files</a:t>
            </a:r>
          </a:p>
        </p:txBody>
      </p:sp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F929714E-21F7-7E7D-4725-7CFA74EBC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99" y="3750058"/>
            <a:ext cx="3474720" cy="26060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6417AB-69B7-31F6-6A76-C85D98FDA4F7}"/>
              </a:ext>
            </a:extLst>
          </p:cNvPr>
          <p:cNvSpPr txBox="1"/>
          <p:nvPr/>
        </p:nvSpPr>
        <p:spPr>
          <a:xfrm rot="16200000">
            <a:off x="3763729" y="4158406"/>
            <a:ext cx="109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Epilimnion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94797D-0520-CBF4-FAA3-0F16C458925F}"/>
              </a:ext>
            </a:extLst>
          </p:cNvPr>
          <p:cNvSpPr txBox="1"/>
          <p:nvPr/>
        </p:nvSpPr>
        <p:spPr>
          <a:xfrm rot="16200000">
            <a:off x="3675642" y="5236411"/>
            <a:ext cx="1272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Hypolimnion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2C0E7-22E1-BC54-2C2B-6308D988B02E}"/>
              </a:ext>
            </a:extLst>
          </p:cNvPr>
          <p:cNvSpPr txBox="1"/>
          <p:nvPr/>
        </p:nvSpPr>
        <p:spPr>
          <a:xfrm rot="16200000">
            <a:off x="2867446" y="4724215"/>
            <a:ext cx="226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Dissolved oxygen (mg L</a:t>
            </a:r>
            <a:r>
              <a:rPr lang="en-US" sz="1200" baseline="30000" dirty="0"/>
              <a:t>-1</a:t>
            </a:r>
            <a:r>
              <a:rPr lang="en-US" sz="12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1A4C76-75FF-3C50-597D-6EA72112B4AB}"/>
              </a:ext>
            </a:extLst>
          </p:cNvPr>
          <p:cNvSpPr txBox="1"/>
          <p:nvPr/>
        </p:nvSpPr>
        <p:spPr>
          <a:xfrm>
            <a:off x="164632" y="203889"/>
            <a:ext cx="222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Calibration, eutrophic</a:t>
            </a:r>
          </a:p>
        </p:txBody>
      </p:sp>
    </p:spTree>
    <p:extLst>
      <p:ext uri="{BB962C8B-B14F-4D97-AF65-F5344CB8AC3E}">
        <p14:creationId xmlns:p14="http://schemas.microsoft.com/office/powerpoint/2010/main" val="158224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hart&#10;&#10;Description automatically generated">
            <a:extLst>
              <a:ext uri="{FF2B5EF4-FFF2-40B4-BE49-F238E27FC236}">
                <a16:creationId xmlns:a16="http://schemas.microsoft.com/office/drawing/2014/main" id="{521C25C3-6121-7391-1024-D4EB1527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07" y="891540"/>
            <a:ext cx="3383280" cy="25374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5A20DA-05EF-F00F-90B9-8EBF0E913DDF}"/>
              </a:ext>
            </a:extLst>
          </p:cNvPr>
          <p:cNvSpPr txBox="1"/>
          <p:nvPr/>
        </p:nvSpPr>
        <p:spPr>
          <a:xfrm rot="16200000">
            <a:off x="3576376" y="1299888"/>
            <a:ext cx="1093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Epilimnion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BC9FC-3FEF-11AA-0C23-435CB5FBF98E}"/>
              </a:ext>
            </a:extLst>
          </p:cNvPr>
          <p:cNvSpPr txBox="1"/>
          <p:nvPr/>
        </p:nvSpPr>
        <p:spPr>
          <a:xfrm rot="16200000">
            <a:off x="2680091" y="1883715"/>
            <a:ext cx="226134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Total phosphorus (ug L</a:t>
            </a:r>
            <a:r>
              <a:rPr lang="en-US" sz="1200" baseline="30000" dirty="0"/>
              <a:t>-1</a:t>
            </a:r>
            <a:r>
              <a:rPr lang="en-US" sz="12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5F61B-66D2-997C-D0EA-838DE376F522}"/>
              </a:ext>
            </a:extLst>
          </p:cNvPr>
          <p:cNvSpPr txBox="1"/>
          <p:nvPr/>
        </p:nvSpPr>
        <p:spPr>
          <a:xfrm rot="16200000">
            <a:off x="3488288" y="2432710"/>
            <a:ext cx="127298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Hypolimnion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FBA63-DDF9-7E6D-16EC-6654AC40EFD8}"/>
              </a:ext>
            </a:extLst>
          </p:cNvPr>
          <p:cNvSpPr txBox="1"/>
          <p:nvPr/>
        </p:nvSpPr>
        <p:spPr>
          <a:xfrm>
            <a:off x="0" y="6550223"/>
            <a:ext cx="4401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ComparePredictionsObservations.R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; paste together 2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7EB6E-D1FF-BF4E-E7A2-CFC0CA62D8A0}"/>
              </a:ext>
            </a:extLst>
          </p:cNvPr>
          <p:cNvSpPr txBox="1"/>
          <p:nvPr/>
        </p:nvSpPr>
        <p:spPr>
          <a:xfrm rot="16200000">
            <a:off x="3571150" y="3641789"/>
            <a:ext cx="1093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Epilimnion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6DB316-DF1C-3D3C-24CD-E2019CC2C932}"/>
              </a:ext>
            </a:extLst>
          </p:cNvPr>
          <p:cNvSpPr txBox="1"/>
          <p:nvPr/>
        </p:nvSpPr>
        <p:spPr>
          <a:xfrm rot="16200000">
            <a:off x="3483063" y="4719794"/>
            <a:ext cx="127298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Hypolimnion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0B5763-673F-3F4B-0C01-D7FCD84860C0}"/>
              </a:ext>
            </a:extLst>
          </p:cNvPr>
          <p:cNvSpPr txBox="1"/>
          <p:nvPr/>
        </p:nvSpPr>
        <p:spPr>
          <a:xfrm rot="16200000">
            <a:off x="2284205" y="4211954"/>
            <a:ext cx="304267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Dissolved organic carbon (mg L</a:t>
            </a:r>
            <a:r>
              <a:rPr lang="en-US" sz="1200" baseline="30000" dirty="0"/>
              <a:t>-1</a:t>
            </a:r>
            <a:r>
              <a:rPr lang="en-US" sz="12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36F52-8C94-C945-3B18-C8AA039CE2B4}"/>
              </a:ext>
            </a:extLst>
          </p:cNvPr>
          <p:cNvSpPr txBox="1"/>
          <p:nvPr/>
        </p:nvSpPr>
        <p:spPr>
          <a:xfrm>
            <a:off x="164632" y="287335"/>
            <a:ext cx="222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Calibration, eutrophic</a:t>
            </a:r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408FCD6A-0D2A-E0E9-5FCB-9D04DCAB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107" y="3160812"/>
            <a:ext cx="3383280" cy="25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0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2227F7-5222-5BE4-7297-7CD5F505E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11333"/>
            <a:ext cx="7772400" cy="60801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67C2D2-272B-08B3-3A0F-782A61049141}"/>
              </a:ext>
            </a:extLst>
          </p:cNvPr>
          <p:cNvSpPr txBox="1"/>
          <p:nvPr/>
        </p:nvSpPr>
        <p:spPr>
          <a:xfrm>
            <a:off x="4560330" y="247135"/>
            <a:ext cx="325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Thermocline depth through time</a:t>
            </a:r>
          </a:p>
        </p:txBody>
      </p:sp>
    </p:spTree>
    <p:extLst>
      <p:ext uri="{BB962C8B-B14F-4D97-AF65-F5344CB8AC3E}">
        <p14:creationId xmlns:p14="http://schemas.microsoft.com/office/powerpoint/2010/main" val="225289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2A7B93-6A16-3CC3-3BB0-5F42A45CE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42466"/>
              </p:ext>
            </p:extLst>
          </p:nvPr>
        </p:nvGraphicFramePr>
        <p:xfrm>
          <a:off x="770599" y="231607"/>
          <a:ext cx="2343301" cy="6070091"/>
        </p:xfrm>
        <a:graphic>
          <a:graphicData uri="http://schemas.openxmlformats.org/drawingml/2006/table">
            <a:tbl>
              <a:tblPr/>
              <a:tblGrid>
                <a:gridCol w="886379">
                  <a:extLst>
                    <a:ext uri="{9D8B030D-6E8A-4147-A177-3AD203B41FA5}">
                      <a16:colId xmlns:a16="http://schemas.microsoft.com/office/drawing/2014/main" val="3403747027"/>
                    </a:ext>
                  </a:extLst>
                </a:gridCol>
                <a:gridCol w="1456922">
                  <a:extLst>
                    <a:ext uri="{9D8B030D-6E8A-4147-A177-3AD203B41FA5}">
                      <a16:colId xmlns:a16="http://schemas.microsoft.com/office/drawing/2014/main" val="1105815"/>
                    </a:ext>
                  </a:extLst>
                </a:gridCol>
              </a:tblGrid>
              <a:tr h="402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 (m)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 (m^2)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200725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39850000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407326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3.60E+07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379618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3.40E+07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913579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32100000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752215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30300000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556278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28700000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801792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27800000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054626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2.70E+07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20688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2.60E+07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450014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2.50E+07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721514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2.40E+07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2449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22700000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761232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21100000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03369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676323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18400000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111321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17600000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176499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16400000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114927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302933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154465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164975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73977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60930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371984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1600000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681745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1.00E+05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875309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218" marR="10218" marT="10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3345"/>
                  </a:ext>
                </a:extLst>
              </a:tr>
            </a:tbl>
          </a:graphicData>
        </a:graphic>
      </p:graphicFrame>
      <p:sp>
        <p:nvSpPr>
          <p:cNvPr id="3" name="Freeform 2">
            <a:extLst>
              <a:ext uri="{FF2B5EF4-FFF2-40B4-BE49-F238E27FC236}">
                <a16:creationId xmlns:a16="http://schemas.microsoft.com/office/drawing/2014/main" id="{5588797F-DC44-40DB-373A-B2C1FD4AD9EE}"/>
              </a:ext>
            </a:extLst>
          </p:cNvPr>
          <p:cNvSpPr/>
          <p:nvPr/>
        </p:nvSpPr>
        <p:spPr>
          <a:xfrm rot="60000">
            <a:off x="3301654" y="669851"/>
            <a:ext cx="8696500" cy="5471890"/>
          </a:xfrm>
          <a:custGeom>
            <a:avLst/>
            <a:gdLst>
              <a:gd name="connsiteX0" fmla="*/ 0 w 8402595"/>
              <a:gd name="connsiteY0" fmla="*/ 98854 h 5535827"/>
              <a:gd name="connsiteX1" fmla="*/ 135924 w 8402595"/>
              <a:gd name="connsiteY1" fmla="*/ 210065 h 5535827"/>
              <a:gd name="connsiteX2" fmla="*/ 197708 w 8402595"/>
              <a:gd name="connsiteY2" fmla="*/ 284205 h 5535827"/>
              <a:gd name="connsiteX3" fmla="*/ 222422 w 8402595"/>
              <a:gd name="connsiteY3" fmla="*/ 321276 h 5535827"/>
              <a:gd name="connsiteX4" fmla="*/ 308919 w 8402595"/>
              <a:gd name="connsiteY4" fmla="*/ 383059 h 5535827"/>
              <a:gd name="connsiteX5" fmla="*/ 383060 w 8402595"/>
              <a:gd name="connsiteY5" fmla="*/ 494270 h 5535827"/>
              <a:gd name="connsiteX6" fmla="*/ 407773 w 8402595"/>
              <a:gd name="connsiteY6" fmla="*/ 531340 h 5535827"/>
              <a:gd name="connsiteX7" fmla="*/ 432487 w 8402595"/>
              <a:gd name="connsiteY7" fmla="*/ 605481 h 5535827"/>
              <a:gd name="connsiteX8" fmla="*/ 469557 w 8402595"/>
              <a:gd name="connsiteY8" fmla="*/ 679621 h 5535827"/>
              <a:gd name="connsiteX9" fmla="*/ 506627 w 8402595"/>
              <a:gd name="connsiteY9" fmla="*/ 716692 h 5535827"/>
              <a:gd name="connsiteX10" fmla="*/ 580768 w 8402595"/>
              <a:gd name="connsiteY10" fmla="*/ 766119 h 5535827"/>
              <a:gd name="connsiteX11" fmla="*/ 642551 w 8402595"/>
              <a:gd name="connsiteY11" fmla="*/ 840259 h 5535827"/>
              <a:gd name="connsiteX12" fmla="*/ 667265 w 8402595"/>
              <a:gd name="connsiteY12" fmla="*/ 877330 h 5535827"/>
              <a:gd name="connsiteX13" fmla="*/ 704335 w 8402595"/>
              <a:gd name="connsiteY13" fmla="*/ 902043 h 5535827"/>
              <a:gd name="connsiteX14" fmla="*/ 753762 w 8402595"/>
              <a:gd name="connsiteY14" fmla="*/ 939113 h 5535827"/>
              <a:gd name="connsiteX15" fmla="*/ 790832 w 8402595"/>
              <a:gd name="connsiteY15" fmla="*/ 976184 h 5535827"/>
              <a:gd name="connsiteX16" fmla="*/ 827903 w 8402595"/>
              <a:gd name="connsiteY16" fmla="*/ 1000897 h 5535827"/>
              <a:gd name="connsiteX17" fmla="*/ 864973 w 8402595"/>
              <a:gd name="connsiteY17" fmla="*/ 1037967 h 5535827"/>
              <a:gd name="connsiteX18" fmla="*/ 902043 w 8402595"/>
              <a:gd name="connsiteY18" fmla="*/ 1062681 h 5535827"/>
              <a:gd name="connsiteX19" fmla="*/ 963827 w 8402595"/>
              <a:gd name="connsiteY19" fmla="*/ 1136821 h 5535827"/>
              <a:gd name="connsiteX20" fmla="*/ 1000897 w 8402595"/>
              <a:gd name="connsiteY20" fmla="*/ 1173892 h 5535827"/>
              <a:gd name="connsiteX21" fmla="*/ 1025611 w 8402595"/>
              <a:gd name="connsiteY21" fmla="*/ 1210962 h 5535827"/>
              <a:gd name="connsiteX22" fmla="*/ 1062681 w 8402595"/>
              <a:gd name="connsiteY22" fmla="*/ 1248032 h 5535827"/>
              <a:gd name="connsiteX23" fmla="*/ 1112108 w 8402595"/>
              <a:gd name="connsiteY23" fmla="*/ 1322173 h 5535827"/>
              <a:gd name="connsiteX24" fmla="*/ 1149178 w 8402595"/>
              <a:gd name="connsiteY24" fmla="*/ 1371600 h 5535827"/>
              <a:gd name="connsiteX25" fmla="*/ 1210962 w 8402595"/>
              <a:gd name="connsiteY25" fmla="*/ 1458097 h 5535827"/>
              <a:gd name="connsiteX26" fmla="*/ 1260389 w 8402595"/>
              <a:gd name="connsiteY26" fmla="*/ 1532238 h 5535827"/>
              <a:gd name="connsiteX27" fmla="*/ 1285103 w 8402595"/>
              <a:gd name="connsiteY27" fmla="*/ 1569308 h 5535827"/>
              <a:gd name="connsiteX28" fmla="*/ 1297460 w 8402595"/>
              <a:gd name="connsiteY28" fmla="*/ 1606378 h 5535827"/>
              <a:gd name="connsiteX29" fmla="*/ 1322173 w 8402595"/>
              <a:gd name="connsiteY29" fmla="*/ 1643449 h 5535827"/>
              <a:gd name="connsiteX30" fmla="*/ 1359243 w 8402595"/>
              <a:gd name="connsiteY30" fmla="*/ 1717589 h 5535827"/>
              <a:gd name="connsiteX31" fmla="*/ 1396314 w 8402595"/>
              <a:gd name="connsiteY31" fmla="*/ 1729946 h 5535827"/>
              <a:gd name="connsiteX32" fmla="*/ 1470454 w 8402595"/>
              <a:gd name="connsiteY32" fmla="*/ 1816443 h 5535827"/>
              <a:gd name="connsiteX33" fmla="*/ 1519881 w 8402595"/>
              <a:gd name="connsiteY33" fmla="*/ 1853513 h 5535827"/>
              <a:gd name="connsiteX34" fmla="*/ 1594022 w 8402595"/>
              <a:gd name="connsiteY34" fmla="*/ 1927654 h 5535827"/>
              <a:gd name="connsiteX35" fmla="*/ 1631092 w 8402595"/>
              <a:gd name="connsiteY35" fmla="*/ 1964724 h 5535827"/>
              <a:gd name="connsiteX36" fmla="*/ 1668162 w 8402595"/>
              <a:gd name="connsiteY36" fmla="*/ 1989438 h 5535827"/>
              <a:gd name="connsiteX37" fmla="*/ 1692876 w 8402595"/>
              <a:gd name="connsiteY37" fmla="*/ 2026508 h 5535827"/>
              <a:gd name="connsiteX38" fmla="*/ 1717589 w 8402595"/>
              <a:gd name="connsiteY38" fmla="*/ 2100649 h 5535827"/>
              <a:gd name="connsiteX39" fmla="*/ 1754660 w 8402595"/>
              <a:gd name="connsiteY39" fmla="*/ 2125362 h 5535827"/>
              <a:gd name="connsiteX40" fmla="*/ 1779373 w 8402595"/>
              <a:gd name="connsiteY40" fmla="*/ 2199503 h 5535827"/>
              <a:gd name="connsiteX41" fmla="*/ 1791730 w 8402595"/>
              <a:gd name="connsiteY41" fmla="*/ 2236573 h 5535827"/>
              <a:gd name="connsiteX42" fmla="*/ 1816443 w 8402595"/>
              <a:gd name="connsiteY42" fmla="*/ 2273643 h 5535827"/>
              <a:gd name="connsiteX43" fmla="*/ 1853514 w 8402595"/>
              <a:gd name="connsiteY43" fmla="*/ 2347784 h 5535827"/>
              <a:gd name="connsiteX44" fmla="*/ 1902941 w 8402595"/>
              <a:gd name="connsiteY44" fmla="*/ 2360140 h 5535827"/>
              <a:gd name="connsiteX45" fmla="*/ 1977081 w 8402595"/>
              <a:gd name="connsiteY45" fmla="*/ 2409567 h 5535827"/>
              <a:gd name="connsiteX46" fmla="*/ 2001795 w 8402595"/>
              <a:gd name="connsiteY46" fmla="*/ 2483708 h 5535827"/>
              <a:gd name="connsiteX47" fmla="*/ 2026508 w 8402595"/>
              <a:gd name="connsiteY47" fmla="*/ 2594919 h 5535827"/>
              <a:gd name="connsiteX48" fmla="*/ 2038865 w 8402595"/>
              <a:gd name="connsiteY48" fmla="*/ 2730843 h 5535827"/>
              <a:gd name="connsiteX49" fmla="*/ 2063578 w 8402595"/>
              <a:gd name="connsiteY49" fmla="*/ 2879124 h 5535827"/>
              <a:gd name="connsiteX50" fmla="*/ 2088292 w 8402595"/>
              <a:gd name="connsiteY50" fmla="*/ 2953265 h 5535827"/>
              <a:gd name="connsiteX51" fmla="*/ 2100649 w 8402595"/>
              <a:gd name="connsiteY51" fmla="*/ 2990335 h 5535827"/>
              <a:gd name="connsiteX52" fmla="*/ 2150076 w 8402595"/>
              <a:gd name="connsiteY52" fmla="*/ 3039762 h 5535827"/>
              <a:gd name="connsiteX53" fmla="*/ 2187146 w 8402595"/>
              <a:gd name="connsiteY53" fmla="*/ 3089189 h 5535827"/>
              <a:gd name="connsiteX54" fmla="*/ 2211860 w 8402595"/>
              <a:gd name="connsiteY54" fmla="*/ 3126259 h 5535827"/>
              <a:gd name="connsiteX55" fmla="*/ 2310714 w 8402595"/>
              <a:gd name="connsiteY55" fmla="*/ 3225113 h 5535827"/>
              <a:gd name="connsiteX56" fmla="*/ 2360141 w 8402595"/>
              <a:gd name="connsiteY56" fmla="*/ 3299254 h 5535827"/>
              <a:gd name="connsiteX57" fmla="*/ 2384854 w 8402595"/>
              <a:gd name="connsiteY57" fmla="*/ 3336324 h 5535827"/>
              <a:gd name="connsiteX58" fmla="*/ 2409568 w 8402595"/>
              <a:gd name="connsiteY58" fmla="*/ 3385751 h 5535827"/>
              <a:gd name="connsiteX59" fmla="*/ 2446638 w 8402595"/>
              <a:gd name="connsiteY59" fmla="*/ 3496962 h 5535827"/>
              <a:gd name="connsiteX60" fmla="*/ 2483708 w 8402595"/>
              <a:gd name="connsiteY60" fmla="*/ 3546389 h 5535827"/>
              <a:gd name="connsiteX61" fmla="*/ 2508422 w 8402595"/>
              <a:gd name="connsiteY61" fmla="*/ 3620530 h 5535827"/>
              <a:gd name="connsiteX62" fmla="*/ 2520778 w 8402595"/>
              <a:gd name="connsiteY62" fmla="*/ 3657600 h 5535827"/>
              <a:gd name="connsiteX63" fmla="*/ 2533135 w 8402595"/>
              <a:gd name="connsiteY63" fmla="*/ 3719384 h 5535827"/>
              <a:gd name="connsiteX64" fmla="*/ 2582562 w 8402595"/>
              <a:gd name="connsiteY64" fmla="*/ 3793524 h 5535827"/>
              <a:gd name="connsiteX65" fmla="*/ 2607276 w 8402595"/>
              <a:gd name="connsiteY65" fmla="*/ 3830594 h 5535827"/>
              <a:gd name="connsiteX66" fmla="*/ 2631989 w 8402595"/>
              <a:gd name="connsiteY66" fmla="*/ 3867665 h 5535827"/>
              <a:gd name="connsiteX67" fmla="*/ 2656703 w 8402595"/>
              <a:gd name="connsiteY67" fmla="*/ 3978876 h 5535827"/>
              <a:gd name="connsiteX68" fmla="*/ 2669060 w 8402595"/>
              <a:gd name="connsiteY68" fmla="*/ 4028303 h 5535827"/>
              <a:gd name="connsiteX69" fmla="*/ 2681416 w 8402595"/>
              <a:gd name="connsiteY69" fmla="*/ 4065373 h 5535827"/>
              <a:gd name="connsiteX70" fmla="*/ 2706130 w 8402595"/>
              <a:gd name="connsiteY70" fmla="*/ 4201297 h 5535827"/>
              <a:gd name="connsiteX71" fmla="*/ 2718487 w 8402595"/>
              <a:gd name="connsiteY71" fmla="*/ 4238367 h 5535827"/>
              <a:gd name="connsiteX72" fmla="*/ 2854411 w 8402595"/>
              <a:gd name="connsiteY72" fmla="*/ 4399005 h 5535827"/>
              <a:gd name="connsiteX73" fmla="*/ 2891481 w 8402595"/>
              <a:gd name="connsiteY73" fmla="*/ 4436076 h 5535827"/>
              <a:gd name="connsiteX74" fmla="*/ 2903838 w 8402595"/>
              <a:gd name="connsiteY74" fmla="*/ 4473146 h 5535827"/>
              <a:gd name="connsiteX75" fmla="*/ 2965622 w 8402595"/>
              <a:gd name="connsiteY75" fmla="*/ 4547286 h 5535827"/>
              <a:gd name="connsiteX76" fmla="*/ 2990335 w 8402595"/>
              <a:gd name="connsiteY76" fmla="*/ 4633784 h 5535827"/>
              <a:gd name="connsiteX77" fmla="*/ 3002692 w 8402595"/>
              <a:gd name="connsiteY77" fmla="*/ 4670854 h 5535827"/>
              <a:gd name="connsiteX78" fmla="*/ 3015049 w 8402595"/>
              <a:gd name="connsiteY78" fmla="*/ 4720281 h 5535827"/>
              <a:gd name="connsiteX79" fmla="*/ 3039762 w 8402595"/>
              <a:gd name="connsiteY79" fmla="*/ 4757351 h 5535827"/>
              <a:gd name="connsiteX80" fmla="*/ 3076832 w 8402595"/>
              <a:gd name="connsiteY80" fmla="*/ 4880919 h 5535827"/>
              <a:gd name="connsiteX81" fmla="*/ 3101546 w 8402595"/>
              <a:gd name="connsiteY81" fmla="*/ 4917989 h 5535827"/>
              <a:gd name="connsiteX82" fmla="*/ 3163330 w 8402595"/>
              <a:gd name="connsiteY82" fmla="*/ 5004486 h 5535827"/>
              <a:gd name="connsiteX83" fmla="*/ 3200400 w 8402595"/>
              <a:gd name="connsiteY83" fmla="*/ 5090984 h 5535827"/>
              <a:gd name="connsiteX84" fmla="*/ 3212757 w 8402595"/>
              <a:gd name="connsiteY84" fmla="*/ 5128054 h 5535827"/>
              <a:gd name="connsiteX85" fmla="*/ 3299254 w 8402595"/>
              <a:gd name="connsiteY85" fmla="*/ 5226908 h 5535827"/>
              <a:gd name="connsiteX86" fmla="*/ 3385751 w 8402595"/>
              <a:gd name="connsiteY86" fmla="*/ 5251621 h 5535827"/>
              <a:gd name="connsiteX87" fmla="*/ 3422822 w 8402595"/>
              <a:gd name="connsiteY87" fmla="*/ 5263978 h 5535827"/>
              <a:gd name="connsiteX88" fmla="*/ 3459892 w 8402595"/>
              <a:gd name="connsiteY88" fmla="*/ 5288692 h 5535827"/>
              <a:gd name="connsiteX89" fmla="*/ 3521676 w 8402595"/>
              <a:gd name="connsiteY89" fmla="*/ 5338119 h 5535827"/>
              <a:gd name="connsiteX90" fmla="*/ 3558746 w 8402595"/>
              <a:gd name="connsiteY90" fmla="*/ 5350476 h 5535827"/>
              <a:gd name="connsiteX91" fmla="*/ 3657600 w 8402595"/>
              <a:gd name="connsiteY91" fmla="*/ 5412259 h 5535827"/>
              <a:gd name="connsiteX92" fmla="*/ 3707027 w 8402595"/>
              <a:gd name="connsiteY92" fmla="*/ 5436973 h 5535827"/>
              <a:gd name="connsiteX93" fmla="*/ 3744097 w 8402595"/>
              <a:gd name="connsiteY93" fmla="*/ 5474043 h 5535827"/>
              <a:gd name="connsiteX94" fmla="*/ 3756454 w 8402595"/>
              <a:gd name="connsiteY94" fmla="*/ 5511113 h 5535827"/>
              <a:gd name="connsiteX95" fmla="*/ 3842951 w 8402595"/>
              <a:gd name="connsiteY95" fmla="*/ 5535827 h 5535827"/>
              <a:gd name="connsiteX96" fmla="*/ 4015946 w 8402595"/>
              <a:gd name="connsiteY96" fmla="*/ 5523470 h 5535827"/>
              <a:gd name="connsiteX97" fmla="*/ 4275438 w 8402595"/>
              <a:gd name="connsiteY97" fmla="*/ 5511113 h 5535827"/>
              <a:gd name="connsiteX98" fmla="*/ 4386649 w 8402595"/>
              <a:gd name="connsiteY98" fmla="*/ 5474043 h 5535827"/>
              <a:gd name="connsiteX99" fmla="*/ 4473146 w 8402595"/>
              <a:gd name="connsiteY99" fmla="*/ 5461686 h 5535827"/>
              <a:gd name="connsiteX100" fmla="*/ 4596714 w 8402595"/>
              <a:gd name="connsiteY100" fmla="*/ 5412259 h 5535827"/>
              <a:gd name="connsiteX101" fmla="*/ 4744995 w 8402595"/>
              <a:gd name="connsiteY101" fmla="*/ 5350476 h 5535827"/>
              <a:gd name="connsiteX102" fmla="*/ 4856205 w 8402595"/>
              <a:gd name="connsiteY102" fmla="*/ 5313405 h 5535827"/>
              <a:gd name="connsiteX103" fmla="*/ 4893276 w 8402595"/>
              <a:gd name="connsiteY103" fmla="*/ 5301049 h 5535827"/>
              <a:gd name="connsiteX104" fmla="*/ 4992130 w 8402595"/>
              <a:gd name="connsiteY104" fmla="*/ 5214551 h 5535827"/>
              <a:gd name="connsiteX105" fmla="*/ 5041557 w 8402595"/>
              <a:gd name="connsiteY105" fmla="*/ 5189838 h 5535827"/>
              <a:gd name="connsiteX106" fmla="*/ 5128054 w 8402595"/>
              <a:gd name="connsiteY106" fmla="*/ 5115697 h 5535827"/>
              <a:gd name="connsiteX107" fmla="*/ 5165124 w 8402595"/>
              <a:gd name="connsiteY107" fmla="*/ 5103340 h 5535827"/>
              <a:gd name="connsiteX108" fmla="*/ 5263978 w 8402595"/>
              <a:gd name="connsiteY108" fmla="*/ 5016843 h 5535827"/>
              <a:gd name="connsiteX109" fmla="*/ 5301049 w 8402595"/>
              <a:gd name="connsiteY109" fmla="*/ 4967416 h 5535827"/>
              <a:gd name="connsiteX110" fmla="*/ 5412260 w 8402595"/>
              <a:gd name="connsiteY110" fmla="*/ 4868562 h 5535827"/>
              <a:gd name="connsiteX111" fmla="*/ 5436973 w 8402595"/>
              <a:gd name="connsiteY111" fmla="*/ 4831492 h 5535827"/>
              <a:gd name="connsiteX112" fmla="*/ 5474043 w 8402595"/>
              <a:gd name="connsiteY112" fmla="*/ 4769708 h 5535827"/>
              <a:gd name="connsiteX113" fmla="*/ 5548184 w 8402595"/>
              <a:gd name="connsiteY113" fmla="*/ 4658497 h 5535827"/>
              <a:gd name="connsiteX114" fmla="*/ 5560541 w 8402595"/>
              <a:gd name="connsiteY114" fmla="*/ 4621427 h 5535827"/>
              <a:gd name="connsiteX115" fmla="*/ 5609968 w 8402595"/>
              <a:gd name="connsiteY115" fmla="*/ 4547286 h 5535827"/>
              <a:gd name="connsiteX116" fmla="*/ 5659395 w 8402595"/>
              <a:gd name="connsiteY116" fmla="*/ 4436076 h 5535827"/>
              <a:gd name="connsiteX117" fmla="*/ 5671751 w 8402595"/>
              <a:gd name="connsiteY117" fmla="*/ 4386649 h 5535827"/>
              <a:gd name="connsiteX118" fmla="*/ 5721178 w 8402595"/>
              <a:gd name="connsiteY118" fmla="*/ 4250724 h 5535827"/>
              <a:gd name="connsiteX119" fmla="*/ 5758249 w 8402595"/>
              <a:gd name="connsiteY119" fmla="*/ 4127157 h 5535827"/>
              <a:gd name="connsiteX120" fmla="*/ 5807676 w 8402595"/>
              <a:gd name="connsiteY120" fmla="*/ 4028303 h 5535827"/>
              <a:gd name="connsiteX121" fmla="*/ 5820032 w 8402595"/>
              <a:gd name="connsiteY121" fmla="*/ 3978876 h 5535827"/>
              <a:gd name="connsiteX122" fmla="*/ 5857103 w 8402595"/>
              <a:gd name="connsiteY122" fmla="*/ 3892378 h 5535827"/>
              <a:gd name="connsiteX123" fmla="*/ 5918887 w 8402595"/>
              <a:gd name="connsiteY123" fmla="*/ 3805881 h 5535827"/>
              <a:gd name="connsiteX124" fmla="*/ 5968314 w 8402595"/>
              <a:gd name="connsiteY124" fmla="*/ 3719384 h 5535827"/>
              <a:gd name="connsiteX125" fmla="*/ 5980670 w 8402595"/>
              <a:gd name="connsiteY125" fmla="*/ 3682313 h 5535827"/>
              <a:gd name="connsiteX126" fmla="*/ 6054811 w 8402595"/>
              <a:gd name="connsiteY126" fmla="*/ 3583459 h 5535827"/>
              <a:gd name="connsiteX127" fmla="*/ 6128951 w 8402595"/>
              <a:gd name="connsiteY127" fmla="*/ 3447535 h 5535827"/>
              <a:gd name="connsiteX128" fmla="*/ 6153665 w 8402595"/>
              <a:gd name="connsiteY128" fmla="*/ 3410465 h 5535827"/>
              <a:gd name="connsiteX129" fmla="*/ 6166022 w 8402595"/>
              <a:gd name="connsiteY129" fmla="*/ 3373394 h 5535827"/>
              <a:gd name="connsiteX130" fmla="*/ 6240162 w 8402595"/>
              <a:gd name="connsiteY130" fmla="*/ 3274540 h 5535827"/>
              <a:gd name="connsiteX131" fmla="*/ 6264876 w 8402595"/>
              <a:gd name="connsiteY131" fmla="*/ 3188043 h 5535827"/>
              <a:gd name="connsiteX132" fmla="*/ 6289589 w 8402595"/>
              <a:gd name="connsiteY132" fmla="*/ 3113903 h 5535827"/>
              <a:gd name="connsiteX133" fmla="*/ 6314303 w 8402595"/>
              <a:gd name="connsiteY133" fmla="*/ 3015049 h 5535827"/>
              <a:gd name="connsiteX134" fmla="*/ 6326660 w 8402595"/>
              <a:gd name="connsiteY134" fmla="*/ 2965621 h 5535827"/>
              <a:gd name="connsiteX135" fmla="*/ 6413157 w 8402595"/>
              <a:gd name="connsiteY135" fmla="*/ 2780270 h 5535827"/>
              <a:gd name="connsiteX136" fmla="*/ 6450227 w 8402595"/>
              <a:gd name="connsiteY136" fmla="*/ 2730843 h 5535827"/>
              <a:gd name="connsiteX137" fmla="*/ 6462584 w 8402595"/>
              <a:gd name="connsiteY137" fmla="*/ 2693773 h 5535827"/>
              <a:gd name="connsiteX138" fmla="*/ 6524368 w 8402595"/>
              <a:gd name="connsiteY138" fmla="*/ 2582562 h 5535827"/>
              <a:gd name="connsiteX139" fmla="*/ 6549081 w 8402595"/>
              <a:gd name="connsiteY139" fmla="*/ 2533135 h 5535827"/>
              <a:gd name="connsiteX140" fmla="*/ 6635578 w 8402595"/>
              <a:gd name="connsiteY140" fmla="*/ 2397211 h 5535827"/>
              <a:gd name="connsiteX141" fmla="*/ 6647935 w 8402595"/>
              <a:gd name="connsiteY141" fmla="*/ 2360140 h 5535827"/>
              <a:gd name="connsiteX142" fmla="*/ 6734432 w 8402595"/>
              <a:gd name="connsiteY142" fmla="*/ 2224216 h 5535827"/>
              <a:gd name="connsiteX143" fmla="*/ 6759146 w 8402595"/>
              <a:gd name="connsiteY143" fmla="*/ 2187146 h 5535827"/>
              <a:gd name="connsiteX144" fmla="*/ 6783860 w 8402595"/>
              <a:gd name="connsiteY144" fmla="*/ 2113005 h 5535827"/>
              <a:gd name="connsiteX145" fmla="*/ 6796216 w 8402595"/>
              <a:gd name="connsiteY145" fmla="*/ 2075935 h 5535827"/>
              <a:gd name="connsiteX146" fmla="*/ 6845643 w 8402595"/>
              <a:gd name="connsiteY146" fmla="*/ 1977081 h 5535827"/>
              <a:gd name="connsiteX147" fmla="*/ 6870357 w 8402595"/>
              <a:gd name="connsiteY147" fmla="*/ 1902940 h 5535827"/>
              <a:gd name="connsiteX148" fmla="*/ 6919784 w 8402595"/>
              <a:gd name="connsiteY148" fmla="*/ 1816443 h 5535827"/>
              <a:gd name="connsiteX149" fmla="*/ 6944497 w 8402595"/>
              <a:gd name="connsiteY149" fmla="*/ 1754659 h 5535827"/>
              <a:gd name="connsiteX150" fmla="*/ 6969211 w 8402595"/>
              <a:gd name="connsiteY150" fmla="*/ 1680519 h 5535827"/>
              <a:gd name="connsiteX151" fmla="*/ 6993924 w 8402595"/>
              <a:gd name="connsiteY151" fmla="*/ 1631092 h 5535827"/>
              <a:gd name="connsiteX152" fmla="*/ 7018638 w 8402595"/>
              <a:gd name="connsiteY152" fmla="*/ 1519881 h 5535827"/>
              <a:gd name="connsiteX153" fmla="*/ 7043351 w 8402595"/>
              <a:gd name="connsiteY153" fmla="*/ 1433384 h 5535827"/>
              <a:gd name="connsiteX154" fmla="*/ 7080422 w 8402595"/>
              <a:gd name="connsiteY154" fmla="*/ 1359243 h 5535827"/>
              <a:gd name="connsiteX155" fmla="*/ 7142205 w 8402595"/>
              <a:gd name="connsiteY155" fmla="*/ 1210962 h 5535827"/>
              <a:gd name="connsiteX156" fmla="*/ 7191632 w 8402595"/>
              <a:gd name="connsiteY156" fmla="*/ 1136821 h 5535827"/>
              <a:gd name="connsiteX157" fmla="*/ 7253416 w 8402595"/>
              <a:gd name="connsiteY157" fmla="*/ 1025611 h 5535827"/>
              <a:gd name="connsiteX158" fmla="*/ 7327557 w 8402595"/>
              <a:gd name="connsiteY158" fmla="*/ 963827 h 5535827"/>
              <a:gd name="connsiteX159" fmla="*/ 7401697 w 8402595"/>
              <a:gd name="connsiteY159" fmla="*/ 902043 h 5535827"/>
              <a:gd name="connsiteX160" fmla="*/ 7463481 w 8402595"/>
              <a:gd name="connsiteY160" fmla="*/ 840259 h 5535827"/>
              <a:gd name="connsiteX161" fmla="*/ 7537622 w 8402595"/>
              <a:gd name="connsiteY161" fmla="*/ 778476 h 5535827"/>
              <a:gd name="connsiteX162" fmla="*/ 7599405 w 8402595"/>
              <a:gd name="connsiteY162" fmla="*/ 729049 h 5535827"/>
              <a:gd name="connsiteX163" fmla="*/ 7624119 w 8402595"/>
              <a:gd name="connsiteY163" fmla="*/ 691978 h 5535827"/>
              <a:gd name="connsiteX164" fmla="*/ 7698260 w 8402595"/>
              <a:gd name="connsiteY164" fmla="*/ 617838 h 5535827"/>
              <a:gd name="connsiteX165" fmla="*/ 7760043 w 8402595"/>
              <a:gd name="connsiteY165" fmla="*/ 531340 h 5535827"/>
              <a:gd name="connsiteX166" fmla="*/ 7809470 w 8402595"/>
              <a:gd name="connsiteY166" fmla="*/ 457200 h 5535827"/>
              <a:gd name="connsiteX167" fmla="*/ 7858897 w 8402595"/>
              <a:gd name="connsiteY167" fmla="*/ 395416 h 5535827"/>
              <a:gd name="connsiteX168" fmla="*/ 7883611 w 8402595"/>
              <a:gd name="connsiteY168" fmla="*/ 358346 h 5535827"/>
              <a:gd name="connsiteX169" fmla="*/ 7957751 w 8402595"/>
              <a:gd name="connsiteY169" fmla="*/ 296562 h 5535827"/>
              <a:gd name="connsiteX170" fmla="*/ 7994822 w 8402595"/>
              <a:gd name="connsiteY170" fmla="*/ 247135 h 5535827"/>
              <a:gd name="connsiteX171" fmla="*/ 8130746 w 8402595"/>
              <a:gd name="connsiteY171" fmla="*/ 123567 h 5535827"/>
              <a:gd name="connsiteX172" fmla="*/ 8167816 w 8402595"/>
              <a:gd name="connsiteY172" fmla="*/ 111211 h 5535827"/>
              <a:gd name="connsiteX173" fmla="*/ 8266670 w 8402595"/>
              <a:gd name="connsiteY173" fmla="*/ 61784 h 5535827"/>
              <a:gd name="connsiteX174" fmla="*/ 8340811 w 8402595"/>
              <a:gd name="connsiteY174" fmla="*/ 37070 h 5535827"/>
              <a:gd name="connsiteX175" fmla="*/ 8402595 w 8402595"/>
              <a:gd name="connsiteY175" fmla="*/ 0 h 553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8402595" h="5535827">
                <a:moveTo>
                  <a:pt x="0" y="98854"/>
                </a:moveTo>
                <a:cubicBezTo>
                  <a:pt x="108064" y="206918"/>
                  <a:pt x="54645" y="182971"/>
                  <a:pt x="135924" y="210065"/>
                </a:cubicBezTo>
                <a:cubicBezTo>
                  <a:pt x="197288" y="302108"/>
                  <a:pt x="118417" y="189056"/>
                  <a:pt x="197708" y="284205"/>
                </a:cubicBezTo>
                <a:cubicBezTo>
                  <a:pt x="207216" y="295614"/>
                  <a:pt x="211921" y="310775"/>
                  <a:pt x="222422" y="321276"/>
                </a:cubicBezTo>
                <a:cubicBezTo>
                  <a:pt x="237749" y="336603"/>
                  <a:pt x="287870" y="369026"/>
                  <a:pt x="308919" y="383059"/>
                </a:cubicBezTo>
                <a:lnTo>
                  <a:pt x="383060" y="494270"/>
                </a:lnTo>
                <a:cubicBezTo>
                  <a:pt x="391298" y="506627"/>
                  <a:pt x="403077" y="517251"/>
                  <a:pt x="407773" y="531340"/>
                </a:cubicBezTo>
                <a:lnTo>
                  <a:pt x="432487" y="605481"/>
                </a:lnTo>
                <a:cubicBezTo>
                  <a:pt x="444872" y="642638"/>
                  <a:pt x="442939" y="647679"/>
                  <a:pt x="469557" y="679621"/>
                </a:cubicBezTo>
                <a:cubicBezTo>
                  <a:pt x="480744" y="693046"/>
                  <a:pt x="492833" y="705963"/>
                  <a:pt x="506627" y="716692"/>
                </a:cubicBezTo>
                <a:cubicBezTo>
                  <a:pt x="530072" y="734927"/>
                  <a:pt x="580768" y="766119"/>
                  <a:pt x="580768" y="766119"/>
                </a:cubicBezTo>
                <a:cubicBezTo>
                  <a:pt x="642125" y="858156"/>
                  <a:pt x="563267" y="745118"/>
                  <a:pt x="642551" y="840259"/>
                </a:cubicBezTo>
                <a:cubicBezTo>
                  <a:pt x="652059" y="851668"/>
                  <a:pt x="656764" y="866829"/>
                  <a:pt x="667265" y="877330"/>
                </a:cubicBezTo>
                <a:cubicBezTo>
                  <a:pt x="677766" y="887831"/>
                  <a:pt x="692250" y="893411"/>
                  <a:pt x="704335" y="902043"/>
                </a:cubicBezTo>
                <a:cubicBezTo>
                  <a:pt x="721094" y="914013"/>
                  <a:pt x="738126" y="925710"/>
                  <a:pt x="753762" y="939113"/>
                </a:cubicBezTo>
                <a:cubicBezTo>
                  <a:pt x="767030" y="950486"/>
                  <a:pt x="777407" y="964997"/>
                  <a:pt x="790832" y="976184"/>
                </a:cubicBezTo>
                <a:cubicBezTo>
                  <a:pt x="802241" y="985691"/>
                  <a:pt x="816494" y="991390"/>
                  <a:pt x="827903" y="1000897"/>
                </a:cubicBezTo>
                <a:cubicBezTo>
                  <a:pt x="841328" y="1012084"/>
                  <a:pt x="851548" y="1026780"/>
                  <a:pt x="864973" y="1037967"/>
                </a:cubicBezTo>
                <a:cubicBezTo>
                  <a:pt x="876382" y="1047474"/>
                  <a:pt x="890634" y="1053174"/>
                  <a:pt x="902043" y="1062681"/>
                </a:cubicBezTo>
                <a:cubicBezTo>
                  <a:pt x="961119" y="1111911"/>
                  <a:pt x="919644" y="1083801"/>
                  <a:pt x="963827" y="1136821"/>
                </a:cubicBezTo>
                <a:cubicBezTo>
                  <a:pt x="975014" y="1150246"/>
                  <a:pt x="989710" y="1160467"/>
                  <a:pt x="1000897" y="1173892"/>
                </a:cubicBezTo>
                <a:cubicBezTo>
                  <a:pt x="1010404" y="1185301"/>
                  <a:pt x="1016104" y="1199553"/>
                  <a:pt x="1025611" y="1210962"/>
                </a:cubicBezTo>
                <a:cubicBezTo>
                  <a:pt x="1036798" y="1224387"/>
                  <a:pt x="1051952" y="1234238"/>
                  <a:pt x="1062681" y="1248032"/>
                </a:cubicBezTo>
                <a:cubicBezTo>
                  <a:pt x="1080916" y="1271477"/>
                  <a:pt x="1094287" y="1298411"/>
                  <a:pt x="1112108" y="1322173"/>
                </a:cubicBezTo>
                <a:lnTo>
                  <a:pt x="1149178" y="1371600"/>
                </a:lnTo>
                <a:cubicBezTo>
                  <a:pt x="1173586" y="1444823"/>
                  <a:pt x="1143948" y="1374329"/>
                  <a:pt x="1210962" y="1458097"/>
                </a:cubicBezTo>
                <a:cubicBezTo>
                  <a:pt x="1229517" y="1481290"/>
                  <a:pt x="1243913" y="1507524"/>
                  <a:pt x="1260389" y="1532238"/>
                </a:cubicBezTo>
                <a:cubicBezTo>
                  <a:pt x="1268627" y="1544595"/>
                  <a:pt x="1280407" y="1555219"/>
                  <a:pt x="1285103" y="1569308"/>
                </a:cubicBezTo>
                <a:cubicBezTo>
                  <a:pt x="1289222" y="1581665"/>
                  <a:pt x="1291635" y="1594728"/>
                  <a:pt x="1297460" y="1606378"/>
                </a:cubicBezTo>
                <a:cubicBezTo>
                  <a:pt x="1304102" y="1619661"/>
                  <a:pt x="1315531" y="1630166"/>
                  <a:pt x="1322173" y="1643449"/>
                </a:cubicBezTo>
                <a:cubicBezTo>
                  <a:pt x="1337095" y="1673294"/>
                  <a:pt x="1329735" y="1693983"/>
                  <a:pt x="1359243" y="1717589"/>
                </a:cubicBezTo>
                <a:cubicBezTo>
                  <a:pt x="1369414" y="1725726"/>
                  <a:pt x="1383957" y="1725827"/>
                  <a:pt x="1396314" y="1729946"/>
                </a:cubicBezTo>
                <a:cubicBezTo>
                  <a:pt x="1425614" y="1769013"/>
                  <a:pt x="1434311" y="1785464"/>
                  <a:pt x="1470454" y="1816443"/>
                </a:cubicBezTo>
                <a:cubicBezTo>
                  <a:pt x="1486091" y="1829846"/>
                  <a:pt x="1504573" y="1839736"/>
                  <a:pt x="1519881" y="1853513"/>
                </a:cubicBezTo>
                <a:cubicBezTo>
                  <a:pt x="1545859" y="1876894"/>
                  <a:pt x="1569308" y="1902940"/>
                  <a:pt x="1594022" y="1927654"/>
                </a:cubicBezTo>
                <a:cubicBezTo>
                  <a:pt x="1606379" y="1940011"/>
                  <a:pt x="1616552" y="1955030"/>
                  <a:pt x="1631092" y="1964724"/>
                </a:cubicBezTo>
                <a:lnTo>
                  <a:pt x="1668162" y="1989438"/>
                </a:lnTo>
                <a:cubicBezTo>
                  <a:pt x="1676400" y="2001795"/>
                  <a:pt x="1686844" y="2012937"/>
                  <a:pt x="1692876" y="2026508"/>
                </a:cubicBezTo>
                <a:cubicBezTo>
                  <a:pt x="1703456" y="2050313"/>
                  <a:pt x="1695913" y="2086199"/>
                  <a:pt x="1717589" y="2100649"/>
                </a:cubicBezTo>
                <a:lnTo>
                  <a:pt x="1754660" y="2125362"/>
                </a:lnTo>
                <a:lnTo>
                  <a:pt x="1779373" y="2199503"/>
                </a:lnTo>
                <a:cubicBezTo>
                  <a:pt x="1783492" y="2211860"/>
                  <a:pt x="1784505" y="2225735"/>
                  <a:pt x="1791730" y="2236573"/>
                </a:cubicBezTo>
                <a:cubicBezTo>
                  <a:pt x="1799968" y="2248930"/>
                  <a:pt x="1809802" y="2260360"/>
                  <a:pt x="1816443" y="2273643"/>
                </a:cubicBezTo>
                <a:cubicBezTo>
                  <a:pt x="1828778" y="2298313"/>
                  <a:pt x="1826955" y="2330078"/>
                  <a:pt x="1853514" y="2347784"/>
                </a:cubicBezTo>
                <a:cubicBezTo>
                  <a:pt x="1867644" y="2357204"/>
                  <a:pt x="1886465" y="2356021"/>
                  <a:pt x="1902941" y="2360140"/>
                </a:cubicBezTo>
                <a:cubicBezTo>
                  <a:pt x="1927654" y="2376616"/>
                  <a:pt x="1967688" y="2381389"/>
                  <a:pt x="1977081" y="2409567"/>
                </a:cubicBezTo>
                <a:cubicBezTo>
                  <a:pt x="1985319" y="2434281"/>
                  <a:pt x="1995477" y="2458435"/>
                  <a:pt x="2001795" y="2483708"/>
                </a:cubicBezTo>
                <a:cubicBezTo>
                  <a:pt x="2019245" y="2553511"/>
                  <a:pt x="2010820" y="2516482"/>
                  <a:pt x="2026508" y="2594919"/>
                </a:cubicBezTo>
                <a:cubicBezTo>
                  <a:pt x="2030627" y="2640227"/>
                  <a:pt x="2034102" y="2685598"/>
                  <a:pt x="2038865" y="2730843"/>
                </a:cubicBezTo>
                <a:cubicBezTo>
                  <a:pt x="2045494" y="2793820"/>
                  <a:pt x="2047175" y="2824446"/>
                  <a:pt x="2063578" y="2879124"/>
                </a:cubicBezTo>
                <a:cubicBezTo>
                  <a:pt x="2071063" y="2904076"/>
                  <a:pt x="2080054" y="2928551"/>
                  <a:pt x="2088292" y="2953265"/>
                </a:cubicBezTo>
                <a:cubicBezTo>
                  <a:pt x="2092411" y="2965622"/>
                  <a:pt x="2091439" y="2981125"/>
                  <a:pt x="2100649" y="2990335"/>
                </a:cubicBezTo>
                <a:cubicBezTo>
                  <a:pt x="2117125" y="3006811"/>
                  <a:pt x="2134733" y="3022227"/>
                  <a:pt x="2150076" y="3039762"/>
                </a:cubicBezTo>
                <a:cubicBezTo>
                  <a:pt x="2163638" y="3055261"/>
                  <a:pt x="2175176" y="3072431"/>
                  <a:pt x="2187146" y="3089189"/>
                </a:cubicBezTo>
                <a:cubicBezTo>
                  <a:pt x="2195778" y="3101274"/>
                  <a:pt x="2201870" y="3115270"/>
                  <a:pt x="2211860" y="3126259"/>
                </a:cubicBezTo>
                <a:cubicBezTo>
                  <a:pt x="2243207" y="3160740"/>
                  <a:pt x="2284865" y="3186339"/>
                  <a:pt x="2310714" y="3225113"/>
                </a:cubicBezTo>
                <a:lnTo>
                  <a:pt x="2360141" y="3299254"/>
                </a:lnTo>
                <a:cubicBezTo>
                  <a:pt x="2368379" y="3311611"/>
                  <a:pt x="2378212" y="3323041"/>
                  <a:pt x="2384854" y="3336324"/>
                </a:cubicBezTo>
                <a:lnTo>
                  <a:pt x="2409568" y="3385751"/>
                </a:lnTo>
                <a:cubicBezTo>
                  <a:pt x="2419748" y="3426472"/>
                  <a:pt x="2425485" y="3458888"/>
                  <a:pt x="2446638" y="3496962"/>
                </a:cubicBezTo>
                <a:cubicBezTo>
                  <a:pt x="2456640" y="3514965"/>
                  <a:pt x="2471351" y="3529913"/>
                  <a:pt x="2483708" y="3546389"/>
                </a:cubicBezTo>
                <a:lnTo>
                  <a:pt x="2508422" y="3620530"/>
                </a:lnTo>
                <a:cubicBezTo>
                  <a:pt x="2512541" y="3632887"/>
                  <a:pt x="2518224" y="3644828"/>
                  <a:pt x="2520778" y="3657600"/>
                </a:cubicBezTo>
                <a:cubicBezTo>
                  <a:pt x="2524897" y="3678195"/>
                  <a:pt x="2524444" y="3700264"/>
                  <a:pt x="2533135" y="3719384"/>
                </a:cubicBezTo>
                <a:cubicBezTo>
                  <a:pt x="2545426" y="3746423"/>
                  <a:pt x="2566086" y="3768811"/>
                  <a:pt x="2582562" y="3793524"/>
                </a:cubicBezTo>
                <a:lnTo>
                  <a:pt x="2607276" y="3830594"/>
                </a:lnTo>
                <a:lnTo>
                  <a:pt x="2631989" y="3867665"/>
                </a:lnTo>
                <a:cubicBezTo>
                  <a:pt x="2662125" y="3988207"/>
                  <a:pt x="2625328" y="3837690"/>
                  <a:pt x="2656703" y="3978876"/>
                </a:cubicBezTo>
                <a:cubicBezTo>
                  <a:pt x="2660387" y="3995454"/>
                  <a:pt x="2664395" y="4011974"/>
                  <a:pt x="2669060" y="4028303"/>
                </a:cubicBezTo>
                <a:cubicBezTo>
                  <a:pt x="2672638" y="4040827"/>
                  <a:pt x="2678591" y="4052658"/>
                  <a:pt x="2681416" y="4065373"/>
                </a:cubicBezTo>
                <a:cubicBezTo>
                  <a:pt x="2703442" y="4164491"/>
                  <a:pt x="2683649" y="4111373"/>
                  <a:pt x="2706130" y="4201297"/>
                </a:cubicBezTo>
                <a:cubicBezTo>
                  <a:pt x="2709289" y="4213933"/>
                  <a:pt x="2711786" y="4227198"/>
                  <a:pt x="2718487" y="4238367"/>
                </a:cubicBezTo>
                <a:cubicBezTo>
                  <a:pt x="2767750" y="4320472"/>
                  <a:pt x="2787603" y="4332197"/>
                  <a:pt x="2854411" y="4399005"/>
                </a:cubicBezTo>
                <a:lnTo>
                  <a:pt x="2891481" y="4436076"/>
                </a:lnTo>
                <a:cubicBezTo>
                  <a:pt x="2895600" y="4448433"/>
                  <a:pt x="2898013" y="4461496"/>
                  <a:pt x="2903838" y="4473146"/>
                </a:cubicBezTo>
                <a:cubicBezTo>
                  <a:pt x="2921042" y="4507555"/>
                  <a:pt x="2938292" y="4519956"/>
                  <a:pt x="2965622" y="4547286"/>
                </a:cubicBezTo>
                <a:cubicBezTo>
                  <a:pt x="2995256" y="4636196"/>
                  <a:pt x="2959293" y="4525138"/>
                  <a:pt x="2990335" y="4633784"/>
                </a:cubicBezTo>
                <a:cubicBezTo>
                  <a:pt x="2993913" y="4646308"/>
                  <a:pt x="2999114" y="4658330"/>
                  <a:pt x="3002692" y="4670854"/>
                </a:cubicBezTo>
                <a:cubicBezTo>
                  <a:pt x="3007358" y="4687183"/>
                  <a:pt x="3008359" y="4704671"/>
                  <a:pt x="3015049" y="4720281"/>
                </a:cubicBezTo>
                <a:cubicBezTo>
                  <a:pt x="3020899" y="4733931"/>
                  <a:pt x="3031524" y="4744994"/>
                  <a:pt x="3039762" y="4757351"/>
                </a:cubicBezTo>
                <a:cubicBezTo>
                  <a:pt x="3046669" y="4784979"/>
                  <a:pt x="3064800" y="4862872"/>
                  <a:pt x="3076832" y="4880919"/>
                </a:cubicBezTo>
                <a:cubicBezTo>
                  <a:pt x="3085070" y="4893276"/>
                  <a:pt x="3092914" y="4905904"/>
                  <a:pt x="3101546" y="4917989"/>
                </a:cubicBezTo>
                <a:cubicBezTo>
                  <a:pt x="3178181" y="5025277"/>
                  <a:pt x="3105087" y="4917123"/>
                  <a:pt x="3163330" y="5004486"/>
                </a:cubicBezTo>
                <a:cubicBezTo>
                  <a:pt x="3189047" y="5107352"/>
                  <a:pt x="3157734" y="5005650"/>
                  <a:pt x="3200400" y="5090984"/>
                </a:cubicBezTo>
                <a:cubicBezTo>
                  <a:pt x="3206225" y="5102634"/>
                  <a:pt x="3206431" y="5116668"/>
                  <a:pt x="3212757" y="5128054"/>
                </a:cubicBezTo>
                <a:cubicBezTo>
                  <a:pt x="3241272" y="5179381"/>
                  <a:pt x="3252046" y="5203303"/>
                  <a:pt x="3299254" y="5226908"/>
                </a:cubicBezTo>
                <a:cubicBezTo>
                  <a:pt x="3319009" y="5236786"/>
                  <a:pt x="3367270" y="5246341"/>
                  <a:pt x="3385751" y="5251621"/>
                </a:cubicBezTo>
                <a:cubicBezTo>
                  <a:pt x="3398275" y="5255199"/>
                  <a:pt x="3410465" y="5259859"/>
                  <a:pt x="3422822" y="5263978"/>
                </a:cubicBezTo>
                <a:cubicBezTo>
                  <a:pt x="3435179" y="5272216"/>
                  <a:pt x="3448011" y="5279781"/>
                  <a:pt x="3459892" y="5288692"/>
                </a:cubicBezTo>
                <a:cubicBezTo>
                  <a:pt x="3480991" y="5304516"/>
                  <a:pt x="3499311" y="5324141"/>
                  <a:pt x="3521676" y="5338119"/>
                </a:cubicBezTo>
                <a:cubicBezTo>
                  <a:pt x="3532721" y="5345022"/>
                  <a:pt x="3547311" y="5344239"/>
                  <a:pt x="3558746" y="5350476"/>
                </a:cubicBezTo>
                <a:cubicBezTo>
                  <a:pt x="3592859" y="5369083"/>
                  <a:pt x="3622845" y="5394881"/>
                  <a:pt x="3657600" y="5412259"/>
                </a:cubicBezTo>
                <a:cubicBezTo>
                  <a:pt x="3674076" y="5420497"/>
                  <a:pt x="3692038" y="5426266"/>
                  <a:pt x="3707027" y="5436973"/>
                </a:cubicBezTo>
                <a:cubicBezTo>
                  <a:pt x="3721247" y="5447130"/>
                  <a:pt x="3731740" y="5461686"/>
                  <a:pt x="3744097" y="5474043"/>
                </a:cubicBezTo>
                <a:cubicBezTo>
                  <a:pt x="3748216" y="5486400"/>
                  <a:pt x="3747244" y="5501903"/>
                  <a:pt x="3756454" y="5511113"/>
                </a:cubicBezTo>
                <a:cubicBezTo>
                  <a:pt x="3762363" y="5517022"/>
                  <a:pt x="3842523" y="5535720"/>
                  <a:pt x="3842951" y="5535827"/>
                </a:cubicBezTo>
                <a:lnTo>
                  <a:pt x="4015946" y="5523470"/>
                </a:lnTo>
                <a:cubicBezTo>
                  <a:pt x="4102400" y="5518530"/>
                  <a:pt x="4189602" y="5522558"/>
                  <a:pt x="4275438" y="5511113"/>
                </a:cubicBezTo>
                <a:cubicBezTo>
                  <a:pt x="4314171" y="5505949"/>
                  <a:pt x="4347966" y="5479569"/>
                  <a:pt x="4386649" y="5474043"/>
                </a:cubicBezTo>
                <a:lnTo>
                  <a:pt x="4473146" y="5461686"/>
                </a:lnTo>
                <a:cubicBezTo>
                  <a:pt x="4573672" y="5386292"/>
                  <a:pt x="4464478" y="5456337"/>
                  <a:pt x="4596714" y="5412259"/>
                </a:cubicBezTo>
                <a:cubicBezTo>
                  <a:pt x="4647512" y="5395326"/>
                  <a:pt x="4694197" y="5367409"/>
                  <a:pt x="4744995" y="5350476"/>
                </a:cubicBezTo>
                <a:lnTo>
                  <a:pt x="4856205" y="5313405"/>
                </a:lnTo>
                <a:lnTo>
                  <a:pt x="4893276" y="5301049"/>
                </a:lnTo>
                <a:cubicBezTo>
                  <a:pt x="4931597" y="5262728"/>
                  <a:pt x="4946751" y="5242913"/>
                  <a:pt x="4992130" y="5214551"/>
                </a:cubicBezTo>
                <a:cubicBezTo>
                  <a:pt x="5007750" y="5204788"/>
                  <a:pt x="5025081" y="5198076"/>
                  <a:pt x="5041557" y="5189838"/>
                </a:cubicBezTo>
                <a:cubicBezTo>
                  <a:pt x="5071958" y="5159437"/>
                  <a:pt x="5090417" y="5134516"/>
                  <a:pt x="5128054" y="5115697"/>
                </a:cubicBezTo>
                <a:cubicBezTo>
                  <a:pt x="5139704" y="5109872"/>
                  <a:pt x="5152767" y="5107459"/>
                  <a:pt x="5165124" y="5103340"/>
                </a:cubicBezTo>
                <a:cubicBezTo>
                  <a:pt x="5212625" y="5067714"/>
                  <a:pt x="5223256" y="5063382"/>
                  <a:pt x="5263978" y="5016843"/>
                </a:cubicBezTo>
                <a:cubicBezTo>
                  <a:pt x="5277540" y="5001344"/>
                  <a:pt x="5287272" y="4982724"/>
                  <a:pt x="5301049" y="4967416"/>
                </a:cubicBezTo>
                <a:cubicBezTo>
                  <a:pt x="5364531" y="4896881"/>
                  <a:pt x="5355100" y="4906669"/>
                  <a:pt x="5412260" y="4868562"/>
                </a:cubicBezTo>
                <a:cubicBezTo>
                  <a:pt x="5420498" y="4856205"/>
                  <a:pt x="5429102" y="4844085"/>
                  <a:pt x="5436973" y="4831492"/>
                </a:cubicBezTo>
                <a:cubicBezTo>
                  <a:pt x="5449702" y="4811125"/>
                  <a:pt x="5460721" y="4789692"/>
                  <a:pt x="5474043" y="4769708"/>
                </a:cubicBezTo>
                <a:cubicBezTo>
                  <a:pt x="5515440" y="4707613"/>
                  <a:pt x="5512279" y="4730307"/>
                  <a:pt x="5548184" y="4658497"/>
                </a:cubicBezTo>
                <a:cubicBezTo>
                  <a:pt x="5554009" y="4646847"/>
                  <a:pt x="5554215" y="4632813"/>
                  <a:pt x="5560541" y="4621427"/>
                </a:cubicBezTo>
                <a:cubicBezTo>
                  <a:pt x="5574966" y="4595463"/>
                  <a:pt x="5609968" y="4547286"/>
                  <a:pt x="5609968" y="4547286"/>
                </a:cubicBezTo>
                <a:cubicBezTo>
                  <a:pt x="5639377" y="4459057"/>
                  <a:pt x="5620231" y="4494821"/>
                  <a:pt x="5659395" y="4436076"/>
                </a:cubicBezTo>
                <a:cubicBezTo>
                  <a:pt x="5663514" y="4419600"/>
                  <a:pt x="5666381" y="4402760"/>
                  <a:pt x="5671751" y="4386649"/>
                </a:cubicBezTo>
                <a:cubicBezTo>
                  <a:pt x="5696325" y="4312925"/>
                  <a:pt x="5700978" y="4331524"/>
                  <a:pt x="5721178" y="4250724"/>
                </a:cubicBezTo>
                <a:cubicBezTo>
                  <a:pt x="5730047" y="4215248"/>
                  <a:pt x="5743206" y="4157243"/>
                  <a:pt x="5758249" y="4127157"/>
                </a:cubicBezTo>
                <a:lnTo>
                  <a:pt x="5807676" y="4028303"/>
                </a:lnTo>
                <a:cubicBezTo>
                  <a:pt x="5811795" y="4011827"/>
                  <a:pt x="5815367" y="3995205"/>
                  <a:pt x="5820032" y="3978876"/>
                </a:cubicBezTo>
                <a:cubicBezTo>
                  <a:pt x="5828883" y="3947897"/>
                  <a:pt x="5839760" y="3920127"/>
                  <a:pt x="5857103" y="3892378"/>
                </a:cubicBezTo>
                <a:cubicBezTo>
                  <a:pt x="5901287" y="3821685"/>
                  <a:pt x="5884045" y="3866855"/>
                  <a:pt x="5918887" y="3805881"/>
                </a:cubicBezTo>
                <a:cubicBezTo>
                  <a:pt x="5981597" y="3696138"/>
                  <a:pt x="5908102" y="3809699"/>
                  <a:pt x="5968314" y="3719384"/>
                </a:cubicBezTo>
                <a:cubicBezTo>
                  <a:pt x="5972433" y="3707027"/>
                  <a:pt x="5973677" y="3693302"/>
                  <a:pt x="5980670" y="3682313"/>
                </a:cubicBezTo>
                <a:cubicBezTo>
                  <a:pt x="6002783" y="3647563"/>
                  <a:pt x="6036391" y="3620300"/>
                  <a:pt x="6054811" y="3583459"/>
                </a:cubicBezTo>
                <a:cubicBezTo>
                  <a:pt x="6086253" y="3520573"/>
                  <a:pt x="6085026" y="3520742"/>
                  <a:pt x="6128951" y="3447535"/>
                </a:cubicBezTo>
                <a:cubicBezTo>
                  <a:pt x="6136592" y="3434800"/>
                  <a:pt x="6145427" y="3422822"/>
                  <a:pt x="6153665" y="3410465"/>
                </a:cubicBezTo>
                <a:cubicBezTo>
                  <a:pt x="6157784" y="3398108"/>
                  <a:pt x="6159029" y="3384383"/>
                  <a:pt x="6166022" y="3373394"/>
                </a:cubicBezTo>
                <a:cubicBezTo>
                  <a:pt x="6188135" y="3338644"/>
                  <a:pt x="6240162" y="3274540"/>
                  <a:pt x="6240162" y="3274540"/>
                </a:cubicBezTo>
                <a:cubicBezTo>
                  <a:pt x="6281680" y="3149988"/>
                  <a:pt x="6218340" y="3343163"/>
                  <a:pt x="6264876" y="3188043"/>
                </a:cubicBezTo>
                <a:cubicBezTo>
                  <a:pt x="6272361" y="3163092"/>
                  <a:pt x="6283271" y="3139175"/>
                  <a:pt x="6289589" y="3113903"/>
                </a:cubicBezTo>
                <a:lnTo>
                  <a:pt x="6314303" y="3015049"/>
                </a:lnTo>
                <a:cubicBezTo>
                  <a:pt x="6318422" y="2998573"/>
                  <a:pt x="6320353" y="2981389"/>
                  <a:pt x="6326660" y="2965621"/>
                </a:cubicBezTo>
                <a:cubicBezTo>
                  <a:pt x="6348741" y="2910418"/>
                  <a:pt x="6382426" y="2821245"/>
                  <a:pt x="6413157" y="2780270"/>
                </a:cubicBezTo>
                <a:lnTo>
                  <a:pt x="6450227" y="2730843"/>
                </a:lnTo>
                <a:cubicBezTo>
                  <a:pt x="6454346" y="2718486"/>
                  <a:pt x="6457453" y="2705745"/>
                  <a:pt x="6462584" y="2693773"/>
                </a:cubicBezTo>
                <a:cubicBezTo>
                  <a:pt x="6484808" y="2641916"/>
                  <a:pt x="6495069" y="2635300"/>
                  <a:pt x="6524368" y="2582562"/>
                </a:cubicBezTo>
                <a:cubicBezTo>
                  <a:pt x="6533314" y="2566460"/>
                  <a:pt x="6539942" y="2549128"/>
                  <a:pt x="6549081" y="2533135"/>
                </a:cubicBezTo>
                <a:cubicBezTo>
                  <a:pt x="6574790" y="2488145"/>
                  <a:pt x="6619719" y="2444787"/>
                  <a:pt x="6635578" y="2397211"/>
                </a:cubicBezTo>
                <a:cubicBezTo>
                  <a:pt x="6639697" y="2384854"/>
                  <a:pt x="6641698" y="2371575"/>
                  <a:pt x="6647935" y="2360140"/>
                </a:cubicBezTo>
                <a:cubicBezTo>
                  <a:pt x="6668821" y="2321850"/>
                  <a:pt x="6706804" y="2265658"/>
                  <a:pt x="6734432" y="2224216"/>
                </a:cubicBezTo>
                <a:cubicBezTo>
                  <a:pt x="6742670" y="2211859"/>
                  <a:pt x="6754450" y="2201235"/>
                  <a:pt x="6759146" y="2187146"/>
                </a:cubicBezTo>
                <a:lnTo>
                  <a:pt x="6783860" y="2113005"/>
                </a:lnTo>
                <a:cubicBezTo>
                  <a:pt x="6787979" y="2100648"/>
                  <a:pt x="6790391" y="2087585"/>
                  <a:pt x="6796216" y="2075935"/>
                </a:cubicBezTo>
                <a:cubicBezTo>
                  <a:pt x="6812692" y="2042984"/>
                  <a:pt x="6833993" y="2012031"/>
                  <a:pt x="6845643" y="1977081"/>
                </a:cubicBezTo>
                <a:cubicBezTo>
                  <a:pt x="6853881" y="1952367"/>
                  <a:pt x="6860682" y="1927127"/>
                  <a:pt x="6870357" y="1902940"/>
                </a:cubicBezTo>
                <a:cubicBezTo>
                  <a:pt x="6913690" y="1794608"/>
                  <a:pt x="6875195" y="1905621"/>
                  <a:pt x="6919784" y="1816443"/>
                </a:cubicBezTo>
                <a:cubicBezTo>
                  <a:pt x="6929704" y="1796604"/>
                  <a:pt x="6936917" y="1775505"/>
                  <a:pt x="6944497" y="1754659"/>
                </a:cubicBezTo>
                <a:cubicBezTo>
                  <a:pt x="6953399" y="1730177"/>
                  <a:pt x="6957561" y="1703819"/>
                  <a:pt x="6969211" y="1680519"/>
                </a:cubicBezTo>
                <a:lnTo>
                  <a:pt x="6993924" y="1631092"/>
                </a:lnTo>
                <a:cubicBezTo>
                  <a:pt x="7013300" y="1514837"/>
                  <a:pt x="6995822" y="1595934"/>
                  <a:pt x="7018638" y="1519881"/>
                </a:cubicBezTo>
                <a:cubicBezTo>
                  <a:pt x="7027254" y="1491160"/>
                  <a:pt x="7032587" y="1461371"/>
                  <a:pt x="7043351" y="1433384"/>
                </a:cubicBezTo>
                <a:cubicBezTo>
                  <a:pt x="7053270" y="1407595"/>
                  <a:pt x="7069200" y="1384492"/>
                  <a:pt x="7080422" y="1359243"/>
                </a:cubicBezTo>
                <a:cubicBezTo>
                  <a:pt x="7102169" y="1310312"/>
                  <a:pt x="7112503" y="1255515"/>
                  <a:pt x="7142205" y="1210962"/>
                </a:cubicBezTo>
                <a:cubicBezTo>
                  <a:pt x="7158681" y="1186248"/>
                  <a:pt x="7182239" y="1164999"/>
                  <a:pt x="7191632" y="1136821"/>
                </a:cubicBezTo>
                <a:cubicBezTo>
                  <a:pt x="7207171" y="1090206"/>
                  <a:pt x="7210927" y="1068100"/>
                  <a:pt x="7253416" y="1025611"/>
                </a:cubicBezTo>
                <a:cubicBezTo>
                  <a:pt x="7361720" y="917307"/>
                  <a:pt x="7224336" y="1049844"/>
                  <a:pt x="7327557" y="963827"/>
                </a:cubicBezTo>
                <a:cubicBezTo>
                  <a:pt x="7422707" y="884536"/>
                  <a:pt x="7309652" y="963408"/>
                  <a:pt x="7401697" y="902043"/>
                </a:cubicBezTo>
                <a:cubicBezTo>
                  <a:pt x="7447006" y="834081"/>
                  <a:pt x="7401697" y="891746"/>
                  <a:pt x="7463481" y="840259"/>
                </a:cubicBezTo>
                <a:cubicBezTo>
                  <a:pt x="7558611" y="760983"/>
                  <a:pt x="7445593" y="839826"/>
                  <a:pt x="7537622" y="778476"/>
                </a:cubicBezTo>
                <a:cubicBezTo>
                  <a:pt x="7608445" y="672237"/>
                  <a:pt x="7514142" y="797259"/>
                  <a:pt x="7599405" y="729049"/>
                </a:cubicBezTo>
                <a:cubicBezTo>
                  <a:pt x="7611002" y="719772"/>
                  <a:pt x="7615487" y="704063"/>
                  <a:pt x="7624119" y="691978"/>
                </a:cubicBezTo>
                <a:cubicBezTo>
                  <a:pt x="7665920" y="633456"/>
                  <a:pt x="7647067" y="651965"/>
                  <a:pt x="7698260" y="617838"/>
                </a:cubicBezTo>
                <a:cubicBezTo>
                  <a:pt x="7722666" y="544615"/>
                  <a:pt x="7693030" y="615106"/>
                  <a:pt x="7760043" y="531340"/>
                </a:cubicBezTo>
                <a:cubicBezTo>
                  <a:pt x="7778598" y="508147"/>
                  <a:pt x="7790915" y="480393"/>
                  <a:pt x="7809470" y="457200"/>
                </a:cubicBezTo>
                <a:cubicBezTo>
                  <a:pt x="7825946" y="436605"/>
                  <a:pt x="7843073" y="416515"/>
                  <a:pt x="7858897" y="395416"/>
                </a:cubicBezTo>
                <a:cubicBezTo>
                  <a:pt x="7867808" y="383535"/>
                  <a:pt x="7874104" y="369755"/>
                  <a:pt x="7883611" y="358346"/>
                </a:cubicBezTo>
                <a:cubicBezTo>
                  <a:pt x="7984827" y="236889"/>
                  <a:pt x="7860552" y="393761"/>
                  <a:pt x="7957751" y="296562"/>
                </a:cubicBezTo>
                <a:cubicBezTo>
                  <a:pt x="7972314" y="281999"/>
                  <a:pt x="7980906" y="262316"/>
                  <a:pt x="7994822" y="247135"/>
                </a:cubicBezTo>
                <a:cubicBezTo>
                  <a:pt x="8020222" y="219426"/>
                  <a:pt x="8081658" y="148111"/>
                  <a:pt x="8130746" y="123567"/>
                </a:cubicBezTo>
                <a:cubicBezTo>
                  <a:pt x="8142396" y="117742"/>
                  <a:pt x="8155459" y="115330"/>
                  <a:pt x="8167816" y="111211"/>
                </a:cubicBezTo>
                <a:cubicBezTo>
                  <a:pt x="8217271" y="78241"/>
                  <a:pt x="8200166" y="85967"/>
                  <a:pt x="8266670" y="61784"/>
                </a:cubicBezTo>
                <a:cubicBezTo>
                  <a:pt x="8291152" y="52881"/>
                  <a:pt x="8319136" y="51520"/>
                  <a:pt x="8340811" y="37070"/>
                </a:cubicBezTo>
                <a:cubicBezTo>
                  <a:pt x="8385545" y="7248"/>
                  <a:pt x="8364598" y="18998"/>
                  <a:pt x="8402595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09B42E-1F7B-0FEF-E8B4-2DEF0735B960}"/>
              </a:ext>
            </a:extLst>
          </p:cNvPr>
          <p:cNvCxnSpPr>
            <a:cxnSpLocks/>
          </p:cNvCxnSpPr>
          <p:nvPr/>
        </p:nvCxnSpPr>
        <p:spPr>
          <a:xfrm>
            <a:off x="3179802" y="977462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BD5494-73E6-75AA-2E50-03740D3A6880}"/>
              </a:ext>
            </a:extLst>
          </p:cNvPr>
          <p:cNvCxnSpPr>
            <a:cxnSpLocks/>
          </p:cNvCxnSpPr>
          <p:nvPr/>
        </p:nvCxnSpPr>
        <p:spPr>
          <a:xfrm>
            <a:off x="3179802" y="1204004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2F5DBD-3F0F-97DE-FA29-0AD5575547AC}"/>
              </a:ext>
            </a:extLst>
          </p:cNvPr>
          <p:cNvCxnSpPr>
            <a:cxnSpLocks/>
          </p:cNvCxnSpPr>
          <p:nvPr/>
        </p:nvCxnSpPr>
        <p:spPr>
          <a:xfrm>
            <a:off x="3179802" y="1414070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07FC45-5B63-142D-F4D7-4ED2C18824D7}"/>
              </a:ext>
            </a:extLst>
          </p:cNvPr>
          <p:cNvCxnSpPr>
            <a:cxnSpLocks/>
          </p:cNvCxnSpPr>
          <p:nvPr/>
        </p:nvCxnSpPr>
        <p:spPr>
          <a:xfrm>
            <a:off x="3179802" y="1611779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BD1E2F-4633-2A74-DE01-31CE75AA1DD0}"/>
              </a:ext>
            </a:extLst>
          </p:cNvPr>
          <p:cNvCxnSpPr>
            <a:cxnSpLocks/>
          </p:cNvCxnSpPr>
          <p:nvPr/>
        </p:nvCxnSpPr>
        <p:spPr>
          <a:xfrm>
            <a:off x="3179802" y="1838321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C70444-8F84-9FFF-9C44-84EF0D7AB243}"/>
              </a:ext>
            </a:extLst>
          </p:cNvPr>
          <p:cNvCxnSpPr>
            <a:cxnSpLocks/>
          </p:cNvCxnSpPr>
          <p:nvPr/>
        </p:nvCxnSpPr>
        <p:spPr>
          <a:xfrm>
            <a:off x="3179802" y="2048387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A75C9C-A325-78A5-6F60-B484EB77A61E}"/>
              </a:ext>
            </a:extLst>
          </p:cNvPr>
          <p:cNvCxnSpPr>
            <a:cxnSpLocks/>
          </p:cNvCxnSpPr>
          <p:nvPr/>
        </p:nvCxnSpPr>
        <p:spPr>
          <a:xfrm>
            <a:off x="3179802" y="2266683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03EE6A-7C35-6522-9FE6-EDAE6C89546C}"/>
              </a:ext>
            </a:extLst>
          </p:cNvPr>
          <p:cNvCxnSpPr>
            <a:cxnSpLocks/>
          </p:cNvCxnSpPr>
          <p:nvPr/>
        </p:nvCxnSpPr>
        <p:spPr>
          <a:xfrm>
            <a:off x="3179802" y="2493225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6E1252-12DB-F6D0-BDA8-2C5A731820B0}"/>
              </a:ext>
            </a:extLst>
          </p:cNvPr>
          <p:cNvCxnSpPr>
            <a:cxnSpLocks/>
          </p:cNvCxnSpPr>
          <p:nvPr/>
        </p:nvCxnSpPr>
        <p:spPr>
          <a:xfrm>
            <a:off x="3179802" y="2703291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B68F6F-904A-49CA-CD84-0CC7E47A9D05}"/>
              </a:ext>
            </a:extLst>
          </p:cNvPr>
          <p:cNvCxnSpPr>
            <a:cxnSpLocks/>
          </p:cNvCxnSpPr>
          <p:nvPr/>
        </p:nvCxnSpPr>
        <p:spPr>
          <a:xfrm>
            <a:off x="3179802" y="2901000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2F41D1-B788-4BD4-6574-E617C5CBE227}"/>
              </a:ext>
            </a:extLst>
          </p:cNvPr>
          <p:cNvCxnSpPr>
            <a:cxnSpLocks/>
          </p:cNvCxnSpPr>
          <p:nvPr/>
        </p:nvCxnSpPr>
        <p:spPr>
          <a:xfrm>
            <a:off x="3179802" y="3127542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1C2A69-389C-43AA-E083-7A517B9AB059}"/>
              </a:ext>
            </a:extLst>
          </p:cNvPr>
          <p:cNvCxnSpPr>
            <a:cxnSpLocks/>
          </p:cNvCxnSpPr>
          <p:nvPr/>
        </p:nvCxnSpPr>
        <p:spPr>
          <a:xfrm>
            <a:off x="3179802" y="3337608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81B8B0-79EE-2BA4-CF37-4C2BDED309D9}"/>
              </a:ext>
            </a:extLst>
          </p:cNvPr>
          <p:cNvCxnSpPr>
            <a:cxnSpLocks/>
          </p:cNvCxnSpPr>
          <p:nvPr/>
        </p:nvCxnSpPr>
        <p:spPr>
          <a:xfrm>
            <a:off x="3179802" y="3564143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5B9B39-029D-585D-5953-F83CCCC070EA}"/>
              </a:ext>
            </a:extLst>
          </p:cNvPr>
          <p:cNvCxnSpPr>
            <a:cxnSpLocks/>
          </p:cNvCxnSpPr>
          <p:nvPr/>
        </p:nvCxnSpPr>
        <p:spPr>
          <a:xfrm>
            <a:off x="3179802" y="3790685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022A99-3DC2-2713-98B4-9973718E27FE}"/>
              </a:ext>
            </a:extLst>
          </p:cNvPr>
          <p:cNvCxnSpPr>
            <a:cxnSpLocks/>
          </p:cNvCxnSpPr>
          <p:nvPr/>
        </p:nvCxnSpPr>
        <p:spPr>
          <a:xfrm>
            <a:off x="3179802" y="4000751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2BA254-031A-42E9-68CC-C91857C04BFD}"/>
              </a:ext>
            </a:extLst>
          </p:cNvPr>
          <p:cNvCxnSpPr>
            <a:cxnSpLocks/>
          </p:cNvCxnSpPr>
          <p:nvPr/>
        </p:nvCxnSpPr>
        <p:spPr>
          <a:xfrm>
            <a:off x="3179802" y="4198460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47B9BA-6F29-FDC7-372E-5291530F92BA}"/>
              </a:ext>
            </a:extLst>
          </p:cNvPr>
          <p:cNvCxnSpPr>
            <a:cxnSpLocks/>
          </p:cNvCxnSpPr>
          <p:nvPr/>
        </p:nvCxnSpPr>
        <p:spPr>
          <a:xfrm>
            <a:off x="3179802" y="4425002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BB3A25-0747-E64D-27D5-68C14CF73819}"/>
              </a:ext>
            </a:extLst>
          </p:cNvPr>
          <p:cNvCxnSpPr>
            <a:cxnSpLocks/>
          </p:cNvCxnSpPr>
          <p:nvPr/>
        </p:nvCxnSpPr>
        <p:spPr>
          <a:xfrm>
            <a:off x="3179802" y="4635068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593424-6E2B-1867-D53A-5190C1DF5C82}"/>
              </a:ext>
            </a:extLst>
          </p:cNvPr>
          <p:cNvCxnSpPr>
            <a:cxnSpLocks/>
          </p:cNvCxnSpPr>
          <p:nvPr/>
        </p:nvCxnSpPr>
        <p:spPr>
          <a:xfrm>
            <a:off x="3179802" y="4853364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108F17-924C-8350-55D6-DE3869635366}"/>
              </a:ext>
            </a:extLst>
          </p:cNvPr>
          <p:cNvCxnSpPr>
            <a:cxnSpLocks/>
          </p:cNvCxnSpPr>
          <p:nvPr/>
        </p:nvCxnSpPr>
        <p:spPr>
          <a:xfrm>
            <a:off x="3179802" y="5079906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998487-29E1-D13D-B9FE-084B9B7C6E83}"/>
              </a:ext>
            </a:extLst>
          </p:cNvPr>
          <p:cNvCxnSpPr>
            <a:cxnSpLocks/>
          </p:cNvCxnSpPr>
          <p:nvPr/>
        </p:nvCxnSpPr>
        <p:spPr>
          <a:xfrm>
            <a:off x="3179802" y="5289972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D8B46F-C59F-5932-4140-96A8FC8CB6C8}"/>
              </a:ext>
            </a:extLst>
          </p:cNvPr>
          <p:cNvCxnSpPr>
            <a:cxnSpLocks/>
          </p:cNvCxnSpPr>
          <p:nvPr/>
        </p:nvCxnSpPr>
        <p:spPr>
          <a:xfrm>
            <a:off x="3179802" y="5487681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31776C-7964-37C7-8F3A-9E488193736F}"/>
              </a:ext>
            </a:extLst>
          </p:cNvPr>
          <p:cNvCxnSpPr>
            <a:cxnSpLocks/>
          </p:cNvCxnSpPr>
          <p:nvPr/>
        </p:nvCxnSpPr>
        <p:spPr>
          <a:xfrm>
            <a:off x="3179802" y="5714223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A29205-B0D2-3B61-5A3A-9D21077E29F4}"/>
              </a:ext>
            </a:extLst>
          </p:cNvPr>
          <p:cNvCxnSpPr>
            <a:cxnSpLocks/>
          </p:cNvCxnSpPr>
          <p:nvPr/>
        </p:nvCxnSpPr>
        <p:spPr>
          <a:xfrm>
            <a:off x="3179802" y="5924289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24E18C-8FE9-189D-5900-AD96D0513CE2}"/>
              </a:ext>
            </a:extLst>
          </p:cNvPr>
          <p:cNvCxnSpPr>
            <a:cxnSpLocks/>
          </p:cNvCxnSpPr>
          <p:nvPr/>
        </p:nvCxnSpPr>
        <p:spPr>
          <a:xfrm>
            <a:off x="3179802" y="6138472"/>
            <a:ext cx="822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6550F7-B235-1DC1-7EB5-8BDF8CED86E7}"/>
              </a:ext>
            </a:extLst>
          </p:cNvPr>
          <p:cNvSpPr txBox="1"/>
          <p:nvPr/>
        </p:nvSpPr>
        <p:spPr>
          <a:xfrm>
            <a:off x="6096000" y="120016"/>
            <a:ext cx="177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Lake hypsometry</a:t>
            </a:r>
          </a:p>
        </p:txBody>
      </p:sp>
    </p:spTree>
    <p:extLst>
      <p:ext uri="{BB962C8B-B14F-4D97-AF65-F5344CB8AC3E}">
        <p14:creationId xmlns:p14="http://schemas.microsoft.com/office/powerpoint/2010/main" val="281817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10588D-F3D7-D88E-AC7A-25D9CE9E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28577"/>
            <a:ext cx="7772400" cy="5290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180082-1500-94AF-897D-2BAAFCBA9275}"/>
              </a:ext>
            </a:extLst>
          </p:cNvPr>
          <p:cNvSpPr txBox="1"/>
          <p:nvPr/>
        </p:nvSpPr>
        <p:spPr>
          <a:xfrm>
            <a:off x="4105805" y="469557"/>
            <a:ext cx="31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Example observational data file</a:t>
            </a:r>
          </a:p>
        </p:txBody>
      </p:sp>
    </p:spTree>
    <p:extLst>
      <p:ext uri="{BB962C8B-B14F-4D97-AF65-F5344CB8AC3E}">
        <p14:creationId xmlns:p14="http://schemas.microsoft.com/office/powerpoint/2010/main" val="272251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288</Words>
  <Application>Microsoft Macintosh PowerPoint</Application>
  <PresentationFormat>Widescreen</PresentationFormat>
  <Paragraphs>135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Hanson</dc:creator>
  <cp:lastModifiedBy>Paul Hanson</cp:lastModifiedBy>
  <cp:revision>1</cp:revision>
  <dcterms:created xsi:type="dcterms:W3CDTF">2023-08-30T15:39:58Z</dcterms:created>
  <dcterms:modified xsi:type="dcterms:W3CDTF">2023-08-30T16:03:26Z</dcterms:modified>
</cp:coreProperties>
</file>