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sldIdLst>
    <p:sldId id="368" r:id="rId5"/>
    <p:sldId id="463" r:id="rId6"/>
    <p:sldId id="496" r:id="rId7"/>
    <p:sldId id="495" r:id="rId8"/>
    <p:sldId id="518" r:id="rId9"/>
    <p:sldId id="497" r:id="rId10"/>
    <p:sldId id="498" r:id="rId11"/>
    <p:sldId id="467" r:id="rId12"/>
    <p:sldId id="468" r:id="rId13"/>
    <p:sldId id="502" r:id="rId14"/>
    <p:sldId id="503" r:id="rId15"/>
    <p:sldId id="506" r:id="rId16"/>
    <p:sldId id="513" r:id="rId17"/>
    <p:sldId id="504" r:id="rId18"/>
    <p:sldId id="507" r:id="rId19"/>
    <p:sldId id="508" r:id="rId20"/>
    <p:sldId id="509" r:id="rId21"/>
    <p:sldId id="510" r:id="rId22"/>
    <p:sldId id="511" r:id="rId23"/>
    <p:sldId id="512" r:id="rId24"/>
    <p:sldId id="533" r:id="rId25"/>
    <p:sldId id="514" r:id="rId26"/>
    <p:sldId id="515" r:id="rId27"/>
    <p:sldId id="516" r:id="rId28"/>
    <p:sldId id="517" r:id="rId29"/>
    <p:sldId id="521" r:id="rId30"/>
    <p:sldId id="433" r:id="rId31"/>
    <p:sldId id="489" r:id="rId32"/>
    <p:sldId id="464" r:id="rId33"/>
    <p:sldId id="519" r:id="rId34"/>
    <p:sldId id="523" r:id="rId35"/>
    <p:sldId id="520" r:id="rId36"/>
    <p:sldId id="522" r:id="rId37"/>
    <p:sldId id="524" r:id="rId38"/>
    <p:sldId id="525" r:id="rId39"/>
    <p:sldId id="526" r:id="rId40"/>
    <p:sldId id="344" r:id="rId41"/>
    <p:sldId id="528" r:id="rId42"/>
    <p:sldId id="345" r:id="rId43"/>
    <p:sldId id="529" r:id="rId44"/>
    <p:sldId id="373" r:id="rId45"/>
    <p:sldId id="530" r:id="rId46"/>
    <p:sldId id="347" r:id="rId47"/>
    <p:sldId id="531" r:id="rId48"/>
    <p:sldId id="263" r:id="rId49"/>
    <p:sldId id="532" r:id="rId50"/>
    <p:sldId id="527" r:id="rId51"/>
    <p:sldId id="493" r:id="rId52"/>
    <p:sldId id="494" r:id="rId53"/>
  </p:sldIdLst>
  <p:sldSz cx="9144000" cy="6858000" type="screen4x3"/>
  <p:notesSz cx="7023100" cy="93091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coaching session" id="{52ECAF97-749E-49AE-B715-3B91F75D16F8}">
          <p14:sldIdLst>
            <p14:sldId id="368"/>
            <p14:sldId id="463"/>
            <p14:sldId id="496"/>
            <p14:sldId id="495"/>
          </p14:sldIdLst>
        </p14:section>
        <p14:section name="All about accessibility" id="{6F1BD99D-99DF-4BFC-B629-AC2049DA9E07}">
          <p14:sldIdLst>
            <p14:sldId id="518"/>
            <p14:sldId id="497"/>
            <p14:sldId id="498"/>
            <p14:sldId id="467"/>
            <p14:sldId id="468"/>
            <p14:sldId id="502"/>
            <p14:sldId id="503"/>
            <p14:sldId id="506"/>
            <p14:sldId id="513"/>
            <p14:sldId id="504"/>
            <p14:sldId id="507"/>
            <p14:sldId id="508"/>
            <p14:sldId id="509"/>
            <p14:sldId id="510"/>
            <p14:sldId id="511"/>
            <p14:sldId id="512"/>
            <p14:sldId id="533"/>
            <p14:sldId id="514"/>
            <p14:sldId id="515"/>
            <p14:sldId id="516"/>
          </p14:sldIdLst>
        </p14:section>
        <p14:section name="Context for disabilities in Canada" id="{B37145EF-A4C8-45D0-8F9C-5CD46F041061}">
          <p14:sldIdLst>
            <p14:sldId id="517"/>
            <p14:sldId id="521"/>
            <p14:sldId id="433"/>
            <p14:sldId id="489"/>
            <p14:sldId id="464"/>
            <p14:sldId id="519"/>
            <p14:sldId id="523"/>
            <p14:sldId id="520"/>
          </p14:sldIdLst>
        </p14:section>
        <p14:section name="Overview of accessibility tools" id="{B5B086B1-BE12-4A65-AA05-23B1A8B8A53D}">
          <p14:sldIdLst>
            <p14:sldId id="522"/>
          </p14:sldIdLst>
        </p14:section>
        <p14:section name="Web Content Accessibility Guidelines" id="{921C7040-0EDC-4D68-8B28-FC130ACD7FA9}">
          <p14:sldIdLst>
            <p14:sldId id="524"/>
            <p14:sldId id="525"/>
            <p14:sldId id="526"/>
            <p14:sldId id="344"/>
            <p14:sldId id="528"/>
            <p14:sldId id="345"/>
            <p14:sldId id="529"/>
            <p14:sldId id="373"/>
            <p14:sldId id="530"/>
            <p14:sldId id="347"/>
            <p14:sldId id="531"/>
            <p14:sldId id="263"/>
            <p14:sldId id="532"/>
          </p14:sldIdLst>
        </p14:section>
        <p14:section name="Self assessment checklists" id="{C95B4ED0-CDA3-4382-A433-FB7F62A0BD50}">
          <p14:sldIdLst>
            <p14:sldId id="527"/>
          </p14:sldIdLst>
        </p14:section>
        <p14:section name="Resources and contacting the ITAO" id="{4013F07E-3E75-403A-9A48-5E1C25CF2BEB}">
          <p14:sldIdLst>
            <p14:sldId id="493"/>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sault, Elizabeth E [NC]" initials="DEE[" lastIdx="2" clrIdx="1"/>
  <p:cmAuthor id="2" name="Leenhouts, Jennifer JA [W-T]" initials="JAL" lastIdx="2" clrIdx="0"/>
  <p:cmAuthor id="3" name="Sanchez, Daria" initials="SD" lastIdx="7" clrIdx="2"/>
  <p:cmAuthor id="4" name="Aristocrat Mazeikis, Lali L [NC]" initials="AMLL[" lastIdx="4" clrIdx="3">
    <p:extLst>
      <p:ext uri="{19B8F6BF-5375-455C-9EA6-DF929625EA0E}">
        <p15:presenceInfo xmlns:p15="http://schemas.microsoft.com/office/powerpoint/2012/main" userId="Aristocrat Mazeikis, Lali L [NC]" providerId="None"/>
      </p:ext>
    </p:extLst>
  </p:cmAuthor>
  <p:cmAuthor id="5" name="Roch Lambert" initials="RL" lastIdx="1" clrIdx="4">
    <p:extLst>
      <p:ext uri="{19B8F6BF-5375-455C-9EA6-DF929625EA0E}">
        <p15:presenceInfo xmlns:p15="http://schemas.microsoft.com/office/powerpoint/2012/main" userId="a67d2d5b75ee8f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82678" autoAdjust="0"/>
  </p:normalViewPr>
  <p:slideViewPr>
    <p:cSldViewPr snapToGrid="0" snapToObjects="1">
      <p:cViewPr varScale="1">
        <p:scale>
          <a:sx n="91" d="100"/>
          <a:sy n="91" d="100"/>
        </p:scale>
        <p:origin x="10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442"/>
    </p:cViewPr>
  </p:sorterViewPr>
  <p:notesViewPr>
    <p:cSldViewPr snapToGrid="0" snapToObjects="1">
      <p:cViewPr>
        <p:scale>
          <a:sx n="100" d="100"/>
          <a:sy n="100" d="100"/>
        </p:scale>
        <p:origin x="2538" y="-9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1010D5C-3B3A-214D-8AA9-7907A42D725C}" type="datetimeFigureOut">
              <a:rPr lang="en-US" smtClean="0"/>
              <a:t>2/12/2020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JDl7_0wU8x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Part of the Accessibility Compliance Project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a:t>
            </a:fld>
            <a:endParaRPr lang="en-US"/>
          </a:p>
        </p:txBody>
      </p:sp>
    </p:spTree>
    <p:extLst>
      <p:ext uri="{BB962C8B-B14F-4D97-AF65-F5344CB8AC3E}">
        <p14:creationId xmlns:p14="http://schemas.microsoft.com/office/powerpoint/2010/main" val="42891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Talk about </a:t>
            </a:r>
            <a:r>
              <a:rPr lang="en-CA" dirty="0" err="1" smtClean="0"/>
              <a:t>Angèle</a:t>
            </a:r>
            <a:r>
              <a:rPr lang="en-CA" dirty="0" smtClean="0"/>
              <a:t> her desk placement</a:t>
            </a:r>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15</a:t>
            </a:fld>
            <a:endParaRPr lang="en-US"/>
          </a:p>
        </p:txBody>
      </p:sp>
    </p:spTree>
    <p:extLst>
      <p:ext uri="{BB962C8B-B14F-4D97-AF65-F5344CB8AC3E}">
        <p14:creationId xmlns:p14="http://schemas.microsoft.com/office/powerpoint/2010/main" val="140146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Cognitive also include speech disabilities which we don’t focus on as much in an IT world</a:t>
            </a:r>
          </a:p>
        </p:txBody>
      </p:sp>
      <p:sp>
        <p:nvSpPr>
          <p:cNvPr id="4" name="Slide Number Placeholder 3"/>
          <p:cNvSpPr>
            <a:spLocks noGrp="1"/>
          </p:cNvSpPr>
          <p:nvPr>
            <p:ph type="sldNum" sz="quarter" idx="5"/>
          </p:nvPr>
        </p:nvSpPr>
        <p:spPr/>
        <p:txBody>
          <a:bodyPr/>
          <a:lstStyle/>
          <a:p>
            <a:fld id="{0DDD8B1A-5049-5C4B-AFE6-32830630CA6A}" type="slidenum">
              <a:rPr lang="en-US" smtClean="0"/>
              <a:t>17</a:t>
            </a:fld>
            <a:endParaRPr lang="en-US"/>
          </a:p>
        </p:txBody>
      </p:sp>
    </p:spTree>
    <p:extLst>
      <p:ext uri="{BB962C8B-B14F-4D97-AF65-F5344CB8AC3E}">
        <p14:creationId xmlns:p14="http://schemas.microsoft.com/office/powerpoint/2010/main" val="261912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Short-Term memory loss : </a:t>
            </a:r>
            <a:r>
              <a:rPr lang="en-US" sz="1200" b="0" i="0" kern="1200" dirty="0">
                <a:solidFill>
                  <a:schemeClr val="tx1"/>
                </a:solidFill>
                <a:effectLst/>
                <a:latin typeface="+mn-lt"/>
                <a:ea typeface="+mn-ea"/>
                <a:cs typeface="+mn-cs"/>
              </a:rPr>
              <a:t>Long web processes—such as online purchasing procedures, account sign-up procedures, or setting preferences—can cause users to forget what they were doing, or to lose track of information that they may need to remember from one step to the next.</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18</a:t>
            </a:fld>
            <a:endParaRPr lang="en-US"/>
          </a:p>
        </p:txBody>
      </p:sp>
    </p:spTree>
    <p:extLst>
      <p:ext uri="{BB962C8B-B14F-4D97-AF65-F5344CB8AC3E}">
        <p14:creationId xmlns:p14="http://schemas.microsoft.com/office/powerpoint/2010/main" val="112959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19</a:t>
            </a:fld>
            <a:endParaRPr lang="en-US"/>
          </a:p>
        </p:txBody>
      </p:sp>
    </p:spTree>
    <p:extLst>
      <p:ext uri="{BB962C8B-B14F-4D97-AF65-F5344CB8AC3E}">
        <p14:creationId xmlns:p14="http://schemas.microsoft.com/office/powerpoint/2010/main" val="307155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20</a:t>
            </a:fld>
            <a:endParaRPr lang="en-US"/>
          </a:p>
        </p:txBody>
      </p:sp>
    </p:spTree>
    <p:extLst>
      <p:ext uri="{BB962C8B-B14F-4D97-AF65-F5344CB8AC3E}">
        <p14:creationId xmlns:p14="http://schemas.microsoft.com/office/powerpoint/2010/main" val="205679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22</a:t>
            </a:fld>
            <a:endParaRPr lang="en-US"/>
          </a:p>
        </p:txBody>
      </p:sp>
    </p:spTree>
    <p:extLst>
      <p:ext uri="{BB962C8B-B14F-4D97-AF65-F5344CB8AC3E}">
        <p14:creationId xmlns:p14="http://schemas.microsoft.com/office/powerpoint/2010/main" val="53912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https://www.youtube.com/watch?v=ZMvikz2cA-8</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23</a:t>
            </a:fld>
            <a:endParaRPr lang="en-US"/>
          </a:p>
        </p:txBody>
      </p:sp>
    </p:spTree>
    <p:extLst>
      <p:ext uri="{BB962C8B-B14F-4D97-AF65-F5344CB8AC3E}">
        <p14:creationId xmlns:p14="http://schemas.microsoft.com/office/powerpoint/2010/main" val="233707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r>
              <a:rPr lang="en-US" baseline="0" dirty="0" smtClean="0"/>
              <a:t> : </a:t>
            </a:r>
            <a:r>
              <a:rPr lang="en-CA" sz="1200" u="sng" kern="1200" dirty="0" smtClean="0">
                <a:solidFill>
                  <a:schemeClr val="tx1"/>
                </a:solidFill>
                <a:effectLst/>
                <a:latin typeface="+mn-lt"/>
                <a:ea typeface="+mn-ea"/>
                <a:cs typeface="+mn-cs"/>
                <a:hlinkClick r:id="rId3"/>
              </a:rPr>
              <a:t>https://www.youtube.com/watch?v=JDl7_0wU8xY</a:t>
            </a:r>
            <a:endParaRPr lang="en-CA"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24</a:t>
            </a:fld>
            <a:endParaRPr lang="en-US"/>
          </a:p>
        </p:txBody>
      </p:sp>
    </p:spTree>
    <p:extLst>
      <p:ext uri="{BB962C8B-B14F-4D97-AF65-F5344CB8AC3E}">
        <p14:creationId xmlns:p14="http://schemas.microsoft.com/office/powerpoint/2010/main" val="2797871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to note that the act is not prescriptive, CASDO will recommend those.</a:t>
            </a:r>
          </a:p>
        </p:txBody>
      </p:sp>
      <p:sp>
        <p:nvSpPr>
          <p:cNvPr id="4" name="Slide Number Placeholder 3"/>
          <p:cNvSpPr>
            <a:spLocks noGrp="1"/>
          </p:cNvSpPr>
          <p:nvPr>
            <p:ph type="sldNum" sz="quarter" idx="5"/>
          </p:nvPr>
        </p:nvSpPr>
        <p:spPr/>
        <p:txBody>
          <a:bodyPr/>
          <a:lstStyle/>
          <a:p>
            <a:fld id="{0DDD8B1A-5049-5C4B-AFE6-32830630CA6A}" type="slidenum">
              <a:rPr lang="en-US" smtClean="0"/>
              <a:t>27</a:t>
            </a:fld>
            <a:endParaRPr lang="en-US"/>
          </a:p>
        </p:txBody>
      </p:sp>
    </p:spTree>
    <p:extLst>
      <p:ext uri="{BB962C8B-B14F-4D97-AF65-F5344CB8AC3E}">
        <p14:creationId xmlns:p14="http://schemas.microsoft.com/office/powerpoint/2010/main" val="225252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Talk about Section</a:t>
            </a:r>
            <a:r>
              <a:rPr lang="en-CA" baseline="0" dirty="0" smtClean="0"/>
              <a:t> 508 for accessibility</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30</a:t>
            </a:fld>
            <a:endParaRPr lang="en-US"/>
          </a:p>
        </p:txBody>
      </p:sp>
    </p:spTree>
    <p:extLst>
      <p:ext uri="{BB962C8B-B14F-4D97-AF65-F5344CB8AC3E}">
        <p14:creationId xmlns:p14="http://schemas.microsoft.com/office/powerpoint/2010/main" val="66155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Shawn will monitor the chat</a:t>
            </a:r>
          </a:p>
          <a:p>
            <a:pPr marL="171450" indent="-171450">
              <a:buFontTx/>
              <a:buChar char="-"/>
            </a:pPr>
            <a:r>
              <a:rPr lang="en-US" dirty="0"/>
              <a:t>Don’t forget to mute all </a:t>
            </a:r>
            <a:r>
              <a:rPr lang="en-US" dirty="0" smtClean="0"/>
              <a:t>lines</a:t>
            </a:r>
          </a:p>
          <a:p>
            <a:pPr marL="171450" indent="-171450">
              <a:buFontTx/>
              <a:buChar char="-"/>
            </a:pPr>
            <a:r>
              <a:rPr lang="en-US" dirty="0" smtClean="0"/>
              <a:t>References : https://bati-itao.github.io/coaching_sessions/accessibility-fr.html</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a:t>
            </a:fld>
            <a:endParaRPr lang="en-US"/>
          </a:p>
        </p:txBody>
      </p:sp>
    </p:spTree>
    <p:extLst>
      <p:ext uri="{BB962C8B-B14F-4D97-AF65-F5344CB8AC3E}">
        <p14:creationId xmlns:p14="http://schemas.microsoft.com/office/powerpoint/2010/main" val="371296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44684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2015506-53E9-4FB6-89A6-C12A2FC1A7BA}"/>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E5CA1FED-81F8-4434-ADBF-63BBA94B8B49}"/>
              </a:ext>
            </a:extLst>
          </p:cNvPr>
          <p:cNvSpPr>
            <a:spLocks noGrp="1"/>
          </p:cNvSpPr>
          <p:nvPr>
            <p:ph type="body" idx="1"/>
          </p:nvPr>
        </p:nvSpPr>
        <p:spPr>
          <a:noFill/>
        </p:spPr>
        <p:txBody>
          <a:bodyPr/>
          <a:lstStyle/>
          <a:p>
            <a:pPr marL="0" indent="0">
              <a:buFont typeface="Wingdings" panose="05000000000000000000" pitchFamily="2" charset="2"/>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223254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33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8626F849-4B1E-4152-B3F3-A2E13482730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A60B7F97-B9F1-4C0D-A462-F0A2F0293AC0}"/>
              </a:ext>
            </a:extLst>
          </p:cNvPr>
          <p:cNvSpPr>
            <a:spLocks noGrp="1"/>
          </p:cNvSpPr>
          <p:nvPr>
            <p:ph type="body" idx="1"/>
          </p:nvPr>
        </p:nvSpPr>
        <p:spPr>
          <a:noFill/>
        </p:spPr>
        <p:txBody>
          <a:bodyPr/>
          <a:lstStyle/>
          <a:p>
            <a:endParaRPr lang="en-US" altLang="en-US"/>
          </a:p>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358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341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by introducing myself</a:t>
            </a:r>
          </a:p>
          <a:p>
            <a:pPr marL="171450" indent="-171450">
              <a:buFontTx/>
              <a:buChar char="-"/>
            </a:pPr>
            <a:r>
              <a:rPr lang="en-US" dirty="0"/>
              <a:t>Manager in the IT Accessibility Office (Strategy and Awareness)</a:t>
            </a:r>
          </a:p>
          <a:p>
            <a:pPr marL="171450" indent="-171450">
              <a:buFontTx/>
              <a:buChar char="-"/>
            </a:pPr>
            <a:r>
              <a:rPr lang="en-US" dirty="0" smtClean="0"/>
              <a:t>CPWA </a:t>
            </a:r>
            <a:r>
              <a:rPr lang="en-US" dirty="0"/>
              <a:t>certified / 15 years in IITB and 12+ years in accessibility</a:t>
            </a:r>
          </a:p>
          <a:p>
            <a:pPr marL="171450" indent="-171450">
              <a:buFontTx/>
              <a:buChar char="-"/>
            </a:pPr>
            <a:r>
              <a:rPr lang="en-US" dirty="0"/>
              <a:t>Teacher at CSPS for 8+ years for the accessibility courses (T710/T711/T716)</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3</a:t>
            </a:fld>
            <a:endParaRPr lang="en-US"/>
          </a:p>
        </p:txBody>
      </p:sp>
    </p:spTree>
    <p:extLst>
      <p:ext uri="{BB962C8B-B14F-4D97-AF65-F5344CB8AC3E}">
        <p14:creationId xmlns:p14="http://schemas.microsoft.com/office/powerpoint/2010/main" val="5319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4</a:t>
            </a:fld>
            <a:endParaRPr lang="en-US"/>
          </a:p>
        </p:txBody>
      </p:sp>
    </p:spTree>
    <p:extLst>
      <p:ext uri="{BB962C8B-B14F-4D97-AF65-F5344CB8AC3E}">
        <p14:creationId xmlns:p14="http://schemas.microsoft.com/office/powerpoint/2010/main" val="369308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Use the example of someone who has their hands full who needs</a:t>
            </a:r>
            <a:r>
              <a:rPr lang="en-CA" baseline="0" dirty="0" smtClean="0"/>
              <a:t> to open a door. Someone who broke a leg and uses the ramps.</a:t>
            </a:r>
            <a:endParaRPr lang="en-CA" dirty="0" smtClean="0"/>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6</a:t>
            </a:fld>
            <a:endParaRPr lang="en-US"/>
          </a:p>
        </p:txBody>
      </p:sp>
    </p:spTree>
    <p:extLst>
      <p:ext uri="{BB962C8B-B14F-4D97-AF65-F5344CB8AC3E}">
        <p14:creationId xmlns:p14="http://schemas.microsoft.com/office/powerpoint/2010/main" val="234559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temporary VS permanent disabilities</a:t>
            </a:r>
          </a:p>
          <a:p>
            <a:pPr marL="171450" indent="-171450">
              <a:buFontTx/>
              <a:buChar char="-"/>
            </a:pPr>
            <a:r>
              <a:rPr lang="en-US" dirty="0"/>
              <a:t>Invisible disabilities</a:t>
            </a:r>
          </a:p>
        </p:txBody>
      </p:sp>
      <p:sp>
        <p:nvSpPr>
          <p:cNvPr id="4" name="Slide Number Placeholder 3"/>
          <p:cNvSpPr>
            <a:spLocks noGrp="1"/>
          </p:cNvSpPr>
          <p:nvPr>
            <p:ph type="sldNum" sz="quarter" idx="5"/>
          </p:nvPr>
        </p:nvSpPr>
        <p:spPr/>
        <p:txBody>
          <a:bodyPr/>
          <a:lstStyle/>
          <a:p>
            <a:fld id="{0DDD8B1A-5049-5C4B-AFE6-32830630CA6A}" type="slidenum">
              <a:rPr lang="en-US" smtClean="0"/>
              <a:t>10</a:t>
            </a:fld>
            <a:endParaRPr lang="en-US"/>
          </a:p>
        </p:txBody>
      </p:sp>
    </p:spTree>
    <p:extLst>
      <p:ext uri="{BB962C8B-B14F-4D97-AF65-F5344CB8AC3E}">
        <p14:creationId xmlns:p14="http://schemas.microsoft.com/office/powerpoint/2010/main" val="268750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https://www.youtube.com/watch?v=ojtiVj78QPw</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12</a:t>
            </a:fld>
            <a:endParaRPr lang="en-US"/>
          </a:p>
        </p:txBody>
      </p:sp>
    </p:spTree>
    <p:extLst>
      <p:ext uri="{BB962C8B-B14F-4D97-AF65-F5344CB8AC3E}">
        <p14:creationId xmlns:p14="http://schemas.microsoft.com/office/powerpoint/2010/main" val="28013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t>
            </a:r>
            <a:r>
              <a:rPr lang="en-US" dirty="0"/>
              <a:t>see this all the time in project related </a:t>
            </a:r>
            <a:r>
              <a:rPr lang="en-US" dirty="0" smtClean="0"/>
              <a:t>updates</a:t>
            </a:r>
          </a:p>
          <a:p>
            <a:pPr marL="171450" indent="-171450">
              <a:buFontTx/>
              <a:buChar char="-"/>
            </a:pPr>
            <a:r>
              <a:rPr lang="en-US" dirty="0" smtClean="0"/>
              <a:t>Even</a:t>
            </a:r>
            <a:r>
              <a:rPr lang="en-US" baseline="0" dirty="0" smtClean="0"/>
              <a:t> to get on highway 50 from </a:t>
            </a:r>
            <a:r>
              <a:rPr lang="en-US" baseline="0" dirty="0" err="1" smtClean="0"/>
              <a:t>Allumetières</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13</a:t>
            </a:fld>
            <a:endParaRPr lang="en-US"/>
          </a:p>
        </p:txBody>
      </p:sp>
    </p:spTree>
    <p:extLst>
      <p:ext uri="{BB962C8B-B14F-4D97-AF65-F5344CB8AC3E}">
        <p14:creationId xmlns:p14="http://schemas.microsoft.com/office/powerpoint/2010/main" val="5952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a:t>
            </a:r>
            <a:r>
              <a:rPr lang="en-CA" dirty="0" err="1" smtClean="0"/>
              <a:t>Webex</a:t>
            </a:r>
            <a:r>
              <a:rPr lang="en-CA" dirty="0" smtClean="0"/>
              <a:t> :</a:t>
            </a:r>
            <a:r>
              <a:rPr lang="en-CA" baseline="0" dirty="0" smtClean="0"/>
              <a:t> https://www.youtube.com/watch?v=VIRx3RJzbZg&amp;list=PL6J3hNm0YtpMJr4fGNHyU5vIPd8cZWcEx (5 part series)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14</a:t>
            </a:fld>
            <a:endParaRPr lang="en-US"/>
          </a:p>
        </p:txBody>
      </p:sp>
    </p:spTree>
    <p:extLst>
      <p:ext uri="{BB962C8B-B14F-4D97-AF65-F5344CB8AC3E}">
        <p14:creationId xmlns:p14="http://schemas.microsoft.com/office/powerpoint/2010/main" val="317413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3647" y="2130425"/>
            <a:ext cx="4062903" cy="1470025"/>
          </a:xfrm>
        </p:spPr>
        <p:txBody>
          <a:bodyPr>
            <a:noAutofit/>
          </a:bodyPr>
          <a:lstStyle>
            <a:lvl1pPr algn="l">
              <a:defRPr sz="3600" b="1" i="0">
                <a:latin typeface="Arial"/>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4493648" y="3886200"/>
            <a:ext cx="4062903" cy="1752600"/>
          </a:xfrm>
        </p:spPr>
        <p:txBody>
          <a:bodyPr>
            <a:normAutofit/>
          </a:bodyPr>
          <a:lstStyle>
            <a:lvl1pPr marL="0" indent="0" algn="l">
              <a:buNone/>
              <a:defRPr sz="2800">
                <a:solidFill>
                  <a:schemeClr val="tx1">
                    <a:tint val="75000"/>
                  </a:schemeClr>
                </a:solidFill>
                <a:latin typeface="Arial"/>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7F65E2-3398-4754-8523-5D0CD3E80B37}" type="datetime1">
              <a:rPr lang="en-US" smtClean="0"/>
              <a:t>2/12/2020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82849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39F82-55F2-4335-B384-EF7E00AE47BA}"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584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A659E-30BA-4B16-8DFF-E2A81B33D6C7}"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1211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D20E7-249E-4005-AA44-3E62AD5CF020}"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602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0FE4-0FC8-4FBE-B784-B276ACD4407B}" type="datetime1">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98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7D587-4E35-4BFA-A845-2B5831FF224B}"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4270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9B59C1-19B6-43F6-A8C4-6A157B65B29D}" type="datetime1">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55934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C37CC3-1EEB-4495-B6FA-A5C8BAC141EA}" type="datetime1">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48022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75EA3-C547-4758-9E35-320479A1FC2D}" type="datetime1">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3142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709C6-E83E-420D-8EAD-F7100CDE1B92}"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533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00135-A638-4BFC-B897-AD24505D5345}" type="datetime1">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798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70556-0E02-41F1-97FC-AC3026481A77}" type="datetime1">
              <a:rPr lang="en-US" smtClean="0"/>
              <a:t>2/12/2020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5019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ojtiVj78QPw?feature=oembed" TargetMode="Externa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ti-itao.github.io/coaching_sessions/accessibility-e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BEFgnYktC7U?feature=oembe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ZMvikz2cA-8?feature=oembed" TargetMode="Externa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aws-lois.justice.gc.ca/eng/acts/A-0.6/"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hyperlink" Target="https://www.etsi.org/deliver/etsi_en/301500_301599/301549/02.01.02_60/en_301549v020102p.pdf" TargetMode="External"/><Relationship Id="rId2" Type="http://schemas.openxmlformats.org/officeDocument/2006/relationships/hyperlink" Target="https://www.tbs-sct.gc.ca/pol/doc-eng.aspx?id=32620" TargetMode="External"/><Relationship Id="rId1" Type="http://schemas.openxmlformats.org/officeDocument/2006/relationships/slideLayout" Target="../slideLayouts/slideLayout6.xml"/><Relationship Id="rId4" Type="http://schemas.openxmlformats.org/officeDocument/2006/relationships/hyperlink" Target="http://www.w3.org/TR/2018/REC-WCAG21-2018060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ialogue/grp/BU6206833/Compliance_Project/Forms/Compliance_Project.aspx" TargetMode="External"/><Relationship Id="rId2" Type="http://schemas.openxmlformats.org/officeDocument/2006/relationships/hyperlink" Target="mailto:EDSC.PCA-ACP.ESDC@hrsdc-rhdcc.gc.c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digitala11y.com/accessibility-bookmarklets-testing/" TargetMode="External"/><Relationship Id="rId3" Type="http://schemas.openxmlformats.org/officeDocument/2006/relationships/hyperlink" Target="http://wave.webaim.org/extension/" TargetMode="External"/><Relationship Id="rId7" Type="http://schemas.openxmlformats.org/officeDocument/2006/relationships/hyperlink" Target="https://www.deque.com/axe/" TargetMode="External"/><Relationship Id="rId2" Type="http://schemas.openxmlformats.org/officeDocument/2006/relationships/hyperlink" Target="http://www.paciellogroup.com/resources/contrast-analyser.html" TargetMode="External"/><Relationship Id="rId1" Type="http://schemas.openxmlformats.org/officeDocument/2006/relationships/slideLayout" Target="../slideLayouts/slideLayout2.xml"/><Relationship Id="rId6" Type="http://schemas.openxmlformats.org/officeDocument/2006/relationships/hyperlink" Target="http://nordburg.ca/" TargetMode="External"/><Relationship Id="rId5" Type="http://schemas.openxmlformats.org/officeDocument/2006/relationships/hyperlink" Target="http://squizlabs.github.io/HTML_CodeSniffer/" TargetMode="External"/><Relationship Id="rId4" Type="http://schemas.openxmlformats.org/officeDocument/2006/relationships/hyperlink" Target="http://www.visionaustralia.org/business-and-professionals/digital-access/resources/tools-to-download/complex-data-table-markup-toolb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dialogue/grp/BU6206833/Compliance_Project/Accessibility%20coaching%20series/Coaching%20material%20for%20sessions/Pre-Qualification%20-%20ACA.xlsx" TargetMode="External"/><Relationship Id="rId2" Type="http://schemas.openxmlformats.org/officeDocument/2006/relationships/hyperlink" Target="http://dialogue/grp/BU6206833/Compliance_Project/Accessibility%20coaching%20series/Coaching%20material%20for%20sessions/ListeAccessibiliteWeb-WebAccessibilityChecklist_v2_1.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EDSC.ACCESSIBILITE-ACCESSIBILITY.ESDC@hrsdc-rhdcc.gc.ca" TargetMode="External"/><Relationship Id="rId2" Type="http://schemas.openxmlformats.org/officeDocument/2006/relationships/hyperlink" Target="http://iservice.prv/accessibility"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150.statcan.gc.ca/n1/pub/11-627-m/11-627-m2018035-eng.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0111" y="3120816"/>
            <a:ext cx="4384950" cy="1470025"/>
          </a:xfrm>
        </p:spPr>
        <p:txBody>
          <a:bodyPr/>
          <a:lstStyle/>
          <a:p>
            <a:r>
              <a:rPr lang="en-US" sz="2800" dirty="0"/>
              <a:t>Accessibility coaching session series</a:t>
            </a:r>
            <a:br>
              <a:rPr lang="en-US" sz="2800" dirty="0"/>
            </a:br>
            <a:r>
              <a:rPr lang="en-US" sz="2800" dirty="0"/>
              <a:t/>
            </a:r>
            <a:br>
              <a:rPr lang="en-US" sz="2800" dirty="0"/>
            </a:br>
            <a:endParaRPr lang="en-CA" sz="2800" dirty="0"/>
          </a:p>
        </p:txBody>
      </p:sp>
      <p:sp>
        <p:nvSpPr>
          <p:cNvPr id="3" name="Subtitle 1"/>
          <p:cNvSpPr>
            <a:spLocks noGrp="1"/>
          </p:cNvSpPr>
          <p:nvPr>
            <p:ph type="subTitle" idx="1"/>
          </p:nvPr>
        </p:nvSpPr>
        <p:spPr>
          <a:xfrm>
            <a:off x="4029746" y="5265151"/>
            <a:ext cx="5001639" cy="643277"/>
          </a:xfrm>
        </p:spPr>
        <p:txBody>
          <a:bodyPr>
            <a:noAutofit/>
          </a:bodyPr>
          <a:lstStyle/>
          <a:p>
            <a:pPr algn="r"/>
            <a:r>
              <a:rPr lang="en-US" sz="1400" b="1" dirty="0">
                <a:solidFill>
                  <a:schemeClr val="tx1"/>
                </a:solidFill>
              </a:rPr>
              <a:t>February, 2020</a:t>
            </a:r>
          </a:p>
          <a:p>
            <a:pPr algn="r"/>
            <a:r>
              <a:rPr lang="en-US" sz="1400" b="1" dirty="0">
                <a:solidFill>
                  <a:schemeClr val="tx1"/>
                </a:solidFill>
              </a:rPr>
              <a:t>Version 1.0</a:t>
            </a:r>
          </a:p>
        </p:txBody>
      </p:sp>
      <p:sp>
        <p:nvSpPr>
          <p:cNvPr id="4" name="TextBox 1"/>
          <p:cNvSpPr txBox="1"/>
          <p:nvPr/>
        </p:nvSpPr>
        <p:spPr>
          <a:xfrm>
            <a:off x="84221" y="6364341"/>
            <a:ext cx="5622052" cy="369332"/>
          </a:xfrm>
          <a:prstGeom prst="rect">
            <a:avLst/>
          </a:prstGeom>
          <a:noFill/>
        </p:spPr>
        <p:txBody>
          <a:bodyPr wrap="none" rtlCol="0">
            <a:spAutoFit/>
          </a:bodyPr>
          <a:lstStyle/>
          <a:p>
            <a:pPr>
              <a:spcBef>
                <a:spcPct val="20000"/>
              </a:spcBef>
            </a:pPr>
            <a:r>
              <a:rPr lang="en-US" i="1" dirty="0">
                <a:solidFill>
                  <a:schemeClr val="tx1">
                    <a:tint val="75000"/>
                  </a:schemeClr>
                </a:solidFill>
                <a:latin typeface="Arial"/>
                <a:cs typeface="Verdana"/>
              </a:rPr>
              <a:t>Roch Lambert, </a:t>
            </a:r>
            <a:r>
              <a:rPr lang="en-US" i="1" dirty="0" smtClean="0">
                <a:solidFill>
                  <a:schemeClr val="tx1">
                    <a:tint val="75000"/>
                  </a:schemeClr>
                </a:solidFill>
                <a:latin typeface="Arial"/>
                <a:cs typeface="Verdana"/>
              </a:rPr>
              <a:t>CPWA </a:t>
            </a:r>
            <a:r>
              <a:rPr lang="en-US" i="1" dirty="0">
                <a:solidFill>
                  <a:schemeClr val="tx1">
                    <a:tint val="75000"/>
                  </a:schemeClr>
                </a:solidFill>
                <a:latin typeface="Arial"/>
                <a:cs typeface="Verdana"/>
              </a:rPr>
              <a:t>– IT Accessibility Office (ITAO)</a:t>
            </a:r>
            <a:endParaRPr lang="en-CA" i="1" dirty="0">
              <a:solidFill>
                <a:schemeClr val="tx1">
                  <a:tint val="75000"/>
                </a:schemeClr>
              </a:solidFill>
              <a:latin typeface="Arial"/>
              <a:cs typeface="Verdana"/>
            </a:endParaRPr>
          </a:p>
        </p:txBody>
      </p:sp>
    </p:spTree>
    <p:extLst>
      <p:ext uri="{BB962C8B-B14F-4D97-AF65-F5344CB8AC3E}">
        <p14:creationId xmlns:p14="http://schemas.microsoft.com/office/powerpoint/2010/main" val="126017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Deep dive into disabilities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10</a:t>
            </a:fld>
            <a:endParaRPr lang="en-US"/>
          </a:p>
        </p:txBody>
      </p:sp>
      <p:sp>
        <p:nvSpPr>
          <p:cNvPr id="7" name="Rectangle 3"/>
          <p:cNvSpPr>
            <a:spLocks noGrp="1" noChangeArrowheads="1"/>
          </p:cNvSpPr>
          <p:nvPr>
            <p:ph idx="1"/>
          </p:nvPr>
        </p:nvSpPr>
        <p:spPr bwMode="auto">
          <a:xfrm>
            <a:off x="457200" y="1056092"/>
            <a:ext cx="8229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0" defTabSz="914400" eaLnBrk="0" fontAlgn="base" hangingPunct="0">
              <a:spcBef>
                <a:spcPct val="0"/>
              </a:spcBef>
              <a:spcAft>
                <a:spcPct val="0"/>
              </a:spcAft>
              <a:buNone/>
            </a:pPr>
            <a:r>
              <a:rPr lang="en-CA" altLang="en-US" sz="1800" dirty="0">
                <a:latin typeface="Arial" panose="020B0604020202020204" pitchFamily="34" charset="0"/>
              </a:rPr>
              <a:t>Disabilities are often broken down into four broad categories:</a:t>
            </a:r>
          </a:p>
          <a:p>
            <a:pPr marL="45720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Visual</a:t>
            </a:r>
          </a:p>
          <a:p>
            <a:pPr marL="400050" lvl="1" indent="0" defTabSz="914400" eaLnBrk="0" fontAlgn="base" hangingPunct="0">
              <a:spcBef>
                <a:spcPct val="0"/>
              </a:spcBef>
              <a:spcAft>
                <a:spcPct val="0"/>
              </a:spcAft>
              <a:buNone/>
            </a:pPr>
            <a:endParaRPr lang="en-CA" altLang="en-US" sz="14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Auditory</a:t>
            </a:r>
          </a:p>
          <a:p>
            <a:pPr marL="400050" lvl="1" indent="0" defTabSz="914400" eaLnBrk="0" fontAlgn="base" hangingPunct="0">
              <a:spcBef>
                <a:spcPct val="0"/>
              </a:spcBef>
              <a:spcAft>
                <a:spcPct val="0"/>
              </a:spcAft>
              <a:buNone/>
            </a:pPr>
            <a:endParaRPr lang="en-CA" altLang="en-US" sz="14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Motor-skills</a:t>
            </a:r>
          </a:p>
          <a:p>
            <a:pPr marL="0" lvl="0" indent="0" defTabSz="914400" eaLnBrk="0" fontAlgn="base" hangingPunct="0">
              <a:spcBef>
                <a:spcPct val="0"/>
              </a:spcBef>
              <a:spcAft>
                <a:spcPct val="0"/>
              </a:spcAft>
              <a:buNone/>
            </a:pPr>
            <a:endParaRPr lang="en-CA" altLang="en-US" sz="1800" b="1" dirty="0">
              <a:solidFill>
                <a:srgbClr val="7030A0"/>
              </a:solidFill>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solidFill>
                  <a:srgbClr val="7030A0"/>
                </a:solidFill>
                <a:latin typeface="Arial" panose="020B0604020202020204" pitchFamily="34" charset="0"/>
              </a:rPr>
              <a:t>Cognitive</a:t>
            </a:r>
          </a:p>
          <a:p>
            <a:pPr marL="0" lvl="0" indent="0" defTabSz="914400" eaLnBrk="0" fontAlgn="base" hangingPunct="0">
              <a:spcBef>
                <a:spcPct val="0"/>
              </a:spcBef>
              <a:spcAft>
                <a:spcPct val="0"/>
              </a:spcAft>
              <a:buNone/>
            </a:pPr>
            <a:endParaRPr lang="en-CA" altLang="en-US" sz="1800" b="1"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result for 4 major types of disabilities">
            <a:extLst>
              <a:ext uri="{FF2B5EF4-FFF2-40B4-BE49-F238E27FC236}">
                <a16:creationId xmlns:a16="http://schemas.microsoft.com/office/drawing/2014/main" id="{42FF8A03-6A32-4C0F-8208-0630C1959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187" y="2262187"/>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8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Visual disabilities include:</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11</a:t>
            </a:fld>
            <a:endParaRPr lang="en-US"/>
          </a:p>
        </p:txBody>
      </p:sp>
      <p:sp>
        <p:nvSpPr>
          <p:cNvPr id="7" name="Rectangle 3"/>
          <p:cNvSpPr>
            <a:spLocks noGrp="1" noChangeArrowheads="1"/>
          </p:cNvSpPr>
          <p:nvPr>
            <p:ph idx="1"/>
          </p:nvPr>
        </p:nvSpPr>
        <p:spPr bwMode="auto">
          <a:xfrm>
            <a:off x="457200" y="1055915"/>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CA" altLang="en-US" sz="1800" b="1" dirty="0">
                <a:latin typeface="Arial" panose="020B0604020202020204" pitchFamily="34" charset="0"/>
              </a:rPr>
              <a:t>Low vision</a:t>
            </a:r>
            <a:endParaRPr lang="en-CA" altLang="en-US" sz="1800" dirty="0">
              <a:latin typeface="Arial" panose="020B0604020202020204" pitchFamily="34" charset="0"/>
            </a:endParaRP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Vision loss that cannot be corrected with glasses</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Macular degeneration</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Glaucoma</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Diabetic retinopathy</a:t>
            </a:r>
          </a:p>
          <a:p>
            <a:pPr marL="457200" lvl="1" indent="0" defTabSz="914400" eaLnBrk="0" fontAlgn="base" hangingPunct="0">
              <a:spcBef>
                <a:spcPct val="0"/>
              </a:spcBef>
              <a:spcAft>
                <a:spcPct val="0"/>
              </a:spcAft>
              <a:buNone/>
            </a:pPr>
            <a:r>
              <a:rPr lang="en-US" altLang="en-US" sz="1400" dirty="0">
                <a:latin typeface="Arial" panose="020B0604020202020204" pitchFamily="34" charset="0"/>
              </a:rPr>
              <a:t>• Cataract</a:t>
            </a:r>
            <a:endParaRPr lang="en-CA" sz="1400" dirty="0"/>
          </a:p>
          <a:p>
            <a:pPr marL="45720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latin typeface="Arial" panose="020B0604020202020204" pitchFamily="34" charset="0"/>
              </a:rPr>
              <a:t>Colour blindness</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Protanopia</a:t>
            </a:r>
            <a:r>
              <a:rPr lang="es-ES" altLang="en-US" sz="1400" dirty="0">
                <a:latin typeface="Arial" panose="020B0604020202020204" pitchFamily="34" charset="0"/>
              </a:rPr>
              <a:t> (red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Deuteranopia</a:t>
            </a:r>
            <a:r>
              <a:rPr lang="es-ES" altLang="en-US" sz="1400" dirty="0">
                <a:latin typeface="Arial" panose="020B0604020202020204" pitchFamily="34" charset="0"/>
              </a:rPr>
              <a:t> (</a:t>
            </a:r>
            <a:r>
              <a:rPr lang="es-ES" altLang="en-US" sz="1400" dirty="0" err="1">
                <a:latin typeface="Arial" panose="020B0604020202020204" pitchFamily="34" charset="0"/>
              </a:rPr>
              <a:t>green</a:t>
            </a:r>
            <a:r>
              <a:rPr lang="es-ES" altLang="en-US" sz="1400" dirty="0">
                <a:latin typeface="Arial" panose="020B0604020202020204" pitchFamily="34" charset="0"/>
              </a:rPr>
              <a:t>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Tritanopia</a:t>
            </a:r>
            <a:r>
              <a:rPr lang="es-ES" altLang="en-US" sz="1400" dirty="0">
                <a:latin typeface="Arial" panose="020B0604020202020204" pitchFamily="34" charset="0"/>
              </a:rPr>
              <a:t> (blue </a:t>
            </a:r>
            <a:r>
              <a:rPr lang="es-ES" altLang="en-US" sz="1400" dirty="0" err="1">
                <a:latin typeface="Arial" panose="020B0604020202020204" pitchFamily="34" charset="0"/>
              </a:rPr>
              <a:t>deficiencies</a:t>
            </a:r>
            <a:r>
              <a:rPr lang="es-ES" altLang="en-US" sz="1400" dirty="0">
                <a:latin typeface="Arial" panose="020B0604020202020204" pitchFamily="34" charset="0"/>
              </a:rPr>
              <a:t>)</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s-ES" altLang="en-US" sz="1400" dirty="0" err="1">
                <a:latin typeface="Arial" panose="020B0604020202020204" pitchFamily="34" charset="0"/>
              </a:rPr>
              <a:t>Rod</a:t>
            </a:r>
            <a:r>
              <a:rPr lang="es-ES" altLang="en-US" sz="1400" dirty="0">
                <a:latin typeface="Arial" panose="020B0604020202020204" pitchFamily="34" charset="0"/>
              </a:rPr>
              <a:t> </a:t>
            </a:r>
            <a:r>
              <a:rPr lang="es-ES" altLang="en-US" sz="1400" dirty="0" err="1">
                <a:latin typeface="Arial" panose="020B0604020202020204" pitchFamily="34" charset="0"/>
              </a:rPr>
              <a:t>monochromacy</a:t>
            </a:r>
            <a:r>
              <a:rPr lang="es-ES" altLang="en-US" sz="1400" dirty="0">
                <a:latin typeface="Arial" panose="020B0604020202020204" pitchFamily="34" charset="0"/>
              </a:rPr>
              <a:t> (no </a:t>
            </a:r>
            <a:r>
              <a:rPr lang="es-ES" altLang="en-US" sz="1400" dirty="0" err="1">
                <a:latin typeface="Arial" panose="020B0604020202020204" pitchFamily="34" charset="0"/>
              </a:rPr>
              <a:t>colour</a:t>
            </a:r>
            <a:r>
              <a:rPr lang="es-ES" altLang="en-US" sz="1400" dirty="0">
                <a:latin typeface="Arial" panose="020B0604020202020204" pitchFamily="34" charset="0"/>
              </a:rPr>
              <a:t>)</a:t>
            </a:r>
            <a:endParaRPr lang="en-CA" altLang="en-US" sz="1400" dirty="0">
              <a:latin typeface="Arial" panose="020B0604020202020204" pitchFamily="34" charset="0"/>
            </a:endParaRPr>
          </a:p>
          <a:p>
            <a:pPr marL="400050" lvl="1" indent="0" defTabSz="914400" eaLnBrk="0" fontAlgn="base" hangingPunct="0">
              <a:spcBef>
                <a:spcPct val="0"/>
              </a:spcBef>
              <a:spcAft>
                <a:spcPct val="0"/>
              </a:spcAft>
              <a:buNone/>
            </a:pPr>
            <a:endParaRPr lang="en-CA" altLang="en-US" sz="1400" dirty="0">
              <a:latin typeface="Arial" panose="020B0604020202020204" pitchFamily="34" charset="0"/>
            </a:endParaRPr>
          </a:p>
          <a:p>
            <a:pPr marL="0" lvl="0" indent="0" defTabSz="914400" eaLnBrk="0" fontAlgn="base" hangingPunct="0">
              <a:spcBef>
                <a:spcPct val="0"/>
              </a:spcBef>
              <a:spcAft>
                <a:spcPct val="0"/>
              </a:spcAft>
              <a:buNone/>
            </a:pPr>
            <a:r>
              <a:rPr lang="en-CA" altLang="en-US" sz="1800" b="1" dirty="0">
                <a:latin typeface="Arial" panose="020B0604020202020204" pitchFamily="34" charset="0"/>
              </a:rPr>
              <a:t>Blindness</a:t>
            </a:r>
          </a:p>
          <a:p>
            <a:pPr marL="400050" lvl="1" indent="0" defTabSz="914400" eaLnBrk="0" fontAlgn="base" hangingPunct="0">
              <a:spcBef>
                <a:spcPct val="0"/>
              </a:spcBef>
              <a:spcAft>
                <a:spcPct val="0"/>
              </a:spcAft>
              <a:buNone/>
            </a:pPr>
            <a:r>
              <a:rPr lang="en-US" altLang="en-US" sz="1400" dirty="0">
                <a:latin typeface="Arial" panose="020B0604020202020204" pitchFamily="34" charset="0"/>
              </a:rPr>
              <a:t>Which includes very little to no vision</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t>
            </a:r>
            <a:r>
              <a:rPr lang="en-US" altLang="en-US" sz="1400" dirty="0">
                <a:latin typeface="Arial" panose="020B0604020202020204" pitchFamily="34" charset="0"/>
              </a:rPr>
              <a:t>Visual acuity is 20/200 or less in both eyes after correction, and/or</a:t>
            </a:r>
          </a:p>
          <a:p>
            <a:pPr marL="400050" lvl="1" indent="0" defTabSz="914400" eaLnBrk="0" fontAlgn="base" hangingPunct="0">
              <a:spcBef>
                <a:spcPct val="0"/>
              </a:spcBef>
              <a:spcAft>
                <a:spcPct val="0"/>
              </a:spcAft>
              <a:buNone/>
            </a:pPr>
            <a:r>
              <a:rPr lang="es-ES" altLang="en-US" sz="1400" dirty="0">
                <a:latin typeface="Arial" panose="020B0604020202020204" pitchFamily="34" charset="0"/>
              </a:rPr>
              <a:t>• A</a:t>
            </a:r>
            <a:r>
              <a:rPr lang="en-US" altLang="en-US" sz="1400" dirty="0">
                <a:latin typeface="Arial" panose="020B0604020202020204" pitchFamily="34" charset="0"/>
              </a:rPr>
              <a:t> visual field of 20 degrees or narrower.</a:t>
            </a:r>
          </a:p>
        </p:txBody>
      </p:sp>
    </p:spTree>
    <p:extLst>
      <p:ext uri="{BB962C8B-B14F-4D97-AF65-F5344CB8AC3E}">
        <p14:creationId xmlns:p14="http://schemas.microsoft.com/office/powerpoint/2010/main" val="23099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Introduction to low vision </a:t>
            </a:r>
            <a:r>
              <a:rPr lang="en-CA" sz="2800" dirty="0" smtClean="0">
                <a:solidFill>
                  <a:srgbClr val="7030A0"/>
                </a:solidFill>
              </a:rPr>
              <a:t>tools (video)</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12</a:t>
            </a:fld>
            <a:endParaRPr lang="en-US"/>
          </a:p>
        </p:txBody>
      </p:sp>
      <p:pic>
        <p:nvPicPr>
          <p:cNvPr id="11" name="Online Media 10" descr="Introduction ZoomText" title="Introduction to ZoomText and Screen Magnifiers">
            <a:hlinkClick r:id="" action="ppaction://media"/>
            <a:extLst>
              <a:ext uri="{FF2B5EF4-FFF2-40B4-BE49-F238E27FC236}">
                <a16:creationId xmlns:a16="http://schemas.microsoft.com/office/drawing/2014/main" id="{3BBDCF88-A83C-4F59-8FBA-CBC2EF5E50D3}"/>
              </a:ext>
            </a:extLst>
          </p:cNvPr>
          <p:cNvPicPr>
            <a:picLocks noRot="1" noChangeAspect="1"/>
          </p:cNvPicPr>
          <p:nvPr>
            <a:videoFile r:link="rId1"/>
          </p:nvPr>
        </p:nvPicPr>
        <p:blipFill>
          <a:blip r:embed="rId4"/>
          <a:stretch>
            <a:fillRect/>
          </a:stretch>
        </p:blipFill>
        <p:spPr>
          <a:xfrm>
            <a:off x="1657350" y="1244600"/>
            <a:ext cx="5829300" cy="4368800"/>
          </a:xfrm>
          <a:prstGeom prst="rect">
            <a:avLst/>
          </a:prstGeom>
        </p:spPr>
      </p:pic>
    </p:spTree>
    <p:extLst>
      <p:ext uri="{BB962C8B-B14F-4D97-AF65-F5344CB8AC3E}">
        <p14:creationId xmlns:p14="http://schemas.microsoft.com/office/powerpoint/2010/main" val="39359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Example of red-green colour-blindness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13</a:t>
            </a:fld>
            <a:endParaRPr lang="en-US"/>
          </a:p>
        </p:txBody>
      </p:sp>
      <p:pic>
        <p:nvPicPr>
          <p:cNvPr id="11" name="Picture 10" descr="Example of image using color only to convery information.">
            <a:extLst>
              <a:ext uri="{FF2B5EF4-FFF2-40B4-BE49-F238E27FC236}">
                <a16:creationId xmlns:a16="http://schemas.microsoft.com/office/drawing/2014/main" id="{D7615E80-BBCC-4F59-9EDF-EB8691AEED15}"/>
              </a:ext>
            </a:extLst>
          </p:cNvPr>
          <p:cNvPicPr>
            <a:picLocks noChangeAspect="1"/>
          </p:cNvPicPr>
          <p:nvPr/>
        </p:nvPicPr>
        <p:blipFill>
          <a:blip r:embed="rId3"/>
          <a:stretch>
            <a:fillRect/>
          </a:stretch>
        </p:blipFill>
        <p:spPr>
          <a:xfrm>
            <a:off x="457200" y="1965302"/>
            <a:ext cx="3819525" cy="2695575"/>
          </a:xfrm>
          <a:prstGeom prst="rect">
            <a:avLst/>
          </a:prstGeom>
        </p:spPr>
      </p:pic>
      <p:pic>
        <p:nvPicPr>
          <p:cNvPr id="12" name="Picture 11" descr="Example of what a picture could like like for someone with red-green colour blindness.">
            <a:extLst>
              <a:ext uri="{FF2B5EF4-FFF2-40B4-BE49-F238E27FC236}">
                <a16:creationId xmlns:a16="http://schemas.microsoft.com/office/drawing/2014/main" id="{5ACC5D00-C76B-4A43-83A9-7CA313475046}"/>
              </a:ext>
            </a:extLst>
          </p:cNvPr>
          <p:cNvPicPr>
            <a:picLocks noChangeAspect="1"/>
          </p:cNvPicPr>
          <p:nvPr/>
        </p:nvPicPr>
        <p:blipFill>
          <a:blip r:embed="rId4"/>
          <a:stretch>
            <a:fillRect/>
          </a:stretch>
        </p:blipFill>
        <p:spPr>
          <a:xfrm>
            <a:off x="4571999" y="1965302"/>
            <a:ext cx="3895725" cy="2762250"/>
          </a:xfrm>
          <a:prstGeom prst="rect">
            <a:avLst/>
          </a:prstGeom>
        </p:spPr>
      </p:pic>
    </p:spTree>
    <p:extLst>
      <p:ext uri="{BB962C8B-B14F-4D97-AF65-F5344CB8AC3E}">
        <p14:creationId xmlns:p14="http://schemas.microsoft.com/office/powerpoint/2010/main" val="18199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Visual disabilities simulation</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14</a:t>
            </a:fld>
            <a:endParaRPr lang="en-US"/>
          </a:p>
        </p:txBody>
      </p:sp>
      <p:sp>
        <p:nvSpPr>
          <p:cNvPr id="7" name="Rectangle 3"/>
          <p:cNvSpPr>
            <a:spLocks noGrp="1" noChangeArrowheads="1"/>
          </p:cNvSpPr>
          <p:nvPr>
            <p:ph idx="1"/>
          </p:nvPr>
        </p:nvSpPr>
        <p:spPr bwMode="auto">
          <a:xfrm>
            <a:off x="457200" y="2656355"/>
            <a:ext cx="8229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400" dirty="0">
                <a:latin typeface="Arial" panose="020B0604020202020204" pitchFamily="34" charset="0"/>
              </a:rPr>
              <a:t>Simulation using the Zimmerman low vision simulation kit</a:t>
            </a:r>
          </a:p>
        </p:txBody>
      </p:sp>
    </p:spTree>
    <p:extLst>
      <p:ext uri="{BB962C8B-B14F-4D97-AF65-F5344CB8AC3E}">
        <p14:creationId xmlns:p14="http://schemas.microsoft.com/office/powerpoint/2010/main" val="59944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Auditory disabilities include:</a:t>
            </a:r>
            <a:endParaRPr lang="en-CA" sz="2800" dirty="0"/>
          </a:p>
        </p:txBody>
      </p:sp>
      <p:sp>
        <p:nvSpPr>
          <p:cNvPr id="7" name="Rectangle 3"/>
          <p:cNvSpPr>
            <a:spLocks noGrp="1" noChangeArrowheads="1"/>
          </p:cNvSpPr>
          <p:nvPr>
            <p:ph idx="1"/>
          </p:nvPr>
        </p:nvSpPr>
        <p:spPr bwMode="auto">
          <a:xfrm>
            <a:off x="457200" y="1204947"/>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Mild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30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mild hearing loss, speech can be difficult to understand, especially if background noises are present.</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Moderate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50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moderate hearing loss, a hearing aid may be required.</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Severe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80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For people with severe hearing or profound loss, communication may be done through sign language; others rely on lip-reading techniques.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Profound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Sounds below 95 decibels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Any sound in some cases</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15</a:t>
            </a:fld>
            <a:endParaRPr lang="en-US"/>
          </a:p>
        </p:txBody>
      </p:sp>
    </p:spTree>
    <p:extLst>
      <p:ext uri="{BB962C8B-B14F-4D97-AF65-F5344CB8AC3E}">
        <p14:creationId xmlns:p14="http://schemas.microsoft.com/office/powerpoint/2010/main" val="11473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Motor-skill disabilities include:</a:t>
            </a:r>
            <a:endParaRPr lang="en-CA" sz="2800" dirty="0"/>
          </a:p>
        </p:txBody>
      </p:sp>
      <p:sp>
        <p:nvSpPr>
          <p:cNvPr id="7" name="Rectangle 3"/>
          <p:cNvSpPr>
            <a:spLocks noGrp="1" noChangeArrowheads="1"/>
          </p:cNvSpPr>
          <p:nvPr>
            <p:ph idx="1"/>
          </p:nvPr>
        </p:nvSpPr>
        <p:spPr bwMode="auto">
          <a:xfrm>
            <a:off x="457200" y="1288849"/>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Traumatic injuries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Spinal cord injury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Loss or permanent damage to limb(s)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Diseases &amp; Congenital Conditions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Cerebral palsy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Muscular dystrophy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Multiple sclerosis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Spina bifida</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ALS (Lou Gehrig’s Disease)</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Arthritis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 Parkinson’s disease</a:t>
            </a:r>
          </a:p>
        </p:txBody>
      </p:sp>
      <p:sp>
        <p:nvSpPr>
          <p:cNvPr id="4" name="Slide Number Placeholder 2"/>
          <p:cNvSpPr>
            <a:spLocks noGrp="1"/>
          </p:cNvSpPr>
          <p:nvPr>
            <p:ph type="sldNum" sz="quarter" idx="12"/>
          </p:nvPr>
        </p:nvSpPr>
        <p:spPr/>
        <p:txBody>
          <a:bodyPr/>
          <a:lstStyle/>
          <a:p>
            <a:fld id="{2E86C063-E22E-2E4C-A523-54089486E38F}" type="slidenum">
              <a:rPr lang="en-US" smtClean="0"/>
              <a:t>16</a:t>
            </a:fld>
            <a:endParaRPr lang="en-US"/>
          </a:p>
        </p:txBody>
      </p:sp>
    </p:spTree>
    <p:extLst>
      <p:ext uri="{BB962C8B-B14F-4D97-AF65-F5344CB8AC3E}">
        <p14:creationId xmlns:p14="http://schemas.microsoft.com/office/powerpoint/2010/main" val="279738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a:t>
            </a:r>
            <a:endParaRPr lang="en-CA" sz="2800" dirty="0"/>
          </a:p>
        </p:txBody>
      </p:sp>
      <p:sp>
        <p:nvSpPr>
          <p:cNvPr id="7" name="Rectangle 3"/>
          <p:cNvSpPr>
            <a:spLocks noGrp="1" noChangeArrowheads="1"/>
          </p:cNvSpPr>
          <p:nvPr>
            <p:ph idx="1"/>
          </p:nvPr>
        </p:nvSpPr>
        <p:spPr bwMode="auto">
          <a:xfrm>
            <a:off x="457200" y="1297647"/>
            <a:ext cx="822960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latin typeface="Arial" panose="020B0604020202020204" pitchFamily="34" charset="0"/>
              </a:rPr>
              <a:t>By far the most common type of disability is cognitive disabilities. Cognitive disabilities can arise as a result of congenital conditions that are with an individual from birth, or developmental conditions that are with a person from a young age. They can also result from traumatic injury, infections, chemical imbalances, or other conditions later in life. </a:t>
            </a:r>
          </a:p>
          <a:p>
            <a:pPr marL="0" lvl="0" indent="0" defTabSz="914400" eaLnBrk="0" fontAlgn="base" hangingPunct="0">
              <a:spcBef>
                <a:spcPct val="0"/>
              </a:spcBef>
              <a:spcAft>
                <a:spcPct val="0"/>
              </a:spcAft>
              <a:buNone/>
            </a:pPr>
            <a:endParaRPr lang="en-US" altLang="en-US" sz="1400" dirty="0">
              <a:latin typeface="Arial" panose="020B0604020202020204" pitchFamily="34" charset="0"/>
            </a:endParaRPr>
          </a:p>
          <a:p>
            <a:pPr marL="0" lvl="0" indent="0" defTabSz="914400" eaLnBrk="0" fontAlgn="base" hangingPunct="0">
              <a:spcBef>
                <a:spcPct val="0"/>
              </a:spcBef>
              <a:spcAft>
                <a:spcPct val="0"/>
              </a:spcAft>
              <a:buNone/>
            </a:pPr>
            <a:r>
              <a:rPr lang="en-US" altLang="en-US" sz="2800" dirty="0">
                <a:latin typeface="Arial" panose="020B0604020202020204" pitchFamily="34" charset="0"/>
              </a:rPr>
              <a:t>In simple terms, a person who has a cognitive disability </a:t>
            </a:r>
            <a:r>
              <a:rPr lang="en-US" altLang="en-US" sz="2800" b="1" dirty="0">
                <a:solidFill>
                  <a:srgbClr val="7030A0"/>
                </a:solidFill>
                <a:latin typeface="Arial" panose="020B0604020202020204" pitchFamily="34" charset="0"/>
              </a:rPr>
              <a:t>has trouble performing mental tasks</a:t>
            </a:r>
            <a:r>
              <a:rPr lang="en-US" altLang="en-US" sz="2800" dirty="0">
                <a:latin typeface="Arial" panose="020B0604020202020204" pitchFamily="34" charset="0"/>
              </a:rPr>
              <a:t> that the average person would be able to do.</a:t>
            </a:r>
          </a:p>
          <a:p>
            <a:pPr marL="0" lvl="0" indent="0" defTabSz="914400" eaLnBrk="0" fontAlgn="base" hangingPunct="0">
              <a:spcBef>
                <a:spcPct val="0"/>
              </a:spcBef>
              <a:spcAft>
                <a:spcPct val="0"/>
              </a:spcAft>
              <a:buNone/>
            </a:pPr>
            <a:endParaRPr lang="en-US" altLang="en-US" sz="11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This category includes:</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Intellectual disability</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Developmental delay and/or disability</a:t>
            </a:r>
          </a:p>
          <a:p>
            <a:pPr marL="0" lvl="0" indent="0" defTabSz="914400" eaLnBrk="0" fontAlgn="base" hangingPunct="0">
              <a:spcBef>
                <a:spcPct val="0"/>
              </a:spcBef>
              <a:spcAft>
                <a:spcPct val="0"/>
              </a:spcAft>
              <a:buNone/>
            </a:pPr>
            <a:r>
              <a:rPr lang="en-US" altLang="en-US" sz="1800" dirty="0">
                <a:latin typeface="Arial" panose="020B0604020202020204" pitchFamily="34" charset="0"/>
              </a:rPr>
              <a:t>• Learning disabilities such as Dyslexia and ADHD.</a:t>
            </a:r>
          </a:p>
        </p:txBody>
      </p:sp>
      <p:sp>
        <p:nvSpPr>
          <p:cNvPr id="4" name="Slide Number Placeholder 2"/>
          <p:cNvSpPr>
            <a:spLocks noGrp="1"/>
          </p:cNvSpPr>
          <p:nvPr>
            <p:ph type="sldNum" sz="quarter" idx="12"/>
          </p:nvPr>
        </p:nvSpPr>
        <p:spPr/>
        <p:txBody>
          <a:bodyPr/>
          <a:lstStyle/>
          <a:p>
            <a:fld id="{2E86C063-E22E-2E4C-A523-54089486E38F}" type="slidenum">
              <a:rPr lang="en-US" smtClean="0"/>
              <a:t>17</a:t>
            </a:fld>
            <a:endParaRPr lang="en-US"/>
          </a:p>
        </p:txBody>
      </p:sp>
    </p:spTree>
    <p:extLst>
      <p:ext uri="{BB962C8B-B14F-4D97-AF65-F5344CB8AC3E}">
        <p14:creationId xmlns:p14="http://schemas.microsoft.com/office/powerpoint/2010/main" val="276715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 for IT consideration</a:t>
            </a:r>
            <a:endParaRPr lang="en-CA" sz="2800" dirty="0"/>
          </a:p>
        </p:txBody>
      </p:sp>
      <p:sp>
        <p:nvSpPr>
          <p:cNvPr id="7" name="Rectangle 3"/>
          <p:cNvSpPr>
            <a:spLocks noGrp="1" noChangeArrowheads="1"/>
          </p:cNvSpPr>
          <p:nvPr>
            <p:ph idx="1"/>
          </p:nvPr>
        </p:nvSpPr>
        <p:spPr bwMode="auto">
          <a:xfrm>
            <a:off x="457200" y="1305341"/>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Limited Comprehension</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Inability to understand complex ideas.</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Low Tolerance for Cognitive Overload</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Frustration when sensing difficult situations, or when there are too many things in their environment happening at the same time.</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Limited Problem-Solving Skills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When presented with a problem to solve, some people with cognitive disabilities may simply be unable to solve it.</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Short-Term Memory Loss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May have a hard time remembering things from one moment to the next. Inability to focus on new information, so they don't retain it in the short term.</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18</a:t>
            </a:fld>
            <a:endParaRPr lang="en-US"/>
          </a:p>
        </p:txBody>
      </p:sp>
    </p:spTree>
    <p:extLst>
      <p:ext uri="{BB962C8B-B14F-4D97-AF65-F5344CB8AC3E}">
        <p14:creationId xmlns:p14="http://schemas.microsoft.com/office/powerpoint/2010/main" val="278872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Cognitive disabilities for IT consideration</a:t>
            </a:r>
            <a:endParaRPr lang="en-CA" sz="2800" dirty="0"/>
          </a:p>
        </p:txBody>
      </p:sp>
      <p:sp>
        <p:nvSpPr>
          <p:cNvPr id="7" name="Rectangle 3"/>
          <p:cNvSpPr>
            <a:spLocks noGrp="1" noChangeArrowheads="1"/>
          </p:cNvSpPr>
          <p:nvPr>
            <p:ph idx="1"/>
          </p:nvPr>
        </p:nvSpPr>
        <p:spPr bwMode="auto">
          <a:xfrm>
            <a:off x="457200" y="1071981"/>
            <a:ext cx="82296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latin typeface="Arial" panose="020B0604020202020204" pitchFamily="34" charset="0"/>
              </a:rPr>
              <a:t>Attention Deficit</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Some users experience attention deficits, making it hard for them to focus on the task at hand.</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Difficulty Reading</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Many people with cognitive disabilities experience difficulty reading. Some read at a lower level than their peers of the same age, and some can't read at all. </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Difficulty Understanding or Using Math</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Some people experience math anxiety, which is an emotional or psychological fear that grips some people when confronted with math problems. This is less of an intellectual deficit than a psychological deficit. </a:t>
            </a:r>
          </a:p>
          <a:p>
            <a:pPr marL="457200" lvl="1"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Seizures</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Seizures are abnormal or erratic electrical impulses in the brain that interfere with a person's ability to process information or, in some cases, control voluntary muscle movement.</a:t>
            </a:r>
          </a:p>
          <a:p>
            <a:pPr marL="457200" lvl="1" indent="0" defTabSz="914400" eaLnBrk="0" fontAlgn="base" hangingPunct="0">
              <a:spcBef>
                <a:spcPct val="0"/>
              </a:spcBef>
              <a:spcAft>
                <a:spcPct val="0"/>
              </a:spcAft>
              <a:buNone/>
            </a:pP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19</a:t>
            </a:fld>
            <a:endParaRPr lang="en-US"/>
          </a:p>
        </p:txBody>
      </p:sp>
    </p:spTree>
    <p:extLst>
      <p:ext uri="{BB962C8B-B14F-4D97-AF65-F5344CB8AC3E}">
        <p14:creationId xmlns:p14="http://schemas.microsoft.com/office/powerpoint/2010/main" val="363461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Housekeeping</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r>
              <a:rPr lang="en-CA" altLang="en-US" sz="1800" dirty="0"/>
              <a:t>Coaching hours </a:t>
            </a:r>
          </a:p>
          <a:p>
            <a:pPr lvl="1"/>
            <a:r>
              <a:rPr lang="en-CA" altLang="en-US" sz="1400" dirty="0"/>
              <a:t>9am to </a:t>
            </a:r>
            <a:r>
              <a:rPr lang="en-CA" altLang="en-US" sz="1400" dirty="0" smtClean="0"/>
              <a:t>12pm (half day) / 4pm (full day)</a:t>
            </a:r>
            <a:endParaRPr lang="en-CA" altLang="en-US" sz="1400" dirty="0"/>
          </a:p>
          <a:p>
            <a:r>
              <a:rPr lang="en-CA" altLang="en-US" sz="1800" dirty="0"/>
              <a:t>Breaks</a:t>
            </a:r>
          </a:p>
          <a:p>
            <a:pPr lvl="1"/>
            <a:r>
              <a:rPr lang="en-CA" altLang="en-US" sz="1400" dirty="0"/>
              <a:t>10h30 / </a:t>
            </a:r>
            <a:r>
              <a:rPr lang="en-CA" altLang="en-US" sz="1400" dirty="0" smtClean="0"/>
              <a:t>14h15 (full day)</a:t>
            </a:r>
            <a:endParaRPr lang="en-CA" altLang="en-US" sz="1400" dirty="0"/>
          </a:p>
          <a:p>
            <a:r>
              <a:rPr lang="en-CA" altLang="en-US" sz="1800" dirty="0"/>
              <a:t>Interactive sessions</a:t>
            </a:r>
          </a:p>
          <a:p>
            <a:r>
              <a:rPr lang="en-CA" altLang="en-US" sz="1800" dirty="0"/>
              <a:t>Participant’s list (AM / </a:t>
            </a:r>
            <a:r>
              <a:rPr lang="en-CA" altLang="en-US" sz="1800" dirty="0" smtClean="0"/>
              <a:t>PM (full day)) </a:t>
            </a:r>
            <a:endParaRPr lang="en-CA" altLang="en-US" sz="1800" dirty="0"/>
          </a:p>
          <a:p>
            <a:r>
              <a:rPr lang="en-CA" altLang="en-US" sz="1800" dirty="0"/>
              <a:t>Blackberry’s and cellphones on </a:t>
            </a:r>
            <a:r>
              <a:rPr lang="en-CA" altLang="en-US" sz="1800" dirty="0" smtClean="0"/>
              <a:t>silent</a:t>
            </a:r>
          </a:p>
          <a:p>
            <a:r>
              <a:rPr lang="en-CA" altLang="en-US" sz="1800" dirty="0" smtClean="0">
                <a:hlinkClick r:id="rId3"/>
              </a:rPr>
              <a:t>Course references</a:t>
            </a:r>
            <a:endParaRPr lang="en-CA" altLang="en-US" sz="1800" dirty="0"/>
          </a:p>
          <a:p>
            <a:endParaRPr lang="en-CA" altLang="en-US" sz="1800" dirty="0"/>
          </a:p>
          <a:p>
            <a:pPr marL="0" indent="0">
              <a:buNone/>
            </a:pPr>
            <a:r>
              <a:rPr lang="en-CA" sz="1800" b="1" dirty="0"/>
              <a:t>Remote attendees / </a:t>
            </a:r>
            <a:r>
              <a:rPr lang="en-CA" sz="1800" b="1" dirty="0" err="1"/>
              <a:t>Webex</a:t>
            </a:r>
            <a:endParaRPr lang="en-CA" sz="1800" b="1" dirty="0"/>
          </a:p>
          <a:p>
            <a:endParaRPr lang="en-CA" altLang="en-US" sz="1800" dirty="0"/>
          </a:p>
          <a:p>
            <a:r>
              <a:rPr lang="en-CA" altLang="en-US" sz="1800" dirty="0"/>
              <a:t>A moderator will monitor the chat, we’ll let you know who that is. The line may be on mute, especially if there is too much background noise. </a:t>
            </a:r>
          </a:p>
          <a:p>
            <a:r>
              <a:rPr lang="en-CA" altLang="en-US" sz="1800" dirty="0"/>
              <a:t>During exercises you can ask the moderator any questions and if necessary we’ll make sure those questions are transferred to the class.</a:t>
            </a:r>
          </a:p>
          <a:p>
            <a:endParaRPr lang="en-CA" altLang="en-US" sz="1800" dirty="0"/>
          </a:p>
          <a:p>
            <a:endParaRPr lang="en-CA" altLang="en-US"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2</a:t>
            </a:fld>
            <a:endParaRPr lang="en-US"/>
          </a:p>
        </p:txBody>
      </p:sp>
    </p:spTree>
    <p:extLst>
      <p:ext uri="{BB962C8B-B14F-4D97-AF65-F5344CB8AC3E}">
        <p14:creationId xmlns:p14="http://schemas.microsoft.com/office/powerpoint/2010/main" val="283363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Dyslexia Simulation</a:t>
            </a:r>
            <a:endParaRPr lang="en-CA" sz="2800" dirty="0"/>
          </a:p>
        </p:txBody>
      </p:sp>
      <p:sp>
        <p:nvSpPr>
          <p:cNvPr id="7" name="Rectangle 3"/>
          <p:cNvSpPr>
            <a:spLocks noGrp="1" noChangeArrowheads="1"/>
          </p:cNvSpPr>
          <p:nvPr>
            <p:ph idx="1"/>
          </p:nvPr>
        </p:nvSpPr>
        <p:spPr bwMode="auto">
          <a:xfrm>
            <a:off x="457200" y="2922360"/>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latin typeface="Arial" panose="020B0604020202020204" pitchFamily="34" charset="0"/>
              </a:rPr>
              <a:t> </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20</a:t>
            </a:fld>
            <a:endParaRPr lang="en-US"/>
          </a:p>
        </p:txBody>
      </p:sp>
      <p:pic>
        <p:nvPicPr>
          <p:cNvPr id="2050" name="Picture 2" descr="Dyslexia simulation of the previous paragraph where letters appear to be swapping in and out of place">
            <a:extLst>
              <a:ext uri="{FF2B5EF4-FFF2-40B4-BE49-F238E27FC236}">
                <a16:creationId xmlns:a16="http://schemas.microsoft.com/office/drawing/2014/main" id="{A75351FD-9C32-4C85-B0AD-5EE1B771942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352550"/>
            <a:ext cx="80391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6BC-E68A-4D4F-8B3D-B2D16C6B1E30}"/>
              </a:ext>
            </a:extLst>
          </p:cNvPr>
          <p:cNvSpPr>
            <a:spLocks noGrp="1"/>
          </p:cNvSpPr>
          <p:nvPr>
            <p:ph type="title"/>
          </p:nvPr>
        </p:nvSpPr>
        <p:spPr/>
        <p:txBody>
          <a:bodyPr>
            <a:normAutofit fontScale="90000"/>
          </a:bodyPr>
          <a:lstStyle/>
          <a:p>
            <a:r>
              <a:rPr lang="en-US" b="0" dirty="0">
                <a:solidFill>
                  <a:srgbClr val="7030A0"/>
                </a:solidFill>
              </a:rPr>
              <a:t>Experiences of Students with Disabilities</a:t>
            </a:r>
            <a:endParaRPr lang="en-US" dirty="0">
              <a:solidFill>
                <a:srgbClr val="7030A0"/>
              </a:solidFill>
            </a:endParaRPr>
          </a:p>
        </p:txBody>
      </p:sp>
      <p:pic>
        <p:nvPicPr>
          <p:cNvPr id="5" name="Online Media 4" descr="Experiences of Students with Disabilities" title="Experiences of Students with Disabilities">
            <a:hlinkClick r:id="" action="ppaction://media"/>
            <a:extLst>
              <a:ext uri="{FF2B5EF4-FFF2-40B4-BE49-F238E27FC236}">
                <a16:creationId xmlns:a16="http://schemas.microsoft.com/office/drawing/2014/main" id="{5A65A89E-A29B-410B-89AF-8F71B262581C}"/>
              </a:ext>
            </a:extLst>
          </p:cNvPr>
          <p:cNvPicPr>
            <a:picLocks noGrp="1" noRot="1" noChangeAspect="1"/>
          </p:cNvPicPr>
          <p:nvPr>
            <p:ph idx="1"/>
            <a:videoFile r:link="rId1"/>
          </p:nvPr>
        </p:nvPicPr>
        <p:blipFill>
          <a:blip r:embed="rId3"/>
          <a:stretch>
            <a:fillRect/>
          </a:stretch>
        </p:blipFill>
        <p:spPr>
          <a:xfrm>
            <a:off x="1552575" y="1308100"/>
            <a:ext cx="6038850" cy="4525963"/>
          </a:xfrm>
          <a:prstGeom prst="rect">
            <a:avLst/>
          </a:prstGeom>
        </p:spPr>
      </p:pic>
      <p:sp>
        <p:nvSpPr>
          <p:cNvPr id="4" name="Slide Number Placeholder 3">
            <a:extLst>
              <a:ext uri="{FF2B5EF4-FFF2-40B4-BE49-F238E27FC236}">
                <a16:creationId xmlns:a16="http://schemas.microsoft.com/office/drawing/2014/main" id="{E90625E4-1720-4BAA-B241-00D93A8BA7BD}"/>
              </a:ext>
            </a:extLst>
          </p:cNvPr>
          <p:cNvSpPr>
            <a:spLocks noGrp="1"/>
          </p:cNvSpPr>
          <p:nvPr>
            <p:ph type="sldNum" sz="quarter" idx="12"/>
          </p:nvPr>
        </p:nvSpPr>
        <p:spPr/>
        <p:txBody>
          <a:bodyPr/>
          <a:lstStyle/>
          <a:p>
            <a:fld id="{2E86C063-E22E-2E4C-A523-54089486E38F}" type="slidenum">
              <a:rPr lang="en-US" smtClean="0"/>
              <a:t>21</a:t>
            </a:fld>
            <a:endParaRPr lang="en-US"/>
          </a:p>
        </p:txBody>
      </p:sp>
    </p:spTree>
    <p:extLst>
      <p:ext uri="{BB962C8B-B14F-4D97-AF65-F5344CB8AC3E}">
        <p14:creationId xmlns:p14="http://schemas.microsoft.com/office/powerpoint/2010/main" val="10447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Assistive technologies</a:t>
            </a:r>
            <a:endParaRPr lang="en-CA" sz="2800" dirty="0"/>
          </a:p>
        </p:txBody>
      </p:sp>
      <p:sp>
        <p:nvSpPr>
          <p:cNvPr id="7" name="Rectangle 3"/>
          <p:cNvSpPr>
            <a:spLocks noGrp="1" noChangeArrowheads="1"/>
          </p:cNvSpPr>
          <p:nvPr>
            <p:ph idx="1"/>
          </p:nvPr>
        </p:nvSpPr>
        <p:spPr bwMode="auto">
          <a:xfrm>
            <a:off x="457200" y="1417638"/>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400" b="1" dirty="0">
                <a:solidFill>
                  <a:srgbClr val="7030A0"/>
                </a:solidFill>
                <a:latin typeface="Arial" panose="020B0604020202020204" pitchFamily="34" charset="0"/>
              </a:rPr>
              <a:t>Assistive technologies </a:t>
            </a:r>
            <a:r>
              <a:rPr lang="en-US" altLang="en-US" sz="2400" dirty="0">
                <a:latin typeface="Arial" panose="020B0604020202020204" pitchFamily="34" charset="0"/>
              </a:rPr>
              <a:t>are products, equipment and systems that enhance activities for people with disabilities.</a:t>
            </a:r>
          </a:p>
          <a:p>
            <a:pPr marL="0" lvl="0" indent="0" defTabSz="914400" eaLnBrk="0" fontAlgn="base" hangingPunct="0">
              <a:spcBef>
                <a:spcPct val="0"/>
              </a:spcBef>
              <a:spcAft>
                <a:spcPct val="0"/>
              </a:spcAft>
              <a:buNone/>
            </a:pPr>
            <a:endParaRPr lang="en-US" altLang="en-US" sz="24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For digital accessibility, Assistive Technologies are often broken down into two categories:</a:t>
            </a:r>
          </a:p>
          <a:p>
            <a:pPr lvl="1" defTabSz="914400" eaLnBrk="0" fontAlgn="base" hangingPunct="0">
              <a:spcBef>
                <a:spcPct val="0"/>
              </a:spcBef>
              <a:spcAft>
                <a:spcPct val="0"/>
              </a:spcAft>
            </a:pPr>
            <a:r>
              <a:rPr lang="en-US" altLang="en-US" sz="1600" dirty="0">
                <a:latin typeface="Arial" panose="020B0604020202020204" pitchFamily="34" charset="0"/>
              </a:rPr>
              <a:t>Input devices</a:t>
            </a:r>
          </a:p>
          <a:p>
            <a:pPr lvl="1" defTabSz="914400" eaLnBrk="0" fontAlgn="base" hangingPunct="0">
              <a:spcBef>
                <a:spcPct val="0"/>
              </a:spcBef>
              <a:spcAft>
                <a:spcPct val="0"/>
              </a:spcAft>
            </a:pPr>
            <a:r>
              <a:rPr lang="en-US" altLang="en-US" sz="1600" dirty="0">
                <a:latin typeface="Arial" panose="020B0604020202020204" pitchFamily="34" charset="0"/>
              </a:rPr>
              <a:t>Output devices</a:t>
            </a:r>
          </a:p>
          <a:p>
            <a:pPr marL="0" lvl="0"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Input devices aid people </a:t>
            </a:r>
            <a:r>
              <a:rPr lang="en-US" altLang="en-US" sz="1800" b="1" dirty="0">
                <a:solidFill>
                  <a:srgbClr val="7030A0"/>
                </a:solidFill>
                <a:latin typeface="Arial" panose="020B0604020202020204" pitchFamily="34" charset="0"/>
              </a:rPr>
              <a:t>when interacting with </a:t>
            </a:r>
            <a:r>
              <a:rPr lang="en-US" altLang="en-US" sz="1800" dirty="0">
                <a:latin typeface="Arial" panose="020B0604020202020204" pitchFamily="34" charset="0"/>
              </a:rPr>
              <a:t>websites and applications.</a:t>
            </a:r>
          </a:p>
          <a:p>
            <a:pPr marL="0" lvl="0" indent="0" defTabSz="914400" eaLnBrk="0" fontAlgn="base" hangingPunct="0">
              <a:spcBef>
                <a:spcPct val="0"/>
              </a:spcBef>
              <a:spcAft>
                <a:spcPct val="0"/>
              </a:spcAft>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None/>
            </a:pPr>
            <a:r>
              <a:rPr lang="en-US" altLang="en-US" sz="1800" dirty="0">
                <a:latin typeface="Arial" panose="020B0604020202020204" pitchFamily="34" charset="0"/>
              </a:rPr>
              <a:t>Output devices aid people </a:t>
            </a:r>
            <a:r>
              <a:rPr lang="en-US" altLang="en-US" sz="1800" b="1" dirty="0">
                <a:solidFill>
                  <a:srgbClr val="7030A0"/>
                </a:solidFill>
                <a:latin typeface="Arial" panose="020B0604020202020204" pitchFamily="34" charset="0"/>
              </a:rPr>
              <a:t>when presenting information </a:t>
            </a:r>
            <a:r>
              <a:rPr lang="en-US" altLang="en-US" sz="1800" dirty="0">
                <a:latin typeface="Arial" panose="020B0604020202020204" pitchFamily="34" charset="0"/>
              </a:rPr>
              <a:t>from websites and applications.</a:t>
            </a:r>
          </a:p>
        </p:txBody>
      </p:sp>
      <p:sp>
        <p:nvSpPr>
          <p:cNvPr id="4" name="Slide Number Placeholder 2"/>
          <p:cNvSpPr>
            <a:spLocks noGrp="1"/>
          </p:cNvSpPr>
          <p:nvPr>
            <p:ph type="sldNum" sz="quarter" idx="12"/>
          </p:nvPr>
        </p:nvSpPr>
        <p:spPr/>
        <p:txBody>
          <a:bodyPr/>
          <a:lstStyle/>
          <a:p>
            <a:fld id="{2E86C063-E22E-2E4C-A523-54089486E38F}" type="slidenum">
              <a:rPr lang="en-US" smtClean="0"/>
              <a:t>22</a:t>
            </a:fld>
            <a:endParaRPr lang="en-US"/>
          </a:p>
        </p:txBody>
      </p:sp>
    </p:spTree>
    <p:extLst>
      <p:ext uri="{BB962C8B-B14F-4D97-AF65-F5344CB8AC3E}">
        <p14:creationId xmlns:p14="http://schemas.microsoft.com/office/powerpoint/2010/main" val="167572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Input devices</a:t>
            </a:r>
            <a:endParaRPr lang="en-CA" sz="2800" dirty="0"/>
          </a:p>
        </p:txBody>
      </p:sp>
      <p:sp>
        <p:nvSpPr>
          <p:cNvPr id="7" name="Rectangle 3"/>
          <p:cNvSpPr>
            <a:spLocks noGrp="1" noChangeArrowheads="1"/>
          </p:cNvSpPr>
          <p:nvPr>
            <p:ph idx="1"/>
          </p:nvPr>
        </p:nvSpPr>
        <p:spPr bwMode="auto">
          <a:xfrm>
            <a:off x="457200" y="1267123"/>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1" dirty="0">
                <a:solidFill>
                  <a:srgbClr val="7030A0"/>
                </a:solidFill>
                <a:latin typeface="Arial" panose="020B0604020202020204" pitchFamily="34" charset="0"/>
              </a:rPr>
              <a:t>Input devices include:</a:t>
            </a:r>
          </a:p>
          <a:p>
            <a:pPr marL="0" lvl="0" indent="0" defTabSz="914400" eaLnBrk="0" fontAlgn="base" hangingPunct="0">
              <a:spcBef>
                <a:spcPct val="0"/>
              </a:spcBef>
              <a:spcAft>
                <a:spcPct val="0"/>
              </a:spcAft>
              <a:buNone/>
            </a:pPr>
            <a:r>
              <a:rPr lang="en-US" altLang="en-US" sz="1800" dirty="0">
                <a:latin typeface="Arial" panose="020B0604020202020204" pitchFamily="34" charset="0"/>
              </a:rPr>
              <a:t>Accessible keyboards, Track pads, Head wands, Mouth pieces, Puffers, Switches, Touch screens, </a:t>
            </a:r>
            <a:r>
              <a:rPr lang="en-US" altLang="en-US" sz="1800" dirty="0" err="1">
                <a:latin typeface="Arial" panose="020B0604020202020204" pitchFamily="34" charset="0"/>
              </a:rPr>
              <a:t>Eyetrackers</a:t>
            </a:r>
            <a:r>
              <a:rPr lang="en-US" altLang="en-US" sz="1800" dirty="0">
                <a:latin typeface="Arial" panose="020B0604020202020204" pitchFamily="34" charset="0"/>
              </a:rPr>
              <a:t>, Voice activation software, etc.</a:t>
            </a:r>
            <a:endParaRPr lang="en-US" altLang="en-US" sz="14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23</a:t>
            </a:fld>
            <a:endParaRPr lang="en-US"/>
          </a:p>
        </p:txBody>
      </p:sp>
      <p:pic>
        <p:nvPicPr>
          <p:cNvPr id="3" name="Online Media 2" descr="Video of Rocky Nohands who can play video games with just his mouth." title="RockyNoHands: The Gamer Who Can Beat You With His Mouth | Twitch Documentary Preview | Stream On">
            <a:hlinkClick r:id="" action="ppaction://media"/>
            <a:extLst>
              <a:ext uri="{FF2B5EF4-FFF2-40B4-BE49-F238E27FC236}">
                <a16:creationId xmlns:a16="http://schemas.microsoft.com/office/drawing/2014/main" id="{E53717EF-FD1D-400A-91B1-80B4F2B913EB}"/>
              </a:ext>
            </a:extLst>
          </p:cNvPr>
          <p:cNvPicPr>
            <a:picLocks noRot="1" noChangeAspect="1"/>
          </p:cNvPicPr>
          <p:nvPr>
            <a:videoFile r:link="rId1"/>
          </p:nvPr>
        </p:nvPicPr>
        <p:blipFill>
          <a:blip r:embed="rId4"/>
          <a:stretch>
            <a:fillRect/>
          </a:stretch>
        </p:blipFill>
        <p:spPr>
          <a:xfrm>
            <a:off x="1524000" y="2410123"/>
            <a:ext cx="6096000" cy="3429000"/>
          </a:xfrm>
          <a:prstGeom prst="rect">
            <a:avLst/>
          </a:prstGeom>
        </p:spPr>
      </p:pic>
    </p:spTree>
    <p:extLst>
      <p:ext uri="{BB962C8B-B14F-4D97-AF65-F5344CB8AC3E}">
        <p14:creationId xmlns:p14="http://schemas.microsoft.com/office/powerpoint/2010/main" val="86847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p:txBody>
          <a:bodyPr>
            <a:normAutofit/>
          </a:bodyPr>
          <a:lstStyle/>
          <a:p>
            <a:r>
              <a:rPr lang="en-CA" sz="2800" dirty="0">
                <a:solidFill>
                  <a:srgbClr val="7030A0"/>
                </a:solidFill>
              </a:rPr>
              <a:t>Output devices</a:t>
            </a:r>
            <a:endParaRPr lang="en-CA" sz="2800" dirty="0"/>
          </a:p>
        </p:txBody>
      </p:sp>
      <p:sp>
        <p:nvSpPr>
          <p:cNvPr id="7" name="Rectangle 3"/>
          <p:cNvSpPr>
            <a:spLocks noGrp="1" noChangeArrowheads="1"/>
          </p:cNvSpPr>
          <p:nvPr>
            <p:ph idx="1"/>
          </p:nvPr>
        </p:nvSpPr>
        <p:spPr bwMode="auto">
          <a:xfrm>
            <a:off x="457200" y="1417638"/>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fr-FR" altLang="en-US" sz="1800" b="1" dirty="0">
                <a:solidFill>
                  <a:srgbClr val="7030A0"/>
                </a:solidFill>
                <a:latin typeface="Arial" panose="020B0604020202020204" pitchFamily="34" charset="0"/>
              </a:rPr>
              <a:t>Output </a:t>
            </a:r>
            <a:r>
              <a:rPr lang="fr-FR" altLang="en-US" sz="1800" b="1" dirty="0" err="1">
                <a:solidFill>
                  <a:srgbClr val="7030A0"/>
                </a:solidFill>
                <a:latin typeface="Arial" panose="020B0604020202020204" pitchFamily="34" charset="0"/>
              </a:rPr>
              <a:t>devices</a:t>
            </a:r>
            <a:r>
              <a:rPr lang="fr-FR" altLang="en-US" sz="1800" b="1" dirty="0">
                <a:solidFill>
                  <a:srgbClr val="7030A0"/>
                </a:solidFill>
                <a:latin typeface="Arial" panose="020B0604020202020204" pitchFamily="34" charset="0"/>
              </a:rPr>
              <a:t> </a:t>
            </a:r>
            <a:r>
              <a:rPr lang="fr-FR" altLang="en-US" sz="1800" b="1" dirty="0" err="1">
                <a:solidFill>
                  <a:srgbClr val="7030A0"/>
                </a:solidFill>
                <a:latin typeface="Arial" panose="020B0604020202020204" pitchFamily="34" charset="0"/>
              </a:rPr>
              <a:t>include</a:t>
            </a:r>
            <a:r>
              <a:rPr lang="fr-FR" altLang="en-US" sz="1800" b="1" dirty="0">
                <a:solidFill>
                  <a:srgbClr val="7030A0"/>
                </a:solidFill>
                <a:latin typeface="Arial" panose="020B0604020202020204" pitchFamily="34" charset="0"/>
              </a:rPr>
              <a:t>:</a:t>
            </a:r>
          </a:p>
          <a:p>
            <a:pPr marL="0" lvl="0" indent="0" defTabSz="914400" eaLnBrk="0" fontAlgn="base" hangingPunct="0">
              <a:spcBef>
                <a:spcPct val="0"/>
              </a:spcBef>
              <a:spcAft>
                <a:spcPct val="0"/>
              </a:spcAft>
              <a:buNone/>
            </a:pPr>
            <a:r>
              <a:rPr lang="fr-FR" altLang="en-US" sz="1800" dirty="0" err="1">
                <a:latin typeface="Arial" panose="020B0604020202020204" pitchFamily="34" charset="0"/>
              </a:rPr>
              <a:t>Magnifiers</a:t>
            </a:r>
            <a:r>
              <a:rPr lang="fr-FR" altLang="en-US" sz="1800" dirty="0">
                <a:latin typeface="Arial" panose="020B0604020202020204" pitchFamily="34" charset="0"/>
              </a:rPr>
              <a:t>, Screen </a:t>
            </a:r>
            <a:r>
              <a:rPr lang="fr-FR" altLang="en-US" sz="1800" dirty="0" err="1">
                <a:latin typeface="Arial" panose="020B0604020202020204" pitchFamily="34" charset="0"/>
              </a:rPr>
              <a:t>Readers</a:t>
            </a:r>
            <a:r>
              <a:rPr lang="fr-FR" altLang="en-US" sz="1800" dirty="0">
                <a:latin typeface="Arial" panose="020B0604020202020204" pitchFamily="34" charset="0"/>
              </a:rPr>
              <a:t>, </a:t>
            </a:r>
            <a:r>
              <a:rPr lang="fr-FR" altLang="en-US" sz="1800" dirty="0" err="1">
                <a:latin typeface="Arial" panose="020B0604020202020204" pitchFamily="34" charset="0"/>
              </a:rPr>
              <a:t>Refreshable</a:t>
            </a:r>
            <a:r>
              <a:rPr lang="fr-FR" altLang="en-US" sz="1800" dirty="0">
                <a:latin typeface="Arial" panose="020B0604020202020204" pitchFamily="34" charset="0"/>
              </a:rPr>
              <a:t> Braille </a:t>
            </a:r>
            <a:r>
              <a:rPr lang="fr-FR" altLang="en-US" sz="1800" dirty="0" err="1">
                <a:latin typeface="Arial" panose="020B0604020202020204" pitchFamily="34" charset="0"/>
              </a:rPr>
              <a:t>Devices</a:t>
            </a:r>
            <a:r>
              <a:rPr lang="fr-FR" altLang="en-US" sz="1800" dirty="0">
                <a:latin typeface="Arial" panose="020B0604020202020204" pitchFamily="34" charset="0"/>
              </a:rPr>
              <a:t> etc.</a:t>
            </a: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a:p>
            <a:pPr marL="0" lvl="0" indent="0" defTabSz="914400" eaLnBrk="0" fontAlgn="base" hangingPunct="0">
              <a:spcBef>
                <a:spcPct val="0"/>
              </a:spcBef>
              <a:spcAft>
                <a:spcPct val="0"/>
              </a:spcAft>
              <a:buNone/>
            </a:pPr>
            <a:endParaRPr lang="fr-FR" altLang="en-US" sz="1800" dirty="0">
              <a:latin typeface="Arial" panose="020B0604020202020204" pitchFamily="34" charset="0"/>
            </a:endParaRPr>
          </a:p>
        </p:txBody>
      </p:sp>
      <p:sp>
        <p:nvSpPr>
          <p:cNvPr id="4" name="Slide Number Placeholder 2"/>
          <p:cNvSpPr>
            <a:spLocks noGrp="1"/>
          </p:cNvSpPr>
          <p:nvPr>
            <p:ph type="sldNum" sz="quarter" idx="12"/>
          </p:nvPr>
        </p:nvSpPr>
        <p:spPr/>
        <p:txBody>
          <a:bodyPr/>
          <a:lstStyle/>
          <a:p>
            <a:fld id="{2E86C063-E22E-2E4C-A523-54089486E38F}" type="slidenum">
              <a:rPr lang="en-US" smtClean="0"/>
              <a:t>24</a:t>
            </a:fld>
            <a:endParaRPr lang="en-US"/>
          </a:p>
        </p:txBody>
      </p:sp>
    </p:spTree>
    <p:extLst>
      <p:ext uri="{BB962C8B-B14F-4D97-AF65-F5344CB8AC3E}">
        <p14:creationId xmlns:p14="http://schemas.microsoft.com/office/powerpoint/2010/main" val="348875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EA17F9-5115-45EA-A4B9-A99D29C1A3F7}"/>
              </a:ext>
            </a:extLst>
          </p:cNvPr>
          <p:cNvSpPr>
            <a:spLocks noGrp="1"/>
          </p:cNvSpPr>
          <p:nvPr>
            <p:ph type="title"/>
          </p:nvPr>
        </p:nvSpPr>
        <p:spPr/>
        <p:txBody>
          <a:bodyPr>
            <a:normAutofit/>
          </a:bodyPr>
          <a:lstStyle/>
          <a:p>
            <a:r>
              <a:rPr lang="en-CA" dirty="0">
                <a:solidFill>
                  <a:srgbClr val="7030A0"/>
                </a:solidFill>
              </a:rPr>
              <a:t>Context for disabilities in Canada</a:t>
            </a:r>
            <a:endParaRPr lang="en-US" dirty="0">
              <a:solidFill>
                <a:srgbClr val="7030A0"/>
              </a:solidFill>
            </a:endParaRPr>
          </a:p>
        </p:txBody>
      </p:sp>
      <p:sp>
        <p:nvSpPr>
          <p:cNvPr id="3" name="Slide Number Placeholder 2">
            <a:extLst>
              <a:ext uri="{FF2B5EF4-FFF2-40B4-BE49-F238E27FC236}">
                <a16:creationId xmlns:a16="http://schemas.microsoft.com/office/drawing/2014/main" id="{0D3CE952-AD89-4D09-9481-EF47A68A9BCC}"/>
              </a:ext>
            </a:extLst>
          </p:cNvPr>
          <p:cNvSpPr>
            <a:spLocks noGrp="1"/>
          </p:cNvSpPr>
          <p:nvPr>
            <p:ph type="sldNum" sz="quarter" idx="12"/>
          </p:nvPr>
        </p:nvSpPr>
        <p:spPr/>
        <p:txBody>
          <a:bodyPr/>
          <a:lstStyle/>
          <a:p>
            <a:fld id="{2E86C063-E22E-2E4C-A523-54089486E38F}" type="slidenum">
              <a:rPr lang="en-US" smtClean="0"/>
              <a:t>25</a:t>
            </a:fld>
            <a:endParaRPr lang="en-US"/>
          </a:p>
        </p:txBody>
      </p:sp>
      <p:sp>
        <p:nvSpPr>
          <p:cNvPr id="9" name="AutoShape 4" descr="Image result for accessible canada act">
            <a:extLst>
              <a:ext uri="{FF2B5EF4-FFF2-40B4-BE49-F238E27FC236}">
                <a16:creationId xmlns:a16="http://schemas.microsoft.com/office/drawing/2014/main" id="{9FF6E8D4-13D4-488C-8FF0-F5D59B25806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Logo for the Accessible Canada Act">
            <a:extLst>
              <a:ext uri="{FF2B5EF4-FFF2-40B4-BE49-F238E27FC236}">
                <a16:creationId xmlns:a16="http://schemas.microsoft.com/office/drawing/2014/main" id="{B1E3EC55-1F4E-4C68-B51C-1F34350FC620}"/>
              </a:ext>
            </a:extLst>
          </p:cNvPr>
          <p:cNvSpPr>
            <a:spLocks noChangeAspect="1" noChangeArrowheads="1"/>
          </p:cNvSpPr>
          <p:nvPr/>
        </p:nvSpPr>
        <p:spPr bwMode="auto">
          <a:xfrm>
            <a:off x="4571999" y="3428999"/>
            <a:ext cx="3786389" cy="37863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descr="Accessible Canada Act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1" y="1086491"/>
            <a:ext cx="4685016" cy="4685016"/>
          </a:xfrm>
          <a:prstGeom prst="rect">
            <a:avLst/>
          </a:prstGeom>
        </p:spPr>
      </p:pic>
    </p:spTree>
    <p:extLst>
      <p:ext uri="{BB962C8B-B14F-4D97-AF65-F5344CB8AC3E}">
        <p14:creationId xmlns:p14="http://schemas.microsoft.com/office/powerpoint/2010/main" val="193809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D47-21F3-4FA1-B377-AFAA997107A1}"/>
              </a:ext>
            </a:extLst>
          </p:cNvPr>
          <p:cNvSpPr>
            <a:spLocks noGrp="1"/>
          </p:cNvSpPr>
          <p:nvPr>
            <p:ph type="title"/>
          </p:nvPr>
        </p:nvSpPr>
        <p:spPr/>
        <p:txBody>
          <a:bodyPr/>
          <a:lstStyle/>
          <a:p>
            <a:r>
              <a:rPr lang="en-US" altLang="en-US" dirty="0">
                <a:solidFill>
                  <a:srgbClr val="7030A0"/>
                </a:solidFill>
              </a:rPr>
              <a:t>Rights to accessible service</a:t>
            </a:r>
            <a:endParaRPr lang="en-US" dirty="0">
              <a:solidFill>
                <a:srgbClr val="7030A0"/>
              </a:solidFill>
            </a:endParaRPr>
          </a:p>
        </p:txBody>
      </p:sp>
      <p:sp>
        <p:nvSpPr>
          <p:cNvPr id="3" name="Content Placeholder 2">
            <a:extLst>
              <a:ext uri="{FF2B5EF4-FFF2-40B4-BE49-F238E27FC236}">
                <a16:creationId xmlns:a16="http://schemas.microsoft.com/office/drawing/2014/main" id="{76137D9E-95DE-4F85-AB3C-0DE9BB9BA449}"/>
              </a:ext>
            </a:extLst>
          </p:cNvPr>
          <p:cNvSpPr>
            <a:spLocks noGrp="1"/>
          </p:cNvSpPr>
          <p:nvPr>
            <p:ph idx="1"/>
          </p:nvPr>
        </p:nvSpPr>
        <p:spPr/>
        <p:txBody>
          <a:bodyPr>
            <a:normAutofit/>
          </a:bodyPr>
          <a:lstStyle/>
          <a:p>
            <a:pPr marL="0" indent="0">
              <a:buNone/>
            </a:pPr>
            <a:r>
              <a:rPr lang="en-US" dirty="0"/>
              <a:t>Background</a:t>
            </a:r>
          </a:p>
          <a:p>
            <a:pPr lvl="1"/>
            <a:r>
              <a:rPr lang="en-US" sz="2400" dirty="0"/>
              <a:t>Accessible Canada Act (Bill C-81)</a:t>
            </a:r>
          </a:p>
          <a:p>
            <a:pPr lvl="1"/>
            <a:r>
              <a:rPr lang="en-US" sz="2400" dirty="0" smtClean="0"/>
              <a:t>ASC / CASDO</a:t>
            </a:r>
            <a:endParaRPr lang="en-US" sz="2400" dirty="0"/>
          </a:p>
          <a:p>
            <a:pPr lvl="1"/>
            <a:r>
              <a:rPr lang="en-US" sz="2400" dirty="0"/>
              <a:t>The Donna </a:t>
            </a:r>
            <a:r>
              <a:rPr lang="en-US" sz="2400" dirty="0" err="1"/>
              <a:t>Jodhan</a:t>
            </a:r>
            <a:r>
              <a:rPr lang="en-US" sz="2400" dirty="0"/>
              <a:t> case (2010)</a:t>
            </a:r>
          </a:p>
          <a:p>
            <a:pPr lvl="1"/>
            <a:r>
              <a:rPr lang="en-US" sz="2400" dirty="0"/>
              <a:t>Government policy on communications</a:t>
            </a:r>
          </a:p>
          <a:p>
            <a:pPr lvl="1"/>
            <a:r>
              <a:rPr lang="en-US" sz="2400" dirty="0"/>
              <a:t>Canadian Human Rights Act – Sections 3, 5, 7 and 10</a:t>
            </a:r>
          </a:p>
          <a:p>
            <a:pPr lvl="1"/>
            <a:r>
              <a:rPr lang="en-US" sz="2400" dirty="0"/>
              <a:t>Canadian Charter of Rights and Freedoms –Section15(1)</a:t>
            </a:r>
          </a:p>
          <a:p>
            <a:endParaRPr lang="en-US" dirty="0"/>
          </a:p>
        </p:txBody>
      </p:sp>
      <p:sp>
        <p:nvSpPr>
          <p:cNvPr id="4" name="Slide Number Placeholder 3">
            <a:extLst>
              <a:ext uri="{FF2B5EF4-FFF2-40B4-BE49-F238E27FC236}">
                <a16:creationId xmlns:a16="http://schemas.microsoft.com/office/drawing/2014/main" id="{05D4C945-4827-480A-87C9-2A8AA5ED55F8}"/>
              </a:ext>
            </a:extLst>
          </p:cNvPr>
          <p:cNvSpPr>
            <a:spLocks noGrp="1"/>
          </p:cNvSpPr>
          <p:nvPr>
            <p:ph type="sldNum" sz="quarter" idx="12"/>
          </p:nvPr>
        </p:nvSpPr>
        <p:spPr/>
        <p:txBody>
          <a:bodyPr/>
          <a:lstStyle/>
          <a:p>
            <a:fld id="{2E86C063-E22E-2E4C-A523-54089486E38F}" type="slidenum">
              <a:rPr lang="en-US" smtClean="0"/>
              <a:t>26</a:t>
            </a:fld>
            <a:endParaRPr lang="en-US"/>
          </a:p>
        </p:txBody>
      </p:sp>
    </p:spTree>
    <p:extLst>
      <p:ext uri="{BB962C8B-B14F-4D97-AF65-F5344CB8AC3E}">
        <p14:creationId xmlns:p14="http://schemas.microsoft.com/office/powerpoint/2010/main" val="204268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Context </a:t>
            </a:r>
            <a:r>
              <a:rPr lang="en-CA" sz="2400" dirty="0">
                <a:solidFill>
                  <a:srgbClr val="7030A0"/>
                </a:solidFill>
                <a:cs typeface="+mn-cs"/>
              </a:rPr>
              <a:t>– The </a:t>
            </a:r>
            <a:r>
              <a:rPr lang="en-CA" sz="2400" i="1" dirty="0">
                <a:solidFill>
                  <a:srgbClr val="7030A0"/>
                </a:solidFill>
                <a:cs typeface="+mn-cs"/>
              </a:rPr>
              <a:t>Accessible Canada Act</a:t>
            </a:r>
            <a:endParaRPr lang="en-CA" sz="2400" i="1" dirty="0">
              <a:solidFill>
                <a:srgbClr val="7030A0"/>
              </a:solidFill>
              <a:latin typeface="+mn-lt"/>
              <a:ea typeface="+mn-ea"/>
              <a:cs typeface="+mn-cs"/>
            </a:endParaRPr>
          </a:p>
        </p:txBody>
      </p:sp>
      <p:sp>
        <p:nvSpPr>
          <p:cNvPr id="3" name="Content Placeholder 3"/>
          <p:cNvSpPr>
            <a:spLocks noGrp="1"/>
          </p:cNvSpPr>
          <p:nvPr>
            <p:ph idx="4294967295"/>
          </p:nvPr>
        </p:nvSpPr>
        <p:spPr>
          <a:xfrm>
            <a:off x="457199" y="964604"/>
            <a:ext cx="8229601" cy="5179822"/>
          </a:xfrm>
          <a:prstGeom prst="rect">
            <a:avLst/>
          </a:prstGeom>
          <a:ln>
            <a:noFill/>
          </a:ln>
        </p:spPr>
        <p:txBody>
          <a:bodyPr>
            <a:noAutofit/>
          </a:bodyPr>
          <a:lstStyle/>
          <a:p>
            <a:pPr>
              <a:spcBef>
                <a:spcPts val="0"/>
              </a:spcBef>
              <a:spcAft>
                <a:spcPts val="1200"/>
              </a:spcAft>
              <a:buClr>
                <a:srgbClr val="7030A0"/>
              </a:buClr>
            </a:pPr>
            <a:r>
              <a:rPr lang="en-CA" sz="1400" dirty="0"/>
              <a:t>The </a:t>
            </a:r>
            <a:r>
              <a:rPr lang="en-CA" sz="1400" b="1" i="1" dirty="0">
                <a:hlinkClick r:id="rId3"/>
              </a:rPr>
              <a:t>Accessible Canada Act </a:t>
            </a:r>
            <a:r>
              <a:rPr lang="en-CA" sz="1400" b="1" dirty="0"/>
              <a:t>(Act) </a:t>
            </a:r>
            <a:r>
              <a:rPr lang="en-CA" sz="1400" dirty="0"/>
              <a:t>came into effect July 11, 2019. This will benefit everyone in Canada, especially persons with disabilities, by helping to create a barrier-free Canada.</a:t>
            </a:r>
          </a:p>
          <a:p>
            <a:pPr lvl="1">
              <a:spcBef>
                <a:spcPts val="0"/>
              </a:spcBef>
              <a:spcAft>
                <a:spcPts val="600"/>
              </a:spcAft>
              <a:buClr>
                <a:srgbClr val="7030A0"/>
              </a:buClr>
            </a:pPr>
            <a:r>
              <a:rPr lang="en-CA" sz="1200" dirty="0"/>
              <a:t>Requires the government to create accessibility standards and regulations in priority areas: employment, built environment, procurement, transportation, communications, program and service design and delivery, information and communications technologies.</a:t>
            </a:r>
          </a:p>
          <a:p>
            <a:pPr lvl="1">
              <a:spcBef>
                <a:spcPts val="0"/>
              </a:spcBef>
              <a:spcAft>
                <a:spcPts val="600"/>
              </a:spcAft>
              <a:buClr>
                <a:srgbClr val="7030A0"/>
              </a:buClr>
            </a:pPr>
            <a:r>
              <a:rPr lang="en-CA" sz="1200" dirty="0"/>
              <a:t>Applies to sectors under federal jurisdiction.</a:t>
            </a:r>
          </a:p>
          <a:p>
            <a:pPr>
              <a:spcBef>
                <a:spcPts val="0"/>
              </a:spcBef>
              <a:spcAft>
                <a:spcPts val="1200"/>
              </a:spcAft>
              <a:buClr>
                <a:srgbClr val="7030A0"/>
              </a:buClr>
            </a:pPr>
            <a:r>
              <a:rPr lang="en-CA" sz="1400" b="1" dirty="0"/>
              <a:t>Key goals:</a:t>
            </a:r>
          </a:p>
          <a:p>
            <a:pPr lvl="1">
              <a:spcBef>
                <a:spcPts val="0"/>
              </a:spcBef>
              <a:spcAft>
                <a:spcPts val="600"/>
              </a:spcAft>
              <a:buClr>
                <a:srgbClr val="7030A0"/>
              </a:buClr>
            </a:pPr>
            <a:r>
              <a:rPr lang="en-CA" sz="1200" dirty="0"/>
              <a:t>Identify, remove and prevent barriers to accessibility.</a:t>
            </a:r>
          </a:p>
          <a:p>
            <a:pPr lvl="1">
              <a:spcBef>
                <a:spcPts val="0"/>
              </a:spcBef>
              <a:spcAft>
                <a:spcPts val="600"/>
              </a:spcAft>
              <a:buClr>
                <a:srgbClr val="7030A0"/>
              </a:buClr>
            </a:pPr>
            <a:r>
              <a:rPr lang="en-CA" sz="1200" dirty="0"/>
              <a:t>Bring leadership and cohesion to federal efforts to improve accessibility.</a:t>
            </a:r>
          </a:p>
          <a:p>
            <a:pPr lvl="1">
              <a:spcBef>
                <a:spcPts val="0"/>
              </a:spcBef>
              <a:spcAft>
                <a:spcPts val="600"/>
              </a:spcAft>
              <a:buClr>
                <a:srgbClr val="7030A0"/>
              </a:buClr>
            </a:pPr>
            <a:r>
              <a:rPr lang="en-CA" sz="1200" dirty="0"/>
              <a:t>Create more consistent experiences of accessibility across Canada.</a:t>
            </a:r>
          </a:p>
          <a:p>
            <a:pPr>
              <a:spcBef>
                <a:spcPts val="0"/>
              </a:spcBef>
              <a:buClr>
                <a:srgbClr val="7030A0"/>
              </a:buClr>
            </a:pPr>
            <a:endParaRPr lang="en-CA" sz="1400" b="1" dirty="0"/>
          </a:p>
          <a:p>
            <a:pPr>
              <a:spcBef>
                <a:spcPts val="0"/>
              </a:spcBef>
              <a:spcAft>
                <a:spcPts val="600"/>
              </a:spcAft>
              <a:buClr>
                <a:srgbClr val="7030A0"/>
              </a:buClr>
            </a:pPr>
            <a:r>
              <a:rPr lang="en-CA" sz="1400" b="1" dirty="0"/>
              <a:t>Under the legislation, all federally-regulated organizations, including ESDC, will be required to:</a:t>
            </a:r>
          </a:p>
          <a:p>
            <a:pPr lvl="1">
              <a:spcBef>
                <a:spcPts val="0"/>
              </a:spcBef>
              <a:spcAft>
                <a:spcPts val="600"/>
              </a:spcAft>
              <a:buClr>
                <a:srgbClr val="7030A0"/>
              </a:buClr>
            </a:pPr>
            <a:r>
              <a:rPr lang="en-CA" sz="1200" dirty="0"/>
              <a:t>Prepare and publish an Accessibility Plan developed in consultation with persons with disabilities (first Plan to be published in 2022).</a:t>
            </a:r>
          </a:p>
          <a:p>
            <a:pPr lvl="1">
              <a:spcBef>
                <a:spcPts val="0"/>
              </a:spcBef>
              <a:spcAft>
                <a:spcPts val="600"/>
              </a:spcAft>
              <a:buClr>
                <a:srgbClr val="7030A0"/>
              </a:buClr>
            </a:pPr>
            <a:r>
              <a:rPr lang="en-CA" sz="1200" dirty="0"/>
              <a:t>Establish a process for receiving and addressing feedback from employees and clients.</a:t>
            </a:r>
          </a:p>
          <a:p>
            <a:pPr lvl="1">
              <a:spcBef>
                <a:spcPts val="0"/>
              </a:spcBef>
              <a:spcAft>
                <a:spcPts val="600"/>
              </a:spcAft>
              <a:buClr>
                <a:srgbClr val="7030A0"/>
              </a:buClr>
            </a:pPr>
            <a:r>
              <a:rPr lang="en-CA" sz="1200" dirty="0"/>
              <a:t>Report publicly on progress achieved.</a:t>
            </a:r>
          </a:p>
          <a:p>
            <a:pPr marL="457200" lvl="1" indent="0">
              <a:spcBef>
                <a:spcPts val="0"/>
              </a:spcBef>
              <a:spcAft>
                <a:spcPts val="600"/>
              </a:spcAft>
              <a:buClr>
                <a:srgbClr val="7030A0"/>
              </a:buClr>
              <a:buNone/>
            </a:pPr>
            <a:endParaRPr lang="en-CA" sz="1200" dirty="0"/>
          </a:p>
          <a:p>
            <a:pPr>
              <a:spcBef>
                <a:spcPts val="0"/>
              </a:spcBef>
              <a:spcAft>
                <a:spcPts val="600"/>
              </a:spcAft>
              <a:buClr>
                <a:srgbClr val="7030A0"/>
              </a:buClr>
            </a:pPr>
            <a:r>
              <a:rPr lang="en-CA" sz="1600" b="1" i="1" dirty="0"/>
              <a:t>A </a:t>
            </a:r>
            <a:r>
              <a:rPr lang="en-US" sz="1600" b="1" i="1" dirty="0"/>
              <a:t>transformational shift </a:t>
            </a:r>
            <a:r>
              <a:rPr lang="en-CA" sz="1600" b="1" i="1" dirty="0"/>
              <a:t>in addressing disability and accessibility barriers through a proactive approach.</a:t>
            </a:r>
            <a:endParaRPr lang="en-CA" sz="1600" i="1" dirty="0"/>
          </a:p>
          <a:p>
            <a:pPr lvl="1">
              <a:spcBef>
                <a:spcPts val="0"/>
              </a:spcBef>
              <a:spcAft>
                <a:spcPts val="600"/>
              </a:spcAft>
              <a:buClr>
                <a:srgbClr val="7030A0"/>
              </a:buClr>
            </a:pPr>
            <a:endParaRPr lang="en-CA" sz="1200" dirty="0"/>
          </a:p>
        </p:txBody>
      </p:sp>
      <p:sp>
        <p:nvSpPr>
          <p:cNvPr id="4" name="Slide Number Placeholder 3"/>
          <p:cNvSpPr>
            <a:spLocks noGrp="1"/>
          </p:cNvSpPr>
          <p:nvPr>
            <p:ph type="sldNum" sz="quarter" idx="12"/>
          </p:nvPr>
        </p:nvSpPr>
        <p:spPr/>
        <p:txBody>
          <a:bodyPr/>
          <a:lstStyle/>
          <a:p>
            <a:fld id="{2E86C063-E22E-2E4C-A523-54089486E38F}" type="slidenum">
              <a:rPr lang="en-US" smtClean="0"/>
              <a:t>27</a:t>
            </a:fld>
            <a:endParaRPr lang="en-US"/>
          </a:p>
        </p:txBody>
      </p:sp>
    </p:spTree>
    <p:extLst>
      <p:ext uri="{BB962C8B-B14F-4D97-AF65-F5344CB8AC3E}">
        <p14:creationId xmlns:p14="http://schemas.microsoft.com/office/powerpoint/2010/main" val="327859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fontScale="90000"/>
          </a:bodyPr>
          <a:lstStyle/>
          <a:p>
            <a:r>
              <a:rPr lang="en-CA" sz="2800" dirty="0">
                <a:solidFill>
                  <a:srgbClr val="7030A0"/>
                </a:solidFill>
                <a:cs typeface="+mn-cs"/>
              </a:rPr>
              <a:t>Context </a:t>
            </a:r>
            <a:r>
              <a:rPr lang="en-CA" sz="2200" dirty="0">
                <a:solidFill>
                  <a:srgbClr val="7030A0"/>
                </a:solidFill>
                <a:cs typeface="+mn-cs"/>
              </a:rPr>
              <a:t>– </a:t>
            </a:r>
            <a:r>
              <a:rPr lang="en-CA" sz="2200" dirty="0" smtClean="0">
                <a:solidFill>
                  <a:srgbClr val="7030A0"/>
                </a:solidFill>
                <a:cs typeface="+mn-cs"/>
              </a:rPr>
              <a:t>Accessibility Standards Canada (ASC) / Canadian </a:t>
            </a:r>
            <a:r>
              <a:rPr lang="en-CA" sz="2200" dirty="0">
                <a:solidFill>
                  <a:srgbClr val="7030A0"/>
                </a:solidFill>
                <a:cs typeface="+mn-cs"/>
              </a:rPr>
              <a:t>Accessibility Standards Development Organization (CASDO)</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442722"/>
            <a:ext cx="8229601" cy="4740364"/>
          </a:xfrm>
          <a:prstGeom prst="rect">
            <a:avLst/>
          </a:prstGeom>
          <a:ln>
            <a:noFill/>
          </a:ln>
        </p:spPr>
        <p:txBody>
          <a:bodyPr>
            <a:noAutofit/>
          </a:bodyPr>
          <a:lstStyle/>
          <a:p>
            <a:pPr>
              <a:spcBef>
                <a:spcPts val="0"/>
              </a:spcBef>
              <a:spcAft>
                <a:spcPts val="600"/>
              </a:spcAft>
              <a:buClr>
                <a:srgbClr val="7030A0"/>
              </a:buClr>
            </a:pPr>
            <a:r>
              <a:rPr lang="en-CA" sz="2000" dirty="0" smtClean="0"/>
              <a:t>Technical </a:t>
            </a:r>
            <a:r>
              <a:rPr lang="en-CA" sz="2000" dirty="0"/>
              <a:t>committees will consult with experts in order to develop accessibility standards for people with disabilities. </a:t>
            </a:r>
            <a:r>
              <a:rPr lang="en-CA" sz="2000" dirty="0" smtClean="0"/>
              <a:t>ASC </a:t>
            </a:r>
            <a:r>
              <a:rPr lang="en-CA" sz="2000" dirty="0"/>
              <a:t>will make recommendations to the minister responsible to adopt as regulations. </a:t>
            </a:r>
          </a:p>
          <a:p>
            <a:pPr>
              <a:spcBef>
                <a:spcPts val="0"/>
              </a:spcBef>
              <a:spcAft>
                <a:spcPts val="600"/>
              </a:spcAft>
              <a:buClr>
                <a:srgbClr val="7030A0"/>
              </a:buClr>
            </a:pPr>
            <a:r>
              <a:rPr lang="en-CA" sz="2000" dirty="0"/>
              <a:t>Will conduct research on identifying and removing barriers, and disseminate information about best practices. </a:t>
            </a:r>
          </a:p>
          <a:p>
            <a:pPr>
              <a:spcBef>
                <a:spcPts val="0"/>
              </a:spcBef>
              <a:spcAft>
                <a:spcPts val="600"/>
              </a:spcAft>
              <a:buClr>
                <a:srgbClr val="7030A0"/>
              </a:buClr>
            </a:pPr>
            <a:r>
              <a:rPr lang="en-CA" sz="2000" dirty="0"/>
              <a:t>Persons with disabilities will lead </a:t>
            </a:r>
            <a:r>
              <a:rPr lang="en-CA" sz="2000" dirty="0" smtClean="0"/>
              <a:t>ASC. </a:t>
            </a:r>
            <a:r>
              <a:rPr lang="en-CA" sz="2000" dirty="0"/>
              <a:t>The aim is for the majority of board members to be Canadians with disabilities.</a:t>
            </a:r>
          </a:p>
        </p:txBody>
      </p:sp>
      <p:sp>
        <p:nvSpPr>
          <p:cNvPr id="4" name="Slide Number Placeholder 3"/>
          <p:cNvSpPr>
            <a:spLocks noGrp="1"/>
          </p:cNvSpPr>
          <p:nvPr>
            <p:ph type="sldNum" sz="quarter" idx="12"/>
          </p:nvPr>
        </p:nvSpPr>
        <p:spPr/>
        <p:txBody>
          <a:bodyPr/>
          <a:lstStyle/>
          <a:p>
            <a:fld id="{2E86C063-E22E-2E4C-A523-54089486E38F}" type="slidenum">
              <a:rPr lang="en-US" smtClean="0"/>
              <a:t>28</a:t>
            </a:fld>
            <a:endParaRPr lang="en-US"/>
          </a:p>
        </p:txBody>
      </p:sp>
    </p:spTree>
    <p:extLst>
      <p:ext uri="{BB962C8B-B14F-4D97-AF65-F5344CB8AC3E}">
        <p14:creationId xmlns:p14="http://schemas.microsoft.com/office/powerpoint/2010/main" val="8075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Context </a:t>
            </a:r>
            <a:r>
              <a:rPr lang="en-CA" sz="2200" dirty="0">
                <a:solidFill>
                  <a:srgbClr val="7030A0"/>
                </a:solidFill>
                <a:cs typeface="+mn-cs"/>
              </a:rPr>
              <a:t>– The Public Service Accessibility Strategy</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442722"/>
            <a:ext cx="8229601" cy="4740364"/>
          </a:xfrm>
          <a:prstGeom prst="rect">
            <a:avLst/>
          </a:prstGeom>
          <a:ln>
            <a:noFill/>
          </a:ln>
        </p:spPr>
        <p:txBody>
          <a:bodyPr>
            <a:noAutofit/>
          </a:bodyPr>
          <a:lstStyle/>
          <a:p>
            <a:pPr>
              <a:spcBef>
                <a:spcPts val="0"/>
              </a:spcBef>
              <a:spcAft>
                <a:spcPts val="600"/>
              </a:spcAft>
              <a:buClr>
                <a:srgbClr val="7030A0"/>
              </a:buClr>
            </a:pPr>
            <a:r>
              <a:rPr lang="en-CA" sz="1400" dirty="0"/>
              <a:t>Treasury Board Secretariat (TBS) released the Public Service Accessibility Strategy in May 2019 to help federal departments meet the requirements of the Act.</a:t>
            </a:r>
          </a:p>
          <a:p>
            <a:pPr lvl="1">
              <a:spcBef>
                <a:spcPts val="0"/>
              </a:spcBef>
              <a:spcAft>
                <a:spcPts val="600"/>
              </a:spcAft>
              <a:buClr>
                <a:srgbClr val="7030A0"/>
              </a:buClr>
            </a:pPr>
            <a:r>
              <a:rPr lang="en-CA" sz="1400" dirty="0"/>
              <a:t>Based on results from broad consultations with thousands of public servants and experts on how to make the Government of Canada the most accessible and inclusive public service in the world.</a:t>
            </a:r>
          </a:p>
          <a:p>
            <a:pPr lvl="1">
              <a:spcBef>
                <a:spcPts val="0"/>
              </a:spcBef>
              <a:spcAft>
                <a:spcPts val="600"/>
              </a:spcAft>
              <a:buClr>
                <a:srgbClr val="7030A0"/>
              </a:buClr>
            </a:pPr>
            <a:endParaRPr lang="en-CA" sz="1400" dirty="0"/>
          </a:p>
          <a:p>
            <a:pPr>
              <a:spcBef>
                <a:spcPts val="0"/>
              </a:spcBef>
              <a:spcAft>
                <a:spcPts val="600"/>
              </a:spcAft>
              <a:buClr>
                <a:srgbClr val="7030A0"/>
              </a:buClr>
            </a:pPr>
            <a:r>
              <a:rPr lang="en-CA" sz="1400" dirty="0"/>
              <a:t>Strategy identifies 5 goals for action at the Government-wide level and at the Departmental level, along with specific measures of success to be achieved by 2021:</a:t>
            </a:r>
          </a:p>
          <a:p>
            <a:pPr marL="800100" lvl="1" indent="-342900">
              <a:spcBef>
                <a:spcPts val="0"/>
              </a:spcBef>
              <a:spcAft>
                <a:spcPts val="600"/>
              </a:spcAft>
              <a:buClr>
                <a:srgbClr val="7030A0"/>
              </a:buClr>
              <a:buFont typeface="+mj-lt"/>
              <a:buAutoNum type="arabicPeriod"/>
            </a:pPr>
            <a:r>
              <a:rPr lang="en-CA" sz="1400" dirty="0"/>
              <a:t>Improving recruitment, retention, and promotion of persons with disabilities.</a:t>
            </a:r>
          </a:p>
          <a:p>
            <a:pPr marL="800100" lvl="1" indent="-342900">
              <a:spcBef>
                <a:spcPts val="0"/>
              </a:spcBef>
              <a:spcAft>
                <a:spcPts val="600"/>
              </a:spcAft>
              <a:buClr>
                <a:srgbClr val="7030A0"/>
              </a:buClr>
              <a:buFont typeface="+mj-lt"/>
              <a:buAutoNum type="arabicPeriod"/>
            </a:pPr>
            <a:r>
              <a:rPr lang="en-CA" sz="1400" dirty="0"/>
              <a:t>Enhancing the accessibility of the built environment.</a:t>
            </a:r>
          </a:p>
          <a:p>
            <a:pPr marL="800100" lvl="1" indent="-342900">
              <a:spcBef>
                <a:spcPts val="0"/>
              </a:spcBef>
              <a:spcAft>
                <a:spcPts val="600"/>
              </a:spcAft>
              <a:buClr>
                <a:srgbClr val="7030A0"/>
              </a:buClr>
              <a:buFont typeface="+mj-lt"/>
              <a:buAutoNum type="arabicPeriod"/>
            </a:pPr>
            <a:r>
              <a:rPr lang="en-CA" sz="1400" b="1" dirty="0"/>
              <a:t>Making information and communications technology (ICT) usable by all.</a:t>
            </a:r>
          </a:p>
          <a:p>
            <a:pPr marL="800100" lvl="1" indent="-342900">
              <a:spcBef>
                <a:spcPts val="0"/>
              </a:spcBef>
              <a:spcAft>
                <a:spcPts val="600"/>
              </a:spcAft>
              <a:buClr>
                <a:srgbClr val="7030A0"/>
              </a:buClr>
              <a:buFont typeface="+mj-lt"/>
              <a:buAutoNum type="arabicPeriod"/>
            </a:pPr>
            <a:r>
              <a:rPr lang="en-CA" sz="1400" dirty="0"/>
              <a:t>Equipping public servants to design and deliver accessible programs and services.</a:t>
            </a:r>
          </a:p>
          <a:p>
            <a:pPr marL="800100" lvl="1" indent="-342900">
              <a:spcBef>
                <a:spcPts val="0"/>
              </a:spcBef>
              <a:spcAft>
                <a:spcPts val="600"/>
              </a:spcAft>
              <a:buClr>
                <a:srgbClr val="7030A0"/>
              </a:buClr>
              <a:buFont typeface="+mj-lt"/>
              <a:buAutoNum type="arabicPeriod"/>
            </a:pPr>
            <a:r>
              <a:rPr lang="en-CA" sz="1400" dirty="0"/>
              <a:t>Building an accessibility-confident public service.</a:t>
            </a:r>
          </a:p>
          <a:p>
            <a:pPr>
              <a:spcBef>
                <a:spcPts val="0"/>
              </a:spcBef>
              <a:spcAft>
                <a:spcPts val="600"/>
              </a:spcAft>
              <a:buClr>
                <a:srgbClr val="7030A0"/>
              </a:buClr>
            </a:pPr>
            <a:endParaRPr lang="en-CA" sz="1400" dirty="0"/>
          </a:p>
          <a:p>
            <a:pPr>
              <a:spcBef>
                <a:spcPts val="0"/>
              </a:spcBef>
              <a:spcAft>
                <a:spcPts val="600"/>
              </a:spcAft>
              <a:buClr>
                <a:srgbClr val="7030A0"/>
              </a:buClr>
            </a:pPr>
            <a:r>
              <a:rPr lang="en-CA" sz="1400" dirty="0"/>
              <a:t>The Strategy provides guidance for departments to assess the state of accessibility in their organization, take early action in areas where immediate improvements can be made and set out a plan for achieving sustainable and tangible progress over time.</a:t>
            </a:r>
          </a:p>
        </p:txBody>
      </p:sp>
      <p:sp>
        <p:nvSpPr>
          <p:cNvPr id="4" name="Slide Number Placeholder 3"/>
          <p:cNvSpPr>
            <a:spLocks noGrp="1"/>
          </p:cNvSpPr>
          <p:nvPr>
            <p:ph type="sldNum" sz="quarter" idx="12"/>
          </p:nvPr>
        </p:nvSpPr>
        <p:spPr/>
        <p:txBody>
          <a:bodyPr/>
          <a:lstStyle/>
          <a:p>
            <a:fld id="{2E86C063-E22E-2E4C-A523-54089486E38F}" type="slidenum">
              <a:rPr lang="en-US" smtClean="0"/>
              <a:t>29</a:t>
            </a:fld>
            <a:endParaRPr lang="en-US"/>
          </a:p>
        </p:txBody>
      </p:sp>
    </p:spTree>
    <p:extLst>
      <p:ext uri="{BB962C8B-B14F-4D97-AF65-F5344CB8AC3E}">
        <p14:creationId xmlns:p14="http://schemas.microsoft.com/office/powerpoint/2010/main" val="235117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Introductions and welcome</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marL="0" indent="0">
              <a:buNone/>
            </a:pPr>
            <a:r>
              <a:rPr lang="en-CA" altLang="en-US" sz="1800" b="1" dirty="0"/>
              <a:t>In turn, introduce yourself to the group:</a:t>
            </a:r>
          </a:p>
          <a:p>
            <a:r>
              <a:rPr lang="en-CA" altLang="en-US" sz="1800" dirty="0"/>
              <a:t>Your name</a:t>
            </a:r>
          </a:p>
          <a:p>
            <a:r>
              <a:rPr lang="en-CA" altLang="en-US" sz="1800" dirty="0"/>
              <a:t>Where you work</a:t>
            </a:r>
          </a:p>
          <a:p>
            <a:r>
              <a:rPr lang="en-CA" altLang="en-US" sz="1800" dirty="0"/>
              <a:t>Talk about your position</a:t>
            </a:r>
          </a:p>
          <a:p>
            <a:r>
              <a:rPr lang="en-CA" altLang="en-US" sz="1800" dirty="0"/>
              <a:t>HTML experience</a:t>
            </a:r>
          </a:p>
          <a:p>
            <a:r>
              <a:rPr lang="en-CA" altLang="en-US" sz="1800" dirty="0"/>
              <a:t>Accessibility experience</a:t>
            </a:r>
          </a:p>
          <a:p>
            <a:r>
              <a:rPr lang="en-CA" altLang="en-US" sz="1800" dirty="0"/>
              <a:t>What you expect from this coaching</a:t>
            </a:r>
          </a:p>
          <a:p>
            <a:endParaRPr lang="en-CA" altLang="en-US" sz="1800" dirty="0"/>
          </a:p>
          <a:p>
            <a:endParaRPr lang="en-CA" altLang="en-US"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3</a:t>
            </a:fld>
            <a:endParaRPr lang="en-US"/>
          </a:p>
        </p:txBody>
      </p:sp>
    </p:spTree>
    <p:extLst>
      <p:ext uri="{BB962C8B-B14F-4D97-AF65-F5344CB8AC3E}">
        <p14:creationId xmlns:p14="http://schemas.microsoft.com/office/powerpoint/2010/main" val="93322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9762"/>
          </a:xfrm>
        </p:spPr>
        <p:txBody>
          <a:bodyPr>
            <a:noAutofit/>
          </a:bodyPr>
          <a:lstStyle/>
          <a:p>
            <a:r>
              <a:rPr lang="en-CA" sz="2200" dirty="0">
                <a:solidFill>
                  <a:srgbClr val="7030A0"/>
                </a:solidFill>
              </a:rPr>
              <a:t>Information and Communication Technology (ICT)</a:t>
            </a:r>
          </a:p>
        </p:txBody>
      </p:sp>
      <p:sp>
        <p:nvSpPr>
          <p:cNvPr id="3" name="Content Placeholder 2"/>
          <p:cNvSpPr>
            <a:spLocks noGrp="1"/>
          </p:cNvSpPr>
          <p:nvPr>
            <p:ph idx="1"/>
          </p:nvPr>
        </p:nvSpPr>
        <p:spPr>
          <a:xfrm>
            <a:off x="457200" y="913232"/>
            <a:ext cx="8229600" cy="2834949"/>
          </a:xfrm>
        </p:spPr>
        <p:txBody>
          <a:bodyPr>
            <a:normAutofit/>
          </a:bodyPr>
          <a:lstStyle/>
          <a:p>
            <a:pPr marL="0" indent="0">
              <a:buNone/>
            </a:pPr>
            <a:r>
              <a:rPr lang="en-CA" sz="1400" b="1" dirty="0"/>
              <a:t>Current state:</a:t>
            </a:r>
          </a:p>
          <a:p>
            <a:pPr marL="0" indent="0">
              <a:buNone/>
            </a:pPr>
            <a:endParaRPr lang="en-CA" sz="1600" dirty="0"/>
          </a:p>
        </p:txBody>
      </p:sp>
      <p:sp>
        <p:nvSpPr>
          <p:cNvPr id="5" name="TextBox 4"/>
          <p:cNvSpPr txBox="1"/>
          <p:nvPr/>
        </p:nvSpPr>
        <p:spPr>
          <a:xfrm>
            <a:off x="448491" y="1234816"/>
            <a:ext cx="5005252" cy="2123658"/>
          </a:xfrm>
          <a:prstGeom prst="rect">
            <a:avLst/>
          </a:prstGeom>
          <a:noFill/>
        </p:spPr>
        <p:txBody>
          <a:bodyPr wrap="square" rtlCol="0">
            <a:spAutoFit/>
          </a:bodyPr>
          <a:lstStyle/>
          <a:p>
            <a:pPr marL="171450" indent="-171450">
              <a:buClr>
                <a:srgbClr val="7030A0"/>
              </a:buClr>
              <a:buFont typeface="Arial" panose="020B0604020202020204" pitchFamily="34" charset="0"/>
              <a:buChar char="•"/>
            </a:pPr>
            <a:r>
              <a:rPr lang="en-CA" sz="1200" dirty="0"/>
              <a:t>91% of ESDC internal applications do not meet accessibility standards</a:t>
            </a:r>
          </a:p>
          <a:p>
            <a:pPr marL="171450" indent="-171450">
              <a:buClr>
                <a:srgbClr val="7030A0"/>
              </a:buClr>
              <a:buFont typeface="Arial" panose="020B0604020202020204" pitchFamily="34" charset="0"/>
              <a:buChar char="•"/>
            </a:pPr>
            <a:r>
              <a:rPr lang="en-CA" sz="1200" dirty="0"/>
              <a:t>88% of commercial-of-the-shelf products for staff do not meet accessibility standards</a:t>
            </a:r>
          </a:p>
          <a:p>
            <a:pPr marL="171450" indent="-171450">
              <a:buClr>
                <a:srgbClr val="7030A0"/>
              </a:buClr>
              <a:buFont typeface="Arial" panose="020B0604020202020204" pitchFamily="34" charset="0"/>
              <a:buChar char="•"/>
            </a:pPr>
            <a:r>
              <a:rPr lang="en-CA" sz="1200" dirty="0"/>
              <a:t>Average resolution time for an IT assistive technology request is currently 30 days</a:t>
            </a:r>
          </a:p>
          <a:p>
            <a:pPr marL="171450" indent="-171450">
              <a:buClr>
                <a:srgbClr val="7030A0"/>
              </a:buClr>
              <a:buFont typeface="Arial" panose="020B0604020202020204" pitchFamily="34" charset="0"/>
              <a:buChar char="•"/>
            </a:pPr>
            <a:r>
              <a:rPr lang="en-CA" sz="1200" dirty="0"/>
              <a:t>Some ICT processes already include Accessibility considerations.</a:t>
            </a:r>
          </a:p>
          <a:p>
            <a:pPr marL="171450" indent="-171450">
              <a:buClr>
                <a:srgbClr val="7030A0"/>
              </a:buClr>
              <a:buFont typeface="Arial" panose="020B0604020202020204" pitchFamily="34" charset="0"/>
              <a:buChar char="•"/>
            </a:pPr>
            <a:r>
              <a:rPr lang="en-CA" sz="1200" dirty="0"/>
              <a:t>On flight ICT projects did not include Accessibility in the requirements</a:t>
            </a:r>
          </a:p>
          <a:p>
            <a:pPr marL="171450" indent="-171450">
              <a:buClr>
                <a:srgbClr val="7030A0"/>
              </a:buClr>
              <a:buFont typeface="Arial" panose="020B0604020202020204" pitchFamily="34" charset="0"/>
              <a:buChar char="•"/>
            </a:pPr>
            <a:r>
              <a:rPr lang="en-CA" sz="1200" dirty="0"/>
              <a:t>Well established assessment process for ICT accessibility in place.</a:t>
            </a:r>
          </a:p>
          <a:p>
            <a:pPr marL="171450" indent="-171450">
              <a:buClr>
                <a:srgbClr val="7030A0"/>
              </a:buClr>
              <a:buFont typeface="Arial" panose="020B0604020202020204" pitchFamily="34" charset="0"/>
              <a:buChar char="•"/>
            </a:pPr>
            <a:r>
              <a:rPr lang="en-CA" sz="1200" dirty="0"/>
              <a:t>Central ICT intake process for Accessibility </a:t>
            </a:r>
          </a:p>
        </p:txBody>
      </p:sp>
      <p:sp>
        <p:nvSpPr>
          <p:cNvPr id="14" name="TextBox 13"/>
          <p:cNvSpPr txBox="1"/>
          <p:nvPr>
            <p:custDataLst>
              <p:tags r:id="rId1"/>
            </p:custDataLst>
          </p:nvPr>
        </p:nvSpPr>
        <p:spPr>
          <a:xfrm>
            <a:off x="5473389" y="924400"/>
            <a:ext cx="3222119" cy="2185214"/>
          </a:xfrm>
          <a:prstGeom prst="rect">
            <a:avLst/>
          </a:prstGeom>
          <a:solidFill>
            <a:schemeClr val="bg1">
              <a:lumMod val="95000"/>
            </a:schemeClr>
          </a:solidFill>
        </p:spPr>
        <p:txBody>
          <a:bodyPr wrap="square" rtlCol="0">
            <a:spAutoFit/>
          </a:bodyPr>
          <a:lstStyle/>
          <a:p>
            <a:r>
              <a:rPr lang="en-CA" sz="1400" b="1" dirty="0">
                <a:ea typeface="Verdana" panose="020B0604030504040204" pitchFamily="34" charset="0"/>
                <a:cs typeface="Verdana" panose="020B0604030504040204" pitchFamily="34" charset="0"/>
              </a:rPr>
              <a:t>Desired state (proposed)</a:t>
            </a:r>
            <a:r>
              <a:rPr lang="en-CA" sz="1400" dirty="0">
                <a:ea typeface="Verdana" panose="020B0604030504040204" pitchFamily="34" charset="0"/>
                <a:cs typeface="Verdana" panose="020B0604030504040204" pitchFamily="34" charset="0"/>
              </a:rPr>
              <a:t>:</a:t>
            </a:r>
          </a:p>
          <a:p>
            <a:endParaRPr lang="en-CA" sz="1400" dirty="0">
              <a:ea typeface="Verdana" panose="020B0604030504040204" pitchFamily="34" charset="0"/>
              <a:cs typeface="Verdana" panose="020B0604030504040204" pitchFamily="34" charset="0"/>
            </a:endParaRPr>
          </a:p>
          <a:p>
            <a:pPr marL="171450" indent="-171450">
              <a:buClr>
                <a:srgbClr val="7030A0"/>
              </a:buClr>
              <a:buFont typeface="Arial" panose="020B0604020202020204" pitchFamily="34" charset="0"/>
              <a:buChar char="•"/>
            </a:pPr>
            <a:r>
              <a:rPr lang="en-CA" sz="1200" dirty="0">
                <a:ea typeface="Verdana" panose="020B0604030504040204" pitchFamily="34" charset="0"/>
                <a:cs typeface="Verdana" panose="020B0604030504040204" pitchFamily="34" charset="0"/>
              </a:rPr>
              <a:t>ESDC employees and clients can access and use all ICT regardless of ability or disability</a:t>
            </a:r>
          </a:p>
          <a:p>
            <a:pPr marL="171450" indent="-171450">
              <a:buClr>
                <a:srgbClr val="7030A0"/>
              </a:buClr>
              <a:buFont typeface="Arial" panose="020B0604020202020204" pitchFamily="34" charset="0"/>
              <a:buChar char="•"/>
            </a:pPr>
            <a:endParaRPr lang="en-CA" sz="1200" dirty="0">
              <a:ea typeface="Verdana" panose="020B0604030504040204" pitchFamily="34" charset="0"/>
              <a:cs typeface="Verdana" panose="020B0604030504040204" pitchFamily="34" charset="0"/>
            </a:endParaRPr>
          </a:p>
          <a:p>
            <a:pPr marL="171450" indent="-171450">
              <a:buClr>
                <a:srgbClr val="7030A0"/>
              </a:buClr>
              <a:buFont typeface="Arial" panose="020B0604020202020204" pitchFamily="34" charset="0"/>
              <a:buChar char="•"/>
            </a:pPr>
            <a:r>
              <a:rPr lang="en-CA" sz="1200" dirty="0">
                <a:ea typeface="Verdana" panose="020B0604030504040204" pitchFamily="34" charset="0"/>
                <a:cs typeface="Verdana" panose="020B0604030504040204" pitchFamily="34" charset="0"/>
              </a:rPr>
              <a:t>All IITB processes take into consideration accessibility, where applicable, from the start of projects to create inclusive environments</a:t>
            </a:r>
            <a:endParaRPr lang="en-US" sz="1200" b="1" dirty="0">
              <a:ea typeface="Verdana" panose="020B0604030504040204" pitchFamily="34" charset="0"/>
              <a:cs typeface="Verdana" panose="020B0604030504040204" pitchFamily="34" charset="0"/>
            </a:endParaRPr>
          </a:p>
          <a:p>
            <a:endParaRPr lang="en-US" sz="1200" b="1" dirty="0">
              <a:ea typeface="Verdana" panose="020B0604030504040204" pitchFamily="34" charset="0"/>
              <a:cs typeface="Verdana" panose="020B0604030504040204" pitchFamily="34" charset="0"/>
            </a:endParaRPr>
          </a:p>
        </p:txBody>
      </p:sp>
      <p:sp>
        <p:nvSpPr>
          <p:cNvPr id="16" name="TextBox 15"/>
          <p:cNvSpPr txBox="1"/>
          <p:nvPr/>
        </p:nvSpPr>
        <p:spPr>
          <a:xfrm>
            <a:off x="461554" y="3677239"/>
            <a:ext cx="8220891" cy="2215991"/>
          </a:xfrm>
          <a:prstGeom prst="rect">
            <a:avLst/>
          </a:prstGeom>
          <a:solidFill>
            <a:schemeClr val="accent2">
              <a:lumMod val="20000"/>
              <a:lumOff val="80000"/>
            </a:schemeClr>
          </a:solidFill>
        </p:spPr>
        <p:txBody>
          <a:bodyPr wrap="square" rtlCol="0">
            <a:spAutoFit/>
          </a:bodyPr>
          <a:lstStyle/>
          <a:p>
            <a:r>
              <a:rPr lang="en-US" sz="1400" b="1" dirty="0"/>
              <a:t>Measures of success by 2025 (proposed):</a:t>
            </a:r>
          </a:p>
          <a:p>
            <a:endParaRPr lang="en-CA" sz="1200" b="1" dirty="0"/>
          </a:p>
          <a:p>
            <a:pPr marL="171450" lvl="0" indent="-171450">
              <a:buFont typeface="Arial" panose="020B0604020202020204" pitchFamily="34" charset="0"/>
              <a:buChar char="•"/>
            </a:pPr>
            <a:r>
              <a:rPr lang="en-US" sz="1400" dirty="0"/>
              <a:t>100% ICT products acquired are accessible</a:t>
            </a:r>
          </a:p>
          <a:p>
            <a:pPr marL="171450" lvl="0" indent="-171450">
              <a:buFont typeface="Arial" panose="020B0604020202020204" pitchFamily="34" charset="0"/>
              <a:buChar char="•"/>
            </a:pPr>
            <a:r>
              <a:rPr lang="en-US" sz="1400" dirty="0"/>
              <a:t>100% new ICT contracts have accessibility requirements as of 2020</a:t>
            </a:r>
          </a:p>
          <a:p>
            <a:pPr marL="171450" lvl="0" indent="-171450">
              <a:buFont typeface="Arial" panose="020B0604020202020204" pitchFamily="34" charset="0"/>
              <a:buChar char="•"/>
            </a:pPr>
            <a:r>
              <a:rPr lang="en-US" sz="1400" dirty="0"/>
              <a:t>Internal solutions (ITRDS, NWS) that meet accessibility standards increased to 25 % by 2021, 60% by 2022 and 100% by 2025 </a:t>
            </a:r>
          </a:p>
          <a:p>
            <a:pPr marL="171450" lvl="0" indent="-171450">
              <a:buFont typeface="Arial" panose="020B0604020202020204" pitchFamily="34" charset="0"/>
              <a:buChar char="•"/>
            </a:pPr>
            <a:r>
              <a:rPr lang="en-US" sz="1400" dirty="0"/>
              <a:t>Off-the-shelf products (e.g. PeopleSoft) that are accessibility compliant increased to 25% by 2022, 50% by 2023 and 100% by 2025 </a:t>
            </a:r>
          </a:p>
          <a:p>
            <a:pPr marL="171450" lvl="0" indent="-171450">
              <a:buFont typeface="Arial" panose="020B0604020202020204" pitchFamily="34" charset="0"/>
              <a:buChar char="•"/>
            </a:pPr>
            <a:r>
              <a:rPr lang="en-US" sz="1400" dirty="0"/>
              <a:t>100 % of employees requiring an  accessible workstation have one </a:t>
            </a:r>
          </a:p>
          <a:p>
            <a:pPr marL="171450" lvl="0" indent="-171450">
              <a:buFont typeface="Arial" panose="020B0604020202020204" pitchFamily="34" charset="0"/>
              <a:buChar char="•"/>
            </a:pPr>
            <a:r>
              <a:rPr lang="en-US" sz="1400" dirty="0"/>
              <a:t>ESDC employees with disabilities have improved access to pensions applications</a:t>
            </a:r>
          </a:p>
        </p:txBody>
      </p:sp>
      <p:sp>
        <p:nvSpPr>
          <p:cNvPr id="4" name="Slide Number Placeholder 3"/>
          <p:cNvSpPr>
            <a:spLocks noGrp="1"/>
          </p:cNvSpPr>
          <p:nvPr>
            <p:ph type="sldNum" sz="quarter" idx="12"/>
          </p:nvPr>
        </p:nvSpPr>
        <p:spPr>
          <a:xfrm>
            <a:off x="6553200" y="6460856"/>
            <a:ext cx="2133600" cy="365125"/>
          </a:xfrm>
        </p:spPr>
        <p:txBody>
          <a:bodyPr/>
          <a:lstStyle/>
          <a:p>
            <a:fld id="{2E86C063-E22E-2E4C-A523-54089486E38F}" type="slidenum">
              <a:rPr lang="en-US" smtClean="0"/>
              <a:t>30</a:t>
            </a:fld>
            <a:endParaRPr lang="en-US" dirty="0"/>
          </a:p>
        </p:txBody>
      </p:sp>
    </p:spTree>
    <p:extLst>
      <p:ext uri="{BB962C8B-B14F-4D97-AF65-F5344CB8AC3E}">
        <p14:creationId xmlns:p14="http://schemas.microsoft.com/office/powerpoint/2010/main" val="210713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US" sz="2800" dirty="0">
                <a:solidFill>
                  <a:srgbClr val="7030A0"/>
                </a:solidFill>
                <a:cs typeface="+mn-cs"/>
              </a:rPr>
              <a:t>Guideline on Making Information Technology Usable by All</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324679" y="1310345"/>
            <a:ext cx="8229601" cy="4740364"/>
          </a:xfrm>
          <a:prstGeom prst="rect">
            <a:avLst/>
          </a:prstGeom>
          <a:ln>
            <a:noFill/>
          </a:ln>
        </p:spPr>
        <p:txBody>
          <a:bodyPr>
            <a:noAutofit/>
          </a:bodyPr>
          <a:lstStyle/>
          <a:p>
            <a:pPr marL="0" indent="0">
              <a:spcBef>
                <a:spcPts val="0"/>
              </a:spcBef>
              <a:spcAft>
                <a:spcPts val="600"/>
              </a:spcAft>
              <a:buClr>
                <a:srgbClr val="7030A0"/>
              </a:buClr>
              <a:buNone/>
            </a:pPr>
            <a:r>
              <a:rPr lang="en-CA" sz="1400" b="1" dirty="0"/>
              <a:t>In a nutshell the </a:t>
            </a:r>
            <a:r>
              <a:rPr lang="en-CA" sz="1400" b="1" dirty="0">
                <a:hlinkClick r:id="rId2"/>
              </a:rPr>
              <a:t>guidance</a:t>
            </a:r>
            <a:r>
              <a:rPr lang="en-CA" sz="1400" b="1" dirty="0"/>
              <a:t> indicates:</a:t>
            </a:r>
          </a:p>
          <a:p>
            <a:pPr>
              <a:spcBef>
                <a:spcPts val="0"/>
              </a:spcBef>
              <a:spcAft>
                <a:spcPts val="600"/>
              </a:spcAft>
              <a:buClr>
                <a:srgbClr val="7030A0"/>
              </a:buClr>
            </a:pPr>
            <a:r>
              <a:rPr lang="en-CA" sz="1400" b="1" dirty="0"/>
              <a:t>Leverage </a:t>
            </a:r>
            <a:r>
              <a:rPr lang="en-CA" sz="1400" b="1" dirty="0">
                <a:hlinkClick r:id="rId3"/>
              </a:rPr>
              <a:t>Harmonised European Standard, EN 301 549 (2018)</a:t>
            </a:r>
            <a:r>
              <a:rPr lang="en-CA" sz="1400" b="1" dirty="0"/>
              <a:t> when:</a:t>
            </a:r>
          </a:p>
          <a:p>
            <a:pPr lvl="1">
              <a:spcBef>
                <a:spcPts val="0"/>
              </a:spcBef>
              <a:spcAft>
                <a:spcPts val="600"/>
              </a:spcAft>
              <a:buClr>
                <a:srgbClr val="7030A0"/>
              </a:buClr>
            </a:pPr>
            <a:r>
              <a:rPr lang="en-US" sz="1400" dirty="0"/>
              <a:t>Acquiring or developing internal-facing or public-facing IT solutions and equipment, including web content and all IT tools and equipment used by federal public servants.</a:t>
            </a:r>
          </a:p>
          <a:p>
            <a:pPr lvl="1">
              <a:spcBef>
                <a:spcPts val="0"/>
              </a:spcBef>
              <a:spcAft>
                <a:spcPts val="600"/>
              </a:spcAft>
              <a:buClr>
                <a:srgbClr val="7030A0"/>
              </a:buClr>
            </a:pPr>
            <a:r>
              <a:rPr lang="en-US" sz="1400" dirty="0"/>
              <a:t>Considering accessibility in the lifecycle management process for existing IT solutions and equipment, including web content.</a:t>
            </a:r>
            <a:endParaRPr lang="en-CA" sz="1600" dirty="0"/>
          </a:p>
          <a:p>
            <a:pPr>
              <a:spcBef>
                <a:spcPts val="0"/>
              </a:spcBef>
              <a:spcAft>
                <a:spcPts val="600"/>
              </a:spcAft>
              <a:buClr>
                <a:srgbClr val="7030A0"/>
              </a:buClr>
            </a:pPr>
            <a:r>
              <a:rPr lang="en-US" sz="1400" b="1" dirty="0"/>
              <a:t>In alignment with the </a:t>
            </a:r>
            <a:r>
              <a:rPr lang="en-US" sz="1400" b="1" dirty="0" err="1"/>
              <a:t>Harmonised</a:t>
            </a:r>
            <a:r>
              <a:rPr lang="en-US" sz="1400" b="1" dirty="0"/>
              <a:t> European Standard, EN 301 549 (2018), departments, agencies and organizations are strongly encouraged to follow the latest version of the </a:t>
            </a:r>
            <a:r>
              <a:rPr lang="en-US" sz="1400" b="1" dirty="0">
                <a:hlinkClick r:id="rId4"/>
              </a:rPr>
              <a:t>Web Content Accessibility Guidelines (WCAG) 2.1 AA (2018)</a:t>
            </a:r>
            <a:r>
              <a:rPr lang="en-US" sz="1400" b="1" dirty="0"/>
              <a:t>.</a:t>
            </a:r>
            <a:endParaRPr lang="en-CA" sz="1400" b="1" dirty="0"/>
          </a:p>
          <a:p>
            <a:r>
              <a:rPr lang="en-US" sz="1400" b="1" dirty="0"/>
              <a:t>Departments, agencies and organizations are strongly encouraged to:</a:t>
            </a:r>
          </a:p>
          <a:p>
            <a:pPr lvl="1"/>
            <a:r>
              <a:rPr lang="en-US" sz="1400" dirty="0"/>
              <a:t>Ensure that accessibility features are enabled for their IT solutions and equipment.</a:t>
            </a:r>
          </a:p>
          <a:p>
            <a:pPr lvl="1"/>
            <a:r>
              <a:rPr lang="en-US" sz="1400" dirty="0"/>
              <a:t>Leverage enterprise tools and capacity to ensure that internal‑facing IT solutions and equipment are accessible for public servants.</a:t>
            </a:r>
          </a:p>
          <a:p>
            <a:pPr lvl="1"/>
            <a:r>
              <a:rPr lang="en-US" sz="1400" dirty="0"/>
              <a:t>Work with the IT Accessibility Office (ESDC) to identify and deploy accessible tools and technology, and to remove remaining accessibility barriers associated with IT.</a:t>
            </a:r>
          </a:p>
          <a:p>
            <a:pPr lvl="1"/>
            <a:r>
              <a:rPr lang="en-US" sz="1400" dirty="0"/>
              <a:t>Leverage their existing in-house accessibility programs when meeting Government of Canada accessibility requirements.</a:t>
            </a:r>
          </a:p>
          <a:p>
            <a:pPr lvl="1"/>
            <a:r>
              <a:rPr lang="en-US" sz="1400" dirty="0"/>
              <a:t>Work in the open and use open‑source software to support others in efforts to develop accessible common IT systems across departments, agencies and organizations.</a:t>
            </a:r>
          </a:p>
          <a:p>
            <a:pPr>
              <a:spcBef>
                <a:spcPts val="0"/>
              </a:spcBef>
              <a:spcAft>
                <a:spcPts val="600"/>
              </a:spcAft>
              <a:buClr>
                <a:srgbClr val="7030A0"/>
              </a:buClr>
            </a:pPr>
            <a:endParaRPr lang="en-CA" sz="1400" dirty="0"/>
          </a:p>
        </p:txBody>
      </p:sp>
      <p:sp>
        <p:nvSpPr>
          <p:cNvPr id="4" name="Slide Number Placeholder 3"/>
          <p:cNvSpPr>
            <a:spLocks noGrp="1"/>
          </p:cNvSpPr>
          <p:nvPr>
            <p:ph type="sldNum" sz="quarter" idx="12"/>
          </p:nvPr>
        </p:nvSpPr>
        <p:spPr/>
        <p:txBody>
          <a:bodyPr/>
          <a:lstStyle/>
          <a:p>
            <a:fld id="{2E86C063-E22E-2E4C-A523-54089486E38F}" type="slidenum">
              <a:rPr lang="en-US" smtClean="0"/>
              <a:t>31</a:t>
            </a:fld>
            <a:endParaRPr lang="en-US"/>
          </a:p>
        </p:txBody>
      </p:sp>
    </p:spTree>
    <p:extLst>
      <p:ext uri="{BB962C8B-B14F-4D97-AF65-F5344CB8AC3E}">
        <p14:creationId xmlns:p14="http://schemas.microsoft.com/office/powerpoint/2010/main" val="178619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nvPr>
        </p:nvSpPr>
        <p:spPr/>
        <p:txBody>
          <a:bodyPr/>
          <a:lstStyle/>
          <a:p>
            <a:r>
              <a:rPr lang="en-US" dirty="0">
                <a:solidFill>
                  <a:srgbClr val="7030A0"/>
                </a:solidFill>
              </a:rPr>
              <a:t>Accessibility Compliance Project</a:t>
            </a: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nvPr>
        </p:nvSpPr>
        <p:spPr>
          <a:xfrm>
            <a:off x="457200" y="1308100"/>
            <a:ext cx="8229600" cy="4525963"/>
          </a:xfrm>
        </p:spPr>
        <p:txBody>
          <a:bodyPr>
            <a:normAutofit fontScale="62500" lnSpcReduction="20000"/>
          </a:bodyPr>
          <a:lstStyle/>
          <a:p>
            <a:pPr marL="0" indent="0">
              <a:buNone/>
            </a:pPr>
            <a:r>
              <a:rPr lang="en-US" dirty="0"/>
              <a:t>Current state analysis reveals 303 internal applications and over 500+ software products ( Commercial-off-the shelf, freeware, open source or other government commissioned products) in-scope for this project.</a:t>
            </a:r>
          </a:p>
          <a:p>
            <a:r>
              <a:rPr lang="en-US" dirty="0"/>
              <a:t>The mandate of the project is to render all applications/products accessible by 2025.</a:t>
            </a:r>
          </a:p>
          <a:p>
            <a:pPr marL="0" indent="0">
              <a:buNone/>
            </a:pPr>
            <a:endParaRPr lang="en-CA" dirty="0"/>
          </a:p>
          <a:p>
            <a:pPr marL="0" indent="0">
              <a:buNone/>
            </a:pPr>
            <a:r>
              <a:rPr lang="en-CA" dirty="0"/>
              <a:t>This project will model its strategy based on what was used for external client facing solutions by</a:t>
            </a:r>
          </a:p>
          <a:p>
            <a:r>
              <a:rPr lang="en-CA" dirty="0"/>
              <a:t>Using an Incremental prioritized approach.</a:t>
            </a:r>
          </a:p>
          <a:p>
            <a:r>
              <a:rPr lang="en-CA" dirty="0"/>
              <a:t>Harmonizing accessibility changes with other planned enhancements to minimize costs and risks to operations.</a:t>
            </a:r>
          </a:p>
          <a:p>
            <a:r>
              <a:rPr lang="en-CA" dirty="0"/>
              <a:t>Utilizing a planned and phased approach to meet our goals</a:t>
            </a:r>
            <a:r>
              <a:rPr lang="en-CA" dirty="0" smtClean="0"/>
              <a:t>.</a:t>
            </a:r>
          </a:p>
          <a:p>
            <a:pPr marL="0" indent="0">
              <a:buNone/>
            </a:pPr>
            <a:endParaRPr lang="en-CA" dirty="0"/>
          </a:p>
          <a:p>
            <a:pPr marL="0" indent="0">
              <a:buNone/>
            </a:pPr>
            <a:r>
              <a:rPr lang="en-US" dirty="0"/>
              <a:t>Questions ? </a:t>
            </a:r>
            <a:r>
              <a:rPr lang="en-GB" u="sng" dirty="0">
                <a:hlinkClick r:id="rId2"/>
              </a:rPr>
              <a:t>EDSC.PCA-ACP.ESDC@hrsdc-rhdcc.gc.ca</a:t>
            </a:r>
            <a:endParaRPr lang="en-GB" u="sng" dirty="0"/>
          </a:p>
          <a:p>
            <a:pPr marL="0" indent="0">
              <a:buNone/>
            </a:pPr>
            <a:r>
              <a:rPr lang="en-GB" b="1" dirty="0"/>
              <a:t>Project Share Point : </a:t>
            </a:r>
            <a:r>
              <a:rPr lang="en-GB" b="1" u="sng" dirty="0">
                <a:hlinkClick r:id="rId3"/>
              </a:rPr>
              <a:t>Compliance Project</a:t>
            </a:r>
            <a:endParaRPr lang="en-US" dirty="0"/>
          </a:p>
          <a:p>
            <a:endParaRPr lang="en-US"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nvPr>
        </p:nvSpPr>
        <p:spPr/>
        <p:txBody>
          <a:bodyPr/>
          <a:lstStyle/>
          <a:p>
            <a:fld id="{2E86C063-E22E-2E4C-A523-54089486E38F}" type="slidenum">
              <a:rPr lang="en-US" smtClean="0"/>
              <a:t>32</a:t>
            </a:fld>
            <a:endParaRPr lang="en-US"/>
          </a:p>
        </p:txBody>
      </p:sp>
    </p:spTree>
    <p:extLst>
      <p:ext uri="{BB962C8B-B14F-4D97-AF65-F5344CB8AC3E}">
        <p14:creationId xmlns:p14="http://schemas.microsoft.com/office/powerpoint/2010/main" val="99724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nvPr>
        </p:nvSpPr>
        <p:spPr/>
        <p:txBody>
          <a:bodyPr/>
          <a:lstStyle/>
          <a:p>
            <a:pPr>
              <a:buClr>
                <a:srgbClr val="7030A0"/>
              </a:buClr>
            </a:pPr>
            <a:r>
              <a:rPr lang="en-CA" dirty="0">
                <a:solidFill>
                  <a:srgbClr val="7030A0"/>
                </a:solidFill>
              </a:rPr>
              <a:t>Overview of accessibility tools</a:t>
            </a:r>
            <a:endParaRPr lang="en-CA" sz="3200" dirty="0">
              <a:solidFill>
                <a:srgbClr val="7030A0"/>
              </a:solidFill>
            </a:endParaRP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nvPr>
        </p:nvSpPr>
        <p:spPr/>
        <p:txBody>
          <a:bodyPr>
            <a:normAutofit lnSpcReduction="10000"/>
          </a:bodyPr>
          <a:lstStyle/>
          <a:p>
            <a:r>
              <a:rPr lang="en-US" sz="2800" u="sng" dirty="0" err="1">
                <a:hlinkClick r:id="rId2"/>
              </a:rPr>
              <a:t>Colour</a:t>
            </a:r>
            <a:r>
              <a:rPr lang="en-US" sz="2800" u="sng" dirty="0">
                <a:hlinkClick r:id="rId2"/>
              </a:rPr>
              <a:t> Contrast Analyzer</a:t>
            </a:r>
            <a:endParaRPr lang="en-US" sz="2800" dirty="0"/>
          </a:p>
          <a:p>
            <a:r>
              <a:rPr lang="en-US" sz="2800" u="sng" dirty="0">
                <a:hlinkClick r:id="rId3"/>
              </a:rPr>
              <a:t>WAVE Firefox / Chrome Extension</a:t>
            </a:r>
            <a:endParaRPr lang="en-US" sz="2800" dirty="0"/>
          </a:p>
          <a:p>
            <a:r>
              <a:rPr lang="en-US" sz="2800" u="sng" dirty="0">
                <a:hlinkClick r:id="rId4"/>
              </a:rPr>
              <a:t>Complex Data Table Markup Toolbar</a:t>
            </a:r>
            <a:endParaRPr lang="en-US" sz="2800" dirty="0"/>
          </a:p>
          <a:p>
            <a:r>
              <a:rPr lang="en-US" sz="2800" dirty="0"/>
              <a:t>Firebug (deprecated) / F12 developer tools</a:t>
            </a:r>
          </a:p>
          <a:p>
            <a:r>
              <a:rPr lang="en-US" sz="2800" u="sng" dirty="0" err="1">
                <a:hlinkClick r:id="rId5"/>
              </a:rPr>
              <a:t>HTML_CodeSniffer</a:t>
            </a:r>
            <a:endParaRPr lang="en-US" sz="2800" u="sng" dirty="0"/>
          </a:p>
          <a:p>
            <a:r>
              <a:rPr lang="en-US" sz="2800" u="sng" dirty="0">
                <a:hlinkClick r:id="rId6"/>
              </a:rPr>
              <a:t>Nordburg.ca</a:t>
            </a:r>
            <a:endParaRPr lang="en-US" sz="2800" u="sng" dirty="0"/>
          </a:p>
          <a:p>
            <a:r>
              <a:rPr lang="en-US" sz="2800" dirty="0">
                <a:hlinkClick r:id="rId7"/>
              </a:rPr>
              <a:t>aXe testing</a:t>
            </a:r>
            <a:r>
              <a:rPr lang="en-US" sz="2800" dirty="0"/>
              <a:t> from </a:t>
            </a:r>
            <a:r>
              <a:rPr lang="en-US" sz="2800" dirty="0" err="1" smtClean="0"/>
              <a:t>Deque</a:t>
            </a:r>
            <a:endParaRPr lang="en-US" sz="2800" dirty="0" smtClean="0"/>
          </a:p>
          <a:p>
            <a:r>
              <a:rPr lang="en-US" sz="2800" dirty="0" smtClean="0">
                <a:hlinkClick r:id="rId8"/>
              </a:rPr>
              <a:t>Bookmarklets</a:t>
            </a:r>
            <a:r>
              <a:rPr lang="en-US" sz="2800" dirty="0" smtClean="0"/>
              <a:t> from Digital A11Y</a:t>
            </a:r>
            <a:endParaRPr lang="en-US" sz="2800" dirty="0"/>
          </a:p>
          <a:p>
            <a:r>
              <a:rPr lang="en-US" sz="2800" dirty="0"/>
              <a:t>Compliance Deputy / Compliance Sheriff</a:t>
            </a:r>
          </a:p>
          <a:p>
            <a:endParaRPr lang="en-US"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nvPr>
        </p:nvSpPr>
        <p:spPr/>
        <p:txBody>
          <a:bodyPr/>
          <a:lstStyle/>
          <a:p>
            <a:fld id="{2E86C063-E22E-2E4C-A523-54089486E38F}" type="slidenum">
              <a:rPr lang="en-US" smtClean="0"/>
              <a:t>33</a:t>
            </a:fld>
            <a:endParaRPr lang="en-US"/>
          </a:p>
        </p:txBody>
      </p:sp>
    </p:spTree>
    <p:extLst>
      <p:ext uri="{BB962C8B-B14F-4D97-AF65-F5344CB8AC3E}">
        <p14:creationId xmlns:p14="http://schemas.microsoft.com/office/powerpoint/2010/main" val="222321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nvPr>
        </p:nvSpPr>
        <p:spPr/>
        <p:txBody>
          <a:bodyPr/>
          <a:lstStyle/>
          <a:p>
            <a:r>
              <a:rPr lang="en-CA" altLang="en-US" dirty="0">
                <a:solidFill>
                  <a:srgbClr val="7030A0"/>
                </a:solidFill>
              </a:rPr>
              <a:t>The structure of WCAG 2.1</a:t>
            </a:r>
            <a:endParaRPr lang="en-US"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nvPr>
        </p:nvSpPr>
        <p:spPr/>
        <p:txBody>
          <a:bodyPr/>
          <a:lstStyle/>
          <a:p>
            <a:r>
              <a:rPr lang="en-CA" altLang="en-US" dirty="0"/>
              <a:t>Principles (4)</a:t>
            </a:r>
          </a:p>
          <a:p>
            <a:pPr lvl="1"/>
            <a:r>
              <a:rPr lang="en-CA" altLang="en-US" dirty="0"/>
              <a:t>Guidelines (13)</a:t>
            </a:r>
          </a:p>
          <a:p>
            <a:pPr lvl="2"/>
            <a:r>
              <a:rPr lang="en-CA" altLang="en-US" dirty="0"/>
              <a:t>Success criteria - 50 (A and AA) / 78 (AAA)</a:t>
            </a:r>
          </a:p>
          <a:p>
            <a:pPr lvl="3"/>
            <a:r>
              <a:rPr lang="en-CA" altLang="en-US" dirty="0"/>
              <a:t>Sufficient techniques</a:t>
            </a:r>
          </a:p>
          <a:p>
            <a:pPr lvl="3"/>
            <a:r>
              <a:rPr lang="en-CA" altLang="en-US" dirty="0"/>
              <a:t>Advisory techniques*</a:t>
            </a:r>
          </a:p>
          <a:p>
            <a:pPr lvl="3"/>
            <a:r>
              <a:rPr lang="en-CA" altLang="en-US" dirty="0"/>
              <a:t>Common failures</a:t>
            </a:r>
          </a:p>
          <a:p>
            <a:r>
              <a:rPr lang="en-CA" altLang="en-US" dirty="0"/>
              <a:t>Conformance requirements</a:t>
            </a:r>
          </a:p>
          <a:p>
            <a:endParaRPr lang="en-CA" altLang="en-US" dirty="0"/>
          </a:p>
          <a:p>
            <a:pPr>
              <a:spcAft>
                <a:spcPct val="100000"/>
              </a:spcAft>
              <a:buNone/>
            </a:pPr>
            <a:r>
              <a:rPr lang="en-CA" altLang="en-US" sz="2000" dirty="0"/>
              <a:t>* Advisory techniques are not required for conformance</a:t>
            </a:r>
            <a:endParaRPr lang="en-US" altLang="en-US" sz="2000" dirty="0"/>
          </a:p>
          <a:p>
            <a:endParaRPr lang="en-US" dirty="0"/>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nvPr>
        </p:nvSpPr>
        <p:spPr/>
        <p:txBody>
          <a:bodyPr/>
          <a:lstStyle/>
          <a:p>
            <a:fld id="{2E86C063-E22E-2E4C-A523-54089486E38F}" type="slidenum">
              <a:rPr lang="en-US" smtClean="0"/>
              <a:t>34</a:t>
            </a:fld>
            <a:endParaRPr lang="en-US"/>
          </a:p>
        </p:txBody>
      </p:sp>
    </p:spTree>
    <p:extLst>
      <p:ext uri="{BB962C8B-B14F-4D97-AF65-F5344CB8AC3E}">
        <p14:creationId xmlns:p14="http://schemas.microsoft.com/office/powerpoint/2010/main" val="326681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nvPr>
        </p:nvSpPr>
        <p:spPr/>
        <p:txBody>
          <a:bodyPr/>
          <a:lstStyle/>
          <a:p>
            <a:r>
              <a:rPr lang="en-US" altLang="en-US" dirty="0">
                <a:solidFill>
                  <a:srgbClr val="7030A0"/>
                </a:solidFill>
              </a:rPr>
              <a:t>The structure of WCAG 2.1 (cont’d)</a:t>
            </a:r>
            <a:endParaRPr lang="en-US"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nvPr>
        </p:nvSpPr>
        <p:spPr/>
        <p:txBody>
          <a:bodyPr/>
          <a:lstStyle/>
          <a:p>
            <a:pPr marL="0" indent="-57150">
              <a:buNone/>
            </a:pPr>
            <a:r>
              <a:rPr lang="en-US" altLang="en-US" dirty="0"/>
              <a:t>Technique Structure:</a:t>
            </a:r>
          </a:p>
          <a:p>
            <a:pPr marL="685800" lvl="2"/>
            <a:r>
              <a:rPr lang="en-US" altLang="en-US" dirty="0"/>
              <a:t>Applicability</a:t>
            </a:r>
          </a:p>
          <a:p>
            <a:pPr marL="685800" lvl="2"/>
            <a:r>
              <a:rPr lang="en-US" altLang="en-US" dirty="0"/>
              <a:t>Description</a:t>
            </a:r>
          </a:p>
          <a:p>
            <a:pPr marL="685800" lvl="2"/>
            <a:r>
              <a:rPr lang="en-US" altLang="en-US" dirty="0"/>
              <a:t>Examples</a:t>
            </a:r>
          </a:p>
          <a:p>
            <a:pPr marL="685800" lvl="2"/>
            <a:r>
              <a:rPr lang="en-US" altLang="en-US" dirty="0"/>
              <a:t>Resources</a:t>
            </a:r>
          </a:p>
          <a:p>
            <a:pPr marL="685800" lvl="2"/>
            <a:r>
              <a:rPr lang="en-US" altLang="en-US" dirty="0"/>
              <a:t>Related techniques</a:t>
            </a:r>
          </a:p>
          <a:p>
            <a:pPr marL="685800" lvl="2"/>
            <a:r>
              <a:rPr lang="en-US" altLang="en-US" dirty="0"/>
              <a:t>Tests</a:t>
            </a:r>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nvPr>
        </p:nvSpPr>
        <p:spPr/>
        <p:txBody>
          <a:bodyPr/>
          <a:lstStyle/>
          <a:p>
            <a:fld id="{2E86C063-E22E-2E4C-A523-54089486E38F}" type="slidenum">
              <a:rPr lang="en-US" smtClean="0"/>
              <a:t>35</a:t>
            </a:fld>
            <a:endParaRPr lang="en-US"/>
          </a:p>
        </p:txBody>
      </p:sp>
    </p:spTree>
    <p:extLst>
      <p:ext uri="{BB962C8B-B14F-4D97-AF65-F5344CB8AC3E}">
        <p14:creationId xmlns:p14="http://schemas.microsoft.com/office/powerpoint/2010/main" val="394356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045D-4E04-4249-AD09-058300443908}"/>
              </a:ext>
            </a:extLst>
          </p:cNvPr>
          <p:cNvSpPr>
            <a:spLocks noGrp="1"/>
          </p:cNvSpPr>
          <p:nvPr>
            <p:ph type="title"/>
          </p:nvPr>
        </p:nvSpPr>
        <p:spPr/>
        <p:txBody>
          <a:bodyPr>
            <a:normAutofit fontScale="90000"/>
          </a:bodyPr>
          <a:lstStyle/>
          <a:p>
            <a:r>
              <a:rPr lang="en-US" dirty="0">
                <a:solidFill>
                  <a:srgbClr val="7030A0"/>
                </a:solidFill>
              </a:rPr>
              <a:t>Four principles of accessibility (POUR)</a:t>
            </a:r>
          </a:p>
        </p:txBody>
      </p:sp>
      <p:sp>
        <p:nvSpPr>
          <p:cNvPr id="3" name="Content Placeholder 2">
            <a:extLst>
              <a:ext uri="{FF2B5EF4-FFF2-40B4-BE49-F238E27FC236}">
                <a16:creationId xmlns:a16="http://schemas.microsoft.com/office/drawing/2014/main" id="{44CE1403-B81E-4C76-BA4E-C277FBE631CF}"/>
              </a:ext>
            </a:extLst>
          </p:cNvPr>
          <p:cNvSpPr>
            <a:spLocks noGrp="1"/>
          </p:cNvSpPr>
          <p:nvPr>
            <p:ph idx="1"/>
          </p:nvPr>
        </p:nvSpPr>
        <p:spPr>
          <a:xfrm>
            <a:off x="457200" y="1320084"/>
            <a:ext cx="8229600" cy="4525963"/>
          </a:xfrm>
        </p:spPr>
        <p:txBody>
          <a:bodyPr>
            <a:normAutofit fontScale="85000" lnSpcReduction="20000"/>
          </a:bodyPr>
          <a:lstStyle/>
          <a:p>
            <a:r>
              <a:rPr lang="en-US" b="1" dirty="0">
                <a:solidFill>
                  <a:srgbClr val="7030A0"/>
                </a:solidFill>
              </a:rPr>
              <a:t>Perceivable</a:t>
            </a:r>
          </a:p>
          <a:p>
            <a:pPr lvl="1"/>
            <a:r>
              <a:rPr lang="en-US" dirty="0"/>
              <a:t>Available through sight, hearing, or touch</a:t>
            </a:r>
          </a:p>
          <a:p>
            <a:pPr lvl="1"/>
            <a:endParaRPr lang="en-US" dirty="0"/>
          </a:p>
          <a:p>
            <a:r>
              <a:rPr lang="en-US" b="1" dirty="0">
                <a:solidFill>
                  <a:srgbClr val="7030A0"/>
                </a:solidFill>
              </a:rPr>
              <a:t>Operable</a:t>
            </a:r>
          </a:p>
          <a:p>
            <a:pPr lvl="1"/>
            <a:r>
              <a:rPr lang="en-US" dirty="0"/>
              <a:t>Compatible with keyboard</a:t>
            </a:r>
          </a:p>
          <a:p>
            <a:pPr lvl="1"/>
            <a:endParaRPr lang="en-US" dirty="0"/>
          </a:p>
          <a:p>
            <a:r>
              <a:rPr lang="en-US" b="1" dirty="0">
                <a:solidFill>
                  <a:srgbClr val="7030A0"/>
                </a:solidFill>
              </a:rPr>
              <a:t>Understandable</a:t>
            </a:r>
          </a:p>
          <a:p>
            <a:pPr lvl="1"/>
            <a:r>
              <a:rPr lang="en-US" dirty="0"/>
              <a:t>User-friendly, easy to comprehend</a:t>
            </a:r>
          </a:p>
          <a:p>
            <a:pPr lvl="1"/>
            <a:endParaRPr lang="en-US" dirty="0"/>
          </a:p>
          <a:p>
            <a:r>
              <a:rPr lang="en-US" b="1" dirty="0">
                <a:solidFill>
                  <a:srgbClr val="7030A0"/>
                </a:solidFill>
              </a:rPr>
              <a:t>Robust</a:t>
            </a:r>
          </a:p>
          <a:p>
            <a:pPr lvl="1"/>
            <a:r>
              <a:rPr lang="en-US" dirty="0"/>
              <a:t>Follows standards and works across all browsers, assistive technologies, and mobile devices</a:t>
            </a:r>
          </a:p>
          <a:p>
            <a:endParaRPr lang="en-US" dirty="0"/>
          </a:p>
        </p:txBody>
      </p:sp>
      <p:sp>
        <p:nvSpPr>
          <p:cNvPr id="4" name="Slide Number Placeholder 3">
            <a:extLst>
              <a:ext uri="{FF2B5EF4-FFF2-40B4-BE49-F238E27FC236}">
                <a16:creationId xmlns:a16="http://schemas.microsoft.com/office/drawing/2014/main" id="{04BE0993-637A-415A-95FC-E178C190B5B9}"/>
              </a:ext>
            </a:extLst>
          </p:cNvPr>
          <p:cNvSpPr>
            <a:spLocks noGrp="1"/>
          </p:cNvSpPr>
          <p:nvPr>
            <p:ph type="sldNum" sz="quarter" idx="12"/>
          </p:nvPr>
        </p:nvSpPr>
        <p:spPr/>
        <p:txBody>
          <a:bodyPr/>
          <a:lstStyle/>
          <a:p>
            <a:fld id="{2E86C063-E22E-2E4C-A523-54089486E38F}" type="slidenum">
              <a:rPr lang="en-US" smtClean="0"/>
              <a:t>36</a:t>
            </a:fld>
            <a:endParaRPr lang="en-US"/>
          </a:p>
        </p:txBody>
      </p:sp>
    </p:spTree>
    <p:extLst>
      <p:ext uri="{BB962C8B-B14F-4D97-AF65-F5344CB8AC3E}">
        <p14:creationId xmlns:p14="http://schemas.microsoft.com/office/powerpoint/2010/main" val="2659201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Is the web page perceivable?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417638"/>
            <a:ext cx="8229600" cy="4525963"/>
          </a:xfrm>
        </p:spPr>
        <p:txBody>
          <a:bodyPr>
            <a:normAutofit fontScale="77500" lnSpcReduction="20000"/>
          </a:bodyPr>
          <a:lstStyle/>
          <a:p>
            <a:pPr marL="57150" lvl="1" indent="0" eaLnBrk="1" hangingPunct="1">
              <a:buNone/>
              <a:defRPr/>
            </a:pPr>
            <a:r>
              <a:rPr lang="en-CA" altLang="en-US" sz="3300" dirty="0">
                <a:solidFill>
                  <a:srgbClr val="7030A0"/>
                </a:solidFill>
              </a:rPr>
              <a:t>Information and user interface components must be presentable to users in ways they can perceive.</a:t>
            </a:r>
          </a:p>
          <a:p>
            <a:pPr marL="57150" lvl="1" indent="0" eaLnBrk="1" hangingPunct="1">
              <a:buNone/>
              <a:defRPr/>
            </a:pPr>
            <a:endParaRPr lang="en-CA" altLang="en-US" sz="3300" dirty="0">
              <a:solidFill>
                <a:srgbClr val="7030A0"/>
              </a:solidFill>
            </a:endParaRPr>
          </a:p>
          <a:p>
            <a:pPr eaLnBrk="1" hangingPunct="1">
              <a:defRPr/>
            </a:pPr>
            <a:r>
              <a:rPr lang="en-CA" altLang="en-US" b="0" dirty="0"/>
              <a:t>Do images have </a:t>
            </a:r>
            <a:r>
              <a:rPr lang="en-CA" altLang="en-US" dirty="0"/>
              <a:t>alternative text</a:t>
            </a:r>
            <a:r>
              <a:rPr lang="en-CA" altLang="en-US" b="0" dirty="0"/>
              <a:t>? </a:t>
            </a:r>
          </a:p>
          <a:p>
            <a:pPr eaLnBrk="1" hangingPunct="1">
              <a:defRPr/>
            </a:pPr>
            <a:r>
              <a:rPr lang="en-CA" altLang="en-US" b="0" dirty="0"/>
              <a:t>Is the </a:t>
            </a:r>
            <a:r>
              <a:rPr lang="en-CA" altLang="en-US" dirty="0"/>
              <a:t>tab order</a:t>
            </a:r>
            <a:r>
              <a:rPr lang="en-CA" altLang="en-US" b="0" dirty="0"/>
              <a:t> </a:t>
            </a:r>
            <a:r>
              <a:rPr lang="en-CA" altLang="en-US" dirty="0"/>
              <a:t>and read order</a:t>
            </a:r>
            <a:r>
              <a:rPr lang="en-CA" altLang="en-US" b="0" dirty="0"/>
              <a:t> logical and intuitive?</a:t>
            </a:r>
          </a:p>
          <a:p>
            <a:pPr eaLnBrk="1" hangingPunct="1">
              <a:defRPr/>
            </a:pPr>
            <a:r>
              <a:rPr lang="en-CA" altLang="en-US" b="0" dirty="0"/>
              <a:t>Have you avoided using </a:t>
            </a:r>
            <a:r>
              <a:rPr lang="en-CA" altLang="en-US" dirty="0"/>
              <a:t>visual characteristics</a:t>
            </a:r>
            <a:r>
              <a:rPr lang="en-CA" altLang="en-US" b="0" dirty="0"/>
              <a:t> to communicate information (e.g., “click the circle on the right” or “required fields are in red”)?  </a:t>
            </a:r>
          </a:p>
          <a:p>
            <a:pPr eaLnBrk="1" hangingPunct="1">
              <a:defRPr/>
            </a:pPr>
            <a:r>
              <a:rPr lang="en-CA" altLang="en-US" b="0" dirty="0"/>
              <a:t>Does the interface have </a:t>
            </a:r>
            <a:r>
              <a:rPr lang="en-CA" altLang="en-US" dirty="0"/>
              <a:t>sufficient contrast</a:t>
            </a:r>
            <a:r>
              <a:rPr lang="en-CA" altLang="en-US" b="0" dirty="0"/>
              <a:t> between text color and background color?</a:t>
            </a:r>
          </a:p>
          <a:p>
            <a:pPr eaLnBrk="1" hangingPunct="1">
              <a:defRPr/>
            </a:pPr>
            <a:r>
              <a:rPr lang="en-CA" altLang="en-US" b="0" dirty="0"/>
              <a:t>Does the content </a:t>
            </a:r>
            <a:r>
              <a:rPr lang="en-CA" altLang="en-US" dirty="0"/>
              <a:t>scale well when text is enlarged</a:t>
            </a:r>
            <a:r>
              <a:rPr lang="en-CA" altLang="en-US" b="0" dirty="0"/>
              <a:t> up to 200 percent? </a:t>
            </a:r>
            <a:endParaRPr lang="en-CA" altLang="en-US"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37</a:t>
            </a:fld>
            <a:endParaRPr lang="en-CA" altLang="en-US" sz="120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Perceivable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172937"/>
            <a:ext cx="8229600" cy="4951447"/>
          </a:xfrm>
        </p:spPr>
        <p:txBody>
          <a:bodyPr>
            <a:normAutofit fontScale="47500" lnSpcReduction="20000"/>
          </a:bodyPr>
          <a:lstStyle/>
          <a:p>
            <a:pPr lvl="0"/>
            <a:r>
              <a:rPr lang="en-CA" b="1" dirty="0"/>
              <a:t>GUIDELINE 1.1 – TEXT ALTERNATIVES</a:t>
            </a:r>
            <a:endParaRPr lang="en-US" sz="3600" dirty="0"/>
          </a:p>
          <a:p>
            <a:pPr lvl="1"/>
            <a:r>
              <a:rPr lang="en-CA" b="1" dirty="0"/>
              <a:t>Success Criteria 1.1.1 Non-text Content (a)</a:t>
            </a:r>
            <a:endParaRPr lang="en-US" sz="3200" b="1" dirty="0"/>
          </a:p>
          <a:p>
            <a:pPr lvl="0"/>
            <a:r>
              <a:rPr lang="en-CA" b="1" dirty="0"/>
              <a:t>GUIDELINE 1.2 – TIME-BASED MEDIA </a:t>
            </a:r>
            <a:endParaRPr lang="en-US" sz="3600" dirty="0"/>
          </a:p>
          <a:p>
            <a:pPr lvl="1"/>
            <a:r>
              <a:rPr lang="en-CA" b="1" dirty="0"/>
              <a:t>Success Criteria 1.2.1 audio-only and video-only (</a:t>
            </a:r>
            <a:r>
              <a:rPr lang="en-CA" b="1" dirty="0" err="1"/>
              <a:t>prerecorded</a:t>
            </a:r>
            <a:r>
              <a:rPr lang="en-CA" b="1" dirty="0"/>
              <a:t>) (a)</a:t>
            </a:r>
            <a:endParaRPr lang="en-US" sz="3200" b="1" dirty="0"/>
          </a:p>
          <a:p>
            <a:pPr lvl="1"/>
            <a:r>
              <a:rPr lang="en-CA" b="1" dirty="0"/>
              <a:t>Success Criteria 1.2.2 captions (</a:t>
            </a:r>
            <a:r>
              <a:rPr lang="en-CA" b="1" dirty="0" err="1"/>
              <a:t>prerecorded</a:t>
            </a:r>
            <a:r>
              <a:rPr lang="en-CA" b="1" dirty="0"/>
              <a:t>) (a)</a:t>
            </a:r>
            <a:endParaRPr lang="en-US" sz="3200" b="1" dirty="0"/>
          </a:p>
          <a:p>
            <a:pPr lvl="1"/>
            <a:r>
              <a:rPr lang="en-CA" dirty="0"/>
              <a:t>Success Criteria 1.2.3 audio description or media alternative (</a:t>
            </a:r>
            <a:r>
              <a:rPr lang="en-CA" dirty="0" err="1"/>
              <a:t>prerecorded</a:t>
            </a:r>
            <a:r>
              <a:rPr lang="en-CA" dirty="0"/>
              <a:t>) (a)</a:t>
            </a:r>
            <a:endParaRPr lang="en-US" sz="3200" dirty="0"/>
          </a:p>
          <a:p>
            <a:pPr lvl="1"/>
            <a:r>
              <a:rPr lang="en-CA" b="1" dirty="0"/>
              <a:t>Success Criteria 1.2.4 captions (live) (aa)</a:t>
            </a:r>
            <a:endParaRPr lang="en-US" sz="3200" b="1" dirty="0"/>
          </a:p>
          <a:p>
            <a:pPr lvl="1"/>
            <a:r>
              <a:rPr lang="en-CA" dirty="0"/>
              <a:t>Success Criteria 1.2.5 audio description (</a:t>
            </a:r>
            <a:r>
              <a:rPr lang="en-CA" dirty="0" err="1"/>
              <a:t>prerecorded</a:t>
            </a:r>
            <a:r>
              <a:rPr lang="en-CA" dirty="0"/>
              <a:t>) (aa)</a:t>
            </a:r>
            <a:endParaRPr lang="en-US" sz="3200" dirty="0"/>
          </a:p>
          <a:p>
            <a:pPr lvl="0"/>
            <a:r>
              <a:rPr lang="en-CA" b="1" dirty="0"/>
              <a:t>GUIDELINE 1.3 – ADAPTABLE:</a:t>
            </a:r>
            <a:endParaRPr lang="en-US" sz="3600" dirty="0"/>
          </a:p>
          <a:p>
            <a:pPr lvl="1"/>
            <a:r>
              <a:rPr lang="en-CA" b="1" dirty="0"/>
              <a:t>Success Criteria 1.3.1 info and relationships (a)</a:t>
            </a:r>
            <a:endParaRPr lang="en-US" sz="3200" b="1" dirty="0"/>
          </a:p>
          <a:p>
            <a:pPr lvl="1"/>
            <a:r>
              <a:rPr lang="en-CA" dirty="0"/>
              <a:t>Success Criteria 1.3.2 meaningful sequence (a)</a:t>
            </a:r>
            <a:endParaRPr lang="en-US" sz="3200" dirty="0"/>
          </a:p>
          <a:p>
            <a:pPr lvl="1"/>
            <a:r>
              <a:rPr lang="en-CA" b="1" dirty="0"/>
              <a:t>Success Criteria 1.3.3 sensory characteristics (a)</a:t>
            </a:r>
            <a:endParaRPr lang="en-US" sz="3200" b="1" dirty="0"/>
          </a:p>
          <a:p>
            <a:pPr lvl="1"/>
            <a:r>
              <a:rPr lang="en-CA" dirty="0"/>
              <a:t>Success Criteria 1.3.4 orientation (aa)</a:t>
            </a:r>
            <a:endParaRPr lang="en-US" sz="3200" dirty="0"/>
          </a:p>
          <a:p>
            <a:pPr lvl="1"/>
            <a:r>
              <a:rPr lang="en-CA" dirty="0"/>
              <a:t>Success Criteria 1.3.5 identify input purpose (aa)</a:t>
            </a:r>
            <a:endParaRPr lang="en-US" sz="3200" dirty="0"/>
          </a:p>
          <a:p>
            <a:pPr lvl="0"/>
            <a:r>
              <a:rPr lang="en-CA" b="1" dirty="0"/>
              <a:t>GUIDELINE 1.4 – DISTINGUISHABLE:</a:t>
            </a:r>
            <a:endParaRPr lang="en-US" sz="3600" dirty="0"/>
          </a:p>
          <a:p>
            <a:pPr lvl="1"/>
            <a:r>
              <a:rPr lang="en-CA" b="1" dirty="0"/>
              <a:t>Success Criteria 1.4.1 use of color (a)</a:t>
            </a:r>
            <a:endParaRPr lang="en-US" sz="3200" b="1" dirty="0"/>
          </a:p>
          <a:p>
            <a:pPr lvl="1"/>
            <a:r>
              <a:rPr lang="en-CA" dirty="0"/>
              <a:t>Success Criteria 1.4.2 audio control (a)</a:t>
            </a:r>
            <a:endParaRPr lang="en-US" sz="3200" dirty="0"/>
          </a:p>
          <a:p>
            <a:pPr lvl="1"/>
            <a:r>
              <a:rPr lang="en-CA" b="1" dirty="0"/>
              <a:t>Success Criteria 1.4.3 contrast (minimum) (aa)</a:t>
            </a:r>
            <a:endParaRPr lang="en-US" sz="3200" b="1" dirty="0"/>
          </a:p>
          <a:p>
            <a:pPr lvl="1"/>
            <a:r>
              <a:rPr lang="en-CA" b="1" dirty="0"/>
              <a:t>Success Criteria 1.4.4 resize text (aa)</a:t>
            </a:r>
            <a:endParaRPr lang="en-US" sz="3200" b="1" dirty="0"/>
          </a:p>
          <a:p>
            <a:pPr lvl="1"/>
            <a:r>
              <a:rPr lang="en-CA" b="1" dirty="0"/>
              <a:t>Success Criteria 1.4.5 images of text (aa)</a:t>
            </a:r>
            <a:endParaRPr lang="en-US" sz="3200" b="1" dirty="0"/>
          </a:p>
          <a:p>
            <a:pPr lvl="1"/>
            <a:r>
              <a:rPr lang="en-CA" dirty="0"/>
              <a:t>Success Criteria 1.4.10 reflow (aa)</a:t>
            </a:r>
            <a:endParaRPr lang="en-US" sz="3200" dirty="0"/>
          </a:p>
          <a:p>
            <a:pPr lvl="1"/>
            <a:r>
              <a:rPr lang="en-CA" dirty="0"/>
              <a:t>Success Criteria 1.4.11 non-text contrast (aa)</a:t>
            </a:r>
            <a:endParaRPr lang="en-US" sz="3200" dirty="0"/>
          </a:p>
          <a:p>
            <a:pPr lvl="1"/>
            <a:r>
              <a:rPr lang="en-CA" dirty="0"/>
              <a:t>Success Criteria 1.4.12 text spacing (aa)</a:t>
            </a:r>
            <a:endParaRPr lang="en-US" sz="3200" dirty="0"/>
          </a:p>
          <a:p>
            <a:pPr lvl="1"/>
            <a:r>
              <a:rPr lang="en-CA" dirty="0"/>
              <a:t>Success Criteria 1.4.13 content on hover or focus (aa)</a:t>
            </a:r>
            <a:endParaRPr lang="en-US"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38</a:t>
            </a:fld>
            <a:endParaRPr lang="en-CA" altLang="en-US" sz="1200">
              <a:solidFill>
                <a:schemeClr val="bg1"/>
              </a:solidFill>
            </a:endParaRPr>
          </a:p>
        </p:txBody>
      </p:sp>
    </p:spTree>
    <p:extLst>
      <p:ext uri="{BB962C8B-B14F-4D97-AF65-F5344CB8AC3E}">
        <p14:creationId xmlns:p14="http://schemas.microsoft.com/office/powerpoint/2010/main" val="204596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CF99BEC-1387-4CEB-B2FF-E16B508DF7AA}"/>
              </a:ext>
            </a:extLst>
          </p:cNvPr>
          <p:cNvSpPr>
            <a:spLocks noGrp="1"/>
          </p:cNvSpPr>
          <p:nvPr>
            <p:ph type="title"/>
          </p:nvPr>
        </p:nvSpPr>
        <p:spPr/>
        <p:txBody>
          <a:bodyPr/>
          <a:lstStyle/>
          <a:p>
            <a:pPr eaLnBrk="1" hangingPunct="1"/>
            <a:r>
              <a:rPr lang="en-CA" altLang="en-US" dirty="0">
                <a:solidFill>
                  <a:srgbClr val="7030A0"/>
                </a:solidFill>
              </a:rPr>
              <a:t>Is the web page operable?</a:t>
            </a:r>
          </a:p>
        </p:txBody>
      </p:sp>
      <p:sp>
        <p:nvSpPr>
          <p:cNvPr id="46083" name="Content Placeholder 2">
            <a:extLst>
              <a:ext uri="{FF2B5EF4-FFF2-40B4-BE49-F238E27FC236}">
                <a16:creationId xmlns:a16="http://schemas.microsoft.com/office/drawing/2014/main" id="{498BDD2F-97CA-4213-9BB6-7C75509C5407}"/>
              </a:ext>
            </a:extLst>
          </p:cNvPr>
          <p:cNvSpPr>
            <a:spLocks noGrp="1"/>
          </p:cNvSpPr>
          <p:nvPr>
            <p:ph idx="1"/>
          </p:nvPr>
        </p:nvSpPr>
        <p:spPr>
          <a:xfrm>
            <a:off x="457200" y="1191296"/>
            <a:ext cx="8229600" cy="5029200"/>
          </a:xfrm>
        </p:spPr>
        <p:txBody>
          <a:bodyPr>
            <a:normAutofit fontScale="92500"/>
          </a:bodyPr>
          <a:lstStyle/>
          <a:p>
            <a:pPr marL="0" indent="0" eaLnBrk="1" hangingPunct="1">
              <a:buNone/>
            </a:pPr>
            <a:r>
              <a:rPr lang="en-CA" altLang="en-US" sz="2800" dirty="0">
                <a:solidFill>
                  <a:srgbClr val="7030A0"/>
                </a:solidFill>
              </a:rPr>
              <a:t>User interface components and navigation must be operable.</a:t>
            </a:r>
          </a:p>
          <a:p>
            <a:pPr marL="0" indent="0" eaLnBrk="1" hangingPunct="1">
              <a:buNone/>
            </a:pPr>
            <a:endParaRPr lang="en-CA" altLang="en-US" sz="1700" dirty="0">
              <a:solidFill>
                <a:srgbClr val="7030A0"/>
              </a:solidFill>
            </a:endParaRPr>
          </a:p>
          <a:p>
            <a:pPr eaLnBrk="1" hangingPunct="1"/>
            <a:r>
              <a:rPr lang="en-CA" altLang="en-US" sz="2200" b="0" dirty="0"/>
              <a:t>Can all menus, links, buttons, and other controls be operated by a </a:t>
            </a:r>
            <a:r>
              <a:rPr lang="en-CA" altLang="en-US" sz="2200" dirty="0"/>
              <a:t>keyboard</a:t>
            </a:r>
            <a:r>
              <a:rPr lang="en-CA" altLang="en-US" sz="2200" b="0" dirty="0"/>
              <a:t>, to make them accessible to users who are unable to use a mouse? </a:t>
            </a:r>
          </a:p>
          <a:p>
            <a:pPr eaLnBrk="1" hangingPunct="1"/>
            <a:r>
              <a:rPr lang="en-CA" altLang="en-US" sz="2200" b="0" dirty="0"/>
              <a:t>Does the web page include a </a:t>
            </a:r>
            <a:r>
              <a:rPr lang="en-CA" altLang="en-US" sz="2200" dirty="0"/>
              <a:t>visible focus indicator </a:t>
            </a:r>
            <a:r>
              <a:rPr lang="en-CA" altLang="en-US" sz="2200" b="0" dirty="0"/>
              <a:t>so that all users, especially those using a keyboard, can easily track their current position?  </a:t>
            </a:r>
          </a:p>
          <a:p>
            <a:pPr eaLnBrk="1" hangingPunct="1"/>
            <a:r>
              <a:rPr lang="en-CA" altLang="en-US" sz="2200" b="0" dirty="0"/>
              <a:t>Do features that </a:t>
            </a:r>
            <a:r>
              <a:rPr lang="en-CA" altLang="en-US" sz="2200" dirty="0"/>
              <a:t>scroll or update automatically</a:t>
            </a:r>
            <a:r>
              <a:rPr lang="en-CA" altLang="en-US" sz="2200" b="0" dirty="0"/>
              <a:t> (e.g., slideshows, carousels) have prominent accessible controls that enable users to pause or advance these feature on their own? </a:t>
            </a:r>
          </a:p>
          <a:p>
            <a:pPr eaLnBrk="1" hangingPunct="1"/>
            <a:r>
              <a:rPr lang="en-CA" altLang="en-US" sz="2200" b="0" dirty="0"/>
              <a:t>Do pages that have </a:t>
            </a:r>
            <a:r>
              <a:rPr lang="en-CA" altLang="en-US" sz="2200" dirty="0"/>
              <a:t>time limits</a:t>
            </a:r>
            <a:r>
              <a:rPr lang="en-CA" altLang="en-US" sz="2200" b="0" dirty="0"/>
              <a:t> include mechanisms for adjusting those limits for users who need more time?</a:t>
            </a:r>
          </a:p>
        </p:txBody>
      </p:sp>
      <p:sp>
        <p:nvSpPr>
          <p:cNvPr id="46085" name="Slide Number Placeholder 4">
            <a:extLst>
              <a:ext uri="{FF2B5EF4-FFF2-40B4-BE49-F238E27FC236}">
                <a16:creationId xmlns:a16="http://schemas.microsoft.com/office/drawing/2014/main" id="{70F43AB3-D9FD-41F9-B5F1-0665A03F1145}"/>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E3420A5C-71FC-40BE-ACA6-38A06A95A685}" type="slidenum">
              <a:rPr lang="en-CA" altLang="en-US" sz="1200" smtClean="0">
                <a:solidFill>
                  <a:schemeClr val="bg1"/>
                </a:solidFill>
              </a:rPr>
              <a:pPr/>
              <a:t>39</a:t>
            </a:fld>
            <a:endParaRPr lang="en-CA" alt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Purpose</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marL="0" lvl="0" indent="0">
              <a:buClr>
                <a:srgbClr val="7030A0"/>
              </a:buClr>
              <a:buNone/>
            </a:pPr>
            <a:r>
              <a:rPr lang="en-CA" sz="1800" b="1" dirty="0"/>
              <a:t>Introduction to accessibility (web / non-web), focusing on the ability to </a:t>
            </a:r>
          </a:p>
          <a:p>
            <a:pPr marL="0" lvl="0" indent="0">
              <a:buClr>
                <a:srgbClr val="7030A0"/>
              </a:buClr>
              <a:buNone/>
            </a:pPr>
            <a:r>
              <a:rPr lang="en-CA" sz="1800" b="1" dirty="0"/>
              <a:t>self-assess the compliance level of your asset. </a:t>
            </a:r>
          </a:p>
          <a:p>
            <a:pPr marL="0" lvl="0" indent="0">
              <a:buClr>
                <a:srgbClr val="7030A0"/>
              </a:buClr>
              <a:buNone/>
            </a:pPr>
            <a:endParaRPr lang="en-CA" sz="1800" dirty="0"/>
          </a:p>
          <a:p>
            <a:pPr marL="0" lvl="0" indent="0">
              <a:buClr>
                <a:srgbClr val="7030A0"/>
              </a:buClr>
              <a:buNone/>
            </a:pPr>
            <a:r>
              <a:rPr lang="en-CA" sz="1800" dirty="0"/>
              <a:t> </a:t>
            </a:r>
          </a:p>
          <a:p>
            <a:pPr marL="0" lvl="0" indent="0">
              <a:buClr>
                <a:srgbClr val="7030A0"/>
              </a:buClr>
              <a:buNone/>
            </a:pPr>
            <a:r>
              <a:rPr lang="en-CA" sz="1800" dirty="0"/>
              <a:t>Part 1 – All about accessibility</a:t>
            </a:r>
          </a:p>
          <a:p>
            <a:pPr marL="0" indent="0">
              <a:buClr>
                <a:srgbClr val="7030A0"/>
              </a:buClr>
              <a:buNone/>
            </a:pPr>
            <a:r>
              <a:rPr lang="en-CA" sz="1800" dirty="0"/>
              <a:t>Part 2 – Context for disabilities in Canada</a:t>
            </a:r>
          </a:p>
          <a:p>
            <a:pPr marL="0" indent="0">
              <a:buClr>
                <a:srgbClr val="7030A0"/>
              </a:buClr>
              <a:buNone/>
            </a:pPr>
            <a:r>
              <a:rPr lang="en-CA" sz="1800" dirty="0"/>
              <a:t>Part 3 – Overview of accessibility tools</a:t>
            </a:r>
            <a:endParaRPr lang="en-CA" sz="1600" dirty="0"/>
          </a:p>
          <a:p>
            <a:pPr marL="0" indent="0">
              <a:buClr>
                <a:srgbClr val="7030A0"/>
              </a:buClr>
              <a:buNone/>
            </a:pPr>
            <a:r>
              <a:rPr lang="en-CA" sz="1800" dirty="0"/>
              <a:t>Part 4 – Web Content Accessibility Guidelines</a:t>
            </a:r>
          </a:p>
          <a:p>
            <a:pPr marL="0" indent="0">
              <a:buClr>
                <a:srgbClr val="7030A0"/>
              </a:buClr>
              <a:buNone/>
            </a:pPr>
            <a:r>
              <a:rPr lang="en-CA" sz="1800" dirty="0"/>
              <a:t>Part 5 – Self assessment checklists </a:t>
            </a:r>
          </a:p>
          <a:p>
            <a:pPr marL="0" indent="0">
              <a:buClr>
                <a:srgbClr val="7030A0"/>
              </a:buClr>
              <a:buNone/>
            </a:pPr>
            <a:r>
              <a:rPr lang="en-CA" sz="1800" dirty="0"/>
              <a:t>Part 6 – Resources and contacting the ITAO</a:t>
            </a:r>
          </a:p>
        </p:txBody>
      </p:sp>
      <p:sp>
        <p:nvSpPr>
          <p:cNvPr id="4" name="Slide Number Placeholder 2"/>
          <p:cNvSpPr>
            <a:spLocks noGrp="1"/>
          </p:cNvSpPr>
          <p:nvPr>
            <p:ph type="sldNum" sz="quarter" idx="12"/>
          </p:nvPr>
        </p:nvSpPr>
        <p:spPr/>
        <p:txBody>
          <a:bodyPr/>
          <a:lstStyle/>
          <a:p>
            <a:fld id="{2E86C063-E22E-2E4C-A523-54089486E38F}" type="slidenum">
              <a:rPr lang="en-US" smtClean="0"/>
              <a:t>4</a:t>
            </a:fld>
            <a:endParaRPr lang="en-US"/>
          </a:p>
        </p:txBody>
      </p:sp>
    </p:spTree>
    <p:extLst>
      <p:ext uri="{BB962C8B-B14F-4D97-AF65-F5344CB8AC3E}">
        <p14:creationId xmlns:p14="http://schemas.microsoft.com/office/powerpoint/2010/main" val="27518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Operable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172937"/>
            <a:ext cx="8229600" cy="4951447"/>
          </a:xfrm>
        </p:spPr>
        <p:txBody>
          <a:bodyPr>
            <a:normAutofit fontScale="47500" lnSpcReduction="20000"/>
          </a:bodyPr>
          <a:lstStyle/>
          <a:p>
            <a:pPr lvl="0"/>
            <a:r>
              <a:rPr lang="en-CA" b="1" dirty="0"/>
              <a:t>GUIDELINE 2.1 – KEY BOARD ACCESSIBLE </a:t>
            </a:r>
            <a:endParaRPr lang="en-US" sz="3600" dirty="0"/>
          </a:p>
          <a:p>
            <a:pPr lvl="1"/>
            <a:r>
              <a:rPr lang="en-CA" b="1" dirty="0"/>
              <a:t>Success Criteria 2.1.1 keyboard (a)</a:t>
            </a:r>
            <a:endParaRPr lang="en-US" sz="3200" b="1" dirty="0"/>
          </a:p>
          <a:p>
            <a:pPr lvl="1"/>
            <a:r>
              <a:rPr lang="en-CA" dirty="0"/>
              <a:t>Success Criteria 2.1.2 no keyboard trap (a)</a:t>
            </a:r>
            <a:endParaRPr lang="en-US" sz="3200" dirty="0"/>
          </a:p>
          <a:p>
            <a:pPr lvl="1"/>
            <a:r>
              <a:rPr lang="en-CA" dirty="0"/>
              <a:t>Success Criteria 2.1.4 character key shortcuts (a)</a:t>
            </a:r>
            <a:endParaRPr lang="en-US" sz="3200" dirty="0"/>
          </a:p>
          <a:p>
            <a:pPr lvl="0"/>
            <a:r>
              <a:rPr lang="en-CA" b="1" dirty="0"/>
              <a:t>GUIDELINE 2.2 – ENOUGH TIME</a:t>
            </a:r>
            <a:endParaRPr lang="en-US" sz="3600" dirty="0"/>
          </a:p>
          <a:p>
            <a:pPr lvl="1"/>
            <a:r>
              <a:rPr lang="en-CA" dirty="0"/>
              <a:t>Success Criteria 2.2.1 timing adjustable (a)</a:t>
            </a:r>
            <a:endParaRPr lang="en-US" sz="3200" dirty="0"/>
          </a:p>
          <a:p>
            <a:pPr lvl="1"/>
            <a:r>
              <a:rPr lang="en-CA" dirty="0"/>
              <a:t>Success Criteria 2.2.2 pause, stop, hide (a)</a:t>
            </a:r>
            <a:endParaRPr lang="en-US" sz="3600" dirty="0"/>
          </a:p>
          <a:p>
            <a:pPr lvl="0"/>
            <a:r>
              <a:rPr lang="en-CA" b="1" dirty="0"/>
              <a:t>GUIDELINE 2.3 – SEIZURES</a:t>
            </a:r>
            <a:endParaRPr lang="en-US" sz="3600" dirty="0"/>
          </a:p>
          <a:p>
            <a:pPr lvl="1"/>
            <a:r>
              <a:rPr lang="en-CA" dirty="0"/>
              <a:t>Success Criteria 2.3.1 three flashes or below threshold (a)</a:t>
            </a:r>
            <a:endParaRPr lang="en-US" sz="3200" dirty="0"/>
          </a:p>
          <a:p>
            <a:pPr lvl="0"/>
            <a:r>
              <a:rPr lang="en-CA" b="1" dirty="0"/>
              <a:t>GUIDELINE 2.4 – NAVIGABLE</a:t>
            </a:r>
            <a:endParaRPr lang="en-US" sz="3600" dirty="0"/>
          </a:p>
          <a:p>
            <a:pPr lvl="1"/>
            <a:r>
              <a:rPr lang="en-CA" b="1" dirty="0"/>
              <a:t>Success Criteria 2.4.1 bypass blocks (a)</a:t>
            </a:r>
            <a:endParaRPr lang="en-US" sz="3200" b="1" dirty="0"/>
          </a:p>
          <a:p>
            <a:pPr lvl="1"/>
            <a:r>
              <a:rPr lang="en-CA" b="1" dirty="0"/>
              <a:t>Success Criteria 2.4.2 page titled (a)</a:t>
            </a:r>
            <a:endParaRPr lang="en-US" sz="3200" b="1" dirty="0"/>
          </a:p>
          <a:p>
            <a:pPr lvl="1"/>
            <a:r>
              <a:rPr lang="en-CA" b="1" dirty="0"/>
              <a:t>Success Criteria 2.4.3 focus order  (a)</a:t>
            </a:r>
            <a:endParaRPr lang="en-US" sz="3200" b="1" dirty="0"/>
          </a:p>
          <a:p>
            <a:pPr lvl="1"/>
            <a:r>
              <a:rPr lang="en-CA" b="1" dirty="0"/>
              <a:t>Success Criteria 2.4.4 link Purpose (in context) (a)</a:t>
            </a:r>
            <a:endParaRPr lang="en-US" sz="3200" b="1" dirty="0"/>
          </a:p>
          <a:p>
            <a:pPr lvl="1"/>
            <a:r>
              <a:rPr lang="en-CA" dirty="0"/>
              <a:t>Success Criteria 2.4.5 multiple ways (aa)</a:t>
            </a:r>
            <a:endParaRPr lang="en-US" sz="3200" dirty="0"/>
          </a:p>
          <a:p>
            <a:pPr lvl="1"/>
            <a:r>
              <a:rPr lang="en-CA" b="1" dirty="0"/>
              <a:t>Success Criteria 2.4.6 headings and labels (aa)</a:t>
            </a:r>
            <a:endParaRPr lang="en-US" sz="3200" b="1" dirty="0"/>
          </a:p>
          <a:p>
            <a:pPr lvl="1"/>
            <a:r>
              <a:rPr lang="fr-CA" b="1" dirty="0" err="1"/>
              <a:t>Success</a:t>
            </a:r>
            <a:r>
              <a:rPr lang="fr-CA" b="1" dirty="0"/>
              <a:t> </a:t>
            </a:r>
            <a:r>
              <a:rPr lang="fr-CA" b="1" dirty="0" err="1"/>
              <a:t>Criteria</a:t>
            </a:r>
            <a:r>
              <a:rPr lang="fr-CA" b="1" dirty="0"/>
              <a:t> 2.4.7 focus visible (</a:t>
            </a:r>
            <a:r>
              <a:rPr lang="fr-CA" b="1" dirty="0" err="1"/>
              <a:t>aa</a:t>
            </a:r>
            <a:r>
              <a:rPr lang="fr-CA" b="1" dirty="0"/>
              <a:t>)</a:t>
            </a:r>
            <a:endParaRPr lang="en-US" sz="3200" b="1" dirty="0"/>
          </a:p>
          <a:p>
            <a:pPr lvl="0"/>
            <a:r>
              <a:rPr lang="en-CA" b="1" dirty="0"/>
              <a:t>GUIDELINE 2.5 – INPUT MODALITIES</a:t>
            </a:r>
            <a:endParaRPr lang="en-US" sz="3600" dirty="0"/>
          </a:p>
          <a:p>
            <a:pPr lvl="1"/>
            <a:r>
              <a:rPr lang="en-CA" dirty="0"/>
              <a:t>Success Criteria 2.5.1 pointer gestures (a)</a:t>
            </a:r>
            <a:endParaRPr lang="en-US" sz="3200" dirty="0"/>
          </a:p>
          <a:p>
            <a:pPr lvl="1"/>
            <a:r>
              <a:rPr lang="en-CA" dirty="0"/>
              <a:t>Success Criteria 2.5.2 pointer cancellation (a)</a:t>
            </a:r>
            <a:endParaRPr lang="en-US" sz="3200" dirty="0"/>
          </a:p>
          <a:p>
            <a:pPr lvl="1"/>
            <a:r>
              <a:rPr lang="en-CA" dirty="0"/>
              <a:t>Success Criteria 2.5.3 label in name (a)</a:t>
            </a:r>
            <a:endParaRPr lang="en-US" sz="3200" dirty="0"/>
          </a:p>
          <a:p>
            <a:pPr lvl="1"/>
            <a:r>
              <a:rPr lang="en-CA" dirty="0"/>
              <a:t>Success Criteria 2.5.4 motion actuation (a)</a:t>
            </a:r>
            <a:endParaRPr lang="en-US"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40</a:t>
            </a:fld>
            <a:endParaRPr lang="en-CA" altLang="en-US" sz="1200">
              <a:solidFill>
                <a:schemeClr val="bg1"/>
              </a:solidFill>
            </a:endParaRPr>
          </a:p>
        </p:txBody>
      </p:sp>
    </p:spTree>
    <p:extLst>
      <p:ext uri="{BB962C8B-B14F-4D97-AF65-F5344CB8AC3E}">
        <p14:creationId xmlns:p14="http://schemas.microsoft.com/office/powerpoint/2010/main" val="30107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D61CA15-9CD9-4E7C-9BA3-C9D53DDA731C}"/>
              </a:ext>
            </a:extLst>
          </p:cNvPr>
          <p:cNvSpPr>
            <a:spLocks noGrp="1"/>
          </p:cNvSpPr>
          <p:nvPr>
            <p:ph type="title"/>
          </p:nvPr>
        </p:nvSpPr>
        <p:spPr/>
        <p:txBody>
          <a:bodyPr/>
          <a:lstStyle/>
          <a:p>
            <a:r>
              <a:rPr lang="en-CA" altLang="en-US" dirty="0">
                <a:solidFill>
                  <a:srgbClr val="7030A0"/>
                </a:solidFill>
              </a:rPr>
              <a:t>Is the web page understandable?</a:t>
            </a:r>
          </a:p>
        </p:txBody>
      </p:sp>
      <p:sp>
        <p:nvSpPr>
          <p:cNvPr id="48131" name="Content Placeholder 2">
            <a:extLst>
              <a:ext uri="{FF2B5EF4-FFF2-40B4-BE49-F238E27FC236}">
                <a16:creationId xmlns:a16="http://schemas.microsoft.com/office/drawing/2014/main" id="{7592427C-B5D1-4004-9BD8-1E16A253463F}"/>
              </a:ext>
            </a:extLst>
          </p:cNvPr>
          <p:cNvSpPr>
            <a:spLocks noGrp="1"/>
          </p:cNvSpPr>
          <p:nvPr>
            <p:ph idx="1"/>
          </p:nvPr>
        </p:nvSpPr>
        <p:spPr>
          <a:xfrm>
            <a:off x="457200" y="1417638"/>
            <a:ext cx="8229600" cy="4525963"/>
          </a:xfrm>
        </p:spPr>
        <p:txBody>
          <a:bodyPr>
            <a:normAutofit fontScale="85000" lnSpcReduction="20000"/>
          </a:bodyPr>
          <a:lstStyle/>
          <a:p>
            <a:pPr marL="0" indent="0" eaLnBrk="1" hangingPunct="1">
              <a:buNone/>
            </a:pPr>
            <a:r>
              <a:rPr lang="en-CA" altLang="en-US" dirty="0">
                <a:solidFill>
                  <a:srgbClr val="7030A0"/>
                </a:solidFill>
              </a:rPr>
              <a:t>Information and the operation of user interface must be understandable.</a:t>
            </a:r>
          </a:p>
          <a:p>
            <a:pPr marL="0" indent="0" eaLnBrk="1" hangingPunct="1">
              <a:buNone/>
            </a:pPr>
            <a:endParaRPr lang="en-CA" altLang="en-US" sz="2400" dirty="0">
              <a:solidFill>
                <a:srgbClr val="7030A0"/>
              </a:solidFill>
            </a:endParaRPr>
          </a:p>
          <a:p>
            <a:pPr eaLnBrk="1" hangingPunct="1"/>
            <a:r>
              <a:rPr lang="en-CA" altLang="en-US" b="0" dirty="0"/>
              <a:t>Can the language of the page, and any changes in language, be programmatically determined? </a:t>
            </a:r>
          </a:p>
          <a:p>
            <a:pPr eaLnBrk="1" hangingPunct="1"/>
            <a:r>
              <a:rPr lang="en-CA" altLang="en-US" b="0" dirty="0"/>
              <a:t>Is there enough information related to interactive elements for all users to be able to successfully interact with the page (including error handling)?  </a:t>
            </a:r>
          </a:p>
          <a:p>
            <a:pPr eaLnBrk="1" hangingPunct="1"/>
            <a:r>
              <a:rPr lang="en-CA" altLang="en-US" b="0" dirty="0"/>
              <a:t>Do elements repeated across pages appear in the same relative order? </a:t>
            </a:r>
          </a:p>
          <a:p>
            <a:pPr eaLnBrk="1" hangingPunct="1"/>
            <a:r>
              <a:rPr lang="en-CA" altLang="en-US" b="0" dirty="0"/>
              <a:t>Does the content follow the Canada.ca Content Style Guide?</a:t>
            </a:r>
            <a:endParaRPr lang="en-CA" altLang="en-US" dirty="0"/>
          </a:p>
        </p:txBody>
      </p:sp>
      <p:sp>
        <p:nvSpPr>
          <p:cNvPr id="48132" name="Slide Number Placeholder 3">
            <a:extLst>
              <a:ext uri="{FF2B5EF4-FFF2-40B4-BE49-F238E27FC236}">
                <a16:creationId xmlns:a16="http://schemas.microsoft.com/office/drawing/2014/main" id="{D87971BD-FB1A-47E5-AA28-26C5662CCEFA}"/>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1D64B329-1DF6-4BF6-B5F0-0A28F0D7FF85}" type="slidenum">
              <a:rPr lang="en-CA" altLang="en-US" sz="1200" smtClean="0">
                <a:solidFill>
                  <a:srgbClr val="FFFFFF"/>
                </a:solidFill>
              </a:rPr>
              <a:pPr/>
              <a:t>41</a:t>
            </a:fld>
            <a:endParaRPr lang="en-CA" altLang="en-US" sz="12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Understandable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314604"/>
            <a:ext cx="8229600" cy="4951447"/>
          </a:xfrm>
        </p:spPr>
        <p:txBody>
          <a:bodyPr>
            <a:normAutofit/>
          </a:bodyPr>
          <a:lstStyle/>
          <a:p>
            <a:pPr lvl="0"/>
            <a:r>
              <a:rPr lang="en-CA" sz="1800" b="1" dirty="0"/>
              <a:t>GUIDELINE 3.1 – READABLE</a:t>
            </a:r>
            <a:endParaRPr lang="en-US" sz="1800" dirty="0"/>
          </a:p>
          <a:p>
            <a:pPr lvl="1"/>
            <a:r>
              <a:rPr lang="en-CA" sz="1600" b="1" dirty="0"/>
              <a:t>Success Criteria 3.1.1 language of page (a)</a:t>
            </a:r>
            <a:endParaRPr lang="en-US" sz="1800" b="1" dirty="0"/>
          </a:p>
          <a:p>
            <a:pPr lvl="1"/>
            <a:r>
              <a:rPr lang="en-CA" sz="1600" b="1" dirty="0"/>
              <a:t>Success Criteria 3.1.2 language of parts (aa)</a:t>
            </a:r>
            <a:endParaRPr lang="en-US" sz="1800" b="1" dirty="0"/>
          </a:p>
          <a:p>
            <a:pPr lvl="0"/>
            <a:r>
              <a:rPr lang="en-CA" sz="1800" b="1" dirty="0"/>
              <a:t>GUIDELINE 3.2 - PREDICTABLE </a:t>
            </a:r>
            <a:endParaRPr lang="en-US" sz="1800" dirty="0"/>
          </a:p>
          <a:p>
            <a:pPr lvl="1"/>
            <a:r>
              <a:rPr lang="en-CA" sz="1600" b="1" dirty="0"/>
              <a:t>Success Criteria 3.2.1 on focus (a)</a:t>
            </a:r>
            <a:endParaRPr lang="en-US" sz="1800" b="1" dirty="0"/>
          </a:p>
          <a:p>
            <a:pPr lvl="1"/>
            <a:r>
              <a:rPr lang="en-CA" sz="1600" b="1" dirty="0"/>
              <a:t>Success Criteria 3.2.2 on input (a)</a:t>
            </a:r>
            <a:endParaRPr lang="en-US" sz="1800" b="1" dirty="0"/>
          </a:p>
          <a:p>
            <a:pPr lvl="1"/>
            <a:r>
              <a:rPr lang="en-CA" sz="1600" dirty="0"/>
              <a:t>Success Criteria 3.2.3 consistent navigation (aa)</a:t>
            </a:r>
            <a:endParaRPr lang="en-US" sz="1800" dirty="0"/>
          </a:p>
          <a:p>
            <a:pPr lvl="1"/>
            <a:r>
              <a:rPr lang="en-CA" sz="1600" dirty="0"/>
              <a:t>Success Criteria 3.2.4 consistent identification (aa)</a:t>
            </a:r>
            <a:endParaRPr lang="en-US" sz="1800" dirty="0"/>
          </a:p>
          <a:p>
            <a:pPr lvl="0"/>
            <a:r>
              <a:rPr lang="en-CA" sz="1800" b="1" dirty="0"/>
              <a:t>GUIDELINE 3.3 – INPUT ASSISTANCE</a:t>
            </a:r>
            <a:endParaRPr lang="en-US" sz="1800" dirty="0"/>
          </a:p>
          <a:p>
            <a:pPr lvl="1"/>
            <a:r>
              <a:rPr lang="en-CA" sz="1600" dirty="0"/>
              <a:t>Success Criteria 3.3.1 error identification (a)</a:t>
            </a:r>
            <a:endParaRPr lang="en-US" sz="1800" dirty="0"/>
          </a:p>
          <a:p>
            <a:pPr lvl="1"/>
            <a:r>
              <a:rPr lang="en-CA" sz="1600" b="1" dirty="0"/>
              <a:t>Success Criteria 3.3.2 labels or instructions (a)</a:t>
            </a:r>
            <a:endParaRPr lang="en-US" sz="1800" b="1" dirty="0"/>
          </a:p>
          <a:p>
            <a:pPr lvl="1"/>
            <a:r>
              <a:rPr lang="en-CA" sz="1600" dirty="0"/>
              <a:t>Success Criteria 3.3.3 error suggestion (aa)</a:t>
            </a:r>
            <a:endParaRPr lang="en-US" sz="1800" dirty="0"/>
          </a:p>
          <a:p>
            <a:pPr lvl="1"/>
            <a:r>
              <a:rPr lang="en-CA" sz="1600" dirty="0"/>
              <a:t>Success Criteria 3.3.4 error prevention (legal, financial, data) (aa)</a:t>
            </a:r>
            <a:endParaRPr lang="en-US"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42</a:t>
            </a:fld>
            <a:endParaRPr lang="en-CA" altLang="en-US" sz="1200">
              <a:solidFill>
                <a:schemeClr val="bg1"/>
              </a:solidFill>
            </a:endParaRPr>
          </a:p>
        </p:txBody>
      </p:sp>
    </p:spTree>
    <p:extLst>
      <p:ext uri="{BB962C8B-B14F-4D97-AF65-F5344CB8AC3E}">
        <p14:creationId xmlns:p14="http://schemas.microsoft.com/office/powerpoint/2010/main" val="63285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06DB479-B64D-472E-BEB0-841409A4A1B9}"/>
              </a:ext>
            </a:extLst>
          </p:cNvPr>
          <p:cNvSpPr>
            <a:spLocks noGrp="1"/>
          </p:cNvSpPr>
          <p:nvPr>
            <p:ph type="title"/>
          </p:nvPr>
        </p:nvSpPr>
        <p:spPr/>
        <p:txBody>
          <a:bodyPr/>
          <a:lstStyle/>
          <a:p>
            <a:pPr eaLnBrk="1" hangingPunct="1"/>
            <a:r>
              <a:rPr lang="en-CA" altLang="en-US" dirty="0">
                <a:solidFill>
                  <a:srgbClr val="7030A0"/>
                </a:solidFill>
              </a:rPr>
              <a:t>Is the web page robust?</a:t>
            </a:r>
          </a:p>
        </p:txBody>
      </p:sp>
      <p:sp>
        <p:nvSpPr>
          <p:cNvPr id="49155" name="Content Placeholder 2">
            <a:extLst>
              <a:ext uri="{FF2B5EF4-FFF2-40B4-BE49-F238E27FC236}">
                <a16:creationId xmlns:a16="http://schemas.microsoft.com/office/drawing/2014/main" id="{A5F4328F-5A14-4604-8A05-15AFAEB3BE1B}"/>
              </a:ext>
            </a:extLst>
          </p:cNvPr>
          <p:cNvSpPr>
            <a:spLocks noGrp="1"/>
          </p:cNvSpPr>
          <p:nvPr>
            <p:ph idx="1"/>
          </p:nvPr>
        </p:nvSpPr>
        <p:spPr>
          <a:xfrm>
            <a:off x="457200" y="1269049"/>
            <a:ext cx="8229600" cy="4525963"/>
          </a:xfrm>
        </p:spPr>
        <p:txBody>
          <a:bodyPr>
            <a:normAutofit fontScale="92500"/>
          </a:bodyPr>
          <a:lstStyle/>
          <a:p>
            <a:pPr marL="0" indent="0" eaLnBrk="1" hangingPunct="1">
              <a:buNone/>
            </a:pPr>
            <a:r>
              <a:rPr lang="en-CA" altLang="en-US" dirty="0">
                <a:solidFill>
                  <a:srgbClr val="7030A0"/>
                </a:solidFill>
              </a:rPr>
              <a:t>Content must be robust enough that it can be interpreted reliably by a wide variety of user agents, including assistive technologies.</a:t>
            </a:r>
          </a:p>
          <a:p>
            <a:pPr marL="0" indent="0" eaLnBrk="1" hangingPunct="1">
              <a:buNone/>
            </a:pPr>
            <a:endParaRPr lang="en-CA" altLang="en-US" dirty="0">
              <a:solidFill>
                <a:srgbClr val="7030A0"/>
              </a:solidFill>
            </a:endParaRPr>
          </a:p>
          <a:p>
            <a:pPr eaLnBrk="1" hangingPunct="1"/>
            <a:r>
              <a:rPr lang="en-CA" altLang="en-US" b="0" dirty="0"/>
              <a:t>Can users determine the roles, states, and properties of custom elements? </a:t>
            </a:r>
          </a:p>
          <a:p>
            <a:pPr eaLnBrk="1" hangingPunct="1"/>
            <a:r>
              <a:rPr lang="en-CA" altLang="en-US" b="0" dirty="0"/>
              <a:t>Does the markup language use conform to the concept of being “well formed” according to its specification?  </a:t>
            </a:r>
          </a:p>
        </p:txBody>
      </p:sp>
      <p:sp>
        <p:nvSpPr>
          <p:cNvPr id="49157" name="Slide Number Placeholder 4">
            <a:extLst>
              <a:ext uri="{FF2B5EF4-FFF2-40B4-BE49-F238E27FC236}">
                <a16:creationId xmlns:a16="http://schemas.microsoft.com/office/drawing/2014/main" id="{9D8FA367-CB4C-4F00-9A5E-8A1DCAD6C47D}"/>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EBBCA207-A7FE-4593-A803-6F6D72B0C08D}" type="slidenum">
              <a:rPr lang="en-CA" altLang="en-US" sz="1200" smtClean="0">
                <a:solidFill>
                  <a:schemeClr val="bg1"/>
                </a:solidFill>
              </a:rPr>
              <a:pPr/>
              <a:t>43</a:t>
            </a:fld>
            <a:endParaRPr lang="en-CA" altLang="en-US" sz="12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nvPr>
        </p:nvSpPr>
        <p:spPr/>
        <p:txBody>
          <a:bodyPr/>
          <a:lstStyle/>
          <a:p>
            <a:pPr eaLnBrk="1" hangingPunct="1"/>
            <a:r>
              <a:rPr lang="en-CA" altLang="en-US" dirty="0">
                <a:solidFill>
                  <a:srgbClr val="7030A0"/>
                </a:solidFill>
              </a:rPr>
              <a:t>Robust – Deep dive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nvPr>
        </p:nvSpPr>
        <p:spPr>
          <a:xfrm>
            <a:off x="457200" y="1314604"/>
            <a:ext cx="8229600" cy="4951447"/>
          </a:xfrm>
        </p:spPr>
        <p:txBody>
          <a:bodyPr>
            <a:normAutofit/>
          </a:bodyPr>
          <a:lstStyle/>
          <a:p>
            <a:pPr lvl="0"/>
            <a:r>
              <a:rPr lang="en-CA" sz="1800" b="1" dirty="0"/>
              <a:t>GUIDELINE 4.1 – COMPATIBLE</a:t>
            </a:r>
            <a:endParaRPr lang="en-US" sz="2000" dirty="0"/>
          </a:p>
          <a:p>
            <a:pPr lvl="1"/>
            <a:r>
              <a:rPr lang="en-CA" sz="1600" b="1" dirty="0"/>
              <a:t>Success Criteria 4.1.1 parsing (a)</a:t>
            </a:r>
            <a:endParaRPr lang="en-US" sz="1800" b="1" dirty="0"/>
          </a:p>
          <a:p>
            <a:pPr lvl="1"/>
            <a:r>
              <a:rPr lang="en-CA" sz="1600" b="1" dirty="0"/>
              <a:t>Success Criteria 4.1.2 name, role value (a)</a:t>
            </a:r>
            <a:r>
              <a:rPr lang="en-CA" sz="1600" dirty="0"/>
              <a:t>	</a:t>
            </a:r>
            <a:endParaRPr lang="en-US" sz="1800" dirty="0"/>
          </a:p>
          <a:p>
            <a:pPr lvl="1"/>
            <a:r>
              <a:rPr lang="en-CA" sz="1600" dirty="0"/>
              <a:t>Success Criteria 4.1.3 status messages (aa)</a:t>
            </a:r>
            <a:endParaRPr lang="en-US"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561F5A92-C881-4B57-9ADD-6018561E1DAE}" type="slidenum">
              <a:rPr lang="en-CA" altLang="en-US" sz="1200" smtClean="0">
                <a:solidFill>
                  <a:schemeClr val="bg1"/>
                </a:solidFill>
              </a:rPr>
              <a:pPr/>
              <a:t>44</a:t>
            </a:fld>
            <a:endParaRPr lang="en-CA" altLang="en-US" sz="1200">
              <a:solidFill>
                <a:schemeClr val="bg1"/>
              </a:solidFill>
            </a:endParaRPr>
          </a:p>
        </p:txBody>
      </p:sp>
    </p:spTree>
    <p:extLst>
      <p:ext uri="{BB962C8B-B14F-4D97-AF65-F5344CB8AC3E}">
        <p14:creationId xmlns:p14="http://schemas.microsoft.com/office/powerpoint/2010/main" val="178009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nvPr>
        </p:nvSpPr>
        <p:spPr/>
        <p:txBody>
          <a:bodyPr/>
          <a:lstStyle/>
          <a:p>
            <a:pPr eaLnBrk="1" hangingPunct="1"/>
            <a:r>
              <a:rPr lang="en-US" altLang="en-US" dirty="0">
                <a:solidFill>
                  <a:srgbClr val="7030A0"/>
                </a:solidFill>
              </a:rPr>
              <a:t>WCAG conformance requirements</a:t>
            </a:r>
            <a:r>
              <a:rPr lang="en-CA" altLang="en-US" dirty="0">
                <a:solidFill>
                  <a:srgbClr val="7030A0"/>
                </a:solidFill>
              </a:rPr>
              <a:t> </a:t>
            </a:r>
            <a:endParaRPr lang="en-US" altLang="en-US" dirty="0">
              <a:solidFill>
                <a:srgbClr val="7030A0"/>
              </a:solidFill>
            </a:endParaRPr>
          </a:p>
        </p:txBody>
      </p:sp>
      <p:sp>
        <p:nvSpPr>
          <p:cNvPr id="51203" name="Rectangle 8">
            <a:extLst>
              <a:ext uri="{FF2B5EF4-FFF2-40B4-BE49-F238E27FC236}">
                <a16:creationId xmlns:a16="http://schemas.microsoft.com/office/drawing/2014/main" id="{2AAE206D-25BE-4A86-8DAC-E5E10311F641}"/>
              </a:ext>
            </a:extLst>
          </p:cNvPr>
          <p:cNvSpPr>
            <a:spLocks noGrp="1" noChangeArrowheads="1"/>
          </p:cNvSpPr>
          <p:nvPr>
            <p:ph idx="1"/>
          </p:nvPr>
        </p:nvSpPr>
        <p:spPr>
          <a:xfrm>
            <a:off x="457200" y="1404938"/>
            <a:ext cx="8229600" cy="4525963"/>
          </a:xfrm>
        </p:spPr>
        <p:txBody>
          <a:bodyPr/>
          <a:lstStyle/>
          <a:p>
            <a:pPr marL="457200" indent="-457200" eaLnBrk="1" hangingPunct="1">
              <a:buFont typeface="Wingdings" panose="05000000000000000000" pitchFamily="2" charset="2"/>
              <a:buAutoNum type="arabicPeriod"/>
            </a:pPr>
            <a:r>
              <a:rPr lang="en-US" altLang="en-US" dirty="0"/>
              <a:t>Conformance level</a:t>
            </a:r>
          </a:p>
          <a:p>
            <a:pPr marL="914400" lvl="1" eaLnBrk="1" hangingPunct="1"/>
            <a:r>
              <a:rPr lang="en-US" altLang="en-US" dirty="0"/>
              <a:t>Conform to level AA (includes all level A)</a:t>
            </a:r>
          </a:p>
          <a:p>
            <a:pPr marL="457200" indent="-457200" eaLnBrk="1" hangingPunct="1">
              <a:buFont typeface="Wingdings" panose="05000000000000000000" pitchFamily="2" charset="2"/>
              <a:buAutoNum type="arabicPeriod"/>
            </a:pPr>
            <a:r>
              <a:rPr lang="en-US" altLang="en-US" dirty="0"/>
              <a:t>Full pages</a:t>
            </a:r>
          </a:p>
          <a:p>
            <a:pPr marL="457200" indent="-457200" eaLnBrk="1" hangingPunct="1">
              <a:buFont typeface="Wingdings" panose="05000000000000000000" pitchFamily="2" charset="2"/>
              <a:buAutoNum type="arabicPeriod"/>
            </a:pPr>
            <a:r>
              <a:rPr lang="en-US" altLang="en-US" dirty="0"/>
              <a:t>Complete processes</a:t>
            </a:r>
          </a:p>
          <a:p>
            <a:pPr marL="457200" indent="-457200" eaLnBrk="1" hangingPunct="1">
              <a:buFont typeface="Wingdings" panose="05000000000000000000" pitchFamily="2" charset="2"/>
              <a:buAutoNum type="arabicPeriod"/>
            </a:pPr>
            <a:r>
              <a:rPr lang="en-US" altLang="en-US" dirty="0"/>
              <a:t>Only accessibility-supported ways of using technologies</a:t>
            </a:r>
          </a:p>
          <a:p>
            <a:pPr marL="914400" lvl="1" eaLnBrk="1" hangingPunct="1"/>
            <a:r>
              <a:rPr lang="en-US" altLang="en-US" dirty="0"/>
              <a:t>Use technologies that can be relied upon</a:t>
            </a:r>
          </a:p>
          <a:p>
            <a:pPr marL="457200" indent="-457200" eaLnBrk="1" hangingPunct="1">
              <a:buFont typeface="Wingdings" panose="05000000000000000000" pitchFamily="2" charset="2"/>
              <a:buAutoNum type="arabicPeriod"/>
            </a:pPr>
            <a:r>
              <a:rPr lang="en-US" altLang="en-US" dirty="0"/>
              <a:t>Non-interference</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05377906-E0B5-4897-A1C1-553258C42D3D}" type="slidenum">
              <a:rPr lang="en-CA" altLang="en-US" sz="1200" smtClean="0">
                <a:solidFill>
                  <a:schemeClr val="bg1"/>
                </a:solidFill>
              </a:rPr>
              <a:pPr/>
              <a:t>45</a:t>
            </a:fld>
            <a:endParaRPr lang="en-CA" altLang="en-US" sz="120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nvPr>
        </p:nvSpPr>
        <p:spPr/>
        <p:txBody>
          <a:bodyPr/>
          <a:lstStyle/>
          <a:p>
            <a:pPr eaLnBrk="1" hangingPunct="1"/>
            <a:r>
              <a:rPr lang="en-US" altLang="en-US" dirty="0">
                <a:solidFill>
                  <a:srgbClr val="7030A0"/>
                </a:solidFill>
              </a:rPr>
              <a:t>WCAG final quiz</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fld id="{05377906-E0B5-4897-A1C1-553258C42D3D}" type="slidenum">
              <a:rPr lang="en-CA" altLang="en-US" sz="1200" smtClean="0">
                <a:solidFill>
                  <a:schemeClr val="bg1"/>
                </a:solidFill>
              </a:rPr>
              <a:pPr/>
              <a:t>46</a:t>
            </a:fld>
            <a:endParaRPr lang="en-CA" altLang="en-US" sz="1200">
              <a:solidFill>
                <a:schemeClr val="bg1"/>
              </a:solidFill>
            </a:endParaRPr>
          </a:p>
        </p:txBody>
      </p:sp>
      <p:sp>
        <p:nvSpPr>
          <p:cNvPr id="4" name="TextBox 3">
            <a:extLst>
              <a:ext uri="{FF2B5EF4-FFF2-40B4-BE49-F238E27FC236}">
                <a16:creationId xmlns:a16="http://schemas.microsoft.com/office/drawing/2014/main" id="{BA3E8D27-3309-4D4D-8E9A-7B32EBF8B1B9}"/>
              </a:ext>
            </a:extLst>
          </p:cNvPr>
          <p:cNvSpPr txBox="1"/>
          <p:nvPr/>
        </p:nvSpPr>
        <p:spPr>
          <a:xfrm>
            <a:off x="457200" y="1417638"/>
            <a:ext cx="4871847" cy="1107996"/>
          </a:xfrm>
          <a:prstGeom prst="rect">
            <a:avLst/>
          </a:prstGeom>
          <a:noFill/>
        </p:spPr>
        <p:txBody>
          <a:bodyPr wrap="none" rtlCol="0">
            <a:spAutoFit/>
          </a:bodyPr>
          <a:lstStyle/>
          <a:p>
            <a:r>
              <a:rPr lang="pt-BR" altLang="en-US" sz="2400" dirty="0"/>
              <a:t>Final exercise: Quiz on WCAG 2.1</a:t>
            </a:r>
          </a:p>
          <a:p>
            <a:r>
              <a:rPr lang="en-CA" altLang="en-US" sz="2400" dirty="0"/>
              <a:t>Review of </a:t>
            </a:r>
            <a:r>
              <a:rPr lang="pt-BR" altLang="en-US" sz="2400" dirty="0"/>
              <a:t>Quiz on WCAG 2.1</a:t>
            </a:r>
          </a:p>
          <a:p>
            <a:endParaRPr lang="en-US" dirty="0"/>
          </a:p>
        </p:txBody>
      </p:sp>
    </p:spTree>
    <p:extLst>
      <p:ext uri="{BB962C8B-B14F-4D97-AF65-F5344CB8AC3E}">
        <p14:creationId xmlns:p14="http://schemas.microsoft.com/office/powerpoint/2010/main" val="80185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32E-58C4-49AD-B1AD-8FA6AD5BAEF5}"/>
              </a:ext>
            </a:extLst>
          </p:cNvPr>
          <p:cNvSpPr>
            <a:spLocks noGrp="1"/>
          </p:cNvSpPr>
          <p:nvPr>
            <p:ph type="title"/>
          </p:nvPr>
        </p:nvSpPr>
        <p:spPr/>
        <p:txBody>
          <a:bodyPr/>
          <a:lstStyle/>
          <a:p>
            <a:r>
              <a:rPr lang="en-US" dirty="0">
                <a:solidFill>
                  <a:srgbClr val="7030A0"/>
                </a:solidFill>
              </a:rPr>
              <a:t>Self-assessment checklists</a:t>
            </a:r>
          </a:p>
        </p:txBody>
      </p:sp>
      <p:sp>
        <p:nvSpPr>
          <p:cNvPr id="3" name="Content Placeholder 2">
            <a:extLst>
              <a:ext uri="{FF2B5EF4-FFF2-40B4-BE49-F238E27FC236}">
                <a16:creationId xmlns:a16="http://schemas.microsoft.com/office/drawing/2014/main" id="{8F8755CA-23CD-4D90-8EEF-639343D5A8C2}"/>
              </a:ext>
            </a:extLst>
          </p:cNvPr>
          <p:cNvSpPr>
            <a:spLocks noGrp="1"/>
          </p:cNvSpPr>
          <p:nvPr>
            <p:ph idx="1"/>
          </p:nvPr>
        </p:nvSpPr>
        <p:spPr>
          <a:xfrm>
            <a:off x="457200" y="1417638"/>
            <a:ext cx="8229600" cy="4525963"/>
          </a:xfrm>
        </p:spPr>
        <p:txBody>
          <a:bodyPr>
            <a:normAutofit/>
          </a:bodyPr>
          <a:lstStyle/>
          <a:p>
            <a:r>
              <a:rPr lang="en-US" dirty="0"/>
              <a:t>Web Standards Centre of </a:t>
            </a:r>
            <a:r>
              <a:rPr lang="en-US" dirty="0" smtClean="0"/>
              <a:t>Expertise</a:t>
            </a:r>
          </a:p>
          <a:p>
            <a:pPr lvl="1"/>
            <a:r>
              <a:rPr lang="en-CA" u="sng" dirty="0">
                <a:hlinkClick r:id="rId2"/>
              </a:rPr>
              <a:t>Web Standards </a:t>
            </a:r>
            <a:r>
              <a:rPr lang="en-CA" u="sng" dirty="0" err="1">
                <a:hlinkClick r:id="rId2"/>
              </a:rPr>
              <a:t>CoE</a:t>
            </a:r>
            <a:r>
              <a:rPr lang="en-CA" u="sng" dirty="0">
                <a:hlinkClick r:id="rId2"/>
              </a:rPr>
              <a:t> checklist</a:t>
            </a:r>
            <a:endParaRPr lang="en-CA" dirty="0"/>
          </a:p>
          <a:p>
            <a:pPr marL="0" indent="0">
              <a:buNone/>
            </a:pPr>
            <a:endParaRPr lang="en-US" dirty="0"/>
          </a:p>
          <a:p>
            <a:r>
              <a:rPr lang="en-US" dirty="0"/>
              <a:t>Accessibility Compliance </a:t>
            </a:r>
            <a:r>
              <a:rPr lang="en-US" dirty="0" smtClean="0"/>
              <a:t>Assessment</a:t>
            </a:r>
          </a:p>
          <a:p>
            <a:pPr lvl="1"/>
            <a:r>
              <a:rPr lang="en-CA" u="sng" dirty="0">
                <a:hlinkClick r:id="rId3"/>
              </a:rPr>
              <a:t>ACA checklist</a:t>
            </a:r>
            <a:endParaRPr lang="en-CA" dirty="0"/>
          </a:p>
          <a:p>
            <a:endParaRPr lang="en-US" dirty="0"/>
          </a:p>
          <a:p>
            <a:r>
              <a:rPr lang="en-US" sz="2400" dirty="0"/>
              <a:t>The checklists cover approx. </a:t>
            </a:r>
            <a:r>
              <a:rPr lang="en-US" sz="2400" dirty="0" smtClean="0"/>
              <a:t>70-80</a:t>
            </a:r>
            <a:r>
              <a:rPr lang="en-US" sz="2400" dirty="0"/>
              <a:t>% of accessibility requirements that does not require an expert to verify.</a:t>
            </a:r>
          </a:p>
        </p:txBody>
      </p:sp>
      <p:sp>
        <p:nvSpPr>
          <p:cNvPr id="4" name="Slide Number Placeholder 3">
            <a:extLst>
              <a:ext uri="{FF2B5EF4-FFF2-40B4-BE49-F238E27FC236}">
                <a16:creationId xmlns:a16="http://schemas.microsoft.com/office/drawing/2014/main" id="{8754E5CE-A79E-4EEB-8B8D-B1461E6C6386}"/>
              </a:ext>
            </a:extLst>
          </p:cNvPr>
          <p:cNvSpPr>
            <a:spLocks noGrp="1"/>
          </p:cNvSpPr>
          <p:nvPr>
            <p:ph type="sldNum" sz="quarter" idx="12"/>
          </p:nvPr>
        </p:nvSpPr>
        <p:spPr/>
        <p:txBody>
          <a:bodyPr/>
          <a:lstStyle/>
          <a:p>
            <a:fld id="{2E86C063-E22E-2E4C-A523-54089486E38F}" type="slidenum">
              <a:rPr lang="en-US" smtClean="0"/>
              <a:t>47</a:t>
            </a:fld>
            <a:endParaRPr lang="en-US"/>
          </a:p>
        </p:txBody>
      </p:sp>
    </p:spTree>
    <p:extLst>
      <p:ext uri="{BB962C8B-B14F-4D97-AF65-F5344CB8AC3E}">
        <p14:creationId xmlns:p14="http://schemas.microsoft.com/office/powerpoint/2010/main" val="2274467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Resources</a:t>
            </a:r>
            <a:endParaRPr lang="en-CA" sz="2200" dirty="0">
              <a:solidFill>
                <a:srgbClr val="7030A0"/>
              </a:solidFill>
              <a:latin typeface="+mn-lt"/>
              <a:ea typeface="+mn-ea"/>
              <a:cs typeface="+mn-cs"/>
            </a:endParaRPr>
          </a:p>
        </p:txBody>
      </p:sp>
      <p:sp>
        <p:nvSpPr>
          <p:cNvPr id="3" name="Content Placeholder 3"/>
          <p:cNvSpPr>
            <a:spLocks noGrp="1"/>
          </p:cNvSpPr>
          <p:nvPr>
            <p:ph idx="4294967295"/>
          </p:nvPr>
        </p:nvSpPr>
        <p:spPr>
          <a:xfrm>
            <a:off x="457199" y="1041068"/>
            <a:ext cx="8229601" cy="4740364"/>
          </a:xfrm>
          <a:prstGeom prst="rect">
            <a:avLst/>
          </a:prstGeom>
          <a:ln>
            <a:noFill/>
          </a:ln>
        </p:spPr>
        <p:txBody>
          <a:bodyPr>
            <a:noAutofit/>
          </a:bodyPr>
          <a:lstStyle/>
          <a:p>
            <a:pPr marL="0" indent="0">
              <a:spcBef>
                <a:spcPts val="0"/>
              </a:spcBef>
              <a:spcAft>
                <a:spcPts val="600"/>
              </a:spcAft>
              <a:buClr>
                <a:srgbClr val="7030A0"/>
              </a:buClr>
              <a:buNone/>
            </a:pPr>
            <a:r>
              <a:rPr lang="en-CA" sz="1400" b="1" dirty="0"/>
              <a:t>IT Accessibility Office (ITAO)</a:t>
            </a:r>
          </a:p>
          <a:p>
            <a:r>
              <a:rPr lang="en-CA" sz="1400" dirty="0"/>
              <a:t>For 20 Years, under various banners, the IT Accessibility Office has been a provider for adaptive technology and advocate for inclusiveness of people with disabilities in the workplace. We are demonstrated leaders, committed to our accessibility mandate, continuing to provide support to employees with disabilities.</a:t>
            </a:r>
          </a:p>
          <a:p>
            <a:r>
              <a:rPr lang="en-CA" sz="1400" dirty="0"/>
              <a:t>Some of the services offered by the ITAO (full list available on </a:t>
            </a:r>
            <a:r>
              <a:rPr lang="en-CA" sz="1400" dirty="0" err="1"/>
              <a:t>iService</a:t>
            </a:r>
            <a:r>
              <a:rPr lang="en-CA" sz="1400" dirty="0"/>
              <a:t>) :</a:t>
            </a:r>
          </a:p>
          <a:p>
            <a:pPr lvl="1"/>
            <a:r>
              <a:rPr lang="en-CA" sz="1200" dirty="0"/>
              <a:t>General Advice on an accessible ICT</a:t>
            </a:r>
          </a:p>
          <a:p>
            <a:pPr lvl="1"/>
            <a:r>
              <a:rPr lang="en-CA" sz="1200" dirty="0"/>
              <a:t>Design Advice on an accessible ICT solution</a:t>
            </a:r>
          </a:p>
          <a:p>
            <a:pPr lvl="1"/>
            <a:r>
              <a:rPr lang="en-CA" sz="1200" dirty="0"/>
              <a:t>Accessible Assessments on ICT solution</a:t>
            </a:r>
          </a:p>
          <a:p>
            <a:pPr lvl="1"/>
            <a:r>
              <a:rPr lang="en-CA" sz="1200" dirty="0"/>
              <a:t>Document Review (Outlook, Word, Excel, PowerPoint, PDF)</a:t>
            </a:r>
          </a:p>
          <a:p>
            <a:pPr marL="0" indent="0">
              <a:buNone/>
            </a:pPr>
            <a:endParaRPr lang="en-CA" sz="1400" b="1" dirty="0"/>
          </a:p>
          <a:p>
            <a:pPr marL="0" indent="0">
              <a:buNone/>
            </a:pPr>
            <a:r>
              <a:rPr lang="en-CA" sz="1400" b="1" dirty="0"/>
              <a:t>How to contact us</a:t>
            </a:r>
          </a:p>
          <a:p>
            <a:r>
              <a:rPr lang="en-CA" sz="1400" dirty="0"/>
              <a:t>Website : </a:t>
            </a:r>
            <a:r>
              <a:rPr lang="en-CA" sz="1400" dirty="0">
                <a:hlinkClick r:id="rId2"/>
              </a:rPr>
              <a:t>http://iservice.prv/accessibility</a:t>
            </a:r>
            <a:endParaRPr lang="en-CA" sz="1400" dirty="0"/>
          </a:p>
          <a:p>
            <a:r>
              <a:rPr lang="en-CA" sz="1400" dirty="0"/>
              <a:t>Send an email to </a:t>
            </a:r>
            <a:r>
              <a:rPr lang="en-CA" sz="1400" dirty="0">
                <a:hlinkClick r:id="rId3"/>
              </a:rPr>
              <a:t>EDSC.ACCESSIBILITE-ACCESSIBILITY.ESDC@hrsdc-rhdcc.gc.ca</a:t>
            </a:r>
            <a:r>
              <a:rPr lang="en-CA" sz="1400" dirty="0"/>
              <a:t> or </a:t>
            </a:r>
          </a:p>
          <a:p>
            <a:r>
              <a:rPr lang="en-CA" sz="1400" dirty="0"/>
              <a:t>Call and leave a message to </a:t>
            </a:r>
            <a:r>
              <a:rPr lang="en-CA" sz="1400" dirty="0" smtClean="0"/>
              <a:t>819-654-1071</a:t>
            </a:r>
            <a:endParaRPr lang="en-CA" sz="1400" dirty="0"/>
          </a:p>
        </p:txBody>
      </p:sp>
      <p:sp>
        <p:nvSpPr>
          <p:cNvPr id="4" name="Slide Number Placeholder 3"/>
          <p:cNvSpPr>
            <a:spLocks noGrp="1"/>
          </p:cNvSpPr>
          <p:nvPr>
            <p:ph type="sldNum" sz="quarter" idx="12"/>
          </p:nvPr>
        </p:nvSpPr>
        <p:spPr/>
        <p:txBody>
          <a:bodyPr/>
          <a:lstStyle/>
          <a:p>
            <a:fld id="{2E86C063-E22E-2E4C-A523-54089486E38F}" type="slidenum">
              <a:rPr lang="en-US" smtClean="0"/>
              <a:t>48</a:t>
            </a:fld>
            <a:endParaRPr lang="en-US"/>
          </a:p>
        </p:txBody>
      </p:sp>
    </p:spTree>
    <p:extLst>
      <p:ext uri="{BB962C8B-B14F-4D97-AF65-F5344CB8AC3E}">
        <p14:creationId xmlns:p14="http://schemas.microsoft.com/office/powerpoint/2010/main" val="3303692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324680" y="181874"/>
            <a:ext cx="8229600" cy="1143000"/>
          </a:xfrm>
        </p:spPr>
        <p:txBody>
          <a:bodyPr>
            <a:normAutofit/>
          </a:bodyPr>
          <a:lstStyle/>
          <a:p>
            <a:r>
              <a:rPr lang="en-CA" sz="2800" dirty="0">
                <a:solidFill>
                  <a:srgbClr val="7030A0"/>
                </a:solidFill>
                <a:cs typeface="+mn-cs"/>
              </a:rPr>
              <a:t>Questions and answers</a:t>
            </a:r>
            <a:endParaRPr lang="en-CA" sz="2200" dirty="0">
              <a:solidFill>
                <a:srgbClr val="7030A0"/>
              </a:solidFill>
              <a:latin typeface="+mn-lt"/>
              <a:ea typeface="+mn-ea"/>
              <a:cs typeface="+mn-cs"/>
            </a:endParaRPr>
          </a:p>
        </p:txBody>
      </p:sp>
      <p:sp>
        <p:nvSpPr>
          <p:cNvPr id="4" name="Slide Number Placeholder 3"/>
          <p:cNvSpPr>
            <a:spLocks noGrp="1"/>
          </p:cNvSpPr>
          <p:nvPr>
            <p:ph type="sldNum" sz="quarter" idx="12"/>
          </p:nvPr>
        </p:nvSpPr>
        <p:spPr/>
        <p:txBody>
          <a:bodyPr/>
          <a:lstStyle/>
          <a:p>
            <a:fld id="{2E86C063-E22E-2E4C-A523-54089486E38F}" type="slidenum">
              <a:rPr lang="en-US" smtClean="0"/>
              <a:t>49</a:t>
            </a:fld>
            <a:endParaRPr lang="en-US"/>
          </a:p>
        </p:txBody>
      </p:sp>
      <p:sp>
        <p:nvSpPr>
          <p:cNvPr id="7" name="Rectangle 5"/>
          <p:cNvSpPr>
            <a:spLocks noChangeArrowheads="1"/>
          </p:cNvSpPr>
          <p:nvPr/>
        </p:nvSpPr>
        <p:spPr bwMode="auto">
          <a:xfrm>
            <a:off x="4328159" y="3948963"/>
            <a:ext cx="527304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altLang="en-US" sz="11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 Lambert, CPACC</a:t>
            </a:r>
            <a:endParaRPr kumimoji="0" lang="en-CA" altLang="en-US" sz="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Manager, IT Accessibility office - Strategy and Awareness</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Employment and Social Development Canada / Government of Canada</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roch.lambert@hrsdc-rhdcc.gc.ca  / Tel: 819-654-0498 / BlackBerry: 343-542-1013</a:t>
            </a: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descr="Keyboard with two keys that have Questions and Answers text on them"/>
          <p:cNvSpPr>
            <a:spLocks noChangeArrowheads="1"/>
          </p:cNvSpPr>
          <p:nvPr/>
        </p:nvSpPr>
        <p:spPr bwMode="auto">
          <a:xfrm>
            <a:off x="457199" y="36344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5122" name="Picture 2" descr="Image result for questions and answers">
            <a:extLst>
              <a:ext uri="{FF2B5EF4-FFF2-40B4-BE49-F238E27FC236}">
                <a16:creationId xmlns:a16="http://schemas.microsoft.com/office/drawing/2014/main" id="{B0B985FD-ECBF-4F21-BFEC-CC18AD91F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03" y="1591144"/>
            <a:ext cx="3583546" cy="3583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4D36EC-988A-4FE1-BDB3-C84E5FE95A56}"/>
              </a:ext>
            </a:extLst>
          </p:cNvPr>
          <p:cNvSpPr txBox="1"/>
          <p:nvPr/>
        </p:nvSpPr>
        <p:spPr>
          <a:xfrm>
            <a:off x="4328159" y="1523047"/>
            <a:ext cx="4247320" cy="646331"/>
          </a:xfrm>
          <a:prstGeom prst="rect">
            <a:avLst/>
          </a:prstGeom>
          <a:noFill/>
        </p:spPr>
        <p:txBody>
          <a:bodyPr wrap="square" rtlCol="0">
            <a:spAutoFit/>
          </a:bodyPr>
          <a:lstStyle/>
          <a:p>
            <a:r>
              <a:rPr lang="en-US" dirty="0"/>
              <a:t>Any accessibility question in the official language of your choice!</a:t>
            </a:r>
          </a:p>
        </p:txBody>
      </p:sp>
      <p:pic>
        <p:nvPicPr>
          <p:cNvPr id="12" name="Picture 11" descr="Certified Professional in Web Accessibility - International Association of Accessibility Professionals"/>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65127"/>
            <a:ext cx="3295650" cy="619125"/>
          </a:xfrm>
          <a:prstGeom prst="rect">
            <a:avLst/>
          </a:prstGeom>
          <a:noFill/>
          <a:ln>
            <a:noFill/>
          </a:ln>
        </p:spPr>
      </p:pic>
    </p:spTree>
    <p:extLst>
      <p:ext uri="{BB962C8B-B14F-4D97-AF65-F5344CB8AC3E}">
        <p14:creationId xmlns:p14="http://schemas.microsoft.com/office/powerpoint/2010/main" val="17918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D73-D0BF-4D09-B950-5CE78CEBECB1}"/>
              </a:ext>
            </a:extLst>
          </p:cNvPr>
          <p:cNvSpPr>
            <a:spLocks noGrp="1"/>
          </p:cNvSpPr>
          <p:nvPr>
            <p:ph type="title"/>
          </p:nvPr>
        </p:nvSpPr>
        <p:spPr/>
        <p:txBody>
          <a:bodyPr>
            <a:normAutofit/>
          </a:bodyPr>
          <a:lstStyle/>
          <a:p>
            <a:r>
              <a:rPr lang="en-US" sz="3200" dirty="0">
                <a:solidFill>
                  <a:srgbClr val="7030A0"/>
                </a:solidFill>
              </a:rPr>
              <a:t>All about accessibility</a:t>
            </a:r>
          </a:p>
        </p:txBody>
      </p:sp>
      <p:sp>
        <p:nvSpPr>
          <p:cNvPr id="5" name="Slide Number Placeholder 4">
            <a:extLst>
              <a:ext uri="{FF2B5EF4-FFF2-40B4-BE49-F238E27FC236}">
                <a16:creationId xmlns:a16="http://schemas.microsoft.com/office/drawing/2014/main" id="{95F047D4-3103-4CA7-AAC1-6EEC711AA832}"/>
              </a:ext>
            </a:extLst>
          </p:cNvPr>
          <p:cNvSpPr>
            <a:spLocks noGrp="1"/>
          </p:cNvSpPr>
          <p:nvPr>
            <p:ph type="sldNum" sz="quarter" idx="12"/>
          </p:nvPr>
        </p:nvSpPr>
        <p:spPr/>
        <p:txBody>
          <a:bodyPr/>
          <a:lstStyle/>
          <a:p>
            <a:fld id="{2E86C063-E22E-2E4C-A523-54089486E38F}" type="slidenum">
              <a:rPr lang="en-US" smtClean="0"/>
              <a:pPr/>
              <a:t>5</a:t>
            </a:fld>
            <a:endParaRPr lang="en-US"/>
          </a:p>
        </p:txBody>
      </p:sp>
      <p:pic>
        <p:nvPicPr>
          <p:cNvPr id="3074" name="Picture 2" descr="Not every disability is visible">
            <a:extLst>
              <a:ext uri="{FF2B5EF4-FFF2-40B4-BE49-F238E27FC236}">
                <a16:creationId xmlns:a16="http://schemas.microsoft.com/office/drawing/2014/main" id="{F4E1F55B-415B-4949-8921-837B33D7A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819275"/>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1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What is accessibility to you?</a:t>
            </a:r>
            <a:endParaRPr lang="en-CA" sz="2800" dirty="0"/>
          </a:p>
        </p:txBody>
      </p:sp>
      <p:sp>
        <p:nvSpPr>
          <p:cNvPr id="3" name="Content Placeholder 2"/>
          <p:cNvSpPr>
            <a:spLocks noGrp="1"/>
          </p:cNvSpPr>
          <p:nvPr>
            <p:ph idx="1"/>
          </p:nvPr>
        </p:nvSpPr>
        <p:spPr>
          <a:xfrm>
            <a:off x="457200" y="1125575"/>
            <a:ext cx="8229600" cy="5024853"/>
          </a:xfrm>
        </p:spPr>
        <p:txBody>
          <a:bodyPr>
            <a:noAutofit/>
          </a:bodyPr>
          <a:lstStyle/>
          <a:p>
            <a:pPr>
              <a:buClr>
                <a:srgbClr val="7030A0"/>
              </a:buClr>
            </a:pPr>
            <a:r>
              <a:rPr lang="en-CA" sz="1800" dirty="0"/>
              <a:t>Definition</a:t>
            </a:r>
          </a:p>
          <a:p>
            <a:pPr>
              <a:buClr>
                <a:srgbClr val="7030A0"/>
              </a:buClr>
            </a:pPr>
            <a:r>
              <a:rPr lang="en-CA" sz="1800" dirty="0"/>
              <a:t>What is the difference between accessibility and usability</a:t>
            </a:r>
            <a:r>
              <a:rPr lang="en-CA" sz="1800" dirty="0" smtClean="0"/>
              <a:t>?</a:t>
            </a:r>
          </a:p>
          <a:p>
            <a:pPr>
              <a:buClr>
                <a:srgbClr val="7030A0"/>
              </a:buClr>
            </a:pPr>
            <a:r>
              <a:rPr lang="en-CA" sz="1800" dirty="0" smtClean="0"/>
              <a:t>What is a disability?</a:t>
            </a:r>
            <a:endParaRPr lang="en-CA" sz="1800" dirty="0"/>
          </a:p>
          <a:p>
            <a:pPr>
              <a:buClr>
                <a:srgbClr val="7030A0"/>
              </a:buClr>
            </a:pPr>
            <a:r>
              <a:rPr lang="en-CA" sz="1800" dirty="0"/>
              <a:t>Is accessibility all about disability</a:t>
            </a:r>
            <a:r>
              <a:rPr lang="en-CA" sz="1800" dirty="0" smtClean="0"/>
              <a:t>?</a:t>
            </a:r>
            <a:endParaRPr lang="en-CA" sz="1800" dirty="0"/>
          </a:p>
        </p:txBody>
      </p:sp>
      <p:sp>
        <p:nvSpPr>
          <p:cNvPr id="4" name="Slide Number Placeholder 2"/>
          <p:cNvSpPr>
            <a:spLocks noGrp="1"/>
          </p:cNvSpPr>
          <p:nvPr>
            <p:ph type="sldNum" sz="quarter" idx="12"/>
          </p:nvPr>
        </p:nvSpPr>
        <p:spPr/>
        <p:txBody>
          <a:bodyPr/>
          <a:lstStyle/>
          <a:p>
            <a:fld id="{2E86C063-E22E-2E4C-A523-54089486E38F}" type="slidenum">
              <a:rPr lang="en-US" smtClean="0"/>
              <a:t>6</a:t>
            </a:fld>
            <a:endParaRPr lang="en-US"/>
          </a:p>
        </p:txBody>
      </p:sp>
      <p:pic>
        <p:nvPicPr>
          <p:cNvPr id="5" name="Picture 4" descr="Keyboard with a key that says Accessibil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93" y="3346460"/>
            <a:ext cx="5851414" cy="1983530"/>
          </a:xfrm>
          <a:prstGeom prst="rect">
            <a:avLst/>
          </a:prstGeom>
        </p:spPr>
      </p:pic>
    </p:spTree>
    <p:extLst>
      <p:ext uri="{BB962C8B-B14F-4D97-AF65-F5344CB8AC3E}">
        <p14:creationId xmlns:p14="http://schemas.microsoft.com/office/powerpoint/2010/main" val="38063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xfrm>
            <a:off x="457200" y="274639"/>
            <a:ext cx="8229600" cy="781276"/>
          </a:xfrm>
        </p:spPr>
        <p:txBody>
          <a:bodyPr>
            <a:normAutofit/>
          </a:bodyPr>
          <a:lstStyle/>
          <a:p>
            <a:r>
              <a:rPr lang="en-CA" sz="2800" dirty="0">
                <a:solidFill>
                  <a:srgbClr val="7030A0"/>
                </a:solidFill>
              </a:rPr>
              <a:t>Definitions</a:t>
            </a:r>
            <a:endParaRPr lang="en-CA" sz="2800" dirty="0"/>
          </a:p>
        </p:txBody>
      </p:sp>
      <p:sp>
        <p:nvSpPr>
          <p:cNvPr id="4" name="Slide Number Placeholder 2"/>
          <p:cNvSpPr>
            <a:spLocks noGrp="1"/>
          </p:cNvSpPr>
          <p:nvPr>
            <p:ph type="sldNum" sz="quarter" idx="12"/>
          </p:nvPr>
        </p:nvSpPr>
        <p:spPr/>
        <p:txBody>
          <a:bodyPr/>
          <a:lstStyle/>
          <a:p>
            <a:fld id="{2E86C063-E22E-2E4C-A523-54089486E38F}" type="slidenum">
              <a:rPr lang="en-US" smtClean="0"/>
              <a:t>7</a:t>
            </a:fld>
            <a:endParaRPr lang="en-US"/>
          </a:p>
        </p:txBody>
      </p:sp>
      <p:sp>
        <p:nvSpPr>
          <p:cNvPr id="7" name="Rectangle 3"/>
          <p:cNvSpPr>
            <a:spLocks noGrp="1" noChangeArrowheads="1"/>
          </p:cNvSpPr>
          <p:nvPr>
            <p:ph idx="1"/>
          </p:nvPr>
        </p:nvSpPr>
        <p:spPr bwMode="auto">
          <a:xfrm>
            <a:off x="457200" y="1055915"/>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Web </a:t>
            </a:r>
            <a:r>
              <a:rPr kumimoji="0" lang="en-US" altLang="en-US" sz="1800" b="1" i="0" u="none" strike="noStrike" cap="none" normalizeH="0" baseline="0" dirty="0">
                <a:ln>
                  <a:noFill/>
                </a:ln>
                <a:solidFill>
                  <a:schemeClr val="tx1"/>
                </a:solidFill>
                <a:effectLst/>
                <a:latin typeface="Arial" panose="020B0604020202020204" pitchFamily="34" charset="0"/>
              </a:rPr>
              <a:t>accessibility</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qualities that make a web experience </a:t>
            </a:r>
            <a:r>
              <a:rPr kumimoji="0" lang="en-US" altLang="en-US" sz="1800" b="1" i="0" u="none" strike="noStrike" cap="none" normalizeH="0" baseline="0" dirty="0">
                <a:ln>
                  <a:noFill/>
                </a:ln>
                <a:solidFill>
                  <a:srgbClr val="7030A0"/>
                </a:solidFill>
                <a:effectLst/>
                <a:latin typeface="Arial" panose="020B0604020202020204" pitchFamily="34" charset="0"/>
              </a:rPr>
              <a:t>available to the widest possible group of users independent of ability</a:t>
            </a:r>
            <a:r>
              <a:rPr kumimoji="0" lang="en-US" altLang="en-US" sz="1800" b="1" i="0" u="none" strike="noStrike" cap="none" normalizeH="0" dirty="0">
                <a:ln>
                  <a:noFill/>
                </a:ln>
                <a:solidFill>
                  <a:srgbClr val="7030A0"/>
                </a:solidFill>
                <a:effectLst/>
                <a:latin typeface="Arial" panose="020B0604020202020204" pitchFamily="34" charset="0"/>
              </a:rPr>
              <a:t> or disability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Usability</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qualities that make a web experience </a:t>
            </a:r>
            <a:r>
              <a:rPr kumimoji="0" lang="en-US" altLang="en-US" sz="1800" b="1" i="0" u="none" strike="noStrike" cap="none" normalizeH="0" baseline="0" dirty="0">
                <a:ln>
                  <a:noFill/>
                </a:ln>
                <a:solidFill>
                  <a:srgbClr val="7030A0"/>
                </a:solidFill>
                <a:effectLst/>
                <a:latin typeface="Arial" panose="020B0604020202020204" pitchFamily="34" charset="0"/>
              </a:rPr>
              <a:t>intuitive and easy to use</a:t>
            </a:r>
            <a:r>
              <a:rPr kumimoji="0" lang="en-US" altLang="en-US" sz="1800" b="0" i="0" u="none" strike="noStrike" cap="none" normalizeH="0" baseline="0" dirty="0">
                <a:ln>
                  <a:noFill/>
                </a:ln>
                <a:solidFill>
                  <a:schemeClr val="tx1"/>
                </a:solidFill>
                <a:effectLst/>
                <a:latin typeface="Arial" panose="020B0604020202020204" pitchFamily="34" charset="0"/>
              </a:rPr>
              <a:t>. A usable web design aligns with the purpose for which the web site was created.</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None/>
            </a:pPr>
            <a:r>
              <a:rPr lang="en-US" altLang="en-US" sz="1800" b="1" dirty="0">
                <a:latin typeface="Arial" panose="020B0604020202020204" pitchFamily="34" charset="0"/>
              </a:rPr>
              <a:t>Disability</a:t>
            </a:r>
          </a:p>
          <a:p>
            <a:pPr marL="457200" lvl="1" indent="0" defTabSz="914400" eaLnBrk="0" fontAlgn="base" hangingPunct="0">
              <a:spcBef>
                <a:spcPct val="0"/>
              </a:spcBef>
              <a:spcAft>
                <a:spcPct val="0"/>
              </a:spcAft>
              <a:buNone/>
            </a:pPr>
            <a:r>
              <a:rPr lang="en-US" altLang="en-US" sz="1800" dirty="0">
                <a:latin typeface="Arial" panose="020B0604020202020204" pitchFamily="34" charset="0"/>
              </a:rPr>
              <a:t>A disability is any continuing condition that </a:t>
            </a:r>
            <a:r>
              <a:rPr lang="en-US" altLang="en-US" sz="1800" b="1" dirty="0">
                <a:solidFill>
                  <a:srgbClr val="7030A0"/>
                </a:solidFill>
                <a:latin typeface="Arial" panose="020B0604020202020204" pitchFamily="34" charset="0"/>
              </a:rPr>
              <a:t>restricts everyday activities</a:t>
            </a:r>
            <a:r>
              <a:rPr lang="en-US" altLang="en-US" sz="1800" dirty="0">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034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619" y="224371"/>
            <a:ext cx="8229600" cy="1143000"/>
          </a:xfrm>
        </p:spPr>
        <p:txBody>
          <a:bodyPr>
            <a:normAutofit/>
          </a:bodyPr>
          <a:lstStyle/>
          <a:p>
            <a:r>
              <a:rPr lang="en-CA" sz="2800" dirty="0">
                <a:solidFill>
                  <a:srgbClr val="7030A0"/>
                </a:solidFill>
              </a:rPr>
              <a:t>Disabilities in Canada</a:t>
            </a:r>
            <a:endParaRPr lang="en-CA" sz="2200" dirty="0"/>
          </a:p>
        </p:txBody>
      </p:sp>
      <p:sp>
        <p:nvSpPr>
          <p:cNvPr id="4" name="Slide Number Placeholder 3"/>
          <p:cNvSpPr>
            <a:spLocks noGrp="1"/>
          </p:cNvSpPr>
          <p:nvPr>
            <p:ph type="sldNum" sz="quarter" idx="12"/>
          </p:nvPr>
        </p:nvSpPr>
        <p:spPr/>
        <p:txBody>
          <a:bodyPr/>
          <a:lstStyle/>
          <a:p>
            <a:fld id="{2E86C063-E22E-2E4C-A523-54089486E38F}" type="slidenum">
              <a:rPr lang="en-US" smtClean="0"/>
              <a:t>8</a:t>
            </a:fld>
            <a:endParaRPr lang="en-US"/>
          </a:p>
        </p:txBody>
      </p:sp>
      <p:pic>
        <p:nvPicPr>
          <p:cNvPr id="7" name="Picture 2" descr="Data on Disability in Canada, 2017&#10;&#10;The Canadian Survey on Disability covers Canadians aged 15 years and over whose everyday activities are limited because of a long-term condition or health-related problem.&#10;&#10;22% of Canadians had at least one disability. This represents 6.2 million people.&#10;&#10;Percentage of Canadians with at least one disability&#10;&#10;By sex&#10;•Women: 24%&#10;•Men: 20%&#10;&#10;By age group &#10;•Youth aged 15 to 24 years: 13%&#10;•Working-age-adults aged 25 to 64 years: 20%&#10;•Seniors aged 65 years and over: 38%&#10;&#10;By Disability type&#10;&#10;Top four most common&#10;•Pain-related: 15%&#10;•Flexibility: 10%&#10;•Mobility: 10%&#10;•Mental health-related: 7%&#10;&#10;Other disability types&#10;•Seeing: 5%&#10;•Hearing: 5%&#10;•Dexterity: 5%&#10;•Learning: 4%&#10;•Memory: 4%&#10;•Developmental: 1%&#10;&#10;1.6 million Canadians with disabilities were unable to afford required aids, devices, or prescription medications due to cost.&#10;&#10;Among youth with disabilities, 60% had a mental-health related disability.&#10;&#10;Employment rates for working-age adults&#10;•59% for persons with disabilities&#10;•80% for persons without disabilities&#10;" title="New Data on Disability in Canada, 2017"/>
          <p:cNvPicPr>
            <a:picLocks noChangeAspect="1"/>
          </p:cNvPicPr>
          <p:nvPr/>
        </p:nvPicPr>
        <p:blipFill>
          <a:blip r:embed="rId2"/>
          <a:srcRect/>
          <a:stretch>
            <a:fillRect/>
          </a:stretch>
        </p:blipFill>
        <p:spPr bwMode="auto">
          <a:xfrm>
            <a:off x="407988" y="1143000"/>
            <a:ext cx="82788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47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solidFill>
                  <a:srgbClr val="7030A0"/>
                </a:solidFill>
              </a:rPr>
              <a:t>Prevalence of disability by type, 2017</a:t>
            </a:r>
            <a:endParaRPr lang="en-CA" sz="2000" dirty="0"/>
          </a:p>
        </p:txBody>
      </p:sp>
      <p:sp>
        <p:nvSpPr>
          <p:cNvPr id="4" name="Slide Number Placeholder 3"/>
          <p:cNvSpPr>
            <a:spLocks noGrp="1"/>
          </p:cNvSpPr>
          <p:nvPr>
            <p:ph type="sldNum" sz="quarter" idx="12"/>
          </p:nvPr>
        </p:nvSpPr>
        <p:spPr/>
        <p:txBody>
          <a:bodyPr/>
          <a:lstStyle/>
          <a:p>
            <a:fld id="{2E86C063-E22E-2E4C-A523-54089486E38F}" type="slidenum">
              <a:rPr lang="en-US" smtClean="0"/>
              <a:t>9</a:t>
            </a:fld>
            <a:endParaRPr lang="en-US"/>
          </a:p>
        </p:txBody>
      </p:sp>
      <p:graphicFrame>
        <p:nvGraphicFramePr>
          <p:cNvPr id="6" name="Table 5" descr="A table that lists the top tem disability types in Canada by percentage and population." title="Disabled Canadians table"/>
          <p:cNvGraphicFramePr>
            <a:graphicFrameLocks noGrp="1"/>
          </p:cNvGraphicFramePr>
          <p:nvPr/>
        </p:nvGraphicFramePr>
        <p:xfrm>
          <a:off x="685800" y="1371600"/>
          <a:ext cx="7543800" cy="3981450"/>
        </p:xfrm>
        <a:graphic>
          <a:graphicData uri="http://schemas.openxmlformats.org/drawingml/2006/table">
            <a:tbl>
              <a:tblPr firstRow="1" firstCol="1" bandRow="1"/>
              <a:tblGrid>
                <a:gridCol w="3515753">
                  <a:extLst>
                    <a:ext uri="{9D8B030D-6E8A-4147-A177-3AD203B41FA5}">
                      <a16:colId xmlns:a16="http://schemas.microsoft.com/office/drawing/2014/main" val="20000"/>
                    </a:ext>
                  </a:extLst>
                </a:gridCol>
                <a:gridCol w="4028047">
                  <a:extLst>
                    <a:ext uri="{9D8B030D-6E8A-4147-A177-3AD203B41FA5}">
                      <a16:colId xmlns:a16="http://schemas.microsoft.com/office/drawing/2014/main" val="20001"/>
                    </a:ext>
                  </a:extLst>
                </a:gridCol>
              </a:tblGrid>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Disability Type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Percentage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Pain</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Flexibility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Mobility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Mental/Psychological</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Dexterity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Hearing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Seeing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Memory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Learning</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50">
                <a:tc>
                  <a:txBody>
                    <a:bodyPr/>
                    <a:lstStyle/>
                    <a:p>
                      <a:pPr algn="ctr">
                        <a:lnSpc>
                          <a:spcPct val="107000"/>
                        </a:lnSpc>
                        <a:spcAft>
                          <a:spcPts val="0"/>
                        </a:spcAft>
                      </a:pPr>
                      <a:r>
                        <a:rPr lang="en-CA" sz="1400" dirty="0">
                          <a:effectLst/>
                          <a:latin typeface="Futura Md BT" panose="020B0602020204020303" pitchFamily="34" charset="0"/>
                          <a:ea typeface="Calibri" panose="020F0502020204030204" pitchFamily="34" charset="0"/>
                          <a:cs typeface="Times New Roman" panose="02020603050405020304" pitchFamily="18" charset="0"/>
                        </a:rPr>
                        <a:t>Developmental</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600" dirty="0">
                          <a:effectLst/>
                          <a:latin typeface="Futura Md BT" panose="020B0602020204020303"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nvSpPr>
        <p:spPr>
          <a:xfrm>
            <a:off x="685800" y="5657316"/>
            <a:ext cx="7543800" cy="276999"/>
          </a:xfrm>
          <a:prstGeom prst="rect">
            <a:avLst/>
          </a:prstGeom>
          <a:noFill/>
        </p:spPr>
        <p:txBody>
          <a:bodyPr wrap="square" rtlCol="0">
            <a:spAutoFit/>
          </a:bodyPr>
          <a:lstStyle/>
          <a:p>
            <a:r>
              <a:rPr lang="en-CA" sz="1200" dirty="0"/>
              <a:t>Source : </a:t>
            </a:r>
            <a:r>
              <a:rPr lang="en-CA" sz="1200" dirty="0">
                <a:hlinkClick r:id="rId2"/>
              </a:rPr>
              <a:t>New Data on Disability in Canada, 2017</a:t>
            </a:r>
            <a:endParaRPr lang="en-CA" sz="1200" dirty="0"/>
          </a:p>
        </p:txBody>
      </p:sp>
    </p:spTree>
    <p:extLst>
      <p:ext uri="{BB962C8B-B14F-4D97-AF65-F5344CB8AC3E}">
        <p14:creationId xmlns:p14="http://schemas.microsoft.com/office/powerpoint/2010/main" val="3892042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817786|-9193934|-8748374|-551354|-16777216|ESDC&quot;,&quot;Id&quot;:&quot;5dd803cf4333322920e9c31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2.xml><?xml version="1.0" encoding="utf-8"?>
<p:tagLst xmlns:a="http://schemas.openxmlformats.org/drawingml/2006/main" xmlns:r="http://schemas.openxmlformats.org/officeDocument/2006/relationships" xmlns:p="http://schemas.openxmlformats.org/presentationml/2006/main">
  <p:tag name="ENGAGECOLOR" val="{&quot;FillColor&quot;:{&quot;ColorIndex&quot;:5,&quot;ColorModifier&quot;:1,&quot;BrightnessModifier&quot;:0}}"/>
</p:tagLst>
</file>

<file path=ppt/theme/theme1.xml><?xml version="1.0" encoding="utf-8"?>
<a:theme xmlns:a="http://schemas.openxmlformats.org/drawingml/2006/main" name="PPT_ServCan_Final_02">
  <a:themeElements>
    <a:clrScheme name="ESDC_Secondary">
      <a:dk1>
        <a:srgbClr val="000000"/>
      </a:dk1>
      <a:lt1>
        <a:sysClr val="window" lastClr="FFFFFF"/>
      </a:lt1>
      <a:dk2>
        <a:srgbClr val="1F497D"/>
      </a:dk2>
      <a:lt2>
        <a:srgbClr val="9EB8C1"/>
      </a:lt2>
      <a:accent1>
        <a:srgbClr val="5E459C"/>
      </a:accent1>
      <a:accent2>
        <a:srgbClr val="8E469B"/>
      </a:accent2>
      <a:accent3>
        <a:srgbClr val="1B8A8C"/>
      </a:accent3>
      <a:accent4>
        <a:srgbClr val="B1D06B"/>
      </a:accent4>
      <a:accent5>
        <a:srgbClr val="0A5A92"/>
      </a:accent5>
      <a:accent6>
        <a:srgbClr val="67C5D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4x3_ServCan_Final_02.potx [Read-Only]" id="{4E343300-5821-40AD-8C15-8C47B94760BE}" vid="{8DF225D6-353B-4933-A6B0-DBA814D8E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ntTruc" ma:contentTypeID="0x0101004B9DE00CD6BF494E8621095E7F111E35004F74A9B650681B41AF60680931644FF8" ma:contentTypeVersion="38" ma:contentTypeDescription="ContTrucD" ma:contentTypeScope="" ma:versionID="06d894131a5b51e5018a3d3b80897f3d">
  <xsd:schema xmlns:xsd="http://www.w3.org/2001/XMLSchema" xmlns:xs="http://www.w3.org/2001/XMLSchema" xmlns:p="http://schemas.microsoft.com/office/2006/metadata/properties" xmlns:ns1="http://schemas.microsoft.com/sharepoint/v3" xmlns:ns2="4f810ac0-7940-4b47-8510-ccc18747f341" xmlns:ns3="aeabe285-28c2-4b4a-a8cd-631679229c94" xmlns:ns4="http://schemas.microsoft.com/sharepoint/v4" targetNamespace="http://schemas.microsoft.com/office/2006/metadata/properties" ma:root="true" ma:fieldsID="457b7fe014ac0dad4a48e1791a399ad9" ns1:_="" ns2:_="" ns3:_="" ns4:_="">
    <xsd:import namespace="http://schemas.microsoft.com/sharepoint/v3"/>
    <xsd:import namespace="4f810ac0-7940-4b47-8510-ccc18747f341"/>
    <xsd:import namespace="aeabe285-28c2-4b4a-a8cd-631679229c94"/>
    <xsd:import namespace="http://schemas.microsoft.com/sharepoint/v4"/>
    <xsd:element name="properties">
      <xsd:complexType>
        <xsd:sequence>
          <xsd:element name="documentManagement">
            <xsd:complexType>
              <xsd:all>
                <xsd:element ref="ns2:ClpServices"/>
                <xsd:element ref="ns3:PgResponsibleResponsable" minOccurs="0"/>
                <xsd:element ref="ns2:TxtResumeE"/>
                <xsd:element ref="ns2:TxtResumeF"/>
                <xsd:element ref="ns2:TxtMotClef" minOccurs="0"/>
                <xsd:element ref="ns2:NbDuree"/>
                <xsd:element ref="ns2:ChkNouveauEmp" minOccurs="0"/>
                <xsd:element ref="ns2:ChLocationEmplacement"/>
                <xsd:element ref="ns2:C_ClpServices" minOccurs="0"/>
                <xsd:element ref="ns2:ChkTraitementInitial" minOccurs="0"/>
                <xsd:element ref="ns2:NbVersion" minOccurs="0"/>
                <xsd:element ref="ns4:IconOverlay" minOccurs="0"/>
                <xsd:element ref="ns1:_vti_ItemDeclaredRecord" minOccurs="0"/>
                <xsd:element ref="ns1:_vti_ItemHoldRecordStatus" minOccurs="0"/>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2" nillable="true" ma:displayName="Declared Record" ma:hidden="true" ma:internalName="_vti_ItemDeclaredRecord" ma:readOnly="true">
      <xsd:simpleType>
        <xsd:restriction base="dms:DateTime"/>
      </xsd:simpleType>
    </xsd:element>
    <xsd:element name="_vti_ItemHoldRecordStatus" ma:index="23" nillable="true" ma:displayName="Hold and Record Status" ma:decimals="0" ma:hidden="true" ma:internalName="_vti_ItemHoldRecordStatus" ma:readOnly="true">
      <xsd:simpleType>
        <xsd:restriction base="dms:Unknown"/>
      </xsd:simpleType>
    </xsd:element>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10ac0-7940-4b47-8510-ccc18747f341" elementFormDefault="qualified">
    <xsd:import namespace="http://schemas.microsoft.com/office/2006/documentManagement/types"/>
    <xsd:import namespace="http://schemas.microsoft.com/office/infopath/2007/PartnerControls"/>
    <xsd:element name="ClpServices" ma:index="2" ma:displayName="ClpServices" ma:description="ClpServicesD" ma:list="{34A2CCC2-8655-4786-B8EE-4A9DDB8FA9D0}" ma:internalName="ClpServices" ma:showField="Title" ma:web="aeabe285-28c2-4b4a-a8cd-631679229c94">
      <xsd:simpleType>
        <xsd:restriction base="dms:Lookup"/>
      </xsd:simpleType>
    </xsd:element>
    <xsd:element name="TxtResumeE" ma:index="4" ma:displayName="TxtResumeE" ma:description="TxtResumeED" ma:internalName="TxtResumeE">
      <xsd:simpleType>
        <xsd:restriction base="dms:Text">
          <xsd:maxLength value="150"/>
        </xsd:restriction>
      </xsd:simpleType>
    </xsd:element>
    <xsd:element name="TxtResumeF" ma:index="5" ma:displayName="TxtResumeF" ma:description="TxtResumeFD" ma:internalName="TxtResumeF">
      <xsd:simpleType>
        <xsd:restriction base="dms:Text">
          <xsd:maxLength value="150"/>
        </xsd:restriction>
      </xsd:simpleType>
    </xsd:element>
    <xsd:element name="TxtMotClef" ma:index="6" nillable="true" ma:displayName="TxtMotClef" ma:description="TxtMotClefD" ma:internalName="TxtMotClef">
      <xsd:simpleType>
        <xsd:restriction base="dms:Text">
          <xsd:maxLength value="255"/>
        </xsd:restriction>
      </xsd:simpleType>
    </xsd:element>
    <xsd:element name="NbDuree" ma:index="7" ma:displayName="NbDuree" ma:decimals="0" ma:default="12" ma:description="NbDureeD" ma:internalName="NbDuree" ma:percentage="FALSE">
      <xsd:simpleType>
        <xsd:restriction base="dms:Number">
          <xsd:maxInclusive value="24"/>
          <xsd:minInclusive value="3"/>
        </xsd:restriction>
      </xsd:simpleType>
    </xsd:element>
    <xsd:element name="ChkNouveauEmp" ma:index="8" nillable="true" ma:displayName="ChkNouveauEmp" ma:default="0" ma:description="ChkNouveauEmpD" ma:internalName="ChkNouveauEmp">
      <xsd:simpleType>
        <xsd:restriction base="dms:Boolean"/>
      </xsd:simpleType>
    </xsd:element>
    <xsd:element name="ChLocationEmplacement" ma:index="9" ma:displayName="ChLocationEmplacement" ma:default="Client Library / Bibliothèque client" ma:description="ChLocationEmplacementD" ma:format="Dropdown" ma:internalName="ChLocationEmplacement">
      <xsd:simpleType>
        <xsd:restriction base="dms:Choice">
          <xsd:enumeration value="Client Library / Bibliothèque client"/>
          <xsd:enumeration value="Technical Library / Bibliothèque technique"/>
          <xsd:enumeration value="Archive"/>
          <xsd:enumeration value="Work in progress library / Bibliothèque de travaux en cours"/>
        </xsd:restriction>
      </xsd:simpleType>
    </xsd:element>
    <xsd:element name="C_ClpServices" ma:index="17" nillable="true" ma:displayName="C_ClpServices" ma:internalName="C_ClpServices" ma:readOnly="true">
      <xsd:simpleType>
        <xsd:restriction base="dms:Text"/>
      </xsd:simpleType>
    </xsd:element>
    <xsd:element name="ChkTraitementInitial" ma:index="18" nillable="true" ma:displayName="ChkTraitementInitial" ma:default="0" ma:description="To know if initial workflow is done&#10;Pour voir si le flux de travail initial est fait" ma:hidden="true" ma:internalName="ChkTraitementInitial" ma:readOnly="false">
      <xsd:simpleType>
        <xsd:restriction base="dms:Boolean"/>
      </xsd:simpleType>
    </xsd:element>
    <xsd:element name="NbVersion" ma:index="19" nillable="true" ma:displayName="NbVersion" ma:description="Enregistre la version du document / Saves the document version" ma:hidden="true" ma:internalName="NbVersion" ma:readOnly="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eabe285-28c2-4b4a-a8cd-631679229c94" elementFormDefault="qualified">
    <xsd:import namespace="http://schemas.microsoft.com/office/2006/documentManagement/types"/>
    <xsd:import namespace="http://schemas.microsoft.com/office/infopath/2007/PartnerControls"/>
    <xsd:element name="PgResponsibleResponsable" ma:index="3" nillable="true" ma:displayName="PgResponsibleResponsable" ma:description="" ma:list="UserInfo" ma:SharePointGroup="0" ma:internalName="PgResponsibleResponsabl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_ClpServices xmlns="4f810ac0-7940-4b47-8510-ccc18747f341" xsi:nil="true"/>
    <TxtMotClef xmlns="4f810ac0-7940-4b47-8510-ccc18747f341" xsi:nil="true"/>
    <NbDuree xmlns="4f810ac0-7940-4b47-8510-ccc18747f341">12</NbDuree>
    <NbVersion xmlns="4f810ac0-7940-4b47-8510-ccc18747f341" xsi:nil="true"/>
    <ClpServices xmlns="4f810ac0-7940-4b47-8510-ccc18747f341"/>
    <IconOverlay xmlns="http://schemas.microsoft.com/sharepoint/v4" xsi:nil="true"/>
    <ChkNouveauEmp xmlns="4f810ac0-7940-4b47-8510-ccc18747f341">false</ChkNouveauEmp>
    <ChkTraitementInitial xmlns="4f810ac0-7940-4b47-8510-ccc18747f341">false</ChkTraitementInitial>
    <TxtResumeE xmlns="4f810ac0-7940-4b47-8510-ccc18747f341"/>
    <ChLocationEmplacement xmlns="4f810ac0-7940-4b47-8510-ccc18747f341">Client Library / Bibliothèque client</ChLocationEmplacement>
    <TxtResumeF xmlns="4f810ac0-7940-4b47-8510-ccc18747f341"/>
    <PgResponsibleResponsable xmlns="aeabe285-28c2-4b4a-a8cd-631679229c94">
      <UserInfo>
        <DisplayName>Ke, Jun J [NC]</DisplayName>
        <AccountId>126</AccountId>
        <AccountType/>
      </UserInfo>
    </PgResponsibleResponsable>
  </documentManagement>
</p:properties>
</file>

<file path=customXml/itemProps1.xml><?xml version="1.0" encoding="utf-8"?>
<ds:datastoreItem xmlns:ds="http://schemas.openxmlformats.org/officeDocument/2006/customXml" ds:itemID="{EE2E1555-141A-4510-9205-E997126A3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810ac0-7940-4b47-8510-ccc18747f341"/>
    <ds:schemaRef ds:uri="aeabe285-28c2-4b4a-a8cd-631679229c9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C2AAAC-0802-4A74-B5F8-755C679133E1}">
  <ds:schemaRefs>
    <ds:schemaRef ds:uri="http://schemas.microsoft.com/sharepoint/v3/contenttype/forms"/>
  </ds:schemaRefs>
</ds:datastoreItem>
</file>

<file path=customXml/itemProps3.xml><?xml version="1.0" encoding="utf-8"?>
<ds:datastoreItem xmlns:ds="http://schemas.openxmlformats.org/officeDocument/2006/customXml" ds:itemID="{E94B50EA-21EA-40F8-B800-FB51F2A6C1D1}">
  <ds:schemaRefs>
    <ds:schemaRef ds:uri="http://purl.org/dc/elements/1.1/"/>
    <ds:schemaRef ds:uri="http://schemas.microsoft.com/office/2006/documentManagement/types"/>
    <ds:schemaRef ds:uri="http://schemas.microsoft.com/office/2006/metadata/properties"/>
    <ds:schemaRef ds:uri="4f810ac0-7940-4b47-8510-ccc18747f341"/>
    <ds:schemaRef ds:uri="http://schemas.microsoft.com/sharepoint/v3"/>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aeabe285-28c2-4b4a-a8cd-631679229c9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22474</TotalTime>
  <Words>3756</Words>
  <Application>Microsoft Office PowerPoint</Application>
  <PresentationFormat>On-screen Show (4:3)</PresentationFormat>
  <Paragraphs>542</Paragraphs>
  <Slides>49</Slides>
  <Notes>28</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Futura Lt BT</vt:lpstr>
      <vt:lpstr>Futura Md BT</vt:lpstr>
      <vt:lpstr>Times New Roman</vt:lpstr>
      <vt:lpstr>Verdana</vt:lpstr>
      <vt:lpstr>Wingdings</vt:lpstr>
      <vt:lpstr>PPT_ServCan_Final_02</vt:lpstr>
      <vt:lpstr>Accessibility coaching session series  </vt:lpstr>
      <vt:lpstr>Housekeeping</vt:lpstr>
      <vt:lpstr>Introductions and welcome</vt:lpstr>
      <vt:lpstr>Purpose</vt:lpstr>
      <vt:lpstr>All about accessibility</vt:lpstr>
      <vt:lpstr>What is accessibility to you?</vt:lpstr>
      <vt:lpstr>Definitions</vt:lpstr>
      <vt:lpstr>Disabilities in Canada</vt:lpstr>
      <vt:lpstr>Prevalence of disability by type, 2017</vt:lpstr>
      <vt:lpstr>Deep dive into disabilities</vt:lpstr>
      <vt:lpstr>Visual disabilities include:</vt:lpstr>
      <vt:lpstr>Introduction to low vision tools (video)</vt:lpstr>
      <vt:lpstr>Example of red-green colour-blindness</vt:lpstr>
      <vt:lpstr>Visual disabilities simulation</vt:lpstr>
      <vt:lpstr>Auditory disabilities include:</vt:lpstr>
      <vt:lpstr>Motor-skill disabilities include:</vt:lpstr>
      <vt:lpstr>Cognitive disabilities</vt:lpstr>
      <vt:lpstr>Cognitive disabilities for IT consideration</vt:lpstr>
      <vt:lpstr>Cognitive disabilities for IT consideration</vt:lpstr>
      <vt:lpstr>Dyslexia Simulation</vt:lpstr>
      <vt:lpstr>Experiences of Students with Disabilities</vt:lpstr>
      <vt:lpstr>Assistive technologies</vt:lpstr>
      <vt:lpstr>Input devices</vt:lpstr>
      <vt:lpstr>Output devices</vt:lpstr>
      <vt:lpstr>Context for disabilities in Canada</vt:lpstr>
      <vt:lpstr>Rights to accessible service</vt:lpstr>
      <vt:lpstr>Context – The Accessible Canada Act</vt:lpstr>
      <vt:lpstr>Context – Accessibility Standards Canada (ASC) / Canadian Accessibility Standards Development Organization (CASDO)</vt:lpstr>
      <vt:lpstr>Context – The Public Service Accessibility Strategy</vt:lpstr>
      <vt:lpstr>Information and Communication Technology (ICT)</vt:lpstr>
      <vt:lpstr>Guideline on Making Information Technology Usable by All</vt:lpstr>
      <vt:lpstr>Accessibility Compliance Project</vt:lpstr>
      <vt:lpstr>Overview of accessibility tools</vt:lpstr>
      <vt:lpstr>The structure of WCAG 2.1</vt:lpstr>
      <vt:lpstr>The structure of WCAG 2.1 (cont’d)</vt:lpstr>
      <vt:lpstr>Four principles of accessibility (POUR)</vt:lpstr>
      <vt:lpstr>Is the web page perceivable?</vt:lpstr>
      <vt:lpstr>Perceivable – Deep dive</vt:lpstr>
      <vt:lpstr>Is the web page operable?</vt:lpstr>
      <vt:lpstr>Operable – Deep dive</vt:lpstr>
      <vt:lpstr>Is the web page understandable?</vt:lpstr>
      <vt:lpstr>Understandable – Deep dive</vt:lpstr>
      <vt:lpstr>Is the web page robust?</vt:lpstr>
      <vt:lpstr>Robust – Deep dive</vt:lpstr>
      <vt:lpstr>WCAG conformance requirements </vt:lpstr>
      <vt:lpstr>WCAG final quiz</vt:lpstr>
      <vt:lpstr>Self-assessment checklists</vt:lpstr>
      <vt:lpstr>Resources</vt:lpstr>
      <vt:lpstr>Questions and answers</vt:lpstr>
    </vt:vector>
  </TitlesOfParts>
  <Company>HRSDC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ESDC Accessibility Roadmap Planning</dc:title>
  <dc:creator>Lali Mazeikis</dc:creator>
  <cp:lastModifiedBy>Lambert, Roch R [NC]</cp:lastModifiedBy>
  <cp:revision>1025</cp:revision>
  <cp:lastPrinted>2019-12-03T21:29:09Z</cp:lastPrinted>
  <dcterms:created xsi:type="dcterms:W3CDTF">2019-06-13T12:28:04Z</dcterms:created>
  <dcterms:modified xsi:type="dcterms:W3CDTF">2020-02-12T20:34:27Z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0x0101040003A63F095AE43C418C5EB8D418AD87E4008A2F70CE93A5824AB942A768F5BED4E8</vt:lpwstr>
  </property>
  <property fmtid="{D5CDD505-2E9C-101B-9397-08002B2CF9AE}" pid="5" name="WorkflowChangePath">
    <vt:lpwstr>7ab30019-3554-4919-b6f6-c90dc74a1bdf,5;</vt:lpwstr>
  </property>
</Properties>
</file>