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ontserrat"/>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B0E90D-2C78-4352-B8C7-BEA15801F385}">
  <a:tblStyle styleId="{F0B0E90D-2C78-4352-B8C7-BEA15801F3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991b0681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991b0681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bc2ee7e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bc2ee7eb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c0a0a47e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9c0a0a47e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c0a0a47e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c0a0a47e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c0a0a47e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c0a0a47e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c0a0a47e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c0a0a47e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0c97e4c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0c97e4c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a672c709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a672c709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4ec95c3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4ec95c3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5043da5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5043da5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1094b0e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1094b0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1094b0e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1094b0e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1094b0e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1094b0e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1094b0e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1094b0e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1094b0e3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1094b0e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991b068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991b068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arxiv.org/pdf/2210.17323.pdf" TargetMode="External"/><Relationship Id="rId4" Type="http://schemas.openxmlformats.org/officeDocument/2006/relationships/image" Target="../media/image1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huggingface.co/datasets/wikitex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s://arxiv.org/pdf/2106.09685.pdf" TargetMode="External"/><Relationship Id="rId4" Type="http://schemas.openxmlformats.org/officeDocument/2006/relationships/hyperlink" Target="https://arxiv.org/pdf/2106.09685.pdf" TargetMode="External"/><Relationship Id="rId11" Type="http://schemas.openxmlformats.org/officeDocument/2006/relationships/image" Target="../media/image9.png"/><Relationship Id="rId10" Type="http://schemas.openxmlformats.org/officeDocument/2006/relationships/image" Target="../media/image12.png"/><Relationship Id="rId9" Type="http://schemas.openxmlformats.org/officeDocument/2006/relationships/hyperlink" Target="https://docs.openvino.ai/2022.3/pot_default_quantization_usage.html" TargetMode="External"/><Relationship Id="rId5" Type="http://schemas.openxmlformats.org/officeDocument/2006/relationships/hyperlink" Target="https://arxiv.org/pdf/2305.14314.pdf" TargetMode="External"/><Relationship Id="rId6" Type="http://schemas.openxmlformats.org/officeDocument/2006/relationships/hyperlink" Target="https://crfm.stanford.edu/2023/03/13/alpaca.html" TargetMode="External"/><Relationship Id="rId7" Type="http://schemas.openxmlformats.org/officeDocument/2006/relationships/hyperlink" Target="https://arxiv.org/pdf/2305.11627v2.pdf" TargetMode="External"/><Relationship Id="rId8" Type="http://schemas.openxmlformats.org/officeDocument/2006/relationships/hyperlink" Target="https://pytorch.org/docs/stable/quantiz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79575"/>
            <a:ext cx="4709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Анализ современных подходов сжатия LLMs</a:t>
            </a:r>
            <a:endParaRPr/>
          </a:p>
        </p:txBody>
      </p:sp>
      <p:sp>
        <p:nvSpPr>
          <p:cNvPr id="278" name="Google Shape;278;p13"/>
          <p:cNvSpPr txBox="1"/>
          <p:nvPr>
            <p:ph idx="1" type="subTitle"/>
          </p:nvPr>
        </p:nvSpPr>
        <p:spPr>
          <a:xfrm>
            <a:off x="824000" y="40886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Воронова </a:t>
            </a:r>
            <a:r>
              <a:rPr lang="ru"/>
              <a:t>Анастасия &amp; </a:t>
            </a:r>
            <a:r>
              <a:rPr lang="ru"/>
              <a:t>Носков </a:t>
            </a:r>
            <a:r>
              <a:rPr lang="ru"/>
              <a:t>Андрей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nvSpPr>
        <p:spPr>
          <a:xfrm>
            <a:off x="641100" y="307975"/>
            <a:ext cx="8212800" cy="394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4-bit quantization with GPTQ (https://arxiv.org/pdf/2210.17323.pdf):</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rPr lang="ru" sz="1600">
                <a:solidFill>
                  <a:schemeClr val="lt1"/>
                </a:solidFill>
                <a:latin typeface="Nunito"/>
                <a:ea typeface="Nunito"/>
                <a:cs typeface="Nunito"/>
                <a:sym typeface="Nunito"/>
              </a:rPr>
              <a:t>We use:</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Hessian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Layer-wise + optimal brain quantization</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Cholesky decomposition</a:t>
            </a:r>
            <a:endParaRPr sz="1600">
              <a:solidFill>
                <a:schemeClr val="lt1"/>
              </a:solidFill>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44" name="Google Shape;344;p22"/>
          <p:cNvPicPr preferRelativeResize="0"/>
          <p:nvPr/>
        </p:nvPicPr>
        <p:blipFill>
          <a:blip r:embed="rId3">
            <a:alphaModFix/>
          </a:blip>
          <a:stretch>
            <a:fillRect/>
          </a:stretch>
        </p:blipFill>
        <p:spPr>
          <a:xfrm>
            <a:off x="641100" y="3073525"/>
            <a:ext cx="7319726" cy="91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nvSpPr>
        <p:spPr>
          <a:xfrm>
            <a:off x="641100" y="307975"/>
            <a:ext cx="8212800" cy="394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4-bit quantization with GPTQ (</a:t>
            </a:r>
            <a:r>
              <a:rPr lang="ru" sz="2000" u="sng">
                <a:solidFill>
                  <a:schemeClr val="hlink"/>
                </a:solidFill>
                <a:latin typeface="Nunito"/>
                <a:ea typeface="Nunito"/>
                <a:cs typeface="Nunito"/>
                <a:sym typeface="Nunito"/>
                <a:hlinkClick r:id="rId3"/>
              </a:rPr>
              <a:t>https://arxiv.org/pdf/2210.17323.pdf</a:t>
            </a:r>
            <a:r>
              <a:rPr lang="ru" sz="2000">
                <a:solidFill>
                  <a:schemeClr val="lt1"/>
                </a:solidFill>
                <a:latin typeface="Nunito"/>
                <a:ea typeface="Nunito"/>
                <a:cs typeface="Nunito"/>
                <a:sym typeface="Nunito"/>
              </a:rPr>
              <a:t>):</a:t>
            </a:r>
            <a:endParaRPr sz="1600">
              <a:solidFill>
                <a:schemeClr val="lt1"/>
              </a:solidFill>
              <a:latin typeface="Nunito"/>
              <a:ea typeface="Nunito"/>
              <a:cs typeface="Nunito"/>
              <a:sym typeface="Nunito"/>
            </a:endParaRPr>
          </a:p>
          <a:p>
            <a:pPr indent="457200" lvl="0" marL="0" rtl="0" algn="l">
              <a:lnSpc>
                <a:spcPct val="150000"/>
              </a:lnSpc>
              <a:spcBef>
                <a:spcPts val="0"/>
              </a:spcBef>
              <a:spcAft>
                <a:spcPts val="0"/>
              </a:spcAft>
              <a:buNone/>
            </a:pPr>
            <a:r>
              <a:rPr lang="ru" sz="1600">
                <a:solidFill>
                  <a:schemeClr val="lt1"/>
                </a:solidFill>
                <a:latin typeface="Nunito"/>
                <a:ea typeface="Nunito"/>
                <a:cs typeface="Nunito"/>
                <a:sym typeface="Nunito"/>
              </a:rPr>
              <a:t>We use:</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Hessian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Optimal brain quantization</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Cholesky decomposition</a:t>
            </a:r>
            <a:endParaRPr sz="1600">
              <a:solidFill>
                <a:schemeClr val="lt1"/>
              </a:solidFill>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50" name="Google Shape;350;p23"/>
          <p:cNvPicPr preferRelativeResize="0"/>
          <p:nvPr/>
        </p:nvPicPr>
        <p:blipFill>
          <a:blip r:embed="rId4">
            <a:alphaModFix/>
          </a:blip>
          <a:stretch>
            <a:fillRect/>
          </a:stretch>
        </p:blipFill>
        <p:spPr>
          <a:xfrm>
            <a:off x="3729573" y="869900"/>
            <a:ext cx="5344350" cy="2418275"/>
          </a:xfrm>
          <a:prstGeom prst="rect">
            <a:avLst/>
          </a:prstGeom>
          <a:noFill/>
          <a:ln>
            <a:noFill/>
          </a:ln>
        </p:spPr>
      </p:pic>
      <p:pic>
        <p:nvPicPr>
          <p:cNvPr id="351" name="Google Shape;351;p23"/>
          <p:cNvPicPr preferRelativeResize="0"/>
          <p:nvPr/>
        </p:nvPicPr>
        <p:blipFill>
          <a:blip r:embed="rId5">
            <a:alphaModFix/>
          </a:blip>
          <a:stretch>
            <a:fillRect/>
          </a:stretch>
        </p:blipFill>
        <p:spPr>
          <a:xfrm>
            <a:off x="0" y="2298350"/>
            <a:ext cx="3532599" cy="284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nvSpPr>
        <p:spPr>
          <a:xfrm>
            <a:off x="641100" y="307975"/>
            <a:ext cx="8212800" cy="394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Activation-aware Weight Quantization (AWQ) (https://arxiv.org/pdf/2306.00978.pdf):</a:t>
            </a:r>
            <a:endParaRPr sz="1600">
              <a:solidFill>
                <a:schemeClr val="lt1"/>
              </a:solidFill>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lnSpc>
                <a:spcPct val="150000"/>
              </a:lnSpc>
              <a:spcBef>
                <a:spcPts val="0"/>
              </a:spcBef>
              <a:spcAft>
                <a:spcPts val="0"/>
              </a:spcAft>
              <a:buNone/>
            </a:pPr>
            <a:r>
              <a:rPr lang="ru" sz="1200">
                <a:solidFill>
                  <a:schemeClr val="lt1"/>
                </a:solidFill>
                <a:highlight>
                  <a:srgbClr val="599191"/>
                </a:highlight>
              </a:rPr>
              <a:t>Два основных шага:</a:t>
            </a:r>
            <a:endParaRPr sz="1200">
              <a:solidFill>
                <a:schemeClr val="lt1"/>
              </a:solidFill>
              <a:highlight>
                <a:srgbClr val="599191"/>
              </a:highlight>
            </a:endParaRPr>
          </a:p>
          <a:p>
            <a:pPr indent="-304800" lvl="0" marL="457200" rtl="0" algn="l">
              <a:lnSpc>
                <a:spcPct val="150000"/>
              </a:lnSpc>
              <a:spcBef>
                <a:spcPts val="1200"/>
              </a:spcBef>
              <a:spcAft>
                <a:spcPts val="0"/>
              </a:spcAft>
              <a:buClr>
                <a:schemeClr val="lt1"/>
              </a:buClr>
              <a:buSzPts val="1200"/>
              <a:buAutoNum type="arabicPeriod"/>
            </a:pPr>
            <a:r>
              <a:rPr lang="ru" sz="1200">
                <a:solidFill>
                  <a:schemeClr val="lt1"/>
                </a:solidFill>
                <a:highlight>
                  <a:srgbClr val="599191"/>
                </a:highlight>
              </a:rPr>
              <a:t>Взвешивание ответов: на каждом слое нейронной сети определяются веса ответов, которые представляют важность каждого ответа для итоговой оценки модели.</a:t>
            </a:r>
            <a:endParaRPr sz="1200">
              <a:solidFill>
                <a:schemeClr val="lt1"/>
              </a:solidFill>
              <a:highlight>
                <a:srgbClr val="599191"/>
              </a:highlight>
            </a:endParaRPr>
          </a:p>
          <a:p>
            <a:pPr indent="-304800" lvl="0" marL="457200" rtl="0" algn="l">
              <a:lnSpc>
                <a:spcPct val="150000"/>
              </a:lnSpc>
              <a:spcBef>
                <a:spcPts val="0"/>
              </a:spcBef>
              <a:spcAft>
                <a:spcPts val="0"/>
              </a:spcAft>
              <a:buClr>
                <a:schemeClr val="lt1"/>
              </a:buClr>
              <a:buSzPts val="1200"/>
              <a:buAutoNum type="arabicPeriod"/>
            </a:pPr>
            <a:r>
              <a:rPr lang="ru" sz="1200">
                <a:solidFill>
                  <a:schemeClr val="lt1"/>
                </a:solidFill>
                <a:highlight>
                  <a:srgbClr val="599191"/>
                </a:highlight>
              </a:rPr>
              <a:t>Квантизация: после определения весов ответы квантуются, сохраняя только наиболее значимые биты. Количество сохраняемых битов определяется весами ответов.</a:t>
            </a:r>
            <a:endParaRPr sz="1200">
              <a:solidFill>
                <a:schemeClr val="lt1"/>
              </a:solidFill>
              <a:highlight>
                <a:srgbClr val="599191"/>
              </a:highlight>
            </a:endParaRPr>
          </a:p>
          <a:p>
            <a:pPr indent="0" lvl="0" marL="0" rtl="0" algn="l">
              <a:spcBef>
                <a:spcPts val="2000"/>
              </a:spcBef>
              <a:spcAft>
                <a:spcPts val="0"/>
              </a:spcAft>
              <a:buNone/>
            </a:pPr>
            <a:r>
              <a:t/>
            </a:r>
            <a:endParaRPr>
              <a:latin typeface="Nunito"/>
              <a:ea typeface="Nunito"/>
              <a:cs typeface="Nunito"/>
              <a:sym typeface="Nunito"/>
            </a:endParaRPr>
          </a:p>
        </p:txBody>
      </p:sp>
      <p:pic>
        <p:nvPicPr>
          <p:cNvPr id="357" name="Google Shape;357;p24"/>
          <p:cNvPicPr preferRelativeResize="0"/>
          <p:nvPr/>
        </p:nvPicPr>
        <p:blipFill>
          <a:blip r:embed="rId3">
            <a:alphaModFix/>
          </a:blip>
          <a:stretch>
            <a:fillRect/>
          </a:stretch>
        </p:blipFill>
        <p:spPr>
          <a:xfrm>
            <a:off x="2987625" y="1154500"/>
            <a:ext cx="6080174" cy="146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nvSpPr>
        <p:spPr>
          <a:xfrm>
            <a:off x="630625" y="391775"/>
            <a:ext cx="8212800" cy="9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Практическая часть:</a:t>
            </a:r>
            <a:endParaRPr sz="20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63" name="Google Shape;363;p25"/>
          <p:cNvPicPr preferRelativeResize="0"/>
          <p:nvPr/>
        </p:nvPicPr>
        <p:blipFill>
          <a:blip r:embed="rId3">
            <a:alphaModFix/>
          </a:blip>
          <a:stretch>
            <a:fillRect/>
          </a:stretch>
        </p:blipFill>
        <p:spPr>
          <a:xfrm>
            <a:off x="246675" y="1387750"/>
            <a:ext cx="4584650" cy="1760500"/>
          </a:xfrm>
          <a:prstGeom prst="rect">
            <a:avLst/>
          </a:prstGeom>
          <a:noFill/>
          <a:ln>
            <a:noFill/>
          </a:ln>
        </p:spPr>
      </p:pic>
      <p:pic>
        <p:nvPicPr>
          <p:cNvPr id="364" name="Google Shape;364;p25"/>
          <p:cNvPicPr preferRelativeResize="0"/>
          <p:nvPr/>
        </p:nvPicPr>
        <p:blipFill>
          <a:blip r:embed="rId4">
            <a:alphaModFix/>
          </a:blip>
          <a:stretch>
            <a:fillRect/>
          </a:stretch>
        </p:blipFill>
        <p:spPr>
          <a:xfrm>
            <a:off x="5256050" y="523163"/>
            <a:ext cx="3587375" cy="4097174"/>
          </a:xfrm>
          <a:prstGeom prst="rect">
            <a:avLst/>
          </a:prstGeom>
          <a:noFill/>
          <a:ln>
            <a:noFill/>
          </a:ln>
        </p:spPr>
      </p:pic>
      <p:sp>
        <p:nvSpPr>
          <p:cNvPr id="365" name="Google Shape;365;p25"/>
          <p:cNvSpPr txBox="1"/>
          <p:nvPr/>
        </p:nvSpPr>
        <p:spPr>
          <a:xfrm>
            <a:off x="347800" y="999375"/>
            <a:ext cx="3918000" cy="974100"/>
          </a:xfrm>
          <a:prstGeom prst="rect">
            <a:avLst/>
          </a:prstGeom>
          <a:noFill/>
          <a:ln>
            <a:noFill/>
          </a:ln>
        </p:spPr>
        <p:txBody>
          <a:bodyPr anchorCtr="0" anchor="t" bIns="91425" lIns="91425" spcFirstLastPara="1" rIns="91425" wrap="square" tIns="91425">
            <a:noAutofit/>
          </a:bodyPr>
          <a:lstStyle/>
          <a:p>
            <a:pPr indent="-352425" lvl="0" marL="457200" rtl="0" algn="l">
              <a:lnSpc>
                <a:spcPct val="115000"/>
              </a:lnSpc>
              <a:spcBef>
                <a:spcPts val="1200"/>
              </a:spcBef>
              <a:spcAft>
                <a:spcPts val="0"/>
              </a:spcAft>
              <a:buClr>
                <a:schemeClr val="lt1"/>
              </a:buClr>
              <a:buSzPts val="1950"/>
              <a:buFont typeface="Roboto"/>
              <a:buChar char="-"/>
            </a:pPr>
            <a:r>
              <a:rPr lang="ru" sz="1950">
                <a:solidFill>
                  <a:schemeClr val="lt1"/>
                </a:solidFill>
                <a:latin typeface="Roboto"/>
                <a:ea typeface="Roboto"/>
                <a:cs typeface="Roboto"/>
                <a:sym typeface="Roboto"/>
              </a:rPr>
              <a:t>RedPajama-Chat-3B</a:t>
            </a:r>
            <a:endParaRPr sz="1950">
              <a:solidFill>
                <a:schemeClr val="lt1"/>
              </a:solidFill>
              <a:latin typeface="Roboto"/>
              <a:ea typeface="Roboto"/>
              <a:cs typeface="Roboto"/>
              <a:sym typeface="Roboto"/>
            </a:endParaRPr>
          </a:p>
          <a:p>
            <a:pPr indent="-352425" lvl="0" marL="457200" rtl="0" algn="l">
              <a:lnSpc>
                <a:spcPct val="115000"/>
              </a:lnSpc>
              <a:spcBef>
                <a:spcPts val="0"/>
              </a:spcBef>
              <a:spcAft>
                <a:spcPts val="0"/>
              </a:spcAft>
              <a:buClr>
                <a:schemeClr val="lt1"/>
              </a:buClr>
              <a:buSzPts val="1950"/>
              <a:buFont typeface="Roboto"/>
              <a:buChar char="-"/>
            </a:pPr>
            <a:r>
              <a:t/>
            </a:r>
            <a:endParaRPr sz="1950">
              <a:solidFill>
                <a:schemeClr val="lt1"/>
              </a:solidFill>
              <a:latin typeface="Roboto"/>
              <a:ea typeface="Roboto"/>
              <a:cs typeface="Roboto"/>
              <a:sym typeface="Roboto"/>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nvSpPr>
        <p:spPr>
          <a:xfrm>
            <a:off x="630625" y="391775"/>
            <a:ext cx="8212800" cy="9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Практическая часть:</a:t>
            </a:r>
            <a:endParaRPr sz="20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71" name="Google Shape;371;p26"/>
          <p:cNvSpPr txBox="1"/>
          <p:nvPr/>
        </p:nvSpPr>
        <p:spPr>
          <a:xfrm>
            <a:off x="347800" y="999375"/>
            <a:ext cx="3918000" cy="974100"/>
          </a:xfrm>
          <a:prstGeom prst="rect">
            <a:avLst/>
          </a:prstGeom>
          <a:noFill/>
          <a:ln>
            <a:noFill/>
          </a:ln>
        </p:spPr>
        <p:txBody>
          <a:bodyPr anchorCtr="0" anchor="t" bIns="91425" lIns="91425" spcFirstLastPara="1" rIns="91425" wrap="square" tIns="91425">
            <a:noAutofit/>
          </a:bodyPr>
          <a:lstStyle/>
          <a:p>
            <a:pPr indent="-352425" lvl="0" marL="457200" rtl="0" algn="l">
              <a:lnSpc>
                <a:spcPct val="115000"/>
              </a:lnSpc>
              <a:spcBef>
                <a:spcPts val="1200"/>
              </a:spcBef>
              <a:spcAft>
                <a:spcPts val="0"/>
              </a:spcAft>
              <a:buClr>
                <a:schemeClr val="lt1"/>
              </a:buClr>
              <a:buSzPts val="1950"/>
              <a:buFont typeface="Roboto"/>
              <a:buChar char="-"/>
            </a:pPr>
            <a:r>
              <a:rPr lang="ru" sz="1950">
                <a:solidFill>
                  <a:schemeClr val="lt1"/>
                </a:solidFill>
                <a:latin typeface="Roboto"/>
                <a:ea typeface="Roboto"/>
                <a:cs typeface="Roboto"/>
                <a:sym typeface="Roboto"/>
              </a:rPr>
              <a:t>Llama-2-7b with GPT-Q (4 bit)</a:t>
            </a:r>
            <a:endParaRPr/>
          </a:p>
          <a:p>
            <a:pPr indent="0" lvl="0" marL="457200" rtl="0" algn="l">
              <a:lnSpc>
                <a:spcPct val="115000"/>
              </a:lnSpc>
              <a:spcBef>
                <a:spcPts val="1200"/>
              </a:spcBef>
              <a:spcAft>
                <a:spcPts val="0"/>
              </a:spcAft>
              <a:buNone/>
            </a:pPr>
            <a:r>
              <a:t/>
            </a:r>
            <a:endParaRPr sz="1950">
              <a:solidFill>
                <a:schemeClr val="lt1"/>
              </a:solidFill>
              <a:latin typeface="Roboto"/>
              <a:ea typeface="Roboto"/>
              <a:cs typeface="Roboto"/>
              <a:sym typeface="Roboto"/>
            </a:endParaRPr>
          </a:p>
          <a:p>
            <a:pPr indent="0" lvl="0" marL="0" rtl="0" algn="l">
              <a:spcBef>
                <a:spcPts val="1200"/>
              </a:spcBef>
              <a:spcAft>
                <a:spcPts val="0"/>
              </a:spcAft>
              <a:buNone/>
            </a:pPr>
            <a:r>
              <a:t/>
            </a:r>
            <a:endParaRPr>
              <a:latin typeface="Nunito"/>
              <a:ea typeface="Nunito"/>
              <a:cs typeface="Nunito"/>
              <a:sym typeface="Nunito"/>
            </a:endParaRPr>
          </a:p>
        </p:txBody>
      </p:sp>
      <p:pic>
        <p:nvPicPr>
          <p:cNvPr id="372" name="Google Shape;372;p26"/>
          <p:cNvPicPr preferRelativeResize="0"/>
          <p:nvPr/>
        </p:nvPicPr>
        <p:blipFill>
          <a:blip r:embed="rId3">
            <a:alphaModFix/>
          </a:blip>
          <a:stretch>
            <a:fillRect/>
          </a:stretch>
        </p:blipFill>
        <p:spPr>
          <a:xfrm>
            <a:off x="4812950" y="1488000"/>
            <a:ext cx="3943350" cy="561975"/>
          </a:xfrm>
          <a:prstGeom prst="rect">
            <a:avLst/>
          </a:prstGeom>
          <a:noFill/>
          <a:ln>
            <a:noFill/>
          </a:ln>
        </p:spPr>
      </p:pic>
      <p:pic>
        <p:nvPicPr>
          <p:cNvPr id="373" name="Google Shape;373;p26"/>
          <p:cNvPicPr preferRelativeResize="0"/>
          <p:nvPr/>
        </p:nvPicPr>
        <p:blipFill>
          <a:blip r:embed="rId4">
            <a:alphaModFix/>
          </a:blip>
          <a:stretch>
            <a:fillRect/>
          </a:stretch>
        </p:blipFill>
        <p:spPr>
          <a:xfrm>
            <a:off x="854863" y="1488000"/>
            <a:ext cx="2981325" cy="1304925"/>
          </a:xfrm>
          <a:prstGeom prst="rect">
            <a:avLst/>
          </a:prstGeom>
          <a:noFill/>
          <a:ln>
            <a:noFill/>
          </a:ln>
        </p:spPr>
      </p:pic>
      <p:sp>
        <p:nvSpPr>
          <p:cNvPr id="374" name="Google Shape;374;p26"/>
          <p:cNvSpPr txBox="1"/>
          <p:nvPr/>
        </p:nvSpPr>
        <p:spPr>
          <a:xfrm>
            <a:off x="479250" y="2883450"/>
            <a:ext cx="3918000" cy="974100"/>
          </a:xfrm>
          <a:prstGeom prst="rect">
            <a:avLst/>
          </a:prstGeom>
          <a:noFill/>
          <a:ln>
            <a:noFill/>
          </a:ln>
        </p:spPr>
        <p:txBody>
          <a:bodyPr anchorCtr="0" anchor="t" bIns="91425" lIns="91425" spcFirstLastPara="1" rIns="91425" wrap="square" tIns="91425">
            <a:noAutofit/>
          </a:bodyPr>
          <a:lstStyle/>
          <a:p>
            <a:pPr indent="-352425" lvl="0" marL="457200" rtl="0" algn="l">
              <a:lnSpc>
                <a:spcPct val="115000"/>
              </a:lnSpc>
              <a:spcBef>
                <a:spcPts val="1200"/>
              </a:spcBef>
              <a:spcAft>
                <a:spcPts val="0"/>
              </a:spcAft>
              <a:buClr>
                <a:schemeClr val="lt1"/>
              </a:buClr>
              <a:buSzPts val="1950"/>
              <a:buFont typeface="Roboto"/>
              <a:buChar char="-"/>
            </a:pPr>
            <a:r>
              <a:rPr lang="ru" sz="1950">
                <a:solidFill>
                  <a:schemeClr val="lt1"/>
                </a:solidFill>
                <a:latin typeface="Roboto"/>
                <a:ea typeface="Roboto"/>
                <a:cs typeface="Roboto"/>
                <a:sym typeface="Roboto"/>
              </a:rPr>
              <a:t>Llama-2-7b with AWQ (4 bit)</a:t>
            </a:r>
            <a:endParaRPr/>
          </a:p>
          <a:p>
            <a:pPr indent="0" lvl="0" marL="457200" rtl="0" algn="l">
              <a:lnSpc>
                <a:spcPct val="115000"/>
              </a:lnSpc>
              <a:spcBef>
                <a:spcPts val="1200"/>
              </a:spcBef>
              <a:spcAft>
                <a:spcPts val="0"/>
              </a:spcAft>
              <a:buNone/>
            </a:pPr>
            <a:r>
              <a:t/>
            </a:r>
            <a:endParaRPr sz="1950">
              <a:solidFill>
                <a:schemeClr val="lt1"/>
              </a:solidFill>
              <a:latin typeface="Roboto"/>
              <a:ea typeface="Roboto"/>
              <a:cs typeface="Roboto"/>
              <a:sym typeface="Roboto"/>
            </a:endParaRPr>
          </a:p>
          <a:p>
            <a:pPr indent="0" lvl="0" marL="0" rtl="0" algn="l">
              <a:spcBef>
                <a:spcPts val="1200"/>
              </a:spcBef>
              <a:spcAft>
                <a:spcPts val="0"/>
              </a:spcAft>
              <a:buNone/>
            </a:pPr>
            <a:r>
              <a:t/>
            </a:r>
            <a:endParaRPr>
              <a:latin typeface="Nunito"/>
              <a:ea typeface="Nunito"/>
              <a:cs typeface="Nunito"/>
              <a:sym typeface="Nunito"/>
            </a:endParaRPr>
          </a:p>
        </p:txBody>
      </p:sp>
      <p:pic>
        <p:nvPicPr>
          <p:cNvPr id="375" name="Google Shape;375;p26"/>
          <p:cNvPicPr preferRelativeResize="0"/>
          <p:nvPr/>
        </p:nvPicPr>
        <p:blipFill>
          <a:blip r:embed="rId5">
            <a:alphaModFix/>
          </a:blip>
          <a:stretch>
            <a:fillRect/>
          </a:stretch>
        </p:blipFill>
        <p:spPr>
          <a:xfrm>
            <a:off x="854875" y="3519125"/>
            <a:ext cx="2790825" cy="800100"/>
          </a:xfrm>
          <a:prstGeom prst="rect">
            <a:avLst/>
          </a:prstGeom>
          <a:noFill/>
          <a:ln>
            <a:noFill/>
          </a:ln>
        </p:spPr>
      </p:pic>
      <p:pic>
        <p:nvPicPr>
          <p:cNvPr id="376" name="Google Shape;376;p26"/>
          <p:cNvPicPr preferRelativeResize="0"/>
          <p:nvPr/>
        </p:nvPicPr>
        <p:blipFill>
          <a:blip r:embed="rId6">
            <a:alphaModFix/>
          </a:blip>
          <a:stretch>
            <a:fillRect/>
          </a:stretch>
        </p:blipFill>
        <p:spPr>
          <a:xfrm>
            <a:off x="4812946" y="3255446"/>
            <a:ext cx="3301950" cy="115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0" y="-104750"/>
            <a:ext cx="5313300" cy="111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ru" sz="2300"/>
              <a:t>Generation example with Llama-2</a:t>
            </a:r>
            <a:endParaRPr sz="2300"/>
          </a:p>
        </p:txBody>
      </p:sp>
      <p:sp>
        <p:nvSpPr>
          <p:cNvPr id="382" name="Google Shape;382;p27"/>
          <p:cNvSpPr txBox="1"/>
          <p:nvPr>
            <p:ph idx="1" type="body"/>
          </p:nvPr>
        </p:nvSpPr>
        <p:spPr>
          <a:xfrm>
            <a:off x="117325" y="2711475"/>
            <a:ext cx="2105700" cy="59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ru"/>
              <a:t>GPU, ~40 sec.</a:t>
            </a:r>
            <a:endParaRPr b="1"/>
          </a:p>
        </p:txBody>
      </p:sp>
      <p:pic>
        <p:nvPicPr>
          <p:cNvPr id="383" name="Google Shape;383;p27"/>
          <p:cNvPicPr preferRelativeResize="0"/>
          <p:nvPr/>
        </p:nvPicPr>
        <p:blipFill>
          <a:blip r:embed="rId3">
            <a:alphaModFix/>
          </a:blip>
          <a:stretch>
            <a:fillRect/>
          </a:stretch>
        </p:blipFill>
        <p:spPr>
          <a:xfrm>
            <a:off x="178050" y="3388850"/>
            <a:ext cx="8267302" cy="1483250"/>
          </a:xfrm>
          <a:prstGeom prst="rect">
            <a:avLst/>
          </a:prstGeom>
          <a:noFill/>
          <a:ln>
            <a:noFill/>
          </a:ln>
        </p:spPr>
      </p:pic>
      <p:pic>
        <p:nvPicPr>
          <p:cNvPr id="384" name="Google Shape;384;p27"/>
          <p:cNvPicPr preferRelativeResize="0"/>
          <p:nvPr/>
        </p:nvPicPr>
        <p:blipFill>
          <a:blip r:embed="rId4">
            <a:alphaModFix/>
          </a:blip>
          <a:stretch>
            <a:fillRect/>
          </a:stretch>
        </p:blipFill>
        <p:spPr>
          <a:xfrm>
            <a:off x="6220425" y="1198400"/>
            <a:ext cx="2923575" cy="921850"/>
          </a:xfrm>
          <a:prstGeom prst="rect">
            <a:avLst/>
          </a:prstGeom>
          <a:noFill/>
          <a:ln>
            <a:noFill/>
          </a:ln>
        </p:spPr>
      </p:pic>
      <p:sp>
        <p:nvSpPr>
          <p:cNvPr id="385" name="Google Shape;385;p27"/>
          <p:cNvSpPr txBox="1"/>
          <p:nvPr/>
        </p:nvSpPr>
        <p:spPr>
          <a:xfrm>
            <a:off x="0" y="628625"/>
            <a:ext cx="6287400" cy="196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Alan Turing was a British mathematician, computer scientist, and codebreaker who lived from 1912 to 1954. He made significant contributions to the fields of mathematics, logic, and computer science, including the development of the theoretical foundations of modern computer science and the design of the Automatic Computing Engine, an early electronic computer. Turing is also known for his work on artificial intelligence and the concept of the Turing test, which is used to measure a machine's ability to exhibit intelligent behavior equivalent to, or indistinguishable from, that of a human. His life and legacy have been recognized through numerous awards, tributes, and films, including the 2014 film "The Imitation Game," starring Benedict Cumberbatch as Turing.</a:t>
            </a:r>
            <a:endParaRPr/>
          </a:p>
        </p:txBody>
      </p:sp>
      <p:sp>
        <p:nvSpPr>
          <p:cNvPr id="386" name="Google Shape;386;p27"/>
          <p:cNvSpPr txBox="1"/>
          <p:nvPr/>
        </p:nvSpPr>
        <p:spPr>
          <a:xfrm>
            <a:off x="6716750" y="628625"/>
            <a:ext cx="1728600" cy="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300">
                <a:solidFill>
                  <a:schemeClr val="lt1"/>
                </a:solidFill>
                <a:latin typeface="Nunito"/>
                <a:ea typeface="Nunito"/>
                <a:cs typeface="Nunito"/>
                <a:sym typeface="Nunito"/>
              </a:rPr>
              <a:t>CPU, ~1 min 40 sec</a:t>
            </a:r>
            <a:endParaRPr b="1" sz="13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aphicFrame>
        <p:nvGraphicFramePr>
          <p:cNvPr id="391" name="Google Shape;391;p28"/>
          <p:cNvGraphicFramePr/>
          <p:nvPr/>
        </p:nvGraphicFramePr>
        <p:xfrm>
          <a:off x="5005638" y="1649900"/>
          <a:ext cx="3000000" cy="3000000"/>
        </p:xfrm>
        <a:graphic>
          <a:graphicData uri="http://schemas.openxmlformats.org/drawingml/2006/table">
            <a:tbl>
              <a:tblPr>
                <a:noFill/>
                <a:tableStyleId>{F0B0E90D-2C78-4352-B8C7-BEA15801F385}</a:tableStyleId>
              </a:tblPr>
              <a:tblGrid>
                <a:gridCol w="1915150"/>
                <a:gridCol w="1915150"/>
              </a:tblGrid>
              <a:tr h="190500">
                <a:tc>
                  <a:txBody>
                    <a:bodyPr/>
                    <a:lstStyle/>
                    <a:p>
                      <a:pPr indent="0" lvl="0" marL="0" rtl="0" algn="l">
                        <a:spcBef>
                          <a:spcPts val="0"/>
                        </a:spcBef>
                        <a:spcAft>
                          <a:spcPts val="0"/>
                        </a:spcAft>
                        <a:buNone/>
                      </a:pPr>
                      <a:r>
                        <a:rPr lang="ru">
                          <a:solidFill>
                            <a:schemeClr val="lt1"/>
                          </a:solidFill>
                        </a:rPr>
                        <a:t>Model</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BLUE score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0500">
                <a:tc>
                  <a:txBody>
                    <a:bodyPr/>
                    <a:lstStyle/>
                    <a:p>
                      <a:pPr indent="0" lvl="0" marL="0" rtl="0" algn="l">
                        <a:lnSpc>
                          <a:spcPct val="115000"/>
                        </a:lnSpc>
                        <a:spcBef>
                          <a:spcPts val="1200"/>
                        </a:spcBef>
                        <a:spcAft>
                          <a:spcPts val="1200"/>
                        </a:spcAft>
                        <a:buNone/>
                      </a:pPr>
                      <a:r>
                        <a:rPr lang="ru">
                          <a:solidFill>
                            <a:schemeClr val="lt1"/>
                          </a:solidFill>
                          <a:latin typeface="Roboto"/>
                          <a:ea typeface="Roboto"/>
                          <a:cs typeface="Roboto"/>
                          <a:sym typeface="Roboto"/>
                        </a:rPr>
                        <a:t>RedPajama-Chat-3B (float16)</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0.48</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0500">
                <a:tc>
                  <a:txBody>
                    <a:bodyPr/>
                    <a:lstStyle/>
                    <a:p>
                      <a:pPr indent="0" lvl="0" marL="0" rtl="0" algn="l">
                        <a:lnSpc>
                          <a:spcPct val="115000"/>
                        </a:lnSpc>
                        <a:spcBef>
                          <a:spcPts val="1200"/>
                        </a:spcBef>
                        <a:spcAft>
                          <a:spcPts val="1200"/>
                        </a:spcAft>
                        <a:buNone/>
                      </a:pPr>
                      <a:r>
                        <a:rPr lang="ru">
                          <a:solidFill>
                            <a:schemeClr val="lt1"/>
                          </a:solidFill>
                          <a:latin typeface="Roboto"/>
                          <a:ea typeface="Roboto"/>
                          <a:cs typeface="Roboto"/>
                          <a:sym typeface="Roboto"/>
                        </a:rPr>
                        <a:t>RedPajama-Chat-3B (bfloat16)</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0.48</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34025">
                <a:tc>
                  <a:txBody>
                    <a:bodyPr/>
                    <a:lstStyle/>
                    <a:p>
                      <a:pPr indent="0" lvl="0" marL="0" rtl="0" algn="l">
                        <a:lnSpc>
                          <a:spcPct val="115000"/>
                        </a:lnSpc>
                        <a:spcBef>
                          <a:spcPts val="1200"/>
                        </a:spcBef>
                        <a:spcAft>
                          <a:spcPts val="1200"/>
                        </a:spcAft>
                        <a:buNone/>
                      </a:pPr>
                      <a:r>
                        <a:rPr lang="ru">
                          <a:solidFill>
                            <a:schemeClr val="lt1"/>
                          </a:solidFill>
                          <a:latin typeface="Roboto"/>
                          <a:ea typeface="Roboto"/>
                          <a:cs typeface="Roboto"/>
                          <a:sym typeface="Roboto"/>
                        </a:rPr>
                        <a:t>RedPajama-Chat-3B (int8)</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0.48</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0500">
                <a:tc>
                  <a:txBody>
                    <a:bodyPr/>
                    <a:lstStyle/>
                    <a:p>
                      <a:pPr indent="0" lvl="0" marL="0" rtl="0" algn="l">
                        <a:lnSpc>
                          <a:spcPct val="115000"/>
                        </a:lnSpc>
                        <a:spcBef>
                          <a:spcPts val="1200"/>
                        </a:spcBef>
                        <a:spcAft>
                          <a:spcPts val="1200"/>
                        </a:spcAft>
                        <a:buNone/>
                      </a:pPr>
                      <a:r>
                        <a:rPr lang="ru">
                          <a:solidFill>
                            <a:schemeClr val="lt1"/>
                          </a:solidFill>
                          <a:latin typeface="Roboto"/>
                          <a:ea typeface="Roboto"/>
                          <a:cs typeface="Roboto"/>
                          <a:sym typeface="Roboto"/>
                        </a:rPr>
                        <a:t>Llama-2-7b  GPT-Q</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0.57</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0500">
                <a:tc>
                  <a:txBody>
                    <a:bodyPr/>
                    <a:lstStyle/>
                    <a:p>
                      <a:pPr indent="0" lvl="0" marL="0" rtl="0" algn="l">
                        <a:lnSpc>
                          <a:spcPct val="115000"/>
                        </a:lnSpc>
                        <a:spcBef>
                          <a:spcPts val="1200"/>
                        </a:spcBef>
                        <a:spcAft>
                          <a:spcPts val="1200"/>
                        </a:spcAft>
                        <a:buNone/>
                      </a:pPr>
                      <a:r>
                        <a:rPr lang="ru">
                          <a:solidFill>
                            <a:schemeClr val="lt1"/>
                          </a:solidFill>
                          <a:latin typeface="Roboto"/>
                          <a:ea typeface="Roboto"/>
                          <a:cs typeface="Roboto"/>
                          <a:sym typeface="Roboto"/>
                        </a:rPr>
                        <a:t>Llama-2-7b AWQ</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ru">
                          <a:solidFill>
                            <a:schemeClr val="lt1"/>
                          </a:solidFill>
                        </a:rPr>
                        <a:t>0.58</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92" name="Google Shape;392;p28"/>
          <p:cNvSpPr txBox="1"/>
          <p:nvPr/>
        </p:nvSpPr>
        <p:spPr>
          <a:xfrm>
            <a:off x="5093225" y="927200"/>
            <a:ext cx="38304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chemeClr val="lt1"/>
                </a:solidFill>
                <a:latin typeface="Nunito"/>
                <a:ea typeface="Nunito"/>
                <a:cs typeface="Nunito"/>
                <a:sym typeface="Nunito"/>
              </a:rPr>
              <a:t>Результаты</a:t>
            </a:r>
            <a:r>
              <a:rPr lang="ru" sz="1300">
                <a:solidFill>
                  <a:schemeClr val="lt1"/>
                </a:solidFill>
                <a:latin typeface="Nunito"/>
                <a:ea typeface="Nunito"/>
                <a:cs typeface="Nunito"/>
                <a:sym typeface="Nunito"/>
              </a:rPr>
              <a:t>:</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sp>
        <p:nvSpPr>
          <p:cNvPr id="393" name="Google Shape;393;p28"/>
          <p:cNvSpPr txBox="1"/>
          <p:nvPr/>
        </p:nvSpPr>
        <p:spPr>
          <a:xfrm>
            <a:off x="483975" y="1649900"/>
            <a:ext cx="4347300" cy="25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chemeClr val="lt1"/>
                </a:solidFill>
                <a:latin typeface="Nunito"/>
                <a:ea typeface="Nunito"/>
                <a:cs typeface="Nunito"/>
                <a:sym typeface="Nunito"/>
              </a:rPr>
              <a:t>Датасет:</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ru" sz="1600">
                <a:solidFill>
                  <a:schemeClr val="lt1"/>
                </a:solidFill>
                <a:latin typeface="Nunito"/>
                <a:ea typeface="Nunito"/>
                <a:cs typeface="Nunito"/>
                <a:sym typeface="Nunito"/>
              </a:rPr>
              <a:t>WikiText</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ru" sz="1600" u="sng">
                <a:solidFill>
                  <a:schemeClr val="hlink"/>
                </a:solidFill>
                <a:latin typeface="Nunito"/>
                <a:ea typeface="Nunito"/>
                <a:cs typeface="Nunito"/>
                <a:sym typeface="Nunito"/>
                <a:hlinkClick r:id="rId3"/>
              </a:rPr>
              <a:t>https://huggingface.co/datasets/wikitext</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ru" sz="1600">
                <a:solidFill>
                  <a:schemeClr val="lt1"/>
                </a:solidFill>
                <a:latin typeface="Nunito"/>
                <a:ea typeface="Nunito"/>
                <a:cs typeface="Nunito"/>
                <a:sym typeface="Nunito"/>
              </a:rPr>
              <a:t>~4k sample from testing sample</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
        <p:nvSpPr>
          <p:cNvPr id="394" name="Google Shape;394;p28"/>
          <p:cNvSpPr txBox="1"/>
          <p:nvPr/>
        </p:nvSpPr>
        <p:spPr>
          <a:xfrm>
            <a:off x="263975" y="548925"/>
            <a:ext cx="43998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600">
                <a:solidFill>
                  <a:schemeClr val="lt1"/>
                </a:solidFill>
                <a:latin typeface="Nunito"/>
                <a:ea typeface="Nunito"/>
                <a:cs typeface="Nunito"/>
                <a:sym typeface="Nunito"/>
              </a:rPr>
              <a:t>Метрики качества</a:t>
            </a:r>
            <a:endParaRPr sz="26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00" name="Google Shape;400;p29"/>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630625" y="391775"/>
            <a:ext cx="8212800" cy="394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Пространство для исследований:</a:t>
            </a:r>
            <a:endParaRPr sz="20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Изучение современных методов сжатия моделей</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Локальный запуск сжатых решений (open-source решения)</a:t>
            </a:r>
            <a:endParaRPr sz="1600">
              <a:solidFill>
                <a:schemeClr val="lt1"/>
              </a:solidFill>
              <a:latin typeface="Nunito"/>
              <a:ea typeface="Nunito"/>
              <a:cs typeface="Nunito"/>
              <a:sym typeface="Nunito"/>
            </a:endParaRPr>
          </a:p>
          <a:p>
            <a:pPr indent="-330200" lvl="1" marL="9144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HW Limitations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Сравнительный анализ результатов</a:t>
            </a:r>
            <a:endParaRPr sz="1600">
              <a:solidFill>
                <a:schemeClr val="lt1"/>
              </a:solidFill>
              <a:latin typeface="Nunito"/>
              <a:ea typeface="Nunito"/>
              <a:cs typeface="Nunito"/>
              <a:sym typeface="Nunito"/>
            </a:endParaRPr>
          </a:p>
          <a:p>
            <a:pPr indent="-330200" lvl="1" marL="9144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требуемая память</a:t>
            </a:r>
            <a:endParaRPr sz="1600">
              <a:solidFill>
                <a:schemeClr val="lt1"/>
              </a:solidFill>
              <a:latin typeface="Nunito"/>
              <a:ea typeface="Nunito"/>
              <a:cs typeface="Nunito"/>
              <a:sym typeface="Nunito"/>
            </a:endParaRPr>
          </a:p>
          <a:p>
            <a:pPr indent="-330200" lvl="1" marL="9144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возможность локального развертывания</a:t>
            </a:r>
            <a:endParaRPr sz="1600">
              <a:solidFill>
                <a:schemeClr val="lt1"/>
              </a:solidFill>
              <a:latin typeface="Nunito"/>
              <a:ea typeface="Nunito"/>
              <a:cs typeface="Nunito"/>
              <a:sym typeface="Nunito"/>
            </a:endParaRPr>
          </a:p>
          <a:p>
            <a:pPr indent="-330200" lvl="1" marL="9144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inference time</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45550" y="240075"/>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2300"/>
              <a:t>Методы сжатия моделей</a:t>
            </a:r>
            <a:endParaRPr sz="2300"/>
          </a:p>
        </p:txBody>
      </p:sp>
      <p:sp>
        <p:nvSpPr>
          <p:cNvPr id="289" name="Google Shape;289;p15"/>
          <p:cNvSpPr txBox="1"/>
          <p:nvPr/>
        </p:nvSpPr>
        <p:spPr>
          <a:xfrm>
            <a:off x="410650" y="832675"/>
            <a:ext cx="7211400" cy="14658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Font typeface="Nunito"/>
              <a:buChar char="●"/>
            </a:pPr>
            <a:r>
              <a:rPr lang="ru" sz="1500">
                <a:solidFill>
                  <a:schemeClr val="lt1"/>
                </a:solidFill>
                <a:latin typeface="Nunito"/>
                <a:ea typeface="Nunito"/>
                <a:cs typeface="Nunito"/>
                <a:sym typeface="Nunito"/>
              </a:rPr>
              <a:t>Квантизация  </a:t>
            </a:r>
            <a:endParaRPr sz="15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500">
              <a:solidFill>
                <a:schemeClr val="lt1"/>
              </a:solidFill>
              <a:latin typeface="Nunito"/>
              <a:ea typeface="Nunito"/>
              <a:cs typeface="Nunito"/>
              <a:sym typeface="Nunito"/>
            </a:endParaRPr>
          </a:p>
          <a:p>
            <a:pPr indent="0" lvl="0" marL="0" rtl="0" algn="l">
              <a:lnSpc>
                <a:spcPct val="150000"/>
              </a:lnSpc>
              <a:spcBef>
                <a:spcPts val="0"/>
              </a:spcBef>
              <a:spcAft>
                <a:spcPts val="0"/>
              </a:spcAft>
              <a:buNone/>
            </a:pPr>
            <a:r>
              <a:t/>
            </a:r>
            <a:endParaRPr sz="1500">
              <a:latin typeface="Nunito"/>
              <a:ea typeface="Nunito"/>
              <a:cs typeface="Nunito"/>
              <a:sym typeface="Nunito"/>
            </a:endParaRPr>
          </a:p>
        </p:txBody>
      </p:sp>
      <p:sp>
        <p:nvSpPr>
          <p:cNvPr id="290" name="Google Shape;290;p15"/>
          <p:cNvSpPr txBox="1"/>
          <p:nvPr>
            <p:ph idx="1" type="body"/>
          </p:nvPr>
        </p:nvSpPr>
        <p:spPr>
          <a:xfrm>
            <a:off x="410650" y="2215225"/>
            <a:ext cx="6366900" cy="224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sz="2300"/>
              <a:t>Материалы:</a:t>
            </a:r>
            <a:endParaRPr sz="2300"/>
          </a:p>
          <a:p>
            <a:pPr indent="-316706" lvl="0" marL="457200" rtl="0" algn="l">
              <a:lnSpc>
                <a:spcPct val="150000"/>
              </a:lnSpc>
              <a:spcBef>
                <a:spcPts val="1200"/>
              </a:spcBef>
              <a:spcAft>
                <a:spcPts val="0"/>
              </a:spcAft>
              <a:buSzPct val="100000"/>
              <a:buChar char="●"/>
            </a:pPr>
            <a:r>
              <a:rPr lang="ru" sz="1500" u="sng">
                <a:solidFill>
                  <a:schemeClr val="hlink"/>
                </a:solidFill>
                <a:hlinkClick r:id="rId3"/>
              </a:rPr>
              <a:t>https</a:t>
            </a:r>
            <a:r>
              <a:rPr lang="ru" sz="1500" u="sng">
                <a:solidFill>
                  <a:schemeClr val="hlink"/>
                </a:solidFill>
                <a:hlinkClick r:id="rId4"/>
              </a:rPr>
              <a:t>://arxiv.org/pdf/2106.09685.pdf</a:t>
            </a:r>
            <a:endParaRPr sz="1500"/>
          </a:p>
          <a:p>
            <a:pPr indent="-316706" lvl="0" marL="457200" rtl="0" algn="l">
              <a:lnSpc>
                <a:spcPct val="150000"/>
              </a:lnSpc>
              <a:spcBef>
                <a:spcPts val="0"/>
              </a:spcBef>
              <a:spcAft>
                <a:spcPts val="0"/>
              </a:spcAft>
              <a:buSzPct val="100000"/>
              <a:buChar char="●"/>
            </a:pPr>
            <a:r>
              <a:rPr lang="ru" sz="1500" u="sng">
                <a:solidFill>
                  <a:schemeClr val="hlink"/>
                </a:solidFill>
                <a:hlinkClick r:id="rId5"/>
              </a:rPr>
              <a:t>https://arxiv.org/pdf/2305.14314.pdf</a:t>
            </a:r>
            <a:endParaRPr sz="1500"/>
          </a:p>
          <a:p>
            <a:pPr indent="-316706" lvl="0" marL="457200" rtl="0" algn="l">
              <a:lnSpc>
                <a:spcPct val="150000"/>
              </a:lnSpc>
              <a:spcBef>
                <a:spcPts val="0"/>
              </a:spcBef>
              <a:spcAft>
                <a:spcPts val="0"/>
              </a:spcAft>
              <a:buSzPct val="100000"/>
              <a:buChar char="●"/>
            </a:pPr>
            <a:r>
              <a:rPr lang="ru" sz="1500" u="sng">
                <a:solidFill>
                  <a:schemeClr val="hlink"/>
                </a:solidFill>
                <a:hlinkClick r:id="rId6"/>
              </a:rPr>
              <a:t>https://crfm.stanford.edu/2023/03/13/alpaca.html</a:t>
            </a:r>
            <a:endParaRPr sz="1500"/>
          </a:p>
          <a:p>
            <a:pPr indent="-316706" lvl="0" marL="457200" rtl="0" algn="l">
              <a:lnSpc>
                <a:spcPct val="150000"/>
              </a:lnSpc>
              <a:spcBef>
                <a:spcPts val="0"/>
              </a:spcBef>
              <a:spcAft>
                <a:spcPts val="0"/>
              </a:spcAft>
              <a:buSzPct val="100000"/>
              <a:buChar char="●"/>
            </a:pPr>
            <a:r>
              <a:rPr lang="ru" sz="1500" u="sng">
                <a:solidFill>
                  <a:schemeClr val="hlink"/>
                </a:solidFill>
                <a:hlinkClick r:id="rId7"/>
              </a:rPr>
              <a:t>https://arxiv.org/pdf/2305.11627v2.pdf</a:t>
            </a:r>
            <a:endParaRPr sz="1500"/>
          </a:p>
          <a:p>
            <a:pPr indent="-316706" lvl="0" marL="457200" rtl="0" algn="l">
              <a:lnSpc>
                <a:spcPct val="150000"/>
              </a:lnSpc>
              <a:spcBef>
                <a:spcPts val="0"/>
              </a:spcBef>
              <a:spcAft>
                <a:spcPts val="0"/>
              </a:spcAft>
              <a:buSzPct val="100000"/>
              <a:buChar char="●"/>
            </a:pPr>
            <a:r>
              <a:rPr lang="ru" sz="1500" u="sng">
                <a:solidFill>
                  <a:schemeClr val="hlink"/>
                </a:solidFill>
                <a:hlinkClick r:id="rId8"/>
              </a:rPr>
              <a:t>https://pytorch.org/docs/stable/quantization.html</a:t>
            </a:r>
            <a:endParaRPr sz="1500"/>
          </a:p>
          <a:p>
            <a:pPr indent="-316706" lvl="0" marL="457200" rtl="0" algn="l">
              <a:lnSpc>
                <a:spcPct val="150000"/>
              </a:lnSpc>
              <a:spcBef>
                <a:spcPts val="0"/>
              </a:spcBef>
              <a:spcAft>
                <a:spcPts val="0"/>
              </a:spcAft>
              <a:buSzPct val="100000"/>
              <a:buChar char="●"/>
            </a:pPr>
            <a:r>
              <a:rPr lang="ru" sz="1500" u="sng">
                <a:solidFill>
                  <a:schemeClr val="hlink"/>
                </a:solidFill>
                <a:hlinkClick r:id="rId9"/>
              </a:rPr>
              <a:t>https://docs.openvino.ai/2022.3/pot_default_quantization_usage.html</a:t>
            </a:r>
            <a:endParaRPr sz="1500"/>
          </a:p>
        </p:txBody>
      </p:sp>
      <p:pic>
        <p:nvPicPr>
          <p:cNvPr id="291" name="Google Shape;291;p15"/>
          <p:cNvPicPr preferRelativeResize="0"/>
          <p:nvPr/>
        </p:nvPicPr>
        <p:blipFill>
          <a:blip r:embed="rId10">
            <a:alphaModFix/>
          </a:blip>
          <a:stretch>
            <a:fillRect/>
          </a:stretch>
        </p:blipFill>
        <p:spPr>
          <a:xfrm>
            <a:off x="5947325" y="2350850"/>
            <a:ext cx="2415125" cy="1240025"/>
          </a:xfrm>
          <a:prstGeom prst="rect">
            <a:avLst/>
          </a:prstGeom>
          <a:noFill/>
          <a:ln>
            <a:noFill/>
          </a:ln>
        </p:spPr>
      </p:pic>
      <p:sp>
        <p:nvSpPr>
          <p:cNvPr id="292" name="Google Shape;292;p15"/>
          <p:cNvSpPr txBox="1"/>
          <p:nvPr/>
        </p:nvSpPr>
        <p:spPr>
          <a:xfrm>
            <a:off x="6080113" y="3530175"/>
            <a:ext cx="21495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lt1"/>
                </a:solidFill>
                <a:latin typeface="Nunito"/>
                <a:ea typeface="Nunito"/>
                <a:cs typeface="Nunito"/>
                <a:sym typeface="Nunito"/>
              </a:rPr>
              <a:t>Low rank decomposition</a:t>
            </a:r>
            <a:endParaRPr>
              <a:solidFill>
                <a:schemeClr val="lt1"/>
              </a:solidFill>
              <a:latin typeface="Nunito"/>
              <a:ea typeface="Nunito"/>
              <a:cs typeface="Nunito"/>
              <a:sym typeface="Nunito"/>
            </a:endParaRPr>
          </a:p>
        </p:txBody>
      </p:sp>
      <p:pic>
        <p:nvPicPr>
          <p:cNvPr id="293" name="Google Shape;293;p15"/>
          <p:cNvPicPr preferRelativeResize="0"/>
          <p:nvPr/>
        </p:nvPicPr>
        <p:blipFill>
          <a:blip r:embed="rId11">
            <a:alphaModFix/>
          </a:blip>
          <a:stretch>
            <a:fillRect/>
          </a:stretch>
        </p:blipFill>
        <p:spPr>
          <a:xfrm>
            <a:off x="4498650" y="340450"/>
            <a:ext cx="4302850" cy="1747475"/>
          </a:xfrm>
          <a:prstGeom prst="rect">
            <a:avLst/>
          </a:prstGeom>
          <a:noFill/>
          <a:ln>
            <a:noFill/>
          </a:ln>
        </p:spPr>
      </p:pic>
      <p:sp>
        <p:nvSpPr>
          <p:cNvPr id="294" name="Google Shape;294;p15"/>
          <p:cNvSpPr txBox="1"/>
          <p:nvPr/>
        </p:nvSpPr>
        <p:spPr>
          <a:xfrm>
            <a:off x="7188400" y="1193725"/>
            <a:ext cx="1613100" cy="7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Nunito"/>
                <a:ea typeface="Nunito"/>
                <a:cs typeface="Nunito"/>
                <a:sym typeface="Nunito"/>
              </a:rPr>
              <a:t>Knowledge distillation</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ctrTitle"/>
          </p:nvPr>
        </p:nvSpPr>
        <p:spPr>
          <a:xfrm>
            <a:off x="824000" y="1079575"/>
            <a:ext cx="4709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Квантизация LLMs</a:t>
            </a:r>
            <a:endParaRPr/>
          </a:p>
        </p:txBody>
      </p:sp>
      <p:sp>
        <p:nvSpPr>
          <p:cNvPr id="300" name="Google Shape;300;p16"/>
          <p:cNvSpPr txBox="1"/>
          <p:nvPr>
            <p:ph idx="1" type="subTitle"/>
          </p:nvPr>
        </p:nvSpPr>
        <p:spPr>
          <a:xfrm>
            <a:off x="824000" y="40886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Воронова Анастасия &amp; Носков Андрей</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nvSpPr>
        <p:spPr>
          <a:xfrm>
            <a:off x="630625" y="391775"/>
            <a:ext cx="8212800" cy="394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Типы квантизации</a:t>
            </a:r>
            <a:r>
              <a:rPr lang="ru" sz="2000">
                <a:solidFill>
                  <a:schemeClr val="lt1"/>
                </a:solidFill>
                <a:latin typeface="Nunito"/>
                <a:ea typeface="Nunito"/>
                <a:cs typeface="Nunito"/>
                <a:sym typeface="Nunito"/>
              </a:rPr>
              <a:t>:</a:t>
            </a:r>
            <a:endParaRPr sz="20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Post-training quantization</a:t>
            </a:r>
            <a:endParaRPr sz="1600">
              <a:solidFill>
                <a:schemeClr val="lt1"/>
              </a:solidFill>
              <a:latin typeface="Nunito"/>
              <a:ea typeface="Nunito"/>
              <a:cs typeface="Nunito"/>
              <a:sym typeface="Nunito"/>
            </a:endParaRPr>
          </a:p>
          <a:p>
            <a:pPr indent="-330200" lvl="1" marL="9144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Naive 8-bit quantization</a:t>
            </a:r>
            <a:endParaRPr sz="1600">
              <a:solidFill>
                <a:schemeClr val="lt1"/>
              </a:solidFill>
              <a:latin typeface="Nunito"/>
              <a:ea typeface="Nunito"/>
              <a:cs typeface="Nunito"/>
              <a:sym typeface="Nunito"/>
            </a:endParaRPr>
          </a:p>
          <a:p>
            <a:pPr indent="-323850" lvl="1" marL="914400" rtl="0" algn="l">
              <a:lnSpc>
                <a:spcPct val="120000"/>
              </a:lnSpc>
              <a:spcBef>
                <a:spcPts val="0"/>
              </a:spcBef>
              <a:spcAft>
                <a:spcPts val="0"/>
              </a:spcAft>
              <a:buClr>
                <a:schemeClr val="lt1"/>
              </a:buClr>
              <a:buSzPts val="1500"/>
              <a:buFont typeface="Nunito"/>
              <a:buChar char="○"/>
            </a:pPr>
            <a:r>
              <a:rPr lang="ru" sz="1600">
                <a:solidFill>
                  <a:schemeClr val="lt1"/>
                </a:solidFill>
                <a:latin typeface="Montserrat"/>
                <a:ea typeface="Montserrat"/>
                <a:cs typeface="Montserrat"/>
                <a:sym typeface="Montserrat"/>
              </a:rPr>
              <a:t>LLM.int8() (https://arxiv.org/pdf/2208.07339.pdf)</a:t>
            </a:r>
            <a:endParaRPr sz="1500">
              <a:solidFill>
                <a:schemeClr val="lt1"/>
              </a:solidFill>
              <a:latin typeface="Nunito"/>
              <a:ea typeface="Nunito"/>
              <a:cs typeface="Nunito"/>
              <a:sym typeface="Nunito"/>
            </a:endParaRPr>
          </a:p>
          <a:p>
            <a:pPr indent="-330200" lvl="1" marL="9144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4-bit quantization with GPTQ (https://arxiv.org/pdf/2210.17323.pdf)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Quantization-Aware training </a:t>
            </a:r>
            <a:endParaRPr sz="1600">
              <a:solidFill>
                <a:schemeClr val="lt1"/>
              </a:solidFill>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nvSpPr>
        <p:spPr>
          <a:xfrm>
            <a:off x="630625" y="391775"/>
            <a:ext cx="8212800" cy="9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Naive 8-bit quantization</a:t>
            </a:r>
            <a:r>
              <a:rPr lang="ru" sz="2000">
                <a:solidFill>
                  <a:schemeClr val="lt1"/>
                </a:solidFill>
                <a:latin typeface="Nunito"/>
                <a:ea typeface="Nunito"/>
                <a:cs typeface="Nunito"/>
                <a:sym typeface="Nunito"/>
              </a:rPr>
              <a:t>:</a:t>
            </a:r>
            <a:endParaRPr sz="20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11" name="Google Shape;311;p18"/>
          <p:cNvPicPr preferRelativeResize="0"/>
          <p:nvPr/>
        </p:nvPicPr>
        <p:blipFill>
          <a:blip r:embed="rId3">
            <a:alphaModFix/>
          </a:blip>
          <a:stretch>
            <a:fillRect/>
          </a:stretch>
        </p:blipFill>
        <p:spPr>
          <a:xfrm>
            <a:off x="229075" y="2173525"/>
            <a:ext cx="3448050" cy="1571625"/>
          </a:xfrm>
          <a:prstGeom prst="rect">
            <a:avLst/>
          </a:prstGeom>
          <a:noFill/>
          <a:ln>
            <a:noFill/>
          </a:ln>
        </p:spPr>
      </p:pic>
      <p:sp>
        <p:nvSpPr>
          <p:cNvPr id="312" name="Google Shape;312;p18"/>
          <p:cNvSpPr txBox="1"/>
          <p:nvPr/>
        </p:nvSpPr>
        <p:spPr>
          <a:xfrm>
            <a:off x="459550" y="988900"/>
            <a:ext cx="27342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700">
                <a:solidFill>
                  <a:schemeClr val="lt1"/>
                </a:solidFill>
                <a:latin typeface="Roboto"/>
                <a:ea typeface="Roboto"/>
                <a:cs typeface="Roboto"/>
                <a:sym typeface="Roboto"/>
              </a:rPr>
              <a:t>Absolute maximum (absmax) quantization</a:t>
            </a:r>
            <a:endParaRPr sz="2200">
              <a:solidFill>
                <a:schemeClr val="lt1"/>
              </a:solidFill>
              <a:latin typeface="Nunito"/>
              <a:ea typeface="Nunito"/>
              <a:cs typeface="Nunito"/>
              <a:sym typeface="Nunito"/>
            </a:endParaRPr>
          </a:p>
        </p:txBody>
      </p:sp>
      <p:pic>
        <p:nvPicPr>
          <p:cNvPr id="313" name="Google Shape;313;p18"/>
          <p:cNvPicPr preferRelativeResize="0"/>
          <p:nvPr/>
        </p:nvPicPr>
        <p:blipFill>
          <a:blip r:embed="rId4">
            <a:alphaModFix/>
          </a:blip>
          <a:stretch>
            <a:fillRect/>
          </a:stretch>
        </p:blipFill>
        <p:spPr>
          <a:xfrm>
            <a:off x="4416150" y="3143300"/>
            <a:ext cx="4200525" cy="1419225"/>
          </a:xfrm>
          <a:prstGeom prst="rect">
            <a:avLst/>
          </a:prstGeom>
          <a:noFill/>
          <a:ln>
            <a:noFill/>
          </a:ln>
        </p:spPr>
      </p:pic>
      <p:pic>
        <p:nvPicPr>
          <p:cNvPr id="314" name="Google Shape;314;p18"/>
          <p:cNvPicPr preferRelativeResize="0"/>
          <p:nvPr/>
        </p:nvPicPr>
        <p:blipFill>
          <a:blip r:embed="rId5">
            <a:alphaModFix/>
          </a:blip>
          <a:stretch>
            <a:fillRect/>
          </a:stretch>
        </p:blipFill>
        <p:spPr>
          <a:xfrm>
            <a:off x="4411388" y="1989850"/>
            <a:ext cx="4210050" cy="904875"/>
          </a:xfrm>
          <a:prstGeom prst="rect">
            <a:avLst/>
          </a:prstGeom>
          <a:noFill/>
          <a:ln>
            <a:noFill/>
          </a:ln>
        </p:spPr>
      </p:pic>
      <p:sp>
        <p:nvSpPr>
          <p:cNvPr id="315" name="Google Shape;315;p18"/>
          <p:cNvSpPr txBox="1"/>
          <p:nvPr/>
        </p:nvSpPr>
        <p:spPr>
          <a:xfrm>
            <a:off x="5103675" y="1146250"/>
            <a:ext cx="29961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700">
                <a:solidFill>
                  <a:schemeClr val="lt1"/>
                </a:solidFill>
                <a:latin typeface="Roboto"/>
                <a:ea typeface="Roboto"/>
                <a:cs typeface="Roboto"/>
                <a:sym typeface="Roboto"/>
              </a:rPr>
              <a:t>Zero-point quantization</a:t>
            </a:r>
            <a:endParaRPr sz="19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nvSpPr>
        <p:spPr>
          <a:xfrm>
            <a:off x="630625" y="391775"/>
            <a:ext cx="8212800" cy="9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LLM.int8()</a:t>
            </a:r>
            <a:r>
              <a:rPr lang="ru" sz="2000">
                <a:solidFill>
                  <a:schemeClr val="lt1"/>
                </a:solidFill>
                <a:latin typeface="Nunito"/>
                <a:ea typeface="Nunito"/>
                <a:cs typeface="Nunito"/>
                <a:sym typeface="Nunito"/>
              </a:rPr>
              <a:t>:</a:t>
            </a:r>
            <a:endParaRPr sz="20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21" name="Google Shape;321;p19"/>
          <p:cNvPicPr preferRelativeResize="0"/>
          <p:nvPr/>
        </p:nvPicPr>
        <p:blipFill>
          <a:blip r:embed="rId3">
            <a:alphaModFix/>
          </a:blip>
          <a:stretch>
            <a:fillRect/>
          </a:stretch>
        </p:blipFill>
        <p:spPr>
          <a:xfrm>
            <a:off x="2711750" y="1340475"/>
            <a:ext cx="3448050" cy="1571625"/>
          </a:xfrm>
          <a:prstGeom prst="rect">
            <a:avLst/>
          </a:prstGeom>
          <a:noFill/>
          <a:ln>
            <a:noFill/>
          </a:ln>
        </p:spPr>
      </p:pic>
      <p:sp>
        <p:nvSpPr>
          <p:cNvPr id="322" name="Google Shape;322;p19"/>
          <p:cNvSpPr txBox="1"/>
          <p:nvPr/>
        </p:nvSpPr>
        <p:spPr>
          <a:xfrm>
            <a:off x="459550" y="988900"/>
            <a:ext cx="67392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700">
                <a:solidFill>
                  <a:schemeClr val="lt1"/>
                </a:solidFill>
                <a:latin typeface="Roboto"/>
                <a:ea typeface="Roboto"/>
                <a:cs typeface="Roboto"/>
                <a:sym typeface="Roboto"/>
              </a:rPr>
              <a:t>Method is based on a</a:t>
            </a:r>
            <a:r>
              <a:rPr lang="ru" sz="1700">
                <a:solidFill>
                  <a:schemeClr val="lt1"/>
                </a:solidFill>
                <a:latin typeface="Roboto"/>
                <a:ea typeface="Roboto"/>
                <a:cs typeface="Roboto"/>
                <a:sym typeface="Roboto"/>
              </a:rPr>
              <a:t>bsolute maximum (absmax) quantization</a:t>
            </a:r>
            <a:endParaRPr sz="2200">
              <a:solidFill>
                <a:schemeClr val="lt1"/>
              </a:solidFill>
              <a:latin typeface="Nunito"/>
              <a:ea typeface="Nunito"/>
              <a:cs typeface="Nunito"/>
              <a:sym typeface="Nunito"/>
            </a:endParaRPr>
          </a:p>
        </p:txBody>
      </p:sp>
      <p:pic>
        <p:nvPicPr>
          <p:cNvPr id="323" name="Google Shape;323;p19"/>
          <p:cNvPicPr preferRelativeResize="0"/>
          <p:nvPr/>
        </p:nvPicPr>
        <p:blipFill>
          <a:blip r:embed="rId4">
            <a:alphaModFix/>
          </a:blip>
          <a:stretch>
            <a:fillRect/>
          </a:stretch>
        </p:blipFill>
        <p:spPr>
          <a:xfrm>
            <a:off x="1818050" y="2912100"/>
            <a:ext cx="5235425" cy="2147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nvSpPr>
        <p:spPr>
          <a:xfrm>
            <a:off x="630625" y="391775"/>
            <a:ext cx="8212800" cy="9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Практическая часть</a:t>
            </a:r>
            <a:r>
              <a:rPr lang="ru" sz="2000">
                <a:solidFill>
                  <a:schemeClr val="lt1"/>
                </a:solidFill>
                <a:latin typeface="Nunito"/>
                <a:ea typeface="Nunito"/>
                <a:cs typeface="Nunito"/>
                <a:sym typeface="Nunito"/>
              </a:rPr>
              <a:t>:</a:t>
            </a:r>
            <a:endParaRPr sz="20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246675" y="1387750"/>
            <a:ext cx="4584650" cy="1760500"/>
          </a:xfrm>
          <a:prstGeom prst="rect">
            <a:avLst/>
          </a:prstGeom>
          <a:noFill/>
          <a:ln>
            <a:noFill/>
          </a:ln>
        </p:spPr>
      </p:pic>
      <p:pic>
        <p:nvPicPr>
          <p:cNvPr id="330" name="Google Shape;330;p20"/>
          <p:cNvPicPr preferRelativeResize="0"/>
          <p:nvPr/>
        </p:nvPicPr>
        <p:blipFill>
          <a:blip r:embed="rId4">
            <a:alphaModFix/>
          </a:blip>
          <a:stretch>
            <a:fillRect/>
          </a:stretch>
        </p:blipFill>
        <p:spPr>
          <a:xfrm>
            <a:off x="5256050" y="523163"/>
            <a:ext cx="3587375" cy="4097174"/>
          </a:xfrm>
          <a:prstGeom prst="rect">
            <a:avLst/>
          </a:prstGeom>
          <a:noFill/>
          <a:ln>
            <a:noFill/>
          </a:ln>
        </p:spPr>
      </p:pic>
      <p:sp>
        <p:nvSpPr>
          <p:cNvPr id="331" name="Google Shape;331;p20"/>
          <p:cNvSpPr txBox="1"/>
          <p:nvPr/>
        </p:nvSpPr>
        <p:spPr>
          <a:xfrm>
            <a:off x="347800" y="999375"/>
            <a:ext cx="3918000" cy="974100"/>
          </a:xfrm>
          <a:prstGeom prst="rect">
            <a:avLst/>
          </a:prstGeom>
          <a:noFill/>
          <a:ln>
            <a:noFill/>
          </a:ln>
        </p:spPr>
        <p:txBody>
          <a:bodyPr anchorCtr="0" anchor="t" bIns="91425" lIns="91425" spcFirstLastPara="1" rIns="91425" wrap="square" tIns="91425">
            <a:noAutofit/>
          </a:bodyPr>
          <a:lstStyle/>
          <a:p>
            <a:pPr indent="-352425" lvl="0" marL="457200" rtl="0" algn="l">
              <a:lnSpc>
                <a:spcPct val="115000"/>
              </a:lnSpc>
              <a:spcBef>
                <a:spcPts val="1200"/>
              </a:spcBef>
              <a:spcAft>
                <a:spcPts val="0"/>
              </a:spcAft>
              <a:buClr>
                <a:schemeClr val="lt1"/>
              </a:buClr>
              <a:buSzPts val="1950"/>
              <a:buFont typeface="Roboto"/>
              <a:buChar char="-"/>
            </a:pPr>
            <a:r>
              <a:rPr lang="ru" sz="1950">
                <a:solidFill>
                  <a:schemeClr val="lt1"/>
                </a:solidFill>
                <a:latin typeface="Roboto"/>
                <a:ea typeface="Roboto"/>
                <a:cs typeface="Roboto"/>
                <a:sym typeface="Roboto"/>
              </a:rPr>
              <a:t>RedPajama-Chat-3B</a:t>
            </a:r>
            <a:endParaRPr sz="1950">
              <a:solidFill>
                <a:schemeClr val="lt1"/>
              </a:solidFill>
              <a:latin typeface="Roboto"/>
              <a:ea typeface="Roboto"/>
              <a:cs typeface="Roboto"/>
              <a:sym typeface="Roboto"/>
            </a:endParaRPr>
          </a:p>
          <a:p>
            <a:pPr indent="-352425" lvl="0" marL="457200" rtl="0" algn="l">
              <a:lnSpc>
                <a:spcPct val="115000"/>
              </a:lnSpc>
              <a:spcBef>
                <a:spcPts val="0"/>
              </a:spcBef>
              <a:spcAft>
                <a:spcPts val="0"/>
              </a:spcAft>
              <a:buClr>
                <a:schemeClr val="lt1"/>
              </a:buClr>
              <a:buSzPts val="1950"/>
              <a:buFont typeface="Roboto"/>
              <a:buChar char="-"/>
            </a:pPr>
            <a:r>
              <a:t/>
            </a:r>
            <a:endParaRPr sz="1950">
              <a:solidFill>
                <a:schemeClr val="lt1"/>
              </a:solidFill>
              <a:latin typeface="Roboto"/>
              <a:ea typeface="Roboto"/>
              <a:cs typeface="Roboto"/>
              <a:sym typeface="Roboto"/>
            </a:endParaRPr>
          </a:p>
          <a:p>
            <a:pPr indent="0" lvl="0" marL="0" rtl="0" algn="l">
              <a:spcBef>
                <a:spcPts val="1200"/>
              </a:spcBef>
              <a:spcAft>
                <a:spcPts val="0"/>
              </a:spcAft>
              <a:buNone/>
            </a:pPr>
            <a:r>
              <a:t/>
            </a:r>
            <a:endParaRPr>
              <a:latin typeface="Nunito"/>
              <a:ea typeface="Nunito"/>
              <a:cs typeface="Nunito"/>
              <a:sym typeface="Nunito"/>
            </a:endParaRPr>
          </a:p>
        </p:txBody>
      </p:sp>
      <p:sp>
        <p:nvSpPr>
          <p:cNvPr id="332" name="Google Shape;332;p20"/>
          <p:cNvSpPr txBox="1"/>
          <p:nvPr/>
        </p:nvSpPr>
        <p:spPr>
          <a:xfrm>
            <a:off x="347800" y="3272575"/>
            <a:ext cx="3000000" cy="132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950">
                <a:solidFill>
                  <a:schemeClr val="lt1"/>
                </a:solidFill>
                <a:latin typeface="Roboto"/>
                <a:ea typeface="Roboto"/>
                <a:cs typeface="Roboto"/>
                <a:sym typeface="Roboto"/>
              </a:rPr>
              <a:t>Next models:</a:t>
            </a:r>
            <a:endParaRPr sz="1950">
              <a:solidFill>
                <a:schemeClr val="lt1"/>
              </a:solidFill>
              <a:latin typeface="Roboto"/>
              <a:ea typeface="Roboto"/>
              <a:cs typeface="Roboto"/>
              <a:sym typeface="Roboto"/>
            </a:endParaRPr>
          </a:p>
          <a:p>
            <a:pPr indent="-352425" lvl="0" marL="457200" rtl="0" algn="l">
              <a:lnSpc>
                <a:spcPct val="115000"/>
              </a:lnSpc>
              <a:spcBef>
                <a:spcPts val="1200"/>
              </a:spcBef>
              <a:spcAft>
                <a:spcPts val="0"/>
              </a:spcAft>
              <a:buClr>
                <a:schemeClr val="lt1"/>
              </a:buClr>
              <a:buSzPts val="1950"/>
              <a:buFont typeface="Roboto"/>
              <a:buChar char="-"/>
            </a:pPr>
            <a:r>
              <a:rPr lang="ru" sz="1950">
                <a:solidFill>
                  <a:schemeClr val="lt1"/>
                </a:solidFill>
                <a:latin typeface="Roboto"/>
                <a:ea typeface="Roboto"/>
                <a:cs typeface="Roboto"/>
                <a:sym typeface="Roboto"/>
              </a:rPr>
              <a:t>MPT-7B</a:t>
            </a:r>
            <a:endParaRPr sz="1950">
              <a:solidFill>
                <a:schemeClr val="lt1"/>
              </a:solidFill>
              <a:latin typeface="Roboto"/>
              <a:ea typeface="Roboto"/>
              <a:cs typeface="Roboto"/>
              <a:sym typeface="Roboto"/>
            </a:endParaRPr>
          </a:p>
          <a:p>
            <a:pPr indent="-352425" lvl="0" marL="457200" rtl="0" algn="l">
              <a:lnSpc>
                <a:spcPct val="115000"/>
              </a:lnSpc>
              <a:spcBef>
                <a:spcPts val="0"/>
              </a:spcBef>
              <a:spcAft>
                <a:spcPts val="0"/>
              </a:spcAft>
              <a:buClr>
                <a:schemeClr val="lt1"/>
              </a:buClr>
              <a:buSzPts val="1950"/>
              <a:buFont typeface="Roboto"/>
              <a:buChar char="-"/>
            </a:pPr>
            <a:r>
              <a:rPr lang="ru" sz="1950">
                <a:solidFill>
                  <a:schemeClr val="lt1"/>
                </a:solidFill>
                <a:latin typeface="Roboto"/>
                <a:ea typeface="Roboto"/>
                <a:cs typeface="Roboto"/>
                <a:sym typeface="Roboto"/>
              </a:rPr>
              <a:t>Llama-2-7b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nvSpPr>
        <p:spPr>
          <a:xfrm>
            <a:off x="641100" y="307975"/>
            <a:ext cx="8212800" cy="394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000">
                <a:solidFill>
                  <a:schemeClr val="lt1"/>
                </a:solidFill>
                <a:latin typeface="Nunito"/>
                <a:ea typeface="Nunito"/>
                <a:cs typeface="Nunito"/>
                <a:sym typeface="Nunito"/>
              </a:rPr>
              <a:t>4-bit quantization with GPTQ (https://arxiv.org/pdf/2210.17323.pdf)</a:t>
            </a:r>
            <a:r>
              <a:rPr lang="ru" sz="2000">
                <a:solidFill>
                  <a:schemeClr val="lt1"/>
                </a:solidFill>
                <a:latin typeface="Nunito"/>
                <a:ea typeface="Nunito"/>
                <a:cs typeface="Nunito"/>
                <a:sym typeface="Nunito"/>
              </a:rPr>
              <a:t>:</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5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rPr lang="ru" sz="1500">
                <a:solidFill>
                  <a:schemeClr val="lt1"/>
                </a:solidFill>
                <a:latin typeface="Nunito"/>
                <a:ea typeface="Nunito"/>
                <a:cs typeface="Nunito"/>
                <a:sym typeface="Nunito"/>
              </a:rPr>
              <a:t>GPTQ is a model quantization method that allows language models to be quantized to precision levels like INT8, INT4, INT3, or even INT2 without significant performance loss</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lnSpc>
                <a:spcPct val="150000"/>
              </a:lnSpc>
              <a:spcBef>
                <a:spcPts val="0"/>
              </a:spcBef>
              <a:spcAft>
                <a:spcPts val="0"/>
              </a:spcAft>
              <a:buNone/>
            </a:pPr>
            <a:r>
              <a:rPr lang="ru" sz="1600">
                <a:solidFill>
                  <a:schemeClr val="lt1"/>
                </a:solidFill>
                <a:latin typeface="Nunito"/>
                <a:ea typeface="Nunito"/>
                <a:cs typeface="Nunito"/>
                <a:sym typeface="Nunito"/>
              </a:rPr>
              <a:t>We need to:</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minimize the loss function from the quantization</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ru" sz="1600">
                <a:solidFill>
                  <a:schemeClr val="lt1"/>
                </a:solidFill>
                <a:latin typeface="Nunito"/>
                <a:ea typeface="Nunito"/>
                <a:cs typeface="Nunito"/>
                <a:sym typeface="Nunito"/>
              </a:rPr>
              <a:t>know how to compute the best parameter values for this quantization</a:t>
            </a:r>
            <a:endParaRPr sz="1600">
              <a:solidFill>
                <a:schemeClr val="lt1"/>
              </a:solidFill>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38" name="Google Shape;338;p21"/>
          <p:cNvPicPr preferRelativeResize="0"/>
          <p:nvPr/>
        </p:nvPicPr>
        <p:blipFill>
          <a:blip r:embed="rId3">
            <a:alphaModFix/>
          </a:blip>
          <a:stretch>
            <a:fillRect/>
          </a:stretch>
        </p:blipFill>
        <p:spPr>
          <a:xfrm>
            <a:off x="2812526" y="2090725"/>
            <a:ext cx="4165423" cy="96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