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6" r:id="rId33"/>
    <p:sldId id="292" r:id="rId34"/>
    <p:sldId id="293" r:id="rId35"/>
    <p:sldId id="294" r:id="rId36"/>
    <p:sldId id="295" r:id="rId37"/>
    <p:sldId id="296" r:id="rId38"/>
    <p:sldId id="287" r:id="rId39"/>
    <p:sldId id="288" r:id="rId40"/>
    <p:sldId id="289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688" y="89153"/>
            <a:ext cx="9108312" cy="5977599"/>
          </a:xfrm>
          <a:prstGeom prst="rect">
            <a:avLst/>
          </a:prstGeom>
          <a:blipFill dpi="0" rotWithShape="1">
            <a:blip r:embed="rId2" cstate="print">
              <a:alphaModFix amt="6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221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5172" y="1710647"/>
            <a:ext cx="6890987" cy="1823335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053" y="3758304"/>
            <a:ext cx="5381645" cy="1376809"/>
          </a:xfrm>
        </p:spPr>
        <p:txBody>
          <a:bodyPr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39593"/>
            <a:ext cx="2057400" cy="271687"/>
          </a:xfrm>
        </p:spPr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9593"/>
            <a:ext cx="3086100" cy="271687"/>
          </a:xfrm>
        </p:spPr>
        <p:txBody>
          <a:bodyPr/>
          <a:lstStyle/>
          <a:p>
            <a:endParaRPr lang="fil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39593"/>
            <a:ext cx="2057400" cy="271687"/>
          </a:xfrm>
        </p:spPr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3378" y="5893027"/>
            <a:ext cx="1861972" cy="6493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4400" y="5955762"/>
            <a:ext cx="1686229" cy="581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098" y="5742130"/>
            <a:ext cx="796194" cy="7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288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xmlns="" val="312125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xmlns="" val="55419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xmlns="" val="208691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Rectangle 792"/>
          <p:cNvSpPr/>
          <p:nvPr/>
        </p:nvSpPr>
        <p:spPr>
          <a:xfrm>
            <a:off x="1135448" y="24498"/>
            <a:ext cx="7649321" cy="1747158"/>
          </a:xfrm>
          <a:prstGeom prst="rect">
            <a:avLst/>
          </a:prstGeom>
          <a:blipFill dpi="0" rotWithShape="1">
            <a:blip r:embed="rId2" cstate="print">
              <a:alphaModFix amt="6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121489" b="-55571"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794" name="Title 1"/>
          <p:cNvSpPr>
            <a:spLocks noGrp="1"/>
          </p:cNvSpPr>
          <p:nvPr>
            <p:ph type="title"/>
          </p:nvPr>
        </p:nvSpPr>
        <p:spPr>
          <a:xfrm>
            <a:off x="1396617" y="283486"/>
            <a:ext cx="7143225" cy="1325563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95" name="Content Placeholder 2"/>
          <p:cNvSpPr>
            <a:spLocks noGrp="1"/>
          </p:cNvSpPr>
          <p:nvPr>
            <p:ph idx="1"/>
          </p:nvPr>
        </p:nvSpPr>
        <p:spPr>
          <a:xfrm>
            <a:off x="1396618" y="1825625"/>
            <a:ext cx="7118732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9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7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fil-PH"/>
          </a:p>
        </p:txBody>
      </p:sp>
      <p:sp>
        <p:nvSpPr>
          <p:cNvPr id="7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grpSp>
        <p:nvGrpSpPr>
          <p:cNvPr id="958" name="Group 957"/>
          <p:cNvGrpSpPr/>
          <p:nvPr/>
        </p:nvGrpSpPr>
        <p:grpSpPr>
          <a:xfrm>
            <a:off x="-108318" y="7204"/>
            <a:ext cx="1442976" cy="6652465"/>
            <a:chOff x="-108318" y="7204"/>
            <a:chExt cx="1442976" cy="6652465"/>
          </a:xfrm>
        </p:grpSpPr>
        <p:grpSp>
          <p:nvGrpSpPr>
            <p:cNvPr id="799" name="Group 798"/>
            <p:cNvGrpSpPr/>
            <p:nvPr/>
          </p:nvGrpSpPr>
          <p:grpSpPr>
            <a:xfrm rot="16803384">
              <a:off x="-333807" y="1360574"/>
              <a:ext cx="1554679" cy="617984"/>
              <a:chOff x="-867542" y="5503901"/>
              <a:chExt cx="26192550" cy="10745738"/>
            </a:xfrm>
          </p:grpSpPr>
          <p:grpSp>
            <p:nvGrpSpPr>
              <p:cNvPr id="800" name="Group 799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813" name="Group 812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828" name="Oval 82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29" name="Oval 828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30" name="Oval 829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31" name="Oval 830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32" name="Oval 831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33" name="Oval 832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834" name="Group 83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835" name="Oval 83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6" name="Oval 83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7" name="Oval 83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8" name="Oval 83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9" name="Oval 83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14" name="Group 813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821" name="Oval 82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822" name="Group 82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823" name="Oval 82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4" name="Oval 82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5" name="Oval 82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6" name="Oval 82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7" name="Oval 82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15" name="Group 814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816" name="Oval 815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17" name="Oval 816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18" name="Oval 817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19" name="Oval 818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20" name="Oval 819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801" name="Group 800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0" name="Straight Connector 809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Straight Connector 811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oup 801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803" name="Straight Connector 802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Straight Connector 803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Straight Connector 805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0" name="Group 839"/>
            <p:cNvGrpSpPr/>
            <p:nvPr/>
          </p:nvGrpSpPr>
          <p:grpSpPr>
            <a:xfrm>
              <a:off x="56401" y="7204"/>
              <a:ext cx="1278257" cy="1078216"/>
              <a:chOff x="57151" y="3963243"/>
              <a:chExt cx="2968404" cy="2402149"/>
            </a:xfrm>
          </p:grpSpPr>
          <p:cxnSp>
            <p:nvCxnSpPr>
              <p:cNvPr id="841" name="Straight Connector 840"/>
              <p:cNvCxnSpPr/>
              <p:nvPr/>
            </p:nvCxnSpPr>
            <p:spPr>
              <a:xfrm>
                <a:off x="1299582" y="4195214"/>
                <a:ext cx="753178" cy="637767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 flipH="1">
                <a:off x="580994" y="4191405"/>
                <a:ext cx="681010" cy="587148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3" name="Oval 842"/>
              <p:cNvSpPr/>
              <p:nvPr/>
            </p:nvSpPr>
            <p:spPr>
              <a:xfrm rot="5400000">
                <a:off x="1061596" y="3956590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844" name="Straight Connector 843"/>
              <p:cNvCxnSpPr/>
              <p:nvPr/>
            </p:nvCxnSpPr>
            <p:spPr>
              <a:xfrm flipH="1">
                <a:off x="274042" y="4852953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>
                <a:off x="548293" y="4824020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" name="Oval 845"/>
              <p:cNvSpPr/>
              <p:nvPr/>
            </p:nvSpPr>
            <p:spPr>
              <a:xfrm rot="5400000">
                <a:off x="63804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847" name="Straight Connector 846"/>
              <p:cNvCxnSpPr/>
              <p:nvPr/>
            </p:nvCxnSpPr>
            <p:spPr>
              <a:xfrm>
                <a:off x="951784" y="5576238"/>
                <a:ext cx="329258" cy="572864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/>
              <p:cNvSpPr/>
              <p:nvPr/>
            </p:nvSpPr>
            <p:spPr>
              <a:xfrm rot="5400000">
                <a:off x="1044077" y="5944241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49" name="Oval 848"/>
              <p:cNvSpPr/>
              <p:nvPr/>
            </p:nvSpPr>
            <p:spPr>
              <a:xfrm rot="5400000">
                <a:off x="793239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50" name="Oval 849"/>
              <p:cNvSpPr/>
              <p:nvPr/>
            </p:nvSpPr>
            <p:spPr>
              <a:xfrm rot="5400000">
                <a:off x="379947" y="4625574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851" name="Straight Connector 850"/>
              <p:cNvCxnSpPr/>
              <p:nvPr/>
            </p:nvCxnSpPr>
            <p:spPr>
              <a:xfrm flipH="1">
                <a:off x="1707959" y="4833627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/>
              <p:cNvCxnSpPr/>
              <p:nvPr/>
            </p:nvCxnSpPr>
            <p:spPr>
              <a:xfrm>
                <a:off x="1982210" y="4804694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" name="Oval 852"/>
              <p:cNvSpPr/>
              <p:nvPr/>
            </p:nvSpPr>
            <p:spPr>
              <a:xfrm rot="5400000">
                <a:off x="1497721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54" name="Oval 853"/>
              <p:cNvSpPr/>
              <p:nvPr/>
            </p:nvSpPr>
            <p:spPr>
              <a:xfrm rot="5400000">
                <a:off x="1813864" y="4606248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855" name="Straight Connector 854"/>
              <p:cNvCxnSpPr/>
              <p:nvPr/>
            </p:nvCxnSpPr>
            <p:spPr>
              <a:xfrm flipH="1">
                <a:off x="2085209" y="5482004"/>
                <a:ext cx="385911" cy="612793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2359459" y="5436813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" name="Oval 856"/>
              <p:cNvSpPr/>
              <p:nvPr/>
            </p:nvSpPr>
            <p:spPr>
              <a:xfrm rot="5400000">
                <a:off x="1874970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58" name="Oval 857"/>
              <p:cNvSpPr/>
              <p:nvPr/>
            </p:nvSpPr>
            <p:spPr>
              <a:xfrm rot="5400000">
                <a:off x="2604405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59" name="Oval 858"/>
              <p:cNvSpPr/>
              <p:nvPr/>
            </p:nvSpPr>
            <p:spPr>
              <a:xfrm rot="5400000">
                <a:off x="2227156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</p:grpSp>
        <p:grpSp>
          <p:nvGrpSpPr>
            <p:cNvPr id="860" name="Group 859"/>
            <p:cNvGrpSpPr/>
            <p:nvPr/>
          </p:nvGrpSpPr>
          <p:grpSpPr>
            <a:xfrm rot="15703351">
              <a:off x="-564454" y="3000609"/>
              <a:ext cx="1974647" cy="784921"/>
              <a:chOff x="-867542" y="5503901"/>
              <a:chExt cx="26192550" cy="10745738"/>
            </a:xfrm>
          </p:grpSpPr>
          <p:grpSp>
            <p:nvGrpSpPr>
              <p:cNvPr id="861" name="Group 860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874" name="Group 873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889" name="Oval 888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0" name="Oval 889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1" name="Oval 890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2" name="Oval 891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3" name="Oval 892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4" name="Oval 893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895" name="Group 894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896" name="Oval 895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97" name="Oval 896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98" name="Oval 897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99" name="Oval 898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00" name="Oval 899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75" name="Group 874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882" name="Oval 881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883" name="Group 882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884" name="Oval 883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85" name="Oval 884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86" name="Oval 885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87" name="Oval 886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88" name="Oval 887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76" name="Group 875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877" name="Oval 876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78" name="Oval 877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79" name="Oval 878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80" name="Oval 879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81" name="Oval 880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862" name="Group 861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869" name="Straight Connector 868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3" name="Group 862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1" name="Group 900"/>
            <p:cNvGrpSpPr/>
            <p:nvPr/>
          </p:nvGrpSpPr>
          <p:grpSpPr>
            <a:xfrm rot="16803384">
              <a:off x="-345738" y="4778131"/>
              <a:ext cx="1554679" cy="617984"/>
              <a:chOff x="-867542" y="5503901"/>
              <a:chExt cx="26192550" cy="10745738"/>
            </a:xfrm>
          </p:grpSpPr>
          <p:grpSp>
            <p:nvGrpSpPr>
              <p:cNvPr id="902" name="Group 901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915" name="Group 914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930" name="Oval 929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1" name="Oval 930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2" name="Oval 931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3" name="Oval 932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4" name="Oval 933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5" name="Oval 934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936" name="Group 935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937" name="Oval 936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38" name="Oval 937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39" name="Oval 938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40" name="Oval 939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41" name="Oval 940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923" name="Oval 922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924" name="Group 92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925" name="Oval 92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6" name="Oval 92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7" name="Oval 92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8" name="Oval 92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9" name="Oval 92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917" name="Group 916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918" name="Oval 917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19" name="Oval 918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20" name="Oval 919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21" name="Oval 920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22" name="Oval 921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903" name="Group 902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910" name="Straight Connector 909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Straight Connector 910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Straight Connector 911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4" name="Group 903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905" name="Straight Connector 904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2" name="Group 941"/>
            <p:cNvGrpSpPr/>
            <p:nvPr/>
          </p:nvGrpSpPr>
          <p:grpSpPr>
            <a:xfrm rot="18073378">
              <a:off x="-262784" y="5961099"/>
              <a:ext cx="853036" cy="544104"/>
              <a:chOff x="12114431" y="7251342"/>
              <a:chExt cx="13210576" cy="8696761"/>
            </a:xfrm>
          </p:grpSpPr>
          <p:grpSp>
            <p:nvGrpSpPr>
              <p:cNvPr id="943" name="Group 942"/>
              <p:cNvGrpSpPr/>
              <p:nvPr/>
            </p:nvGrpSpPr>
            <p:grpSpPr>
              <a:xfrm>
                <a:off x="12114431" y="7251342"/>
                <a:ext cx="13210576" cy="8696761"/>
                <a:chOff x="12114434" y="7251341"/>
                <a:chExt cx="13210577" cy="8696761"/>
              </a:xfrm>
            </p:grpSpPr>
            <p:grpSp>
              <p:nvGrpSpPr>
                <p:cNvPr id="949" name="Group 948"/>
                <p:cNvGrpSpPr/>
                <p:nvPr/>
              </p:nvGrpSpPr>
              <p:grpSpPr>
                <a:xfrm>
                  <a:off x="12114434" y="11490225"/>
                  <a:ext cx="9929308" cy="4457877"/>
                  <a:chOff x="12114433" y="11490225"/>
                  <a:chExt cx="9929308" cy="4457877"/>
                </a:xfrm>
              </p:grpSpPr>
              <p:sp>
                <p:nvSpPr>
                  <p:cNvPr id="953" name="Oval 952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4" name="Oval 953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5" name="Oval 954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6" name="Oval 955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7" name="Oval 956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950" name="Group 949"/>
                <p:cNvGrpSpPr/>
                <p:nvPr/>
              </p:nvGrpSpPr>
              <p:grpSpPr>
                <a:xfrm>
                  <a:off x="19108223" y="7251341"/>
                  <a:ext cx="6216788" cy="5686427"/>
                  <a:chOff x="6126247" y="7026267"/>
                  <a:chExt cx="6216788" cy="5686428"/>
                </a:xfrm>
              </p:grpSpPr>
              <p:sp>
                <p:nvSpPr>
                  <p:cNvPr id="951" name="Oval 95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2" name="Oval 951"/>
                  <p:cNvSpPr/>
                  <p:nvPr/>
                </p:nvSpPr>
                <p:spPr>
                  <a:xfrm flipH="1" flipV="1">
                    <a:off x="6126247" y="7026267"/>
                    <a:ext cx="2935524" cy="2935522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944" name="Group 943"/>
              <p:cNvGrpSpPr/>
              <p:nvPr/>
            </p:nvGrpSpPr>
            <p:grpSpPr>
              <a:xfrm>
                <a:off x="15471069" y="8883983"/>
                <a:ext cx="5509154" cy="5135673"/>
                <a:chOff x="15471069" y="8883984"/>
                <a:chExt cx="5509153" cy="5135674"/>
              </a:xfrm>
            </p:grpSpPr>
            <p:cxnSp>
              <p:nvCxnSpPr>
                <p:cNvPr id="945" name="Straight Connector 944"/>
                <p:cNvCxnSpPr/>
                <p:nvPr/>
              </p:nvCxnSpPr>
              <p:spPr>
                <a:xfrm rot="3526622">
                  <a:off x="14645010" y="11418177"/>
                  <a:ext cx="2176493" cy="52437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 rot="3526622">
                  <a:off x="15199246" y="11330750"/>
                  <a:ext cx="4449226" cy="92858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xmlns="" val="384717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sp>
        <p:nvSpPr>
          <p:cNvPr id="167" name="Rectangle 166"/>
          <p:cNvSpPr/>
          <p:nvPr/>
        </p:nvSpPr>
        <p:spPr>
          <a:xfrm>
            <a:off x="1135448" y="24498"/>
            <a:ext cx="7649321" cy="1747158"/>
          </a:xfrm>
          <a:prstGeom prst="rect">
            <a:avLst/>
          </a:prstGeom>
          <a:blipFill dpi="0" rotWithShape="1">
            <a:blip r:embed="rId2" cstate="print">
              <a:alphaModFix amt="6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121489" b="-55571"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68" name="Title 1"/>
          <p:cNvSpPr>
            <a:spLocks noGrp="1"/>
          </p:cNvSpPr>
          <p:nvPr>
            <p:ph type="title"/>
          </p:nvPr>
        </p:nvSpPr>
        <p:spPr>
          <a:xfrm>
            <a:off x="1396617" y="283486"/>
            <a:ext cx="7143225" cy="1325563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08318" y="7204"/>
            <a:ext cx="1442976" cy="6652465"/>
            <a:chOff x="-108318" y="7204"/>
            <a:chExt cx="1442976" cy="6652465"/>
          </a:xfrm>
        </p:grpSpPr>
        <p:grpSp>
          <p:nvGrpSpPr>
            <p:cNvPr id="170" name="Group 169"/>
            <p:cNvGrpSpPr/>
            <p:nvPr/>
          </p:nvGrpSpPr>
          <p:grpSpPr>
            <a:xfrm rot="16803384">
              <a:off x="-333807" y="1360574"/>
              <a:ext cx="1554679" cy="617984"/>
              <a:chOff x="-867542" y="5503901"/>
              <a:chExt cx="26192550" cy="10745738"/>
            </a:xfrm>
          </p:grpSpPr>
          <p:grpSp>
            <p:nvGrpSpPr>
              <p:cNvPr id="289" name="Group 288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302" name="Group 301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317" name="Oval 316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19" name="Oval 318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20" name="Oval 319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22" name="Oval 321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324" name="Oval 323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25" name="Oval 324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26" name="Oval 325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27" name="Oval 326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28" name="Oval 327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311" name="Group 310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312" name="Oval 311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6" name="Oval 305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7" name="Oval 306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290" name="Group 289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56401" y="7204"/>
              <a:ext cx="1278257" cy="1078216"/>
              <a:chOff x="57151" y="3963243"/>
              <a:chExt cx="2968404" cy="240214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1299582" y="4195214"/>
                <a:ext cx="753178" cy="637767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H="1">
                <a:off x="580994" y="4191405"/>
                <a:ext cx="681010" cy="587148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 rot="5400000">
                <a:off x="1061596" y="3956590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 flipH="1">
                <a:off x="274042" y="4852953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548293" y="4824020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 rot="5400000">
                <a:off x="63804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951784" y="5576238"/>
                <a:ext cx="329258" cy="572864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 rot="5400000">
                <a:off x="1044077" y="5944241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5400000">
                <a:off x="793239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79" name="Oval 278"/>
              <p:cNvSpPr/>
              <p:nvPr/>
            </p:nvSpPr>
            <p:spPr>
              <a:xfrm rot="5400000">
                <a:off x="379947" y="4625574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 flipH="1">
                <a:off x="1707959" y="4833627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1982210" y="4804694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/>
              <p:cNvSpPr/>
              <p:nvPr/>
            </p:nvSpPr>
            <p:spPr>
              <a:xfrm rot="5400000">
                <a:off x="1497721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83" name="Oval 282"/>
              <p:cNvSpPr/>
              <p:nvPr/>
            </p:nvSpPr>
            <p:spPr>
              <a:xfrm rot="5400000">
                <a:off x="1813864" y="4606248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H="1">
                <a:off x="2085209" y="5482004"/>
                <a:ext cx="385911" cy="612793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359459" y="5436813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Oval 285"/>
              <p:cNvSpPr/>
              <p:nvPr/>
            </p:nvSpPr>
            <p:spPr>
              <a:xfrm rot="5400000">
                <a:off x="1874970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87" name="Oval 286"/>
              <p:cNvSpPr/>
              <p:nvPr/>
            </p:nvSpPr>
            <p:spPr>
              <a:xfrm rot="5400000">
                <a:off x="2604405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88" name="Oval 287"/>
              <p:cNvSpPr/>
              <p:nvPr/>
            </p:nvSpPr>
            <p:spPr>
              <a:xfrm rot="5400000">
                <a:off x="2227156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 rot="15703351">
              <a:off x="-564454" y="3000609"/>
              <a:ext cx="1974647" cy="784921"/>
              <a:chOff x="-867542" y="5503901"/>
              <a:chExt cx="26192550" cy="10745738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64" name="Group 26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65" name="Oval 26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66" name="Oval 26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67" name="Oval 26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68" name="Oval 26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69" name="Oval 26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251" name="Oval 25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52" name="Group 25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53" name="Oval 25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54" name="Oval 25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55" name="Oval 25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56" name="Oval 25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246" name="Oval 245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231" name="Group 230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 rot="16803384">
              <a:off x="-345738" y="4778131"/>
              <a:ext cx="1554679" cy="617984"/>
              <a:chOff x="-867542" y="5503901"/>
              <a:chExt cx="26192550" cy="10745738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22" name="Oval 221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25" name="Oval 22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6" name="Oval 22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8" name="Oval 22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9" name="Oval 22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211" name="Oval 21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12" name="Group 21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13" name="Oval 21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4" name="Oval 21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5" name="Oval 21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6" name="Oval 21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7" name="Oval 21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/>
            <p:cNvGrpSpPr/>
            <p:nvPr/>
          </p:nvGrpSpPr>
          <p:grpSpPr>
            <a:xfrm rot="18073378">
              <a:off x="-262784" y="5961099"/>
              <a:ext cx="853036" cy="544104"/>
              <a:chOff x="12114431" y="7251342"/>
              <a:chExt cx="13210576" cy="8696761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2114431" y="7251342"/>
                <a:ext cx="13210576" cy="8696761"/>
                <a:chOff x="12114434" y="7251341"/>
                <a:chExt cx="13210577" cy="8696761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12114434" y="11490225"/>
                  <a:ext cx="9929308" cy="4457877"/>
                  <a:chOff x="12114433" y="11490225"/>
                  <a:chExt cx="9929308" cy="4457877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9108223" y="7251341"/>
                  <a:ext cx="6216788" cy="5686427"/>
                  <a:chOff x="6126247" y="7026267"/>
                  <a:chExt cx="6216788" cy="5686428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 flipH="1" flipV="1">
                    <a:off x="6126247" y="7026267"/>
                    <a:ext cx="2935524" cy="2935522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76" name="Group 175"/>
              <p:cNvGrpSpPr/>
              <p:nvPr/>
            </p:nvGrpSpPr>
            <p:grpSpPr>
              <a:xfrm>
                <a:off x="15471069" y="8883983"/>
                <a:ext cx="5509154" cy="5135673"/>
                <a:chOff x="15471069" y="8883984"/>
                <a:chExt cx="5509153" cy="5135674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 rot="3526622">
                  <a:off x="14645010" y="11418177"/>
                  <a:ext cx="2176493" cy="52437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3526622">
                  <a:off x="15199246" y="11330750"/>
                  <a:ext cx="4449226" cy="92858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xmlns="" val="14619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2695" y="1825625"/>
            <a:ext cx="3744233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sp>
        <p:nvSpPr>
          <p:cNvPr id="8" name="Rectangle 7"/>
          <p:cNvSpPr/>
          <p:nvPr/>
        </p:nvSpPr>
        <p:spPr>
          <a:xfrm>
            <a:off x="1135448" y="24498"/>
            <a:ext cx="7649321" cy="1747158"/>
          </a:xfrm>
          <a:prstGeom prst="rect">
            <a:avLst/>
          </a:prstGeom>
          <a:blipFill dpi="0" rotWithShape="1">
            <a:blip r:embed="rId2" cstate="print">
              <a:alphaModFix amt="6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121489" b="-55571"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96617" y="283486"/>
            <a:ext cx="7143225" cy="1325563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-108318" y="7204"/>
            <a:ext cx="1442976" cy="6652465"/>
            <a:chOff x="-108318" y="7204"/>
            <a:chExt cx="1442976" cy="6652465"/>
          </a:xfrm>
        </p:grpSpPr>
        <p:grpSp>
          <p:nvGrpSpPr>
            <p:cNvPr id="11" name="Group 10"/>
            <p:cNvGrpSpPr/>
            <p:nvPr/>
          </p:nvGrpSpPr>
          <p:grpSpPr>
            <a:xfrm rot="16803384">
              <a:off x="-333807" y="1360574"/>
              <a:ext cx="1554679" cy="617984"/>
              <a:chOff x="-867542" y="5503901"/>
              <a:chExt cx="26192550" cy="10745738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64" name="Group 16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7" name="Oval 16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8" name="Oval 16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31" name="Group 130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/>
          </p:nvGrpSpPr>
          <p:grpSpPr>
            <a:xfrm>
              <a:off x="56401" y="7204"/>
              <a:ext cx="1278257" cy="1078216"/>
              <a:chOff x="57151" y="3963243"/>
              <a:chExt cx="2968404" cy="2402149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299582" y="4195214"/>
                <a:ext cx="753178" cy="637767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580994" y="4191405"/>
                <a:ext cx="681010" cy="587148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 rot="5400000">
                <a:off x="1061596" y="3956590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flipH="1">
                <a:off x="274042" y="4852953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548293" y="4824020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 rot="5400000">
                <a:off x="63804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951784" y="5576238"/>
                <a:ext cx="329258" cy="572864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/>
              <p:cNvSpPr/>
              <p:nvPr/>
            </p:nvSpPr>
            <p:spPr>
              <a:xfrm rot="5400000">
                <a:off x="1044077" y="5944241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5400000">
                <a:off x="793239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20" name="Oval 119"/>
              <p:cNvSpPr/>
              <p:nvPr/>
            </p:nvSpPr>
            <p:spPr>
              <a:xfrm rot="5400000">
                <a:off x="379947" y="4625574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 flipH="1">
                <a:off x="1707959" y="4833627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982210" y="4804694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 rot="5400000">
                <a:off x="1497721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24" name="Oval 123"/>
              <p:cNvSpPr/>
              <p:nvPr/>
            </p:nvSpPr>
            <p:spPr>
              <a:xfrm rot="5400000">
                <a:off x="1813864" y="4606248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flipH="1">
                <a:off x="2085209" y="5482004"/>
                <a:ext cx="385911" cy="612793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359459" y="5436813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 rot="5400000">
                <a:off x="1874970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5400000">
                <a:off x="2604405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5400000">
                <a:off x="2227156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5703351">
              <a:off x="-564454" y="3000609"/>
              <a:ext cx="1974647" cy="784921"/>
              <a:chOff x="-867542" y="5503901"/>
              <a:chExt cx="26192550" cy="1074573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06" name="Oval 105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94" name="Oval 93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72" name="Group 71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/>
            <p:cNvGrpSpPr/>
            <p:nvPr/>
          </p:nvGrpSpPr>
          <p:grpSpPr>
            <a:xfrm rot="16803384">
              <a:off x="-345738" y="4778131"/>
              <a:ext cx="1554679" cy="617984"/>
              <a:chOff x="-867542" y="5503901"/>
              <a:chExt cx="26192550" cy="1074573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66" name="Oval 65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 rot="18073378">
              <a:off x="-262784" y="5961099"/>
              <a:ext cx="853036" cy="544104"/>
              <a:chOff x="12114431" y="7251342"/>
              <a:chExt cx="13210576" cy="869676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2114431" y="7251342"/>
                <a:ext cx="13210576" cy="8696761"/>
                <a:chOff x="12114434" y="7251341"/>
                <a:chExt cx="13210577" cy="869676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2114434" y="11490225"/>
                  <a:ext cx="9929308" cy="4457877"/>
                  <a:chOff x="12114433" y="11490225"/>
                  <a:chExt cx="9929308" cy="4457877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9108223" y="7251341"/>
                  <a:ext cx="6216788" cy="5686427"/>
                  <a:chOff x="6126247" y="7026267"/>
                  <a:chExt cx="6216788" cy="5686428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 flipH="1" flipV="1">
                    <a:off x="6126247" y="7026267"/>
                    <a:ext cx="2935524" cy="2935522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15471069" y="8883983"/>
                <a:ext cx="5509154" cy="5135673"/>
                <a:chOff x="15471069" y="8883984"/>
                <a:chExt cx="5509153" cy="5135674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rot="3526622">
                  <a:off x="14645010" y="11418177"/>
                  <a:ext cx="2176493" cy="52437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3526622">
                  <a:off x="15199246" y="11330750"/>
                  <a:ext cx="4449226" cy="92858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1" name="Content Placeholder 2"/>
          <p:cNvSpPr>
            <a:spLocks noGrp="1"/>
          </p:cNvSpPr>
          <p:nvPr>
            <p:ph sz="half" idx="13"/>
          </p:nvPr>
        </p:nvSpPr>
        <p:spPr>
          <a:xfrm>
            <a:off x="4996088" y="1825506"/>
            <a:ext cx="3744233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xmlns="" val="374316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143" y="1769722"/>
            <a:ext cx="6523997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l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grpSp>
        <p:nvGrpSpPr>
          <p:cNvPr id="6" name="Group 5"/>
          <p:cNvGrpSpPr/>
          <p:nvPr/>
        </p:nvGrpSpPr>
        <p:grpSpPr>
          <a:xfrm>
            <a:off x="-292850" y="-100115"/>
            <a:ext cx="9567478" cy="6530821"/>
            <a:chOff x="-211207" y="-165429"/>
            <a:chExt cx="9567478" cy="6530821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3853899" y="142909"/>
              <a:ext cx="2626081" cy="1043866"/>
              <a:chOff x="-867542" y="5503901"/>
              <a:chExt cx="26192550" cy="10745738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20" name="Oval 219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1" name="Oval 220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2" name="Oval 221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3" name="Oval 222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4" name="Oval 223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07" name="Group 206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08" name="Oval 207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09" name="Oval 208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0" name="Oval 209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1" name="Oval 210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2" name="Oval 211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/>
            <p:cNvGrpSpPr/>
            <p:nvPr/>
          </p:nvGrpSpPr>
          <p:grpSpPr>
            <a:xfrm rot="16649476">
              <a:off x="250482" y="2946073"/>
              <a:ext cx="1233373" cy="1207576"/>
              <a:chOff x="3249216" y="8252978"/>
              <a:chExt cx="4266253" cy="4047110"/>
            </a:xfrm>
          </p:grpSpPr>
          <p:sp>
            <p:nvSpPr>
              <p:cNvPr id="170" name="Oval 169"/>
              <p:cNvSpPr/>
              <p:nvPr/>
            </p:nvSpPr>
            <p:spPr>
              <a:xfrm rot="8445313">
                <a:off x="5318229" y="8252978"/>
                <a:ext cx="1130513" cy="113051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1" name="Oval 170"/>
              <p:cNvSpPr/>
              <p:nvPr/>
            </p:nvSpPr>
            <p:spPr>
              <a:xfrm rot="8445313">
                <a:off x="4356454" y="8622742"/>
                <a:ext cx="864725" cy="86472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2" name="Oval 171"/>
              <p:cNvSpPr/>
              <p:nvPr/>
            </p:nvSpPr>
            <p:spPr>
              <a:xfrm rot="8445313">
                <a:off x="3573766" y="9045324"/>
                <a:ext cx="657350" cy="657349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3" name="Oval 172"/>
              <p:cNvSpPr/>
              <p:nvPr/>
            </p:nvSpPr>
            <p:spPr>
              <a:xfrm rot="8445313">
                <a:off x="3351064" y="9788821"/>
                <a:ext cx="548345" cy="54834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4" name="Oval 173"/>
              <p:cNvSpPr/>
              <p:nvPr/>
            </p:nvSpPr>
            <p:spPr>
              <a:xfrm rot="8445313">
                <a:off x="3249216" y="10432861"/>
                <a:ext cx="459329" cy="459329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5" name="Oval 174"/>
              <p:cNvSpPr/>
              <p:nvPr/>
            </p:nvSpPr>
            <p:spPr>
              <a:xfrm rot="8445313" flipH="1" flipV="1">
                <a:off x="4315943" y="11169575"/>
                <a:ext cx="1130513" cy="113051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6" name="Oval 175"/>
              <p:cNvSpPr/>
              <p:nvPr/>
            </p:nvSpPr>
            <p:spPr>
              <a:xfrm rot="8445313" flipH="1" flipV="1">
                <a:off x="5543506" y="11065598"/>
                <a:ext cx="864725" cy="86472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7" name="Oval 176"/>
              <p:cNvSpPr/>
              <p:nvPr/>
            </p:nvSpPr>
            <p:spPr>
              <a:xfrm rot="8445313" flipH="1" flipV="1">
                <a:off x="6533570" y="10850393"/>
                <a:ext cx="657350" cy="657350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8" name="Oval 177"/>
              <p:cNvSpPr/>
              <p:nvPr/>
            </p:nvSpPr>
            <p:spPr>
              <a:xfrm rot="8445313" flipH="1" flipV="1">
                <a:off x="6865276" y="10215900"/>
                <a:ext cx="548345" cy="54834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9" name="Oval 178"/>
              <p:cNvSpPr/>
              <p:nvPr/>
            </p:nvSpPr>
            <p:spPr>
              <a:xfrm rot="8445313" flipH="1" flipV="1">
                <a:off x="7056140" y="9660876"/>
                <a:ext cx="459329" cy="459329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rot="8445313">
                <a:off x="6570000" y="9188752"/>
                <a:ext cx="226382" cy="68309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8445313">
                <a:off x="5718112" y="9063912"/>
                <a:ext cx="596760" cy="1595602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rot="8445313">
                <a:off x="4939485" y="9144924"/>
                <a:ext cx="882898" cy="2216403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8445313">
                <a:off x="4427114" y="9920583"/>
                <a:ext cx="645817" cy="153683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8445313">
                <a:off x="3952818" y="10680754"/>
                <a:ext cx="264812" cy="70077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rot="4515465">
              <a:off x="-359475" y="1788962"/>
              <a:ext cx="1470824" cy="1174287"/>
              <a:chOff x="12114431" y="5728976"/>
              <a:chExt cx="13210577" cy="10219123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12114431" y="5728976"/>
                <a:ext cx="13210577" cy="10219123"/>
                <a:chOff x="12114434" y="5728975"/>
                <a:chExt cx="13210578" cy="10219123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12114434" y="11490222"/>
                  <a:ext cx="9929308" cy="4457876"/>
                  <a:chOff x="12114433" y="11490225"/>
                  <a:chExt cx="9929308" cy="4457877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157" name="Group 156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/>
            <p:cNvGrpSpPr/>
            <p:nvPr/>
          </p:nvGrpSpPr>
          <p:grpSpPr>
            <a:xfrm rot="18578039">
              <a:off x="-237966" y="447642"/>
              <a:ext cx="1470824" cy="1234801"/>
              <a:chOff x="21002241" y="6116697"/>
              <a:chExt cx="5087598" cy="4138351"/>
            </a:xfrm>
          </p:grpSpPr>
          <p:sp>
            <p:nvSpPr>
              <p:cNvPr id="133" name="Oval 132"/>
              <p:cNvSpPr/>
              <p:nvPr/>
            </p:nvSpPr>
            <p:spPr>
              <a:xfrm rot="10800000">
                <a:off x="21002241" y="7478829"/>
                <a:ext cx="1433752" cy="1433752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 flipH="1" flipV="1">
                <a:off x="22265908" y="8538250"/>
                <a:ext cx="1130513" cy="113051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5" name="Oval 134"/>
              <p:cNvSpPr/>
              <p:nvPr/>
            </p:nvSpPr>
            <p:spPr>
              <a:xfrm rot="10800000" flipH="1" flipV="1">
                <a:off x="23396421" y="9180225"/>
                <a:ext cx="864725" cy="86472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6" name="Oval 135"/>
              <p:cNvSpPr/>
              <p:nvPr/>
            </p:nvSpPr>
            <p:spPr>
              <a:xfrm rot="10800000" flipH="1" flipV="1">
                <a:off x="24388307" y="9597698"/>
                <a:ext cx="657350" cy="657350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10800000" flipH="1" flipV="1">
                <a:off x="25093372" y="9293977"/>
                <a:ext cx="548345" cy="54834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10800000" flipH="1" flipV="1">
                <a:off x="25630510" y="8966767"/>
                <a:ext cx="459329" cy="459329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9" name="Oval 138"/>
              <p:cNvSpPr/>
              <p:nvPr/>
            </p:nvSpPr>
            <p:spPr>
              <a:xfrm rot="10800000">
                <a:off x="24826172" y="6702982"/>
                <a:ext cx="1130513" cy="113051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10800000">
                <a:off x="23961446" y="6326795"/>
                <a:ext cx="864725" cy="86472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41" name="Oval 140"/>
              <p:cNvSpPr/>
              <p:nvPr/>
            </p:nvSpPr>
            <p:spPr>
              <a:xfrm rot="10800000">
                <a:off x="23176937" y="6116697"/>
                <a:ext cx="657350" cy="657350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42" name="Oval 141"/>
              <p:cNvSpPr/>
              <p:nvPr/>
            </p:nvSpPr>
            <p:spPr>
              <a:xfrm rot="10800000">
                <a:off x="22580876" y="6529423"/>
                <a:ext cx="548345" cy="54834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43" name="Oval 142"/>
              <p:cNvSpPr/>
              <p:nvPr/>
            </p:nvSpPr>
            <p:spPr>
              <a:xfrm rot="10800000">
                <a:off x="22132754" y="6945648"/>
                <a:ext cx="459329" cy="459329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 rot="10800000">
                <a:off x="25452342" y="8013516"/>
                <a:ext cx="264137" cy="870945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0800000">
                <a:off x="24471041" y="7384364"/>
                <a:ext cx="702457" cy="1789993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0800000">
                <a:off x="23654029" y="6899271"/>
                <a:ext cx="969798" cy="2556998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0800000">
                <a:off x="23129221" y="7181930"/>
                <a:ext cx="705065" cy="1867494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0800000">
                <a:off x="22580876" y="7548594"/>
                <a:ext cx="232401" cy="805147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rot="10800000">
              <a:off x="878597" y="-165429"/>
              <a:ext cx="1518037" cy="1137765"/>
              <a:chOff x="12114431" y="5728976"/>
              <a:chExt cx="13210577" cy="10219123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2114431" y="5728976"/>
                <a:ext cx="13210577" cy="10219123"/>
                <a:chOff x="12114434" y="5728975"/>
                <a:chExt cx="13210578" cy="10219123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12114434" y="11490222"/>
                  <a:ext cx="9929308" cy="4457876"/>
                  <a:chOff x="12114433" y="11490225"/>
                  <a:chExt cx="9929308" cy="4457877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23" name="Oval 12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24" name="Oval 12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25" name="Oval 12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27" name="Oval 12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/>
          </p:nvGrpSpPr>
          <p:grpSpPr>
            <a:xfrm rot="486003">
              <a:off x="2386465" y="-61814"/>
              <a:ext cx="1518037" cy="1196397"/>
              <a:chOff x="21002241" y="6116697"/>
              <a:chExt cx="5087598" cy="4138351"/>
            </a:xfrm>
          </p:grpSpPr>
          <p:sp>
            <p:nvSpPr>
              <p:cNvPr id="96" name="Oval 95"/>
              <p:cNvSpPr/>
              <p:nvPr/>
            </p:nvSpPr>
            <p:spPr>
              <a:xfrm rot="10800000">
                <a:off x="21002241" y="7478829"/>
                <a:ext cx="1433752" cy="1433752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97" name="Oval 96"/>
              <p:cNvSpPr/>
              <p:nvPr/>
            </p:nvSpPr>
            <p:spPr>
              <a:xfrm rot="10800000" flipH="1" flipV="1">
                <a:off x="22265908" y="8538250"/>
                <a:ext cx="1130513" cy="113051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98" name="Oval 97"/>
              <p:cNvSpPr/>
              <p:nvPr/>
            </p:nvSpPr>
            <p:spPr>
              <a:xfrm rot="10800000" flipH="1" flipV="1">
                <a:off x="23396421" y="9180225"/>
                <a:ext cx="864725" cy="86472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99" name="Oval 98"/>
              <p:cNvSpPr/>
              <p:nvPr/>
            </p:nvSpPr>
            <p:spPr>
              <a:xfrm rot="10800000" flipH="1" flipV="1">
                <a:off x="24388307" y="9597698"/>
                <a:ext cx="657350" cy="657350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0" name="Oval 99"/>
              <p:cNvSpPr/>
              <p:nvPr/>
            </p:nvSpPr>
            <p:spPr>
              <a:xfrm rot="10800000" flipH="1" flipV="1">
                <a:off x="25093372" y="9293977"/>
                <a:ext cx="548345" cy="54834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1" name="Oval 100"/>
              <p:cNvSpPr/>
              <p:nvPr/>
            </p:nvSpPr>
            <p:spPr>
              <a:xfrm rot="10800000" flipH="1" flipV="1">
                <a:off x="25630510" y="8966767"/>
                <a:ext cx="459329" cy="459329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2" name="Oval 101"/>
              <p:cNvSpPr/>
              <p:nvPr/>
            </p:nvSpPr>
            <p:spPr>
              <a:xfrm rot="10800000">
                <a:off x="24826172" y="6702982"/>
                <a:ext cx="1130513" cy="113051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10800000">
                <a:off x="23961446" y="6326795"/>
                <a:ext cx="864725" cy="86472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10800000">
                <a:off x="23176937" y="6116697"/>
                <a:ext cx="657350" cy="657350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10800000">
                <a:off x="22580876" y="6529423"/>
                <a:ext cx="548345" cy="54834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10800000">
                <a:off x="22132754" y="6945648"/>
                <a:ext cx="459329" cy="459329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0800000">
                <a:off x="25452342" y="8013516"/>
                <a:ext cx="264137" cy="870945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24471041" y="7384364"/>
                <a:ext cx="702457" cy="1789993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>
                <a:off x="23654029" y="6899271"/>
                <a:ext cx="969798" cy="2556998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0800000">
                <a:off x="23129221" y="7181930"/>
                <a:ext cx="705065" cy="1867494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0800000">
                <a:off x="22580876" y="7548594"/>
                <a:ext cx="232401" cy="805147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524062">
              <a:off x="6427026" y="213009"/>
              <a:ext cx="2109323" cy="838455"/>
              <a:chOff x="-867542" y="5503901"/>
              <a:chExt cx="26192550" cy="1074573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91" name="Oval 90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72" name="Oval 71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57" name="Group 56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/>
            <p:cNvGrpSpPr/>
            <p:nvPr/>
          </p:nvGrpSpPr>
          <p:grpSpPr>
            <a:xfrm rot="9934102">
              <a:off x="8475971" y="155061"/>
              <a:ext cx="880300" cy="659783"/>
              <a:chOff x="12114431" y="5728976"/>
              <a:chExt cx="13210575" cy="102191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2114431" y="5728976"/>
                <a:ext cx="13210575" cy="10219127"/>
                <a:chOff x="12114435" y="5728975"/>
                <a:chExt cx="13210577" cy="10219127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2114435" y="11490225"/>
                  <a:ext cx="9929309" cy="4457877"/>
                  <a:chOff x="12114433" y="11490225"/>
                  <a:chExt cx="9929308" cy="4457877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>
              <a:off x="57151" y="3963243"/>
              <a:ext cx="2968404" cy="2402149"/>
              <a:chOff x="57151" y="3963243"/>
              <a:chExt cx="2968404" cy="2402149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299582" y="4195214"/>
                <a:ext cx="753178" cy="637767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580994" y="4191405"/>
                <a:ext cx="681010" cy="587148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 rot="5400000">
                <a:off x="1061596" y="3956590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274042" y="4852953"/>
                <a:ext cx="344801" cy="62905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48293" y="4824020"/>
                <a:ext cx="427153" cy="663526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 rot="5400000">
                <a:off x="63804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951784" y="5576238"/>
                <a:ext cx="329258" cy="572864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 rot="5400000">
                <a:off x="1044077" y="5944241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793239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5" name="Oval 24"/>
              <p:cNvSpPr/>
              <p:nvPr/>
            </p:nvSpPr>
            <p:spPr>
              <a:xfrm rot="5400000">
                <a:off x="379947" y="4625574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1707959" y="4833627"/>
                <a:ext cx="344801" cy="62905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982210" y="4804694"/>
                <a:ext cx="427153" cy="663526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 rot="5400000">
                <a:off x="1497721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9" name="Oval 28"/>
              <p:cNvSpPr/>
              <p:nvPr/>
            </p:nvSpPr>
            <p:spPr>
              <a:xfrm rot="5400000">
                <a:off x="1813864" y="4606248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2085209" y="5482004"/>
                <a:ext cx="385911" cy="612793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359459" y="5436813"/>
                <a:ext cx="427153" cy="663526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 rot="5400000">
                <a:off x="1874970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33" name="Oval 32"/>
              <p:cNvSpPr/>
              <p:nvPr/>
            </p:nvSpPr>
            <p:spPr>
              <a:xfrm rot="5400000">
                <a:off x="2604405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34" name="Oval 33"/>
              <p:cNvSpPr/>
              <p:nvPr/>
            </p:nvSpPr>
            <p:spPr>
              <a:xfrm rot="5400000">
                <a:off x="2227156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08502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xmlns="" val="318155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xmlns="" val="119073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xmlns="" val="52978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xmlns="" val="5975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3" r:id="rId5"/>
    <p:sldLayoutId id="2147483672" r:id="rId6"/>
    <p:sldLayoutId id="2147483665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jachermocilla@10.0.3.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Introduction to Linux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053" y="3758304"/>
            <a:ext cx="5381645" cy="1956696"/>
          </a:xfrm>
        </p:spPr>
        <p:txBody>
          <a:bodyPr>
            <a:normAutofit/>
          </a:bodyPr>
          <a:lstStyle/>
          <a:p>
            <a:r>
              <a:rPr lang="en-PH" dirty="0" smtClean="0"/>
              <a:t>Joseph Anthony C. </a:t>
            </a:r>
            <a:r>
              <a:rPr lang="en-PH" dirty="0" err="1" smtClean="0"/>
              <a:t>Hermocilla</a:t>
            </a:r>
            <a:endParaRPr lang="en-PH" dirty="0" smtClean="0"/>
          </a:p>
          <a:p>
            <a:r>
              <a:rPr lang="en-PH" dirty="0" smtClean="0"/>
              <a:t>Systems Research Group</a:t>
            </a:r>
          </a:p>
          <a:p>
            <a:r>
              <a:rPr lang="en-PH" dirty="0" smtClean="0"/>
              <a:t>ICS-UPLB</a:t>
            </a:r>
          </a:p>
          <a:p>
            <a:r>
              <a:rPr lang="en-PH" dirty="0" smtClean="0"/>
              <a:t>20 May 2014</a:t>
            </a:r>
          </a:p>
          <a:p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Unix Commands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915" y="1371600"/>
            <a:ext cx="870308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Working with the shell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Type and execute commands</a:t>
            </a:r>
          </a:p>
          <a:p>
            <a:r>
              <a:rPr lang="en-PH" dirty="0" smtClean="0"/>
              <a:t>Interrupting, terminating execution (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control-Z , control-C </a:t>
            </a:r>
            <a:r>
              <a:rPr lang="en-PH" dirty="0" smtClean="0"/>
              <a:t>)</a:t>
            </a:r>
          </a:p>
          <a:p>
            <a:r>
              <a:rPr lang="en-PH" dirty="0" smtClean="0"/>
              <a:t>Viewing running jobs (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jobs</a:t>
            </a:r>
            <a:r>
              <a:rPr lang="en-PH" dirty="0" smtClean="0"/>
              <a:t> )</a:t>
            </a:r>
          </a:p>
          <a:p>
            <a:r>
              <a:rPr lang="en-PH" dirty="0" smtClean="0"/>
              <a:t>Background/foreground jobs 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bg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PH" dirty="0" smtClean="0"/>
              <a:t> )</a:t>
            </a:r>
          </a:p>
          <a:p>
            <a:r>
              <a:rPr lang="en-PH" dirty="0" smtClean="0"/>
              <a:t>History (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PH" dirty="0" smtClean="0"/>
              <a:t>  key,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control-R</a:t>
            </a:r>
            <a:r>
              <a:rPr lang="en-PH" dirty="0" smtClean="0"/>
              <a:t> 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history</a:t>
            </a:r>
            <a:r>
              <a:rPr lang="en-PH" dirty="0" smtClean="0"/>
              <a:t> 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PH" dirty="0" smtClean="0"/>
              <a:t>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!!</a:t>
            </a:r>
            <a:r>
              <a:rPr lang="en-PH" dirty="0" smtClean="0"/>
              <a:t>, etc)</a:t>
            </a:r>
          </a:p>
          <a:p>
            <a:r>
              <a:rPr lang="en-PH" dirty="0" err="1" smtClean="0"/>
              <a:t>Autocompletion</a:t>
            </a:r>
            <a:r>
              <a:rPr lang="en-PH" dirty="0" smtClean="0"/>
              <a:t> (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tab</a:t>
            </a:r>
            <a:r>
              <a:rPr lang="en-PH" dirty="0" smtClean="0"/>
              <a:t> and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tab-tab </a:t>
            </a:r>
            <a:r>
              <a:rPr lang="en-PH" dirty="0" smtClean="0"/>
              <a:t>)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Multiuser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UNIX can accommodate several users on a system</a:t>
            </a:r>
          </a:p>
          <a:p>
            <a:r>
              <a:rPr lang="en-PH" dirty="0" smtClean="0"/>
              <a:t>Every user can “own” files and processes (permissions)</a:t>
            </a:r>
          </a:p>
          <a:p>
            <a:r>
              <a:rPr lang="en-PH" dirty="0" smtClean="0"/>
              <a:t>Users can also be part of one or more groups</a:t>
            </a:r>
          </a:p>
          <a:p>
            <a:r>
              <a:rPr lang="en-PH" dirty="0" smtClean="0"/>
              <a:t>Groups also have permissions</a:t>
            </a:r>
          </a:p>
          <a:p>
            <a:r>
              <a:rPr lang="en-PH" dirty="0" smtClean="0"/>
              <a:t>Users need to login before using the system  (authentication)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smtClean="0"/>
              <a:t>Hierarchical </a:t>
            </a:r>
            <a:r>
              <a:rPr lang="en-PH" dirty="0" err="1" smtClean="0"/>
              <a:t>filesystem</a:t>
            </a:r>
            <a:endParaRPr lang="en-PH" dirty="0" smtClean="0"/>
          </a:p>
          <a:p>
            <a:r>
              <a:rPr lang="en-PH" dirty="0" smtClean="0"/>
              <a:t>Folders (directories in UNIX-speak) are separated by  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smtClean="0"/>
              <a:t>”</a:t>
            </a:r>
          </a:p>
          <a:p>
            <a:r>
              <a:rPr lang="en-PH" dirty="0" smtClean="0"/>
              <a:t>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smtClean="0"/>
              <a:t>” is the root</a:t>
            </a:r>
          </a:p>
          <a:p>
            <a:r>
              <a:rPr lang="en-PH" dirty="0" smtClean="0"/>
              <a:t>Paths starting with 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smtClean="0"/>
              <a:t>” are “absolute” (</a:t>
            </a:r>
            <a:r>
              <a:rPr lang="en-PH" dirty="0" err="1" smtClean="0"/>
              <a:t>ie</a:t>
            </a:r>
            <a:r>
              <a:rPr lang="en-PH" dirty="0" smtClean="0"/>
              <a:t> 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/etc/apt/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sources.list</a:t>
            </a:r>
            <a:r>
              <a:rPr lang="en-PH" dirty="0" smtClean="0"/>
              <a:t>)</a:t>
            </a:r>
          </a:p>
          <a:p>
            <a:r>
              <a:rPr lang="en-PH" dirty="0" smtClean="0"/>
              <a:t>Paths not starting with “/” are “relative” (</a:t>
            </a:r>
            <a:r>
              <a:rPr lang="en-PH" dirty="0" err="1" smtClean="0"/>
              <a:t>ie</a:t>
            </a:r>
            <a:r>
              <a:rPr lang="en-PH" dirty="0" smtClean="0"/>
              <a:t>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Desktop/</a:t>
            </a:r>
            <a:r>
              <a:rPr lang="en-PH" dirty="0" smtClean="0"/>
              <a:t> )  to the current directory </a:t>
            </a:r>
          </a:p>
          <a:p>
            <a:r>
              <a:rPr lang="en-PH" dirty="0" smtClean="0"/>
              <a:t>Commands: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cd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PH" dirty="0" smtClean="0"/>
              <a:t>” denotes the home directory, for example 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bioinfo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PH" dirty="0" smtClean="0"/>
              <a:t>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en-PH" dirty="0" smtClean="0"/>
              <a:t>” refers to the directory above the current directory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File conventions</a:t>
            </a:r>
          </a:p>
          <a:p>
            <a:pPr lvl="1"/>
            <a:r>
              <a:rPr lang="en-PH" dirty="0" smtClean="0"/>
              <a:t>Files starting with a 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PH" dirty="0" smtClean="0"/>
              <a:t>” are not readily visible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(.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PH" dirty="0" smtClean="0"/>
              <a:t>)</a:t>
            </a:r>
          </a:p>
          <a:p>
            <a:pPr lvl="1"/>
            <a:r>
              <a:rPr lang="en-PH" dirty="0" smtClean="0"/>
              <a:t>File extensions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(.txt, .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en-PH" dirty="0" smtClean="0"/>
              <a:t>, etc) denote the file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System Layout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Main higher-level system </a:t>
            </a:r>
            <a:r>
              <a:rPr lang="en-PH" dirty="0" err="1" smtClean="0"/>
              <a:t>dirs</a:t>
            </a:r>
            <a:r>
              <a:rPr lang="en-PH" dirty="0" smtClean="0"/>
              <a:t> (exact layout depends on  distribution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/bin </a:t>
            </a:r>
            <a:r>
              <a:rPr lang="en-PH" dirty="0" smtClean="0"/>
              <a:t>&amp;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/lib  </a:t>
            </a:r>
            <a:r>
              <a:rPr lang="en-PH" dirty="0" smtClean="0"/>
              <a:t>- code and code libraries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PH" dirty="0" smtClean="0"/>
              <a:t>   - more code and libraries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PH" dirty="0" smtClean="0"/>
              <a:t>    - logs and other data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/home </a:t>
            </a:r>
            <a:r>
              <a:rPr lang="en-PH" dirty="0" smtClean="0"/>
              <a:t>– user directories, </a:t>
            </a:r>
            <a:r>
              <a:rPr lang="en-PH" dirty="0" err="1" smtClean="0"/>
              <a:t>eg</a:t>
            </a:r>
            <a:r>
              <a:rPr lang="en-PH" dirty="0" smtClean="0"/>
              <a:t>.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bioinfo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PH" dirty="0" smtClean="0"/>
              <a:t>- temporary files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/etc</a:t>
            </a:r>
            <a:r>
              <a:rPr lang="en-PH" dirty="0" smtClean="0"/>
              <a:t>    - configuration information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/proc   </a:t>
            </a:r>
            <a:r>
              <a:rPr lang="en-PH" dirty="0" smtClean="0"/>
              <a:t>- special file system in Linux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Owners, Groups, and Permissions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618" y="1825624"/>
            <a:ext cx="7118732" cy="5032375"/>
          </a:xfrm>
        </p:spPr>
        <p:txBody>
          <a:bodyPr/>
          <a:lstStyle/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The command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/>
              <a:t> lists files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drwxrwxrwx</a:t>
            </a:r>
            <a:r>
              <a:rPr lang="en-PH" dirty="0" smtClean="0"/>
              <a:t>  are type, user, group, and others  permissions;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PH" dirty="0" smtClean="0"/>
              <a:t> read,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PH" dirty="0" smtClean="0"/>
              <a:t> write,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PH" dirty="0" smtClean="0"/>
              <a:t>execute,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PH" dirty="0" smtClean="0"/>
              <a:t> means no  permission</a:t>
            </a:r>
          </a:p>
          <a:p>
            <a:r>
              <a:rPr lang="en-PH" dirty="0" smtClean="0"/>
              <a:t>Commands: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/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PH" dirty="0" smtClean="0"/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chgrp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chmod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+x tst.pl </a:t>
            </a:r>
            <a:r>
              <a:rPr lang="en-PH" dirty="0" smtClean="0"/>
              <a:t>      # make it executable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ugo+rwx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test.txt </a:t>
            </a:r>
            <a:r>
              <a:rPr lang="en-PH" dirty="0" smtClean="0"/>
              <a:t># give full perms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o+x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test.txt</a:t>
            </a:r>
            <a:r>
              <a:rPr lang="en-PH" dirty="0" smtClean="0"/>
              <a:t>     # 'other' can execute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755 test.txt </a:t>
            </a:r>
            <a:r>
              <a:rPr lang="en-PH" dirty="0" smtClean="0"/>
              <a:t>    # corresponds to </a:t>
            </a:r>
            <a:r>
              <a:rPr lang="en-PH" dirty="0" err="1" smtClean="0"/>
              <a:t>rwxr</a:t>
            </a:r>
            <a:r>
              <a:rPr lang="en-PH" dirty="0" smtClean="0"/>
              <a:t>-</a:t>
            </a:r>
            <a:r>
              <a:rPr lang="en-PH" dirty="0" err="1" smtClean="0"/>
              <a:t>xr</a:t>
            </a:r>
            <a:r>
              <a:rPr lang="en-PH" dirty="0" smtClean="0"/>
              <a:t>-x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-R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g+w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PH" dirty="0" smtClean="0"/>
              <a:t>         # </a:t>
            </a:r>
            <a:r>
              <a:rPr lang="en-PH" dirty="0" err="1" smtClean="0"/>
              <a:t>recurse</a:t>
            </a:r>
            <a:r>
              <a:rPr lang="en-PH" dirty="0" smtClean="0"/>
              <a:t> through </a:t>
            </a:r>
            <a:r>
              <a:rPr lang="en-PH" dirty="0" err="1" smtClean="0"/>
              <a:t>subdirs</a:t>
            </a:r>
            <a:endParaRPr lang="en-PH" dirty="0" smtClean="0"/>
          </a:p>
          <a:p>
            <a:endParaRPr lang="en-P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950" y="0"/>
            <a:ext cx="2686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Superuser</a:t>
            </a:r>
            <a:r>
              <a:rPr lang="en-PH" dirty="0" smtClean="0"/>
              <a:t> permissions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smtClean="0"/>
              <a:t>UNIX has one </a:t>
            </a:r>
            <a:r>
              <a:rPr lang="en-PH" dirty="0" err="1" smtClean="0"/>
              <a:t>superuser</a:t>
            </a:r>
            <a:r>
              <a:rPr lang="en-PH" dirty="0" smtClean="0"/>
              <a:t>, called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r>
              <a:rPr lang="en-PH" dirty="0" smtClean="0"/>
              <a:t>Root has infinite privileges</a:t>
            </a:r>
          </a:p>
          <a:p>
            <a:r>
              <a:rPr lang="en-PH" dirty="0" smtClean="0"/>
              <a:t>On modern systems like </a:t>
            </a:r>
            <a:r>
              <a:rPr lang="en-PH" dirty="0" err="1" smtClean="0"/>
              <a:t>Ubuntu</a:t>
            </a:r>
            <a:r>
              <a:rPr lang="en-PH" dirty="0" smtClean="0"/>
              <a:t> and </a:t>
            </a:r>
            <a:r>
              <a:rPr lang="en-PH" dirty="0" err="1" smtClean="0"/>
              <a:t>MacOS</a:t>
            </a:r>
            <a:r>
              <a:rPr lang="en-PH" dirty="0" smtClean="0"/>
              <a:t>, this user  has been deactivated (security hazard)</a:t>
            </a:r>
          </a:p>
          <a:p>
            <a:r>
              <a:rPr lang="en-PH" dirty="0" smtClean="0"/>
              <a:t>These systems use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/>
              <a:t>  instead</a:t>
            </a:r>
          </a:p>
          <a:p>
            <a:r>
              <a:rPr lang="en-PH" dirty="0" smtClean="0"/>
              <a:t>Prefix command to be run as </a:t>
            </a:r>
            <a:r>
              <a:rPr lang="en-PH" dirty="0" err="1" smtClean="0"/>
              <a:t>superuser</a:t>
            </a:r>
            <a:r>
              <a:rPr lang="en-PH" dirty="0" smtClean="0"/>
              <a:t> with </a:t>
            </a:r>
            <a:r>
              <a:rPr lang="en-PH" dirty="0" err="1" smtClean="0"/>
              <a:t>sudo</a:t>
            </a:r>
            <a:endParaRPr lang="en-PH" dirty="0" smtClean="0"/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-al 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/log/</a:t>
            </a:r>
          </a:p>
          <a:p>
            <a:pPr lvl="1"/>
            <a:r>
              <a:rPr lang="en-PH" dirty="0" smtClean="0"/>
              <a:t>Or, obtain a root shell: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-s</a:t>
            </a:r>
          </a:p>
          <a:p>
            <a:r>
              <a:rPr lang="en-PH" dirty="0" smtClean="0"/>
              <a:t>The password is your account password.</a:t>
            </a:r>
          </a:p>
          <a:p>
            <a:r>
              <a:rPr lang="en-PH" b="1" dirty="0" smtClean="0"/>
              <a:t>Be careful  with </a:t>
            </a:r>
            <a:r>
              <a:rPr lang="en-PH" b="1" dirty="0" err="1" smtClean="0"/>
              <a:t>sudo</a:t>
            </a:r>
            <a:r>
              <a:rPr lang="en-PH" b="1" dirty="0" smtClean="0"/>
              <a:t>!!!!!!! Only  use when necessary!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Processes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Every running program is treated as a process</a:t>
            </a:r>
          </a:p>
          <a:p>
            <a:r>
              <a:rPr lang="en-PH" dirty="0" smtClean="0"/>
              <a:t>Every process has a process ID and an environment</a:t>
            </a:r>
          </a:p>
          <a:p>
            <a:r>
              <a:rPr lang="en-PH" dirty="0" smtClean="0"/>
              <a:t>Processes are created only from other processes  through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PH" dirty="0" smtClean="0"/>
              <a:t> . (parent ID)</a:t>
            </a:r>
          </a:p>
          <a:p>
            <a:r>
              <a:rPr lang="en-PH" dirty="0" smtClean="0"/>
              <a:t>First process is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PH" dirty="0" smtClean="0"/>
              <a:t>, with process ID 1 </a:t>
            </a:r>
          </a:p>
          <a:p>
            <a:r>
              <a:rPr lang="en-PH" dirty="0" smtClean="0"/>
              <a:t>Viewing processes: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PH" dirty="0" smtClean="0"/>
              <a:t> 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jobs</a:t>
            </a:r>
            <a:r>
              <a:rPr lang="en-PH" dirty="0" smtClean="0"/>
              <a:t> 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top</a:t>
            </a:r>
          </a:p>
          <a:p>
            <a:r>
              <a:rPr lang="en-PH" dirty="0" smtClean="0"/>
              <a:t>Terminating processes: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kill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At the end of this training you will </a:t>
            </a:r>
          </a:p>
          <a:p>
            <a:pPr lvl="1"/>
            <a:r>
              <a:rPr lang="en-PH" dirty="0" smtClean="0"/>
              <a:t>Be able to explain what Linux is and how it works</a:t>
            </a:r>
          </a:p>
          <a:p>
            <a:pPr lvl="1"/>
            <a:r>
              <a:rPr lang="en-PH" dirty="0" smtClean="0"/>
              <a:t>Be able to effectively use the command line interface (CLI) to execute commands and navigate around the file system</a:t>
            </a:r>
          </a:p>
          <a:p>
            <a:pPr lvl="1"/>
            <a:r>
              <a:rPr lang="en-PH" dirty="0" smtClean="0"/>
              <a:t>Have an overview of Linux tools useful for bioinformatics</a:t>
            </a:r>
          </a:p>
          <a:p>
            <a:pPr lvl="1"/>
            <a:endParaRPr lang="en-PH" dirty="0" smtClean="0"/>
          </a:p>
          <a:p>
            <a:pPr lvl="1"/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Viewing Running Processes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top</a:t>
            </a:r>
          </a:p>
          <a:p>
            <a:pPr lvl="1"/>
            <a:r>
              <a:rPr lang="en-PH" dirty="0" smtClean="0"/>
              <a:t>Shows all processes as a self updating list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PH" dirty="0" smtClean="0"/>
              <a:t>Outputs process information to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PH" dirty="0" smtClean="0"/>
              <a:t>. </a:t>
            </a:r>
          </a:p>
          <a:p>
            <a:pPr lvl="1"/>
            <a:r>
              <a:rPr lang="en-PH" dirty="0" smtClean="0"/>
              <a:t>Try: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elF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Linux: The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/proc </a:t>
            </a:r>
            <a:r>
              <a:rPr lang="en-PH" dirty="0" err="1" smtClean="0"/>
              <a:t>filesystem</a:t>
            </a:r>
            <a:r>
              <a:rPr lang="en-PH" dirty="0" smtClean="0"/>
              <a:t>	</a:t>
            </a:r>
          </a:p>
          <a:p>
            <a:pPr lvl="1"/>
            <a:r>
              <a:rPr lang="en-PH" dirty="0" smtClean="0"/>
              <a:t>Do an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/proc</a:t>
            </a:r>
            <a:r>
              <a:rPr lang="en-PH" dirty="0" smtClean="0"/>
              <a:t>  – every number is a dir  </a:t>
            </a:r>
            <a:r>
              <a:rPr lang="en-PH" dirty="0" err="1" smtClean="0"/>
              <a:t>correspondig</a:t>
            </a:r>
            <a:r>
              <a:rPr lang="en-PH" dirty="0" smtClean="0"/>
              <a:t> to a running process. The dir contains  more data.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Environment Variables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Variables built into the shell</a:t>
            </a:r>
          </a:p>
          <a:p>
            <a:r>
              <a:rPr lang="en-PH" dirty="0" smtClean="0"/>
              <a:t>Assigning environment variables (bash)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export TEST=”this is a test”</a:t>
            </a:r>
          </a:p>
          <a:p>
            <a:r>
              <a:rPr lang="en-PH" dirty="0" smtClean="0"/>
              <a:t>Retrieving the values (bash)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echo $TEST</a:t>
            </a:r>
          </a:p>
          <a:p>
            <a:r>
              <a:rPr lang="en-PH" dirty="0" smtClean="0"/>
              <a:t>Popular environment variables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$HOME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$SHELL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$EDITOR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Commands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Any executable can be run as a command</a:t>
            </a:r>
          </a:p>
          <a:p>
            <a:r>
              <a:rPr lang="en-PH" dirty="0" smtClean="0"/>
              <a:t>Any executable in the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$PATH </a:t>
            </a:r>
            <a:r>
              <a:rPr lang="en-PH" dirty="0" smtClean="0"/>
              <a:t>can be run without  specifying the full path</a:t>
            </a:r>
          </a:p>
          <a:p>
            <a:r>
              <a:rPr lang="en-PH" dirty="0" smtClean="0"/>
              <a:t>Finding out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$PATH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echo $PATH</a:t>
            </a:r>
          </a:p>
          <a:p>
            <a:r>
              <a:rPr lang="en-PH" dirty="0" smtClean="0"/>
              <a:t>Finding out which executable is run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which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Man pages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Man pages are the documentation for UNIX commands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man &lt;command&gt;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man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PH" dirty="0" smtClean="0"/>
          </a:p>
          <a:p>
            <a:r>
              <a:rPr lang="en-PH" dirty="0" smtClean="0"/>
              <a:t>Searching man pages</a:t>
            </a:r>
          </a:p>
          <a:p>
            <a:pPr lvl="1"/>
            <a:r>
              <a:rPr lang="en-PH" dirty="0" smtClean="0"/>
              <a:t>Use the apropos  command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apropos “text editor”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less textfile.txt</a:t>
            </a:r>
          </a:p>
          <a:p>
            <a:r>
              <a:rPr lang="en-PH" dirty="0" smtClean="0"/>
              <a:t>less commands</a:t>
            </a:r>
          </a:p>
          <a:p>
            <a:pPr lvl="1"/>
            <a:r>
              <a:rPr lang="en-PH" dirty="0" smtClean="0"/>
              <a:t>Searching: /</a:t>
            </a:r>
          </a:p>
          <a:p>
            <a:pPr lvl="1"/>
            <a:r>
              <a:rPr lang="en-PH" dirty="0" smtClean="0"/>
              <a:t>Page down: spacebar, Page up: b	</a:t>
            </a:r>
          </a:p>
          <a:p>
            <a:pPr lvl="1"/>
            <a:r>
              <a:rPr lang="en-PH" dirty="0" smtClean="0"/>
              <a:t>Beginning of file: &lt;</a:t>
            </a:r>
          </a:p>
          <a:p>
            <a:pPr lvl="1"/>
            <a:r>
              <a:rPr lang="en-PH" dirty="0" smtClean="0"/>
              <a:t>End of file: &gt;</a:t>
            </a:r>
          </a:p>
          <a:p>
            <a:pPr lvl="1"/>
            <a:r>
              <a:rPr lang="en-PH" dirty="0" err="1" smtClean="0"/>
              <a:t>Goto</a:t>
            </a:r>
            <a:r>
              <a:rPr lang="en-PH" dirty="0" smtClean="0"/>
              <a:t> line: line number</a:t>
            </a:r>
          </a:p>
          <a:p>
            <a:pPr lvl="1"/>
            <a:r>
              <a:rPr lang="en-PH" dirty="0" smtClean="0"/>
              <a:t>Quit: q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grep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Matches a pattern in a file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&lt;pattern&gt; &lt;file&gt;</a:t>
            </a:r>
          </a:p>
          <a:p>
            <a:r>
              <a:rPr lang="en-PH" dirty="0" smtClean="0"/>
              <a:t>Or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cut -f1 &lt;file&gt; |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pattern | less</a:t>
            </a:r>
          </a:p>
          <a:p>
            <a:r>
              <a:rPr lang="en-PH" dirty="0" smtClean="0"/>
              <a:t>Options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-v</a:t>
            </a:r>
            <a:r>
              <a:rPr lang="en-PH" dirty="0" smtClean="0"/>
              <a:t> the complement set (non-matching lines)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smtClean="0"/>
              <a:t>case insensitive matching</a:t>
            </a:r>
          </a:p>
          <a:p>
            <a:pPr lvl="1"/>
            <a:r>
              <a:rPr lang="en-PH" dirty="0" smtClean="0"/>
              <a:t>Pattern</a:t>
            </a:r>
          </a:p>
          <a:p>
            <a:pPr lvl="2"/>
            <a:r>
              <a:rPr lang="en-PH" dirty="0" smtClean="0"/>
              <a:t>Is a </a:t>
            </a:r>
            <a:r>
              <a:rPr lang="en-PH" i="1" dirty="0" smtClean="0"/>
              <a:t>regular expression  (see later)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Pipes “|” and redirects “&lt;“,”&gt;”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STDIN and STDOUT</a:t>
            </a:r>
          </a:p>
          <a:p>
            <a:pPr lvl="1"/>
            <a:r>
              <a:rPr lang="en-PH" dirty="0" smtClean="0"/>
              <a:t>STDIN is by default the keyboard</a:t>
            </a:r>
          </a:p>
          <a:p>
            <a:pPr lvl="1"/>
            <a:r>
              <a:rPr lang="en-PH" dirty="0" smtClean="0"/>
              <a:t>STDOUT is by default the screen</a:t>
            </a:r>
          </a:p>
          <a:p>
            <a:r>
              <a:rPr lang="en-PH" dirty="0" smtClean="0"/>
              <a:t>Pipes can capture the STDOUT output of a program  and feed it into the STDIN of another program</a:t>
            </a:r>
          </a:p>
          <a:p>
            <a:r>
              <a:rPr lang="en-PH" dirty="0" smtClean="0"/>
              <a:t>For example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| sort | less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sed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“Stream editor”</a:t>
            </a:r>
          </a:p>
          <a:p>
            <a:r>
              <a:rPr lang="en-PH" dirty="0" smtClean="0"/>
              <a:t>Allows to modify streams</a:t>
            </a:r>
          </a:p>
          <a:p>
            <a:r>
              <a:rPr lang="en-PH" dirty="0" smtClean="0"/>
              <a:t>Match and replace: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cat README.txt |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's/Linux/XXXXX/' | less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Command Summary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Help: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man, info, apropos</a:t>
            </a:r>
          </a:p>
          <a:p>
            <a:r>
              <a:rPr lang="en-PH" dirty="0" smtClean="0"/>
              <a:t>File system: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rmdir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cp,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find,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Files: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more, less, cat,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PH" dirty="0" smtClean="0"/>
              <a:t>Permissions: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chgrp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Processes: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jobs, top,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bg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Text handling: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cut, sort,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uniq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Internet: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ftp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FTP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ftp ftp.solgenomics.net</a:t>
            </a:r>
          </a:p>
          <a:p>
            <a:r>
              <a:rPr lang="en-PH" dirty="0" smtClean="0"/>
              <a:t>“Anonymous” access</a:t>
            </a:r>
          </a:p>
          <a:p>
            <a:pPr lvl="1"/>
            <a:r>
              <a:rPr lang="en-PH" dirty="0" smtClean="0"/>
              <a:t>Username: ftp (or anonymous)</a:t>
            </a:r>
          </a:p>
          <a:p>
            <a:pPr lvl="1"/>
            <a:r>
              <a:rPr lang="en-PH" dirty="0" smtClean="0"/>
              <a:t>Password: your email address</a:t>
            </a:r>
          </a:p>
          <a:p>
            <a:r>
              <a:rPr lang="en-PH" dirty="0" smtClean="0"/>
              <a:t>List files: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Change directories: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cd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Change local directory: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lcd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Toggle passive mode: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passive</a:t>
            </a:r>
          </a:p>
          <a:p>
            <a:r>
              <a:rPr lang="en-PH" dirty="0" smtClean="0"/>
              <a:t>Download a file: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get &lt;file&gt;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038600"/>
            <a:ext cx="2133600" cy="250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352800"/>
            <a:ext cx="3695700" cy="315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Why Linux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Free open source operating system based on UNIX  specifications</a:t>
            </a:r>
          </a:p>
          <a:p>
            <a:r>
              <a:rPr lang="en-PH" dirty="0" smtClean="0"/>
              <a:t>Popular in servers and in bioinformatics</a:t>
            </a:r>
          </a:p>
          <a:p>
            <a:r>
              <a:rPr lang="en-PH" dirty="0" smtClean="0"/>
              <a:t>UNIX created in 1970s by Bell Labs</a:t>
            </a:r>
          </a:p>
          <a:p>
            <a:r>
              <a:rPr lang="en-PH" dirty="0" smtClean="0"/>
              <a:t>Ken Thompson and Dennis Ritchie inventors of UNIX at  Bell labs in front of PDP-11</a:t>
            </a:r>
          </a:p>
          <a:p>
            <a:r>
              <a:rPr lang="en-PH" dirty="0" smtClean="0"/>
              <a:t>Linux: </a:t>
            </a:r>
            <a:r>
              <a:rPr lang="en-PH" dirty="0" err="1" smtClean="0"/>
              <a:t>Linus</a:t>
            </a:r>
            <a:r>
              <a:rPr lang="en-PH" dirty="0" smtClean="0"/>
              <a:t> </a:t>
            </a:r>
            <a:r>
              <a:rPr lang="en-PH" dirty="0" err="1" smtClean="0"/>
              <a:t>Torvalds</a:t>
            </a:r>
            <a:r>
              <a:rPr lang="en-PH" dirty="0" smtClean="0"/>
              <a:t>  in 1990s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Editing programs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Why not use Microsoft Word?</a:t>
            </a:r>
          </a:p>
          <a:p>
            <a:pPr lvl="1"/>
            <a:r>
              <a:rPr lang="en-PH" dirty="0" smtClean="0"/>
              <a:t>Embedded control characters in file formats</a:t>
            </a:r>
          </a:p>
          <a:p>
            <a:pPr lvl="1"/>
            <a:r>
              <a:rPr lang="en-PH" dirty="0" smtClean="0"/>
              <a:t>No syntax highlighting / auto indentation</a:t>
            </a:r>
          </a:p>
          <a:p>
            <a:pPr lvl="1"/>
            <a:r>
              <a:rPr lang="en-PH" dirty="0" smtClean="0"/>
              <a:t>No integration with other development tools</a:t>
            </a:r>
          </a:p>
          <a:p>
            <a:r>
              <a:rPr lang="en-PH" dirty="0" smtClean="0"/>
              <a:t>Some tools:</a:t>
            </a:r>
          </a:p>
          <a:p>
            <a:pPr lvl="1"/>
            <a:r>
              <a:rPr lang="en-PH" dirty="0" err="1" smtClean="0"/>
              <a:t>Emacs</a:t>
            </a:r>
            <a:endParaRPr lang="en-PH" dirty="0" smtClean="0"/>
          </a:p>
          <a:p>
            <a:pPr lvl="1"/>
            <a:r>
              <a:rPr lang="en-PH" dirty="0" smtClean="0"/>
              <a:t>Vi, vim, </a:t>
            </a:r>
            <a:r>
              <a:rPr lang="en-PH" dirty="0" err="1" smtClean="0"/>
              <a:t>gvim</a:t>
            </a:r>
            <a:endParaRPr lang="en-PH" dirty="0" smtClean="0"/>
          </a:p>
          <a:p>
            <a:pPr lvl="1"/>
            <a:r>
              <a:rPr lang="en-PH" dirty="0" smtClean="0"/>
              <a:t>Eclipse</a:t>
            </a:r>
          </a:p>
          <a:p>
            <a:pPr lvl="1"/>
            <a:r>
              <a:rPr lang="en-PH" dirty="0" err="1" smtClean="0"/>
              <a:t>Xcode</a:t>
            </a:r>
            <a:r>
              <a:rPr lang="en-PH" dirty="0" smtClean="0"/>
              <a:t> (Apple)</a:t>
            </a:r>
          </a:p>
          <a:p>
            <a:pPr lvl="1"/>
            <a:r>
              <a:rPr lang="en-PH" dirty="0" err="1" smtClean="0"/>
              <a:t>Nano</a:t>
            </a:r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Using </a:t>
            </a:r>
            <a:r>
              <a:rPr lang="en-PH" dirty="0" err="1" smtClean="0"/>
              <a:t>emacs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 smtClean="0"/>
              <a:t>Command: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emacs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Opens a new window if X-window system present</a:t>
            </a:r>
          </a:p>
          <a:p>
            <a:r>
              <a:rPr lang="en-PH" dirty="0" smtClean="0"/>
              <a:t>Visit file: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control-x control-f</a:t>
            </a:r>
          </a:p>
          <a:p>
            <a:r>
              <a:rPr lang="en-PH" dirty="0" smtClean="0"/>
              <a:t>Save file: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control-x control-s</a:t>
            </a:r>
          </a:p>
          <a:p>
            <a:r>
              <a:rPr lang="en-PH" dirty="0" smtClean="0"/>
              <a:t>Save as another file: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control-x control-w</a:t>
            </a:r>
          </a:p>
          <a:p>
            <a:r>
              <a:rPr lang="en-PH" dirty="0" smtClean="0"/>
              <a:t>Close program: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control-x control-c</a:t>
            </a:r>
          </a:p>
          <a:p>
            <a:r>
              <a:rPr lang="en-PH" dirty="0" smtClean="0"/>
              <a:t>Cancel operation: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control-G</a:t>
            </a:r>
          </a:p>
          <a:p>
            <a:r>
              <a:rPr lang="en-PH" dirty="0" smtClean="0"/>
              <a:t>Search forward: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control-S</a:t>
            </a:r>
          </a:p>
          <a:p>
            <a:r>
              <a:rPr lang="en-PH" dirty="0" smtClean="0"/>
              <a:t>Modes: automatic detection of Perl-mode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Vim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Command: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vim</a:t>
            </a:r>
          </a:p>
          <a:p>
            <a:r>
              <a:rPr lang="en-PH" dirty="0" smtClean="0"/>
              <a:t>Modes</a:t>
            </a:r>
          </a:p>
          <a:p>
            <a:pPr lvl="1"/>
            <a:r>
              <a:rPr lang="en-PH" i="1" dirty="0" smtClean="0"/>
              <a:t>Command mode </a:t>
            </a:r>
            <a:r>
              <a:rPr lang="en-PH" dirty="0" smtClean="0"/>
              <a:t>(when starting vim) – alphanumeric keys are bound to commands (for navigation, copy/paste), </a:t>
            </a:r>
            <a:r>
              <a:rPr lang="en-PH" b="1" dirty="0" smtClean="0"/>
              <a:t>press “Esc” to enter this mode</a:t>
            </a:r>
          </a:p>
          <a:p>
            <a:pPr lvl="1"/>
            <a:r>
              <a:rPr lang="en-PH" i="1" dirty="0" smtClean="0"/>
              <a:t>Insert mode</a:t>
            </a:r>
            <a:r>
              <a:rPr lang="en-PH" dirty="0" smtClean="0"/>
              <a:t> (when “</a:t>
            </a:r>
            <a:r>
              <a:rPr lang="en-PH" dirty="0" err="1" smtClean="0"/>
              <a:t>i</a:t>
            </a:r>
            <a:r>
              <a:rPr lang="en-PH" dirty="0" smtClean="0"/>
              <a:t>” is pressed in command mode) – alphanumeric characters are treated as is (text and numbers), press “Esc” to return to command mode</a:t>
            </a:r>
          </a:p>
          <a:p>
            <a:pPr lvl="1"/>
            <a:r>
              <a:rPr lang="en-PH" i="1" dirty="0" smtClean="0"/>
              <a:t>Last-line mode </a:t>
            </a:r>
            <a:r>
              <a:rPr lang="en-PH" dirty="0" smtClean="0"/>
              <a:t>(when “:” is pressed) – for saving and quitting, a “:” will appear at the bottom-left of the screen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Moving vim(must be in command mode)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dirty="0" smtClean="0"/>
              <a:t>h – one character to the left</a:t>
            </a:r>
          </a:p>
          <a:p>
            <a:r>
              <a:rPr lang="en-PH" dirty="0" smtClean="0"/>
              <a:t>j – down one line</a:t>
            </a:r>
          </a:p>
          <a:p>
            <a:r>
              <a:rPr lang="en-PH" dirty="0" smtClean="0"/>
              <a:t>k – up one line </a:t>
            </a:r>
          </a:p>
          <a:p>
            <a:r>
              <a:rPr lang="en-PH" dirty="0" smtClean="0"/>
              <a:t>l – one character to the right</a:t>
            </a:r>
          </a:p>
          <a:p>
            <a:r>
              <a:rPr lang="en-PH" dirty="0" smtClean="0"/>
              <a:t>0 (zero) – beginning of line</a:t>
            </a:r>
          </a:p>
          <a:p>
            <a:r>
              <a:rPr lang="en-PH" dirty="0" smtClean="0"/>
              <a:t>$ - end of line </a:t>
            </a:r>
          </a:p>
          <a:p>
            <a:r>
              <a:rPr lang="en-PH" dirty="0" smtClean="0"/>
              <a:t>w – move forward one word</a:t>
            </a:r>
          </a:p>
          <a:p>
            <a:r>
              <a:rPr lang="en-PH" dirty="0" smtClean="0"/>
              <a:t>b – move backward one word</a:t>
            </a:r>
          </a:p>
          <a:p>
            <a:r>
              <a:rPr lang="en-PH" dirty="0" smtClean="0"/>
              <a:t>G – move to the end of file </a:t>
            </a:r>
          </a:p>
          <a:p>
            <a:r>
              <a:rPr lang="en-PH" dirty="0" err="1" smtClean="0"/>
              <a:t>gg</a:t>
            </a:r>
            <a:r>
              <a:rPr lang="en-PH" dirty="0" smtClean="0"/>
              <a:t> – move to  beginning of file</a:t>
            </a:r>
          </a:p>
          <a:p>
            <a:pPr>
              <a:buNone/>
            </a:pPr>
            <a:r>
              <a:rPr lang="en-PH" dirty="0" smtClean="0"/>
              <a:t>(note: preface command with numbers to execute multiple times)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Editing in vim(must be in command mode)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x- delete the character on cursor</a:t>
            </a:r>
          </a:p>
          <a:p>
            <a:r>
              <a:rPr lang="en-PH" dirty="0" smtClean="0"/>
              <a:t>d– starts the delete operation</a:t>
            </a:r>
          </a:p>
          <a:p>
            <a:r>
              <a:rPr lang="en-PH" dirty="0" err="1" smtClean="0"/>
              <a:t>dw</a:t>
            </a:r>
            <a:r>
              <a:rPr lang="en-PH" dirty="0" smtClean="0"/>
              <a:t> –delete a word</a:t>
            </a:r>
          </a:p>
          <a:p>
            <a:r>
              <a:rPr lang="en-PH" dirty="0" smtClean="0"/>
              <a:t>d0 – delete to the beginning of line</a:t>
            </a:r>
          </a:p>
          <a:p>
            <a:r>
              <a:rPr lang="en-PH" dirty="0" smtClean="0"/>
              <a:t>d$ - delete to the end of line</a:t>
            </a:r>
          </a:p>
          <a:p>
            <a:r>
              <a:rPr lang="en-PH" dirty="0" err="1" smtClean="0"/>
              <a:t>dgg</a:t>
            </a:r>
            <a:r>
              <a:rPr lang="en-PH" dirty="0" smtClean="0"/>
              <a:t> – delete to the beginning of file </a:t>
            </a:r>
          </a:p>
          <a:p>
            <a:r>
              <a:rPr lang="en-PH" dirty="0" err="1" smtClean="0"/>
              <a:t>dG</a:t>
            </a:r>
            <a:r>
              <a:rPr lang="en-PH" dirty="0" smtClean="0"/>
              <a:t> – delete to the end of file</a:t>
            </a:r>
          </a:p>
          <a:p>
            <a:r>
              <a:rPr lang="en-PH" dirty="0" smtClean="0"/>
              <a:t>u – undo the last operation</a:t>
            </a:r>
          </a:p>
          <a:p>
            <a:r>
              <a:rPr lang="en-PH" dirty="0" smtClean="0"/>
              <a:t>Ctrl-r – redo the last undo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Searching/Replacing in vim(must be in command mode)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/&lt;text&gt; - search forward</a:t>
            </a:r>
          </a:p>
          <a:p>
            <a:r>
              <a:rPr lang="en-PH" dirty="0" smtClean="0"/>
              <a:t>N – move cursor to the next instance of the text from the last search</a:t>
            </a:r>
          </a:p>
          <a:p>
            <a:r>
              <a:rPr lang="en-PH" dirty="0" smtClean="0"/>
              <a:t>N – move cursor to the previous instance of the text from last search</a:t>
            </a:r>
          </a:p>
          <a:p>
            <a:r>
              <a:rPr lang="en-PH" dirty="0" smtClean="0"/>
              <a:t>?&lt;text&gt; - search backward</a:t>
            </a:r>
          </a:p>
          <a:p>
            <a:r>
              <a:rPr lang="en-PH" dirty="0" smtClean="0"/>
              <a:t>:%s/&lt;text&gt;/&lt;replacement&gt;/g – search and replace (last-line mode)</a:t>
            </a:r>
          </a:p>
          <a:p>
            <a:r>
              <a:rPr lang="en-PH" dirty="0" smtClean="0"/>
              <a:t>:%s/&lt;text&gt;/&lt;replacement&gt;/</a:t>
            </a:r>
            <a:r>
              <a:rPr lang="en-PH" dirty="0" err="1" smtClean="0"/>
              <a:t>gc</a:t>
            </a:r>
            <a:r>
              <a:rPr lang="en-PH" dirty="0" smtClean="0"/>
              <a:t> – search and replace (last-line mode)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Copying/Pasting in vim(must be in command mode)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v – highlight one character at a time</a:t>
            </a:r>
          </a:p>
          <a:p>
            <a:r>
              <a:rPr lang="en-PH" dirty="0" smtClean="0"/>
              <a:t>V – highlight one line at a time</a:t>
            </a:r>
          </a:p>
          <a:p>
            <a:r>
              <a:rPr lang="en-PH" dirty="0" smtClean="0"/>
              <a:t>Ctrl-v – highlight by columns</a:t>
            </a:r>
          </a:p>
          <a:p>
            <a:r>
              <a:rPr lang="en-PH" dirty="0" smtClean="0"/>
              <a:t>p – paste after the current line</a:t>
            </a:r>
          </a:p>
          <a:p>
            <a:r>
              <a:rPr lang="en-PH" dirty="0" smtClean="0"/>
              <a:t>P – paste on the current line</a:t>
            </a:r>
          </a:p>
          <a:p>
            <a:r>
              <a:rPr lang="en-PH" dirty="0" smtClean="0"/>
              <a:t>Y – copy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Saving/Quitting in vim(must be in last-line)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:w – save to current filename</a:t>
            </a:r>
          </a:p>
          <a:p>
            <a:r>
              <a:rPr lang="en-PH" dirty="0" smtClean="0"/>
              <a:t>:w &lt;new name&gt; - save to new name</a:t>
            </a:r>
          </a:p>
          <a:p>
            <a:r>
              <a:rPr lang="en-PH" dirty="0" smtClean="0"/>
              <a:t>:q – quit vim (will prompt if file has not been saved)</a:t>
            </a:r>
          </a:p>
          <a:p>
            <a:r>
              <a:rPr lang="en-PH" dirty="0" smtClean="0"/>
              <a:t>:q! – forced quit (</a:t>
            </a:r>
            <a:r>
              <a:rPr lang="en-PH" smtClean="0"/>
              <a:t>no prompt)</a:t>
            </a: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Simple system admin tasks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Changing the account password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.</a:t>
            </a:r>
            <a:r>
              <a:rPr lang="en-PH" dirty="0" err="1" smtClean="0"/>
              <a:t>bashrc</a:t>
            </a:r>
            <a:r>
              <a:rPr lang="en-PH" dirty="0" smtClean="0"/>
              <a:t> file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Is executed every time a bash shell is opened</a:t>
            </a:r>
          </a:p>
          <a:p>
            <a:r>
              <a:rPr lang="en-PH" dirty="0" smtClean="0"/>
              <a:t>Customize shells and commands</a:t>
            </a:r>
          </a:p>
          <a:p>
            <a:pPr lvl="1"/>
            <a:r>
              <a:rPr lang="en-PH" dirty="0" smtClean="0"/>
              <a:t>Set environment variables ($EDITOR  etc)</a:t>
            </a:r>
          </a:p>
          <a:p>
            <a:pPr lvl="1"/>
            <a:r>
              <a:rPr lang="en-PH" dirty="0" smtClean="0"/>
              <a:t>Use aliases of commands using alias</a:t>
            </a:r>
          </a:p>
          <a:p>
            <a:pPr lvl="1"/>
            <a:r>
              <a:rPr lang="en-PH" dirty="0" smtClean="0"/>
              <a:t>alias “</a:t>
            </a:r>
            <a:r>
              <a:rPr lang="en-PH" dirty="0" err="1" smtClean="0"/>
              <a:t>ls</a:t>
            </a:r>
            <a:r>
              <a:rPr lang="en-PH" dirty="0" smtClean="0"/>
              <a:t>”=”</a:t>
            </a:r>
            <a:r>
              <a:rPr lang="en-PH" dirty="0" err="1" smtClean="0"/>
              <a:t>ls</a:t>
            </a:r>
            <a:r>
              <a:rPr lang="en-PH" dirty="0" smtClean="0"/>
              <a:t> -l”</a:t>
            </a:r>
          </a:p>
          <a:p>
            <a:pPr lvl="1"/>
            <a:r>
              <a:rPr lang="en-PH" dirty="0" smtClean="0"/>
              <a:t>Embed other shell code</a:t>
            </a:r>
          </a:p>
          <a:p>
            <a:r>
              <a:rPr lang="en-PH" dirty="0" smtClean="0"/>
              <a:t>Command to source modified file: source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source ~/.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Unix Timeline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814116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Installing programs in </a:t>
            </a:r>
            <a:r>
              <a:rPr lang="en-PH" dirty="0" err="1" smtClean="0"/>
              <a:t>Ubuntu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err="1" smtClean="0"/>
              <a:t>Debian</a:t>
            </a:r>
            <a:r>
              <a:rPr lang="en-PH" dirty="0" smtClean="0"/>
              <a:t> package manager</a:t>
            </a:r>
          </a:p>
          <a:p>
            <a:r>
              <a:rPr lang="en-PH" dirty="0" smtClean="0"/>
              <a:t>Central repository of programs/code</a:t>
            </a:r>
          </a:p>
          <a:p>
            <a:r>
              <a:rPr lang="en-PH" dirty="0" smtClean="0"/>
              <a:t>Knows about dependencies</a:t>
            </a:r>
          </a:p>
          <a:p>
            <a:r>
              <a:rPr lang="en-PH" dirty="0" smtClean="0"/>
              <a:t>Searching packages: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apt-cache search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gvim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Installing packages: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apt-get install vim-gnome</a:t>
            </a:r>
          </a:p>
          <a:p>
            <a:r>
              <a:rPr lang="en-PH" dirty="0" smtClean="0"/>
              <a:t>Updating the package index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apt-get update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Checking list </a:t>
            </a:r>
            <a:r>
              <a:rPr lang="en-PH" dirty="0" smtClean="0"/>
              <a:t>of installed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Checking the list of installed files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-query –L &lt;package name&gt;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Compressing files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Create a new folder to contain the files 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backup</a:t>
            </a:r>
          </a:p>
          <a:p>
            <a:r>
              <a:rPr lang="en-PH" dirty="0" smtClean="0">
                <a:cs typeface="Courier New" pitchFamily="49" charset="0"/>
              </a:rPr>
              <a:t>Copy the files to the folder using cp</a:t>
            </a:r>
          </a:p>
          <a:p>
            <a:r>
              <a:rPr lang="en-PH" dirty="0" smtClean="0">
                <a:cs typeface="Courier New" pitchFamily="49" charset="0"/>
              </a:rPr>
              <a:t>Zip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$zip backup.zip backup/*</a:t>
            </a:r>
          </a:p>
          <a:p>
            <a:r>
              <a:rPr lang="en-PH" dirty="0" smtClean="0">
                <a:cs typeface="Courier New" pitchFamily="49" charset="0"/>
              </a:rPr>
              <a:t>Tar </a:t>
            </a:r>
            <a:r>
              <a:rPr lang="en-PH" dirty="0" err="1" smtClean="0">
                <a:cs typeface="Courier New" pitchFamily="49" charset="0"/>
              </a:rPr>
              <a:t>Gzip</a:t>
            </a:r>
            <a:endParaRPr lang="en-PH" dirty="0" smtClean="0">
              <a:cs typeface="Courier New" pitchFamily="49" charset="0"/>
            </a:endParaRP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$tar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czvf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backup.tar.gz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backup/*</a:t>
            </a:r>
          </a:p>
          <a:p>
            <a:r>
              <a:rPr lang="en-PH" dirty="0" smtClean="0">
                <a:cs typeface="Courier New" pitchFamily="49" charset="0"/>
              </a:rPr>
              <a:t>Tar </a:t>
            </a:r>
            <a:r>
              <a:rPr lang="en-PH" dirty="0" smtClean="0">
                <a:cs typeface="Courier New" pitchFamily="49" charset="0"/>
              </a:rPr>
              <a:t>Bzip2</a:t>
            </a:r>
            <a:endParaRPr lang="en-PH" dirty="0" smtClean="0">
              <a:cs typeface="Courier New" pitchFamily="49" charset="0"/>
            </a:endParaRP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$tar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vf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backup.tar.bz2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backup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/*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Uncompressing files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cs typeface="Courier New" pitchFamily="49" charset="0"/>
              </a:rPr>
              <a:t>Zip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$unzip backup.zip</a:t>
            </a:r>
          </a:p>
          <a:p>
            <a:r>
              <a:rPr lang="en-PH" dirty="0" smtClean="0">
                <a:cs typeface="Courier New" pitchFamily="49" charset="0"/>
              </a:rPr>
              <a:t>Tar </a:t>
            </a:r>
            <a:r>
              <a:rPr lang="en-PH" dirty="0" err="1" smtClean="0">
                <a:cs typeface="Courier New" pitchFamily="49" charset="0"/>
              </a:rPr>
              <a:t>Gzip</a:t>
            </a:r>
            <a:endParaRPr lang="en-PH" dirty="0" smtClean="0">
              <a:cs typeface="Courier New" pitchFamily="49" charset="0"/>
            </a:endParaRP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$tar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zvf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backup.tar.gz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>
                <a:cs typeface="Courier New" pitchFamily="49" charset="0"/>
              </a:rPr>
              <a:t>Tar  </a:t>
            </a:r>
            <a:r>
              <a:rPr lang="en-PH" dirty="0" smtClean="0">
                <a:cs typeface="Courier New" pitchFamily="49" charset="0"/>
              </a:rPr>
              <a:t>Bzip2</a:t>
            </a:r>
            <a:endParaRPr lang="en-PH" dirty="0" smtClean="0">
              <a:cs typeface="Courier New" pitchFamily="49" charset="0"/>
            </a:endParaRP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$tar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xjvf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backup.tar.bz2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P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Remote Shell Access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Allows you to gain access to the CLI of a machine outside of your institution (provided that the machine is accessible through the Internet)</a:t>
            </a:r>
          </a:p>
          <a:p>
            <a:r>
              <a:rPr lang="en-PH" dirty="0" smtClean="0"/>
              <a:t>Secure Shell (SSH)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&lt;username&gt;@&lt;machine name/IP&gt;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smtClean="0">
                <a:latin typeface="Courier New" pitchFamily="49" charset="0"/>
                <a:cs typeface="Courier New" pitchFamily="49" charset="0"/>
                <a:hlinkClick r:id="rId2"/>
              </a:rPr>
              <a:t>jachermocilla@10.0.3.10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Secure Copy (SCP)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&lt;file to copy&gt; &lt;username&gt;@&lt;machine name/IP&gt;:./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test.txt jachermocilla@10.0.3.10:./ </a:t>
            </a:r>
            <a:endParaRPr lang="en-P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Operating Systems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0"/>
            <a:ext cx="4562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Linux Distributions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Around the Linux kernel, several distributions (</a:t>
            </a:r>
            <a:r>
              <a:rPr lang="en-PH" dirty="0" err="1" smtClean="0"/>
              <a:t>distros</a:t>
            </a:r>
            <a:r>
              <a:rPr lang="en-PH" dirty="0" smtClean="0"/>
              <a:t>)  were created</a:t>
            </a:r>
          </a:p>
          <a:p>
            <a:r>
              <a:rPr lang="en-PH" dirty="0" smtClean="0"/>
              <a:t>Contain administration tools (package managers) and  other software</a:t>
            </a:r>
          </a:p>
          <a:p>
            <a:r>
              <a:rPr lang="en-PH" dirty="0" smtClean="0"/>
              <a:t>Main </a:t>
            </a:r>
            <a:r>
              <a:rPr lang="en-PH" dirty="0" err="1" smtClean="0"/>
              <a:t>Distros</a:t>
            </a:r>
            <a:endParaRPr lang="en-PH" dirty="0" smtClean="0"/>
          </a:p>
          <a:p>
            <a:pPr lvl="1"/>
            <a:r>
              <a:rPr lang="en-PH" dirty="0" smtClean="0"/>
              <a:t>Red Hat (rpm)</a:t>
            </a:r>
          </a:p>
          <a:p>
            <a:pPr lvl="1"/>
            <a:r>
              <a:rPr lang="en-PH" dirty="0" err="1" smtClean="0"/>
              <a:t>Debian</a:t>
            </a:r>
            <a:r>
              <a:rPr lang="en-PH" dirty="0" smtClean="0"/>
              <a:t> (apt)</a:t>
            </a:r>
          </a:p>
          <a:p>
            <a:pPr lvl="1"/>
            <a:r>
              <a:rPr lang="en-PH" dirty="0" err="1" smtClean="0"/>
              <a:t>Ubuntu</a:t>
            </a:r>
            <a:r>
              <a:rPr lang="en-PH" dirty="0" smtClean="0"/>
              <a:t> (derived from </a:t>
            </a:r>
            <a:r>
              <a:rPr lang="en-PH" dirty="0" err="1" smtClean="0"/>
              <a:t>Debian</a:t>
            </a:r>
            <a:r>
              <a:rPr lang="en-PH" dirty="0" smtClean="0"/>
              <a:t>)</a:t>
            </a:r>
          </a:p>
          <a:p>
            <a:pPr lvl="1"/>
            <a:r>
              <a:rPr lang="en-PH" dirty="0" smtClean="0"/>
              <a:t>Lots of others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 </a:t>
            </a:r>
            <a:r>
              <a:rPr lang="en-PH" dirty="0" err="1" smtClean="0"/>
              <a:t>Debian</a:t>
            </a:r>
            <a:r>
              <a:rPr lang="en-PH" dirty="0" smtClean="0"/>
              <a:t> Linux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8" y="1143000"/>
            <a:ext cx="914185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Unix- the terminal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4495800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0600" y="3109912"/>
            <a:ext cx="48834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Shells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Run in a terminal</a:t>
            </a:r>
          </a:p>
          <a:p>
            <a:r>
              <a:rPr lang="en-PH" dirty="0" smtClean="0"/>
              <a:t>“Command Line Interface” (CLI)</a:t>
            </a:r>
          </a:p>
          <a:p>
            <a:r>
              <a:rPr lang="en-PH" dirty="0" smtClean="0"/>
              <a:t>executing commands (such as </a:t>
            </a:r>
            <a:r>
              <a:rPr lang="en-PH" dirty="0" err="1" smtClean="0">
                <a:latin typeface="Courier" pitchFamily="1" charset="0"/>
              </a:rPr>
              <a:t>ls</a:t>
            </a:r>
            <a:r>
              <a:rPr lang="en-PH" dirty="0" smtClean="0"/>
              <a:t> )</a:t>
            </a:r>
          </a:p>
          <a:p>
            <a:r>
              <a:rPr lang="en-PH" dirty="0" smtClean="0"/>
              <a:t>Built-in scripting language</a:t>
            </a:r>
          </a:p>
          <a:p>
            <a:r>
              <a:rPr lang="en-PH" dirty="0" smtClean="0"/>
              <a:t>Different types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PH" dirty="0" smtClean="0"/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csh</a:t>
            </a:r>
            <a:r>
              <a:rPr lang="en-PH" dirty="0" smtClean="0"/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tcsh</a:t>
            </a:r>
            <a:r>
              <a:rPr lang="en-PH" dirty="0" smtClean="0"/>
              <a:t>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bash</a:t>
            </a:r>
          </a:p>
          <a:p>
            <a:r>
              <a:rPr lang="en-PH" dirty="0" smtClean="0"/>
              <a:t>Linux and </a:t>
            </a:r>
            <a:r>
              <a:rPr lang="en-PH" dirty="0" err="1" smtClean="0"/>
              <a:t>MacOS</a:t>
            </a:r>
            <a:r>
              <a:rPr lang="en-PH" dirty="0" smtClean="0"/>
              <a:t> both use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bash</a:t>
            </a:r>
            <a:r>
              <a:rPr lang="en-PH" dirty="0" smtClean="0"/>
              <a:t>  by default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mformatics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ioimformatics_theme" id="{F5ED74B4-CEA3-4705-8EE2-EB7BF325BD58}" vid="{6D8851AB-310C-4BBF-92F4-288337232A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bioimformatics_theme</Template>
  <TotalTime>202</TotalTime>
  <Words>1828</Words>
  <Application>Microsoft Office PowerPoint</Application>
  <PresentationFormat>On-screen Show (4:3)</PresentationFormat>
  <Paragraphs>303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bioimformatics_theme</vt:lpstr>
      <vt:lpstr>Introduction to Linux</vt:lpstr>
      <vt:lpstr>Objectives</vt:lpstr>
      <vt:lpstr>Why Linux</vt:lpstr>
      <vt:lpstr>Unix Timeline</vt:lpstr>
      <vt:lpstr>Operating Systems</vt:lpstr>
      <vt:lpstr>Linux Distributions</vt:lpstr>
      <vt:lpstr>A Debian Linux System</vt:lpstr>
      <vt:lpstr>Unix- the terminal</vt:lpstr>
      <vt:lpstr>Shells</vt:lpstr>
      <vt:lpstr>Unix Commands</vt:lpstr>
      <vt:lpstr>Working with the shell</vt:lpstr>
      <vt:lpstr>Multiuser System</vt:lpstr>
      <vt:lpstr>File System</vt:lpstr>
      <vt:lpstr>File System</vt:lpstr>
      <vt:lpstr>File System Layout</vt:lpstr>
      <vt:lpstr>Owners, Groups, and Permissions</vt:lpstr>
      <vt:lpstr>chmod</vt:lpstr>
      <vt:lpstr>Superuser permissions</vt:lpstr>
      <vt:lpstr>Processes</vt:lpstr>
      <vt:lpstr>Viewing Running Processes</vt:lpstr>
      <vt:lpstr>Environment Variables</vt:lpstr>
      <vt:lpstr>Commands</vt:lpstr>
      <vt:lpstr>Man pages</vt:lpstr>
      <vt:lpstr>less</vt:lpstr>
      <vt:lpstr>grep</vt:lpstr>
      <vt:lpstr>Pipes “|” and redirects “&lt;“,”&gt;”</vt:lpstr>
      <vt:lpstr>sed</vt:lpstr>
      <vt:lpstr>Command Summary</vt:lpstr>
      <vt:lpstr>FTP</vt:lpstr>
      <vt:lpstr>Editing programs</vt:lpstr>
      <vt:lpstr>Using emacs</vt:lpstr>
      <vt:lpstr>Vim</vt:lpstr>
      <vt:lpstr>Moving vim(must be in command mode)</vt:lpstr>
      <vt:lpstr>Editing in vim(must be in command mode)</vt:lpstr>
      <vt:lpstr>Searching/Replacing in vim(must be in command mode)</vt:lpstr>
      <vt:lpstr>Copying/Pasting in vim(must be in command mode)</vt:lpstr>
      <vt:lpstr>Saving/Quitting in vim(must be in last-line)</vt:lpstr>
      <vt:lpstr>Simple system admin tasks</vt:lpstr>
      <vt:lpstr>The .bashrc file</vt:lpstr>
      <vt:lpstr>Installing programs in Ubuntu</vt:lpstr>
      <vt:lpstr>Checking list of installed files</vt:lpstr>
      <vt:lpstr>Compressing files</vt:lpstr>
      <vt:lpstr>Uncompressing files</vt:lpstr>
      <vt:lpstr>Remote Shell Access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jachermocilla</dc:creator>
  <cp:lastModifiedBy>jachermocilla</cp:lastModifiedBy>
  <cp:revision>64</cp:revision>
  <dcterms:created xsi:type="dcterms:W3CDTF">2014-05-19T14:21:03Z</dcterms:created>
  <dcterms:modified xsi:type="dcterms:W3CDTF">2014-05-22T06:42:51Z</dcterms:modified>
</cp:coreProperties>
</file>