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59" r:id="rId6"/>
    <p:sldId id="262" r:id="rId7"/>
    <p:sldId id="263" r:id="rId8"/>
    <p:sldId id="264" r:id="rId9"/>
    <p:sldId id="257" r:id="rId10"/>
    <p:sldId id="260" r:id="rId11"/>
    <p:sldId id="268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3:10:5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1914 5775 24575,'2'-42'0,"2"-1"0,13-53 0,4-52 0,-19-344 0,-5 460 0,-1 1 0,-2-1 0,-1 1 0,-1 0 0,-2 1 0,-1 0 0,-2 1 0,-21-38 0,-21-26 0,-75-94 0,75 110 0,-192-235 0,245 309 0,-2-1 0,-38-47 0,-94-88 0,111 117 0,-2 2 0,0 0 0,-35-18 0,-56-32 0,60 35 0,-68-32 0,84 46 0,-56-38 0,2 2 0,65 37 0,2-1 0,0-1 0,1-2 0,-45-49 0,31 31 0,13 9 0,2-1 0,2-1 0,1-1 0,1-1 0,2-1 0,2-1 0,2-1 0,-22-73 0,22 44 0,4 0 0,-9-141 0,17 123 0,9-123 0,-1 183 0,1 1 0,2-1 0,1 1 0,0 0 0,3 1 0,11-26 0,86-138 0,-77 146 0,2 1 0,2 1 0,45-41 0,-59 62 0,17-19 0,2 1 0,52-38 0,-66 57 0,-2-2 0,28-30 0,-29 28 0,1 1 0,29-22 0,65-54 0,-76 62 0,60-42 0,-19 21 0,-42 28 0,0 2 0,2 2 0,68-31 0,-84 45 0,36-13 0,92-25 0,544-115 0,-639 154 0,77-3 0,26-4 0,87-17 0,-85 14 0,22 6 0,-138 14 0,-1-3 0,0-1 0,0-3 0,81-22 0,-79 15 0,1 2 0,77-8 0,-32 6 0,31-1 0,-82 11 0,0-1 0,56-15 0,100-26 0,-144 32 0,84-9 0,-135 22 0,307-23 0,-217 19 0,10-6 0,-59 5 0,50 0 0,-62 5 0,47-9 0,-45 5 0,43-2 0,-79 7 0,27 1 0,-1-2 0,1-1 0,43-9 0,-26 1 0,-22 6 0,-1-1 0,1-1 0,-2-1 0,1-1 0,25-13 0,-31 13-1365,-1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3:11:1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5083 24575,'3'-2'0,"0"1"0,0-1 0,-1 0 0,1 1 0,0-1 0,-1 0 0,1-1 0,-1 1 0,0 0 0,0-1 0,0 1 0,0-1 0,0 0 0,1-3 0,5-5 0,14-16 0,4-3 0,-2-1 0,-1-1 0,38-71 0,-9-14 0,-5-2 0,46-181 0,-81 242 0,-3-1 0,3-94 0,-15-122 0,0 115 0,3 82 0,1 0 0,-4 1 0,-19-130 0,-19 44 0,-66-171 0,-39-64 0,41 95 0,-22-54 0,93 270 0,4 0 0,4-2 0,4-1 0,-13-111 0,29 117 0,10-163 0,-4 236 0,2 0 0,0 0 0,0 0 0,1 0 0,0 0 0,1 1 0,0-1 0,1 1 0,0 0 0,1 0 0,0 1 0,0-1 0,1 1 0,14-14 0,-3 6 0,1 1 0,1 1 0,0 1 0,1 1 0,37-18 0,275-129 0,-237 119 0,189-54 0,4 23 0,-228 60 0,111-8 0,-83 12 0,368-2 0,-275 13 0,1421-3 0,-1580 2 0,0 1 0,0 1 0,-1 1 0,1 1 0,-1 1 0,-1 0 0,0 2 0,30 17 0,-32-17 0,-12-6-227,0 0-1,1-1 1,-1 0-1,1 0 1,10 0-1,0 0-6598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3:18:41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6756 24575,'2'5'0,"0"1"0,0-1 0,1 0 0,-1 0 0,1-1 0,0 1 0,1-1 0,6 8 0,4 6 0,-8-8 0,1 0 0,1 0 0,0-1 0,0 0 0,1-1 0,0 0 0,0 0 0,1-1 0,0 0 0,0 0 0,14 5 0,-5-4 0,0-1 0,1-1 0,0-1 0,0-1 0,36 4 0,-21-5 0,245 15 0,464-18 0,-716-2 0,51-8 0,-50 5 0,49-2 0,0 7 0,-28 2 0,-1-3 0,97-14 0,-108 10 0,0 1 0,51 1 0,-61 4 0,0-2 0,0-1 0,-1-1 0,1-1 0,-1-1 0,28-10 0,-37 10 0,1 0 0,-1 2 0,37-4 0,16-2 0,15 0 0,-68 8 0,0 0 0,0-1 0,-1-1 0,1-1 0,30-10 0,-21 5 0,0 2 0,1 0 0,0 2 0,39-3 0,-33 4 0,108-21 0,24-3 0,-98 18 0,22-2 0,-64 9 0,-1-1 0,0-1 0,-1-1 0,48-18 0,-11 4 0,-20 5 0,49-24 0,-2-1 0,-39 20 0,-1-3 0,-2-1 0,0-3 0,-2-2 0,44-36 0,-12 3 0,55-50 0,-111 92 0,-1 0 0,0-2 0,-2 0 0,18-31 0,11-34 0,-5-2 0,-3-2 0,33-121 0,51-237 0,-89 313 0,-6-2 0,-6-1 0,4-237 0,-13 127 0,-1 11 0,1-37 0,0-24 0,-13-1111 0,3 1369 0,8-47 0,-4 47 0,0-52 0,-6 22 0,1-36 0,-17-129 0,12 207 0,-2-17 0,-1 0 0,-16-48 0,-21-88 0,32 138 0,-9-61 0,15 67 0,-2 0 0,-19-58 0,18 67 0,2 0 0,1 0 0,-3-34 0,7 43 0,-3-41-1,4-95 0,2 70-1362,-1 66-5463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3:18:47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2076 814 24575,'0'-6'0,"-5"-134"0,2 121 0,0 0 0,-1 0 0,-1 0 0,-1 1 0,-10-24 0,5 17 0,-1-1 0,-2 1 0,-22-32 0,29 48 0,-1 1 0,0-1 0,0 2 0,-1-1 0,1 1 0,-2 0 0,1 1 0,-1 0 0,0 1 0,0 0 0,-16-5 0,-170-52 0,82 28 0,-62-15 0,136 43 0,-1 2 0,1 2 0,-69 5 0,12 0 0,-439-3 0,488-3 0,-1-2 0,0-3 0,-90-25 0,124 27 22,1 1 1,0-2-1,1 0 0,0-1 0,-22-16 0,20 14-396,1 0-1,-2 1 1,-24-11-1,25 14-6451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3:19:01.5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5893 24575,'5'-2'0,"0"0"0,0 0 0,0-1 0,0 1 0,0-1 0,-1 0 0,1-1 0,7-6 0,6-4 0,10-3 0,46-18 0,13-8 0,-74 37 0,1 0 0,-1 1 0,1 1 0,0 1 0,0 0 0,26-3 0,0 0 0,22-1 0,1 2 0,112 7 0,-55 0 0,696-2 0,-785-3 0,-1-1 0,0-1 0,0-2 0,-1-1 0,32-13 0,-22 8 0,-6 1 0,-1-2 0,-1-1 0,-1-1 0,49-35 0,-18 4 0,81-82 0,-111 100 0,-20 21 0,-1-2 0,0 1 0,-1-1 0,0-1 0,12-19 0,-7 9 0,31-38 0,-31 43 0,0-1 0,-2 0 0,16-29 0,-1-17 0,-3-1 0,-3-2 0,-3 1 0,-2-2 0,12-126 0,-26 175 0,23-405 0,-25-773 0,2 1157 0,8-47 0,1-18 0,-6 48 0,16-71 0,1-16 0,-11 72 0,22-79 0,-21 101 0,12-31 0,4 0 0,60-120 0,-18 47 0,18-25 0,-30 69 0,-29 56 0,43-58 0,-25 40 0,-37 56 0,24-39 0,65-77 0,57-70 0,-84 105 0,73-115 0,-129 179 0,0 0 0,-2-1 0,-2-1 0,10-39 0,-18 55-183,-1 0 0,-1 0 0,-1-1 0,-1-31 0,0 43-267,0-14-6376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3:19:05.6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2610 781 24575,'-5'-5'0,"-1"1"0,0-1 0,0 1 0,0 0 0,0 1 0,-1-1 0,0 1 0,0 1 0,1-1 0,-1 1 0,-15-2 0,-6 0 0,-53 0 0,-9-1 0,21-3 0,0 3 0,-71 4 0,80 3 0,0-3 0,0-3 0,-81-15 0,-122-17 0,184 28 0,-47 1 0,83 6 0,0-2 0,0-2 0,-44-10 0,-7-4 0,53 11 0,-46-13 0,-11-4 0,64 18 0,-53-19 0,-44-30 0,101 44 0,1-2 0,1-1 0,-47-32 0,24 15 0,36 20 0,1 0 0,0-1 0,1 0 0,0-1 0,1-1 0,0 0 0,-13-23 0,-13-16 0,4-6 80,29 50-321,-1-1 0,1 1 0,-2 0 1,1 0-1,-13-13 0,6 11-6585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3:19:16.5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3848 0 24575,'1'168'0,"-3"179"0,-2-297 0,-3 1 0,-2-1 0,-1-1 0,-23 61 0,-2-16 0,-54 104 0,-6 0 0,-148 266 0,30-104 0,72-116 0,8-12 0,-40 66 0,-228 365 0,169-295 0,106-177 0,-82 112 0,52-83 0,118-168 0,-53 55 0,-17 23 0,-120 159 0,140-181 0,-24 26 0,49-65 0,32-35 0,-42 38 0,-53 28 0,109-88 0,0-1 0,0-1 0,-27 12 0,-12 5 0,2 0 0,-82 28 0,14-8 0,21-6-1365,85-36-5461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3:19:2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7111 24575,'6'-2'0,"0"0"0,-1 0 0,1-1 0,-1 0 0,1 0 0,-1 0 0,0 0 0,0-1 0,0 0 0,-1 0 0,5-5 0,-3 4 0,103-89 0,-45 42 0,-2-3 0,106-123 0,6-72 0,-149 205 0,-1-1 0,-2-1 0,29-94 0,31-154 0,-61 217 0,15-113 0,-9 38 0,-3-47 0,-3 21 0,36-251 0,-57 429 0,10-118 0,17-110 0,3 70 0,48-225 0,241-626 0,-269 868 0,213-439 0,-165 386 0,56-63 0,-77 140 0,68-87 0,-53 79 0,-67 90 0,208-283 0,-168 244 0,110-95 0,-146 144 0,-4 3 0,68-64 0,105-74 0,-174 145 0,1 1 0,1 1 0,0 1 0,45-15 0,114-22 0,-179 48 0,56-16 0,-44 12 0,0 1 0,1 0 0,0 2 0,33-4 0,-9 7 0,-1 0 0,-1-2 0,43-8 0,-46 5 0,1 1 0,0 2 0,0 1 0,49 6 0,154 32 0,-184-26 0,-27-6 0,0 2 0,44 15 0,-64-18 0,-1 1 0,0 0 0,0 0 0,0 1 0,-1 0 0,0 0 0,0 1 0,-1 0 0,0 1 0,12 13 0,66 107 0,-59-84 0,-13-19 0,22 51 0,-2 0 0,67 131 0,-77-159 0,-17-34 0,-1 0 0,2 0 0,0-1 0,1 0 0,18 21 0,10 8 0,-25-28 0,0-1 0,1 0 0,1 0 0,28 20 0,-31-25 0,0-1 0,1-1 0,0 0 0,0 0 0,1-1 0,-1-1 0,1 0 0,23 3 0,-8-2-118,20 2-506,85 3 1,-113-11-6203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4C71-EE29-BEF6-52E5-D239B13BB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D8719-BCE8-DE97-62E1-24A699D8C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3688E-98DA-69C7-DB5D-F795DE95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08AD-4D1E-F8F4-A44E-4A932857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BC0B-526E-3913-61D1-56A5281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2D6E-9617-CEC3-205E-4BF55AB0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9F9FF-10F2-D08F-C2DD-9523B7B80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21224-A012-B962-30AF-ED6BD78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4D16-3592-9175-7C8A-AF4E2A4E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B88D-B005-6DB6-B808-8E7A8E4E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F71C-1CF0-672A-AB52-4E5C0F06F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6402A-AC5C-B2CD-7B7D-99F73038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3AD3-9103-F8A5-06E9-120812C3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DC16-DF3A-E97E-4DF2-2560DF91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FD5D2-10F6-3460-3FC6-2C0083F1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2FB3-004A-E31A-AC6C-3917B81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1793-0D69-5A50-98EF-36E407DB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7F6E-9124-F46C-F40F-488CEAE1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0793-83D8-CC09-8C14-D3FEF26A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345C-87BA-9E57-B74A-B12B5EEC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23E6-6D3D-A797-18A3-908454ED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66FC-5EA9-30CC-A503-22412C9A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00E1-3450-5D32-DDBD-087CBEA9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FDD7-B467-C4D6-075D-43A32946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B0E4-0BA9-689E-10D0-EF43E89E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27F5-866C-FBE6-C4C9-D0FDDF4F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DE81-9386-DA14-6CB3-63A6A89E4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839D0-28A5-DE85-12FE-4514E970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CB6C-E458-1218-B71B-BFAD95B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64B1-6A89-6F30-4F20-9E7D2564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5EFAF-E214-7F46-0498-AF9FBB81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E108-48AB-156D-D4E8-4C30D77D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08D7D-3635-B409-D89D-7F66B447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CFC18-2851-61AC-EAC5-928F4323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F4948-D64F-E900-2A88-C9A074014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55966-C34F-C5FE-AFBC-6085C4561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0B54A-6C12-A196-CB04-B82C6FDB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3B23B-D97A-FCF0-8630-F706F77D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BDCD2-2A85-81A3-7310-73011BDC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3451-B6BD-E851-A3C3-80393705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24082-0C71-FC20-2428-55BCB5F6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E86D2-0FDA-EFF1-9E18-74D8347F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3EF66-90DC-8DD0-BC7F-94809EAD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7D700-FAD2-6AF4-F3B7-D3C819A9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F94F-2441-E525-206D-B620F3AC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05F79-B144-1A29-B452-62A97560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C02F-62CB-45E0-CEFD-A707E45B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52B4-DF16-DECF-934C-09443168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F633D-E5D6-85CC-50A1-B2B1BDE0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BDDB-15A1-0F6E-7E48-8BAC61CA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839B-EEBC-C63D-F5A0-0878D646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6D31-0692-51AB-6AB6-00EFD62F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10A8-155C-9934-4FCF-E1794B79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76D71-7A05-195F-CDCF-3E5F50F3B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D91AB-2D6E-0A00-2AB3-172B76FA6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5568-C0A0-F5E5-8B3C-23C22D1F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C1F64-8206-C985-94CC-9AE44EAF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D81E7-7309-4D4C-F9ED-FED2ED37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10D71-413B-EBD9-F56B-5D68F0C2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2C7B-E635-D819-2954-4B8AC9BF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5DE2-09B1-5ADC-B824-34CA3A060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7E6A-FBFE-46FD-8B14-47FE1CB2E85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5AEC-D7DF-C5B1-E2B3-28F285A64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F044-378C-2D9F-47F7-CA2A47609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442AC-C706-436B-80EA-2E7734F7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4.xml"/><Relationship Id="rId18" Type="http://schemas.openxmlformats.org/officeDocument/2006/relationships/image" Target="../media/image22.png"/><Relationship Id="rId3" Type="http://schemas.openxmlformats.org/officeDocument/2006/relationships/image" Target="../media/image13.png"/><Relationship Id="rId21" Type="http://schemas.openxmlformats.org/officeDocument/2006/relationships/customXml" Target="../ink/ink8.xml"/><Relationship Id="rId7" Type="http://schemas.openxmlformats.org/officeDocument/2006/relationships/customXml" Target="../ink/ink2.xml"/><Relationship Id="rId12" Type="http://schemas.openxmlformats.org/officeDocument/2006/relationships/image" Target="../media/image19.png"/><Relationship Id="rId17" Type="http://schemas.openxmlformats.org/officeDocument/2006/relationships/customXml" Target="../ink/ink6.xml"/><Relationship Id="rId2" Type="http://schemas.openxmlformats.org/officeDocument/2006/relationships/image" Target="../media/image12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3.xml"/><Relationship Id="rId5" Type="http://schemas.openxmlformats.org/officeDocument/2006/relationships/customXml" Target="../ink/ink1.xml"/><Relationship Id="rId15" Type="http://schemas.openxmlformats.org/officeDocument/2006/relationships/customXml" Target="../ink/ink5.xml"/><Relationship Id="rId10" Type="http://schemas.openxmlformats.org/officeDocument/2006/relationships/image" Target="../media/image18.png"/><Relationship Id="rId19" Type="http://schemas.openxmlformats.org/officeDocument/2006/relationships/customXml" Target="../ink/ink7.xml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LkY6vPAUU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A721-751A-76FE-3987-0C1DF465D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5085"/>
            <a:ext cx="9144000" cy="984877"/>
          </a:xfrm>
        </p:spPr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B4A91-A7DD-5100-96B3-6F696369A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1456"/>
          </a:xfrm>
        </p:spPr>
        <p:txBody>
          <a:bodyPr/>
          <a:lstStyle/>
          <a:p>
            <a:r>
              <a:rPr lang="en-US" dirty="0"/>
              <a:t>Motion Detector</a:t>
            </a:r>
          </a:p>
        </p:txBody>
      </p:sp>
    </p:spTree>
    <p:extLst>
      <p:ext uri="{BB962C8B-B14F-4D97-AF65-F5344CB8AC3E}">
        <p14:creationId xmlns:p14="http://schemas.microsoft.com/office/powerpoint/2010/main" val="26415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5257800" cy="5396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the start point, ESP32 will calibrate the sensor</a:t>
            </a:r>
          </a:p>
          <a:p>
            <a:r>
              <a:rPr lang="en-US" dirty="0"/>
              <a:t>Once the sensor is calibrated and </a:t>
            </a:r>
            <a:r>
              <a:rPr lang="en-US" dirty="0" err="1"/>
              <a:t>Wifi</a:t>
            </a:r>
            <a:r>
              <a:rPr lang="en-US" dirty="0"/>
              <a:t> is connected, ESP32 will check with </a:t>
            </a:r>
            <a:r>
              <a:rPr lang="en-US" dirty="0" err="1"/>
              <a:t>Thingspeak</a:t>
            </a:r>
            <a:r>
              <a:rPr lang="en-US" dirty="0"/>
              <a:t> to see if the system should be activated or not.</a:t>
            </a:r>
          </a:p>
          <a:p>
            <a:r>
              <a:rPr lang="en-US" dirty="0"/>
              <a:t>If the system should be activated, ESP32 will use MPU6050 to check the acceleration</a:t>
            </a:r>
          </a:p>
          <a:p>
            <a:r>
              <a:rPr lang="en-US" dirty="0"/>
              <a:t>If the acceleration has changed, ESP32 will send a phone notification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7DB16-1FE2-35DE-AABE-E18F23EE3279}"/>
              </a:ext>
            </a:extLst>
          </p:cNvPr>
          <p:cNvSpPr/>
          <p:nvPr/>
        </p:nvSpPr>
        <p:spPr>
          <a:xfrm>
            <a:off x="8913302" y="1698174"/>
            <a:ext cx="1820411" cy="96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Calibration and Connect to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AB16A56-FAD9-1D99-9A4C-3F7A4B173716}"/>
              </a:ext>
            </a:extLst>
          </p:cNvPr>
          <p:cNvSpPr/>
          <p:nvPr/>
        </p:nvSpPr>
        <p:spPr>
          <a:xfrm>
            <a:off x="9018165" y="681037"/>
            <a:ext cx="1610686" cy="6207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0C71E-64A8-8DCC-9FDD-7127715F201B}"/>
              </a:ext>
            </a:extLst>
          </p:cNvPr>
          <p:cNvSpPr/>
          <p:nvPr/>
        </p:nvSpPr>
        <p:spPr>
          <a:xfrm>
            <a:off x="8707598" y="3059233"/>
            <a:ext cx="2231820" cy="96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</a:t>
            </a:r>
            <a:r>
              <a:rPr lang="en-US" dirty="0" err="1"/>
              <a:t>Thingspeak</a:t>
            </a:r>
            <a:r>
              <a:rPr lang="en-US" dirty="0"/>
              <a:t> to see if system is activate/deactivate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7D1D1-40A1-480F-7BC1-19EDCBD37FF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823508" y="1301822"/>
            <a:ext cx="0" cy="39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841737-EDF0-B11B-E466-7A5AB198FFE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823508" y="2660811"/>
            <a:ext cx="0" cy="39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6574A-A8FB-B53A-EA2A-E5164E059D7D}"/>
              </a:ext>
            </a:extLst>
          </p:cNvPr>
          <p:cNvSpPr/>
          <p:nvPr/>
        </p:nvSpPr>
        <p:spPr>
          <a:xfrm>
            <a:off x="6239751" y="3203057"/>
            <a:ext cx="1591111" cy="67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sensor has 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34585-061D-C9D2-A17B-DF1BDDAC0AEA}"/>
              </a:ext>
            </a:extLst>
          </p:cNvPr>
          <p:cNvSpPr/>
          <p:nvPr/>
        </p:nvSpPr>
        <p:spPr>
          <a:xfrm>
            <a:off x="9185944" y="4922894"/>
            <a:ext cx="1275126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Disarm the system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893975-AD90-BFA8-DB2E-6CBF2783E817}"/>
              </a:ext>
            </a:extLst>
          </p:cNvPr>
          <p:cNvCxnSpPr>
            <a:stCxn id="15" idx="3"/>
            <a:endCxn id="6" idx="3"/>
          </p:cNvCxnSpPr>
          <p:nvPr/>
        </p:nvCxnSpPr>
        <p:spPr>
          <a:xfrm flipV="1">
            <a:off x="10461070" y="3540552"/>
            <a:ext cx="478348" cy="1789208"/>
          </a:xfrm>
          <a:prstGeom prst="bentConnector3">
            <a:avLst>
              <a:gd name="adj1" fmla="val 307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30B1A-BFB3-361D-9023-9A27BFB256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9823507" y="4021870"/>
            <a:ext cx="1" cy="90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B35F7E-78B7-B358-EAE2-7851F742A3A7}"/>
              </a:ext>
            </a:extLst>
          </p:cNvPr>
          <p:cNvSpPr/>
          <p:nvPr/>
        </p:nvSpPr>
        <p:spPr>
          <a:xfrm>
            <a:off x="6292051" y="1800658"/>
            <a:ext cx="1486510" cy="75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notification to phone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1D6865-C434-D306-90BB-1B5364143E06}"/>
              </a:ext>
            </a:extLst>
          </p:cNvPr>
          <p:cNvCxnSpPr>
            <a:stCxn id="14" idx="0"/>
            <a:endCxn id="32" idx="2"/>
          </p:cNvCxnSpPr>
          <p:nvPr/>
        </p:nvCxnSpPr>
        <p:spPr>
          <a:xfrm flipH="1" flipV="1">
            <a:off x="7035306" y="2558325"/>
            <a:ext cx="1" cy="64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F510C1-AA50-979B-4257-19B06DB4667E}"/>
              </a:ext>
            </a:extLst>
          </p:cNvPr>
          <p:cNvSpPr txBox="1"/>
          <p:nvPr/>
        </p:nvSpPr>
        <p:spPr>
          <a:xfrm>
            <a:off x="10628851" y="4241549"/>
            <a:ext cx="80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every 30s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32C941-13A7-5E22-C402-E0E56D45DAD1}"/>
              </a:ext>
            </a:extLst>
          </p:cNvPr>
          <p:cNvSpPr txBox="1"/>
          <p:nvPr/>
        </p:nvSpPr>
        <p:spPr>
          <a:xfrm>
            <a:off x="8879746" y="4333881"/>
            <a:ext cx="10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deactivate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EA8513-829F-7323-868C-43454DA328F1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flipH="1" flipV="1">
            <a:off x="7830862" y="3540551"/>
            <a:ext cx="876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46B70CD-4C40-5E47-BB75-ACC84820381E}"/>
              </a:ext>
            </a:extLst>
          </p:cNvPr>
          <p:cNvSpPr txBox="1"/>
          <p:nvPr/>
        </p:nvSpPr>
        <p:spPr>
          <a:xfrm>
            <a:off x="7901602" y="3283811"/>
            <a:ext cx="10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activate</a:t>
            </a:r>
          </a:p>
        </p:txBody>
      </p:sp>
    </p:spTree>
    <p:extLst>
      <p:ext uri="{BB962C8B-B14F-4D97-AF65-F5344CB8AC3E}">
        <p14:creationId xmlns:p14="http://schemas.microsoft.com/office/powerpoint/2010/main" val="171630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US" dirty="0"/>
              <a:t>motion_detector.py is the main code to run on the ESP32</a:t>
            </a:r>
          </a:p>
          <a:p>
            <a:r>
              <a:rPr lang="en-US" dirty="0"/>
              <a:t>mpu6050.</a:t>
            </a:r>
            <a:r>
              <a:rPr lang="en-US" altLang="zh-CN" dirty="0"/>
              <a:t>py is the MPU 6050 driver library </a:t>
            </a:r>
            <a:r>
              <a:rPr lang="en-US" altLang="zh-CN"/>
              <a:t>that ESP32 </a:t>
            </a:r>
            <a:r>
              <a:rPr lang="en-US" altLang="zh-CN" dirty="0"/>
              <a:t>used to communicate with MPU6050 through I</a:t>
            </a:r>
            <a:r>
              <a:rPr lang="en-US" altLang="zh-CN" baseline="30000" dirty="0"/>
              <a:t>2</a:t>
            </a:r>
            <a:r>
              <a:rPr lang="en-US" altLang="zh-CN" dirty="0"/>
              <a:t>C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71F17-E190-5CEF-28C4-4D027BDB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72" y="4096332"/>
            <a:ext cx="4612394" cy="1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D50A0-2EE2-48D0-BA3C-C581FA2D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18" y="2929949"/>
            <a:ext cx="5181633" cy="3853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9DDFF-A93A-2E60-AE5D-A687A5F6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5701775"/>
            <a:ext cx="1343025" cy="752475"/>
          </a:xfrm>
          <a:prstGeom prst="rect">
            <a:avLst/>
          </a:prstGeom>
        </p:spPr>
      </p:pic>
      <p:pic>
        <p:nvPicPr>
          <p:cNvPr id="1026" name="Picture 2" descr="GitHub - jango-fx/Adafruit-HUZZAH32-Feather-pinout: Pinout Diagramm for  Adafruit HUZZAH32 Feather">
            <a:extLst>
              <a:ext uri="{FF2B5EF4-FFF2-40B4-BE49-F238E27FC236}">
                <a16:creationId xmlns:a16="http://schemas.microsoft.com/office/drawing/2014/main" id="{C1080283-0B87-608C-8F0C-20D0C009E4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57" y="2398097"/>
            <a:ext cx="4855474" cy="387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6BDE2-C9F4-C0E1-85C5-F6546F2C3692}"/>
              </a:ext>
            </a:extLst>
          </p:cNvPr>
          <p:cNvCxnSpPr/>
          <p:nvPr/>
        </p:nvCxnSpPr>
        <p:spPr>
          <a:xfrm flipV="1">
            <a:off x="1483567" y="5934268"/>
            <a:ext cx="2547257" cy="1212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69A93-A95F-F0A0-DA14-AF70E8C4B087}"/>
              </a:ext>
            </a:extLst>
          </p:cNvPr>
          <p:cNvCxnSpPr>
            <a:cxnSpLocks/>
          </p:cNvCxnSpPr>
          <p:nvPr/>
        </p:nvCxnSpPr>
        <p:spPr>
          <a:xfrm flipV="1">
            <a:off x="1483566" y="5763237"/>
            <a:ext cx="2547258" cy="29233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9520E5-D80D-2C34-C936-AFB10D99CBCE}"/>
                  </a:ext>
                </a:extLst>
              </p14:cNvPr>
              <p14:cNvContentPartPr/>
              <p14:nvPr/>
            </p14:nvContentPartPr>
            <p14:xfrm>
              <a:off x="829120" y="3944140"/>
              <a:ext cx="2091240" cy="2079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9520E5-D80D-2C34-C936-AFB10D99CB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480" y="3935140"/>
                <a:ext cx="2108880" cy="20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49A090B-A254-6908-AD05-E5BD8D0F5AA5}"/>
                  </a:ext>
                </a:extLst>
              </p14:cNvPr>
              <p14:cNvContentPartPr/>
              <p14:nvPr/>
            </p14:nvContentPartPr>
            <p14:xfrm>
              <a:off x="1424920" y="4184980"/>
              <a:ext cx="1485000" cy="1829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49A090B-A254-6908-AD05-E5BD8D0F5A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15920" y="4175980"/>
                <a:ext cx="1502640" cy="184752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0431D80-9722-FEFC-07B5-E162EB88A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6146" y="1655669"/>
            <a:ext cx="371869" cy="366231"/>
          </a:xfrm>
          <a:prstGeom prst="rect">
            <a:avLst/>
          </a:prstGeom>
        </p:spPr>
      </p:pic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379E1B89-F76D-624B-49FC-E1B26CE38713}"/>
              </a:ext>
            </a:extLst>
          </p:cNvPr>
          <p:cNvSpPr/>
          <p:nvPr/>
        </p:nvSpPr>
        <p:spPr>
          <a:xfrm rot="5400000">
            <a:off x="5380472" y="2565877"/>
            <a:ext cx="755011" cy="234892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Resister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1123C1-1CF9-B36C-0B86-EBBE785E9B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2272" y="1655669"/>
            <a:ext cx="387061" cy="401742"/>
          </a:xfrm>
          <a:prstGeom prst="rect">
            <a:avLst/>
          </a:prstGeom>
        </p:spPr>
      </p:pic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8D2C92B1-DEA4-DB29-50C0-80273638A7C7}"/>
              </a:ext>
            </a:extLst>
          </p:cNvPr>
          <p:cNvSpPr/>
          <p:nvPr/>
        </p:nvSpPr>
        <p:spPr>
          <a:xfrm rot="5400000">
            <a:off x="4996681" y="2573113"/>
            <a:ext cx="755011" cy="234892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Resister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53DC62A-7CB7-1322-25F8-AE7BC0EA8F0C}"/>
                  </a:ext>
                </a:extLst>
              </p14:cNvPr>
              <p14:cNvContentPartPr/>
              <p14:nvPr/>
            </p14:nvContentPartPr>
            <p14:xfrm>
              <a:off x="4051840" y="3062500"/>
              <a:ext cx="1787400" cy="2516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53DC62A-7CB7-1322-25F8-AE7BC0EA8F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2840" y="3053860"/>
                <a:ext cx="1805040" cy="25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C18540F-FD97-DF04-7E89-1AB52B454049}"/>
                  </a:ext>
                </a:extLst>
              </p14:cNvPr>
              <p14:cNvContentPartPr/>
              <p14:nvPr/>
            </p14:nvContentPartPr>
            <p14:xfrm>
              <a:off x="4990720" y="2005540"/>
              <a:ext cx="747360" cy="293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C18540F-FD97-DF04-7E89-1AB52B4540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1720" y="1996540"/>
                <a:ext cx="7650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B7848F9-840C-8A8F-70CF-75600BA77233}"/>
                  </a:ext>
                </a:extLst>
              </p14:cNvPr>
              <p14:cNvContentPartPr/>
              <p14:nvPr/>
            </p14:nvContentPartPr>
            <p14:xfrm>
              <a:off x="4009360" y="3062860"/>
              <a:ext cx="1418760" cy="2121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B7848F9-840C-8A8F-70CF-75600BA772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00720" y="3053860"/>
                <a:ext cx="1436400" cy="21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EB2AD2-90FB-AF30-1925-0CDF81450C9F}"/>
                  </a:ext>
                </a:extLst>
              </p14:cNvPr>
              <p14:cNvContentPartPr/>
              <p14:nvPr/>
            </p14:nvContentPartPr>
            <p14:xfrm>
              <a:off x="4353520" y="2033980"/>
              <a:ext cx="939600" cy="281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EB2AD2-90FB-AF30-1925-0CDF81450C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44880" y="2024980"/>
                <a:ext cx="957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9FA788-0B58-A4A3-B8EC-CFDDF3155AAF}"/>
                  </a:ext>
                </a:extLst>
              </p14:cNvPr>
              <p14:cNvContentPartPr/>
              <p14:nvPr/>
            </p14:nvContentPartPr>
            <p14:xfrm>
              <a:off x="2901280" y="2046580"/>
              <a:ext cx="1386000" cy="2163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9FA788-0B58-A4A3-B8EC-CFDDF3155A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2640" y="2037580"/>
                <a:ext cx="1403640" cy="21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20C6A5F-1212-BE61-D715-EBF0C95ACFCE}"/>
                  </a:ext>
                </a:extLst>
              </p14:cNvPr>
              <p14:cNvContentPartPr/>
              <p14:nvPr/>
            </p14:nvContentPartPr>
            <p14:xfrm>
              <a:off x="2868880" y="1617820"/>
              <a:ext cx="2037600" cy="2560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20C6A5F-1212-BE61-D715-EBF0C95ACFC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59880" y="1608820"/>
                <a:ext cx="2055240" cy="257796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015E5E6-F9B6-4187-E395-C8628EDAEB08}"/>
              </a:ext>
            </a:extLst>
          </p:cNvPr>
          <p:cNvSpPr txBox="1">
            <a:spLocks/>
          </p:cNvSpPr>
          <p:nvPr/>
        </p:nvSpPr>
        <p:spPr>
          <a:xfrm>
            <a:off x="5809679" y="658238"/>
            <a:ext cx="5891532" cy="2446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red led is connected to pin 32</a:t>
            </a:r>
          </a:p>
          <a:p>
            <a:r>
              <a:rPr lang="en-US" dirty="0"/>
              <a:t>Blue led is connected to pin 33</a:t>
            </a:r>
          </a:p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altLang="zh-CN" dirty="0"/>
              <a:t>C connection is shown blow</a:t>
            </a:r>
          </a:p>
          <a:p>
            <a:pPr lvl="1"/>
            <a:r>
              <a:rPr lang="en-US" dirty="0"/>
              <a:t>Yellow goes to SCL</a:t>
            </a:r>
          </a:p>
          <a:p>
            <a:pPr lvl="1"/>
            <a:r>
              <a:rPr lang="en-US" dirty="0"/>
              <a:t>Blue goes to SDA</a:t>
            </a:r>
          </a:p>
          <a:p>
            <a:pPr lvl="1"/>
            <a:r>
              <a:rPr lang="en-US" dirty="0"/>
              <a:t>Red and black is 3V and ground</a:t>
            </a:r>
          </a:p>
        </p:txBody>
      </p:sp>
    </p:spTree>
    <p:extLst>
      <p:ext uri="{BB962C8B-B14F-4D97-AF65-F5344CB8AC3E}">
        <p14:creationId xmlns:p14="http://schemas.microsoft.com/office/powerpoint/2010/main" val="161350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https://youtu.be/zLkY6vPAUUY</a:t>
            </a:r>
            <a:endParaRPr lang="en-US" dirty="0"/>
          </a:p>
          <a:p>
            <a:r>
              <a:rPr lang="en-US" dirty="0"/>
              <a:t>In the video, </a:t>
            </a:r>
            <a:r>
              <a:rPr lang="en-US" altLang="zh-CN" dirty="0"/>
              <a:t>I showed that</a:t>
            </a:r>
          </a:p>
          <a:p>
            <a:pPr lvl="1"/>
            <a:r>
              <a:rPr lang="en-US" altLang="zh-CN" dirty="0"/>
              <a:t>I calibrated the sensor with ESP32</a:t>
            </a:r>
          </a:p>
          <a:p>
            <a:pPr lvl="1"/>
            <a:r>
              <a:rPr lang="en-US" altLang="zh-CN" dirty="0"/>
              <a:t>I can use google assistant from my phone to activate and deactivate the system</a:t>
            </a:r>
          </a:p>
          <a:p>
            <a:pPr lvl="1"/>
            <a:r>
              <a:rPr lang="en-US" dirty="0"/>
              <a:t>I can receive a notification with the sensor reading sent from ESP32 when the sensor detects motion</a:t>
            </a:r>
          </a:p>
          <a:p>
            <a:r>
              <a:rPr lang="en-US" dirty="0"/>
              <a:t>Below are some external reference I used for my design</a:t>
            </a:r>
          </a:p>
          <a:p>
            <a:pPr lvl="1"/>
            <a:r>
              <a:rPr lang="en-US" dirty="0"/>
              <a:t>https://esp32io.com/tutorials/esp32-ifttt</a:t>
            </a:r>
          </a:p>
          <a:p>
            <a:pPr lvl="1"/>
            <a:r>
              <a:rPr lang="en-US" dirty="0"/>
              <a:t>https://www.youtube.com/watch?v=X-_25tzo8Cw</a:t>
            </a:r>
          </a:p>
          <a:p>
            <a:pPr lvl="1"/>
            <a:r>
              <a:rPr lang="en-US" dirty="0"/>
              <a:t>https://makeblock-micropython-api.readthedocs.io/en/latest/public_library/Third-party-libraries/urequests.html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IFTTT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US" dirty="0"/>
              <a:t>The motion sensor applet receives a google voice command from google assistant and transmit the data to </a:t>
            </a:r>
            <a:r>
              <a:rPr lang="en-US" dirty="0" err="1"/>
              <a:t>thingspeak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4F7E-0874-D241-684F-EDD272EB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89" y="2911055"/>
            <a:ext cx="3314700" cy="3667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48653-442E-85E9-F81B-4CE0D073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24" y="3594835"/>
            <a:ext cx="4525541" cy="22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IFTTT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US" dirty="0"/>
              <a:t>The google assistant setup is shown below</a:t>
            </a:r>
          </a:p>
          <a:p>
            <a:r>
              <a:rPr lang="en-US" dirty="0"/>
              <a:t>The user can say ‘motion sensor’ + ‘activate/deactivate’</a:t>
            </a:r>
          </a:p>
          <a:p>
            <a:r>
              <a:rPr lang="en-US" dirty="0"/>
              <a:t>The google assistant will respond with ‘ok, motion sensor activate/deactivate’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4FF86-39C9-7795-A3F0-33486040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15" y="2580040"/>
            <a:ext cx="3214970" cy="40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8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IFTTT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US" dirty="0"/>
              <a:t>The webhooks can receive the data from the google assistant and send the data to </a:t>
            </a:r>
            <a:r>
              <a:rPr lang="en-US" dirty="0" err="1"/>
              <a:t>thingspeak</a:t>
            </a:r>
            <a:r>
              <a:rPr lang="en-US" dirty="0"/>
              <a:t> through a 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21C0B-7AD5-C614-46E4-F5E152D5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285" y="2316986"/>
            <a:ext cx="2803430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5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ThingSpeak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US" dirty="0"/>
              <a:t>I created a channel in </a:t>
            </a:r>
            <a:r>
              <a:rPr lang="en-US" dirty="0" err="1"/>
              <a:t>ThingSpeak</a:t>
            </a:r>
            <a:endParaRPr lang="en-US" dirty="0"/>
          </a:p>
          <a:p>
            <a:r>
              <a:rPr lang="en-US" dirty="0"/>
              <a:t>There is a Field 1 to receive data from IFTTT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2A073-DB97-FB05-BE44-81F0D79D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40" y="1866220"/>
            <a:ext cx="5919072" cy="49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IFTTT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US" dirty="0"/>
              <a:t>The notification applet uses webhooks to received data</a:t>
            </a:r>
          </a:p>
          <a:p>
            <a:r>
              <a:rPr lang="en-US" dirty="0"/>
              <a:t>The notification applet uses google notification to notify my 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E8315-95A3-7CA7-CB5D-F6D58B98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92" y="3631815"/>
            <a:ext cx="5183640" cy="264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BD156-1C19-F190-980A-11EC23AC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68" y="3171252"/>
            <a:ext cx="2946285" cy="32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2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IFTTT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US" dirty="0"/>
              <a:t>The webhooks set up is shown below</a:t>
            </a:r>
          </a:p>
          <a:p>
            <a:r>
              <a:rPr lang="en-US" dirty="0"/>
              <a:t>The event name is ‘</a:t>
            </a:r>
            <a:r>
              <a:rPr lang="en-US" dirty="0" err="1"/>
              <a:t>motion_detected</a:t>
            </a:r>
            <a:r>
              <a:rPr lang="en-US" dirty="0"/>
              <a:t>’</a:t>
            </a:r>
          </a:p>
          <a:p>
            <a:r>
              <a:rPr lang="en-US" dirty="0"/>
              <a:t>The webhooks has a special </a:t>
            </a:r>
            <a:r>
              <a:rPr lang="en-US" dirty="0" err="1"/>
              <a:t>url</a:t>
            </a:r>
            <a:r>
              <a:rPr lang="en-US" dirty="0"/>
              <a:t>. ESP32 can use this </a:t>
            </a:r>
            <a:r>
              <a:rPr lang="en-US" dirty="0" err="1"/>
              <a:t>url</a:t>
            </a:r>
            <a:r>
              <a:rPr lang="en-US" dirty="0"/>
              <a:t> to send data to the IFTTT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04421-049E-20B2-9222-3EDA9A56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875" y="2723918"/>
            <a:ext cx="4176250" cy="36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IFTTT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US" dirty="0"/>
              <a:t>The notification set up is shown below</a:t>
            </a:r>
          </a:p>
          <a:p>
            <a:r>
              <a:rPr lang="en-US" dirty="0"/>
              <a:t>The phone notification will show the current sensor reading, the event name, and the time when the notification is triggered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30375-00AC-C2AF-4BBA-4B466D51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577" y="2539767"/>
            <a:ext cx="3678846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316-FBA1-312D-47B3-933FFF5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8"/>
            <a:ext cx="10515600" cy="488090"/>
          </a:xfrm>
        </p:spPr>
        <p:txBody>
          <a:bodyPr>
            <a:normAutofit fontScale="90000"/>
          </a:bodyPr>
          <a:lstStyle/>
          <a:p>
            <a:r>
              <a:rPr lang="en-US" dirty="0"/>
              <a:t>Sensor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EBD-7357-5673-2466-9F6050D6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>
            <a:normAutofit fontScale="92500"/>
          </a:bodyPr>
          <a:lstStyle/>
          <a:p>
            <a:r>
              <a:rPr lang="en-US" dirty="0"/>
              <a:t>I read sensor data when the sensor facing upwards</a:t>
            </a:r>
          </a:p>
          <a:p>
            <a:pPr lvl="1"/>
            <a:r>
              <a:rPr lang="en-US" dirty="0"/>
              <a:t>In this case, </a:t>
            </a:r>
            <a:r>
              <a:rPr lang="en-US" dirty="0" err="1"/>
              <a:t>AcZ_faceup</a:t>
            </a:r>
            <a:r>
              <a:rPr lang="en-US" dirty="0"/>
              <a:t> should be -9.8 and the other readings should be zero</a:t>
            </a:r>
          </a:p>
          <a:p>
            <a:r>
              <a:rPr lang="en-US" dirty="0"/>
              <a:t>Then, I read sensor data when the sensor facing downwards</a:t>
            </a:r>
          </a:p>
          <a:p>
            <a:pPr lvl="1"/>
            <a:r>
              <a:rPr lang="en-US" dirty="0"/>
              <a:t>In this case, </a:t>
            </a:r>
            <a:r>
              <a:rPr lang="en-US" dirty="0" err="1"/>
              <a:t>AcZ_facedown</a:t>
            </a:r>
            <a:r>
              <a:rPr lang="en-US" dirty="0"/>
              <a:t> should be 9.8 and the other reading should be zero</a:t>
            </a:r>
          </a:p>
          <a:p>
            <a:r>
              <a:rPr lang="en-US" dirty="0"/>
              <a:t>Therefore, the sensor gain K = 9.8*2/(</a:t>
            </a:r>
            <a:r>
              <a:rPr lang="en-US" dirty="0" err="1"/>
              <a:t>AcZ_facedown</a:t>
            </a:r>
            <a:r>
              <a:rPr lang="en-US" dirty="0"/>
              <a:t> - </a:t>
            </a:r>
            <a:r>
              <a:rPr lang="en-US" dirty="0" err="1"/>
              <a:t>AcZ_faceup</a:t>
            </a:r>
            <a:r>
              <a:rPr lang="en-US" dirty="0"/>
              <a:t>)</a:t>
            </a:r>
          </a:p>
          <a:p>
            <a:r>
              <a:rPr lang="en-US" altLang="zh-CN" dirty="0"/>
              <a:t>The sensor reading at zero acceleration is also known</a:t>
            </a:r>
          </a:p>
          <a:p>
            <a:pPr lvl="1"/>
            <a:r>
              <a:rPr lang="en-US" altLang="zh-CN" dirty="0" err="1"/>
              <a:t>AcX_zero</a:t>
            </a:r>
            <a:r>
              <a:rPr lang="en-US" altLang="zh-CN" dirty="0"/>
              <a:t> = (</a:t>
            </a:r>
            <a:r>
              <a:rPr lang="en-US" altLang="zh-CN" dirty="0" err="1"/>
              <a:t>AcX_faceup</a:t>
            </a:r>
            <a:r>
              <a:rPr lang="en-US" altLang="zh-CN" dirty="0"/>
              <a:t> + </a:t>
            </a:r>
            <a:r>
              <a:rPr lang="en-US" altLang="zh-CN" dirty="0" err="1"/>
              <a:t>AcX_facedown</a:t>
            </a:r>
            <a:r>
              <a:rPr lang="en-US" altLang="zh-CN" dirty="0"/>
              <a:t>)/2</a:t>
            </a:r>
          </a:p>
          <a:p>
            <a:pPr lvl="1"/>
            <a:r>
              <a:rPr lang="en-US" altLang="zh-CN" dirty="0" err="1"/>
              <a:t>AcY_zero</a:t>
            </a:r>
            <a:r>
              <a:rPr lang="en-US" altLang="zh-CN" dirty="0"/>
              <a:t> = (</a:t>
            </a:r>
            <a:r>
              <a:rPr lang="en-US" altLang="zh-CN" dirty="0" err="1"/>
              <a:t>AcY_faceup</a:t>
            </a:r>
            <a:r>
              <a:rPr lang="en-US" altLang="zh-CN" dirty="0"/>
              <a:t> + </a:t>
            </a:r>
            <a:r>
              <a:rPr lang="en-US" altLang="zh-CN" dirty="0" err="1"/>
              <a:t>AcY_facedown</a:t>
            </a:r>
            <a:r>
              <a:rPr lang="en-US" altLang="zh-CN" dirty="0"/>
              <a:t>)/2</a:t>
            </a:r>
          </a:p>
          <a:p>
            <a:pPr lvl="1"/>
            <a:r>
              <a:rPr lang="en-US" altLang="zh-CN" dirty="0" err="1"/>
              <a:t>AcZ_zero</a:t>
            </a:r>
            <a:r>
              <a:rPr lang="en-US" altLang="zh-CN" dirty="0"/>
              <a:t> = (</a:t>
            </a:r>
            <a:r>
              <a:rPr lang="en-US" altLang="zh-CN" dirty="0" err="1"/>
              <a:t>AcZ_faceup</a:t>
            </a:r>
            <a:r>
              <a:rPr lang="en-US" altLang="zh-CN" dirty="0"/>
              <a:t> + </a:t>
            </a:r>
            <a:r>
              <a:rPr lang="en-US" altLang="zh-CN" dirty="0" err="1"/>
              <a:t>AcZ_facedown</a:t>
            </a:r>
            <a:r>
              <a:rPr lang="en-US" altLang="zh-CN" dirty="0"/>
              <a:t>)/2</a:t>
            </a:r>
          </a:p>
          <a:p>
            <a:r>
              <a:rPr lang="en-US" altLang="zh-CN" dirty="0"/>
              <a:t>The real acceleration reading is</a:t>
            </a:r>
          </a:p>
          <a:p>
            <a:pPr lvl="1"/>
            <a:r>
              <a:rPr lang="en-US" altLang="zh-CN" dirty="0" err="1"/>
              <a:t>AcX_real</a:t>
            </a:r>
            <a:r>
              <a:rPr lang="en-US" altLang="zh-CN" dirty="0"/>
              <a:t> = (</a:t>
            </a:r>
            <a:r>
              <a:rPr lang="en-US" altLang="zh-CN" dirty="0" err="1"/>
              <a:t>AcX</a:t>
            </a:r>
            <a:r>
              <a:rPr lang="en-US" altLang="zh-CN" dirty="0"/>
              <a:t> - </a:t>
            </a:r>
            <a:r>
              <a:rPr lang="en-US" altLang="zh-CN" dirty="0" err="1"/>
              <a:t>AcX_zero</a:t>
            </a:r>
            <a:r>
              <a:rPr lang="en-US" altLang="zh-CN" dirty="0"/>
              <a:t>)*K</a:t>
            </a:r>
          </a:p>
          <a:p>
            <a:pPr lvl="1"/>
            <a:r>
              <a:rPr lang="en-US" altLang="zh-CN" dirty="0" err="1"/>
              <a:t>AcY_real</a:t>
            </a:r>
            <a:r>
              <a:rPr lang="en-US" altLang="zh-CN" dirty="0"/>
              <a:t> = (</a:t>
            </a:r>
            <a:r>
              <a:rPr lang="en-US" altLang="zh-CN" dirty="0" err="1"/>
              <a:t>AcY</a:t>
            </a:r>
            <a:r>
              <a:rPr lang="en-US" altLang="zh-CN" dirty="0"/>
              <a:t> - </a:t>
            </a:r>
            <a:r>
              <a:rPr lang="en-US" altLang="zh-CN" dirty="0" err="1"/>
              <a:t>AcY_zero</a:t>
            </a:r>
            <a:r>
              <a:rPr lang="en-US" altLang="zh-CN" dirty="0"/>
              <a:t>)*K</a:t>
            </a:r>
          </a:p>
          <a:p>
            <a:pPr lvl="1"/>
            <a:r>
              <a:rPr lang="en-US" altLang="zh-CN" dirty="0" err="1"/>
              <a:t>AcZ_real</a:t>
            </a:r>
            <a:r>
              <a:rPr lang="en-US" altLang="zh-CN" dirty="0"/>
              <a:t> = (</a:t>
            </a:r>
            <a:r>
              <a:rPr lang="en-US" altLang="zh-CN" dirty="0" err="1"/>
              <a:t>AcZ</a:t>
            </a:r>
            <a:r>
              <a:rPr lang="en-US" altLang="zh-CN" dirty="0"/>
              <a:t> - </a:t>
            </a:r>
            <a:r>
              <a:rPr lang="en-US" altLang="zh-CN" dirty="0" err="1"/>
              <a:t>AcZ_zero</a:t>
            </a:r>
            <a:r>
              <a:rPr lang="en-US" altLang="zh-CN" dirty="0"/>
              <a:t>)*K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08851-43FE-C04F-A329-C662B2E2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159" y="4017361"/>
            <a:ext cx="4171950" cy="22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635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Lab 3</vt:lpstr>
      <vt:lpstr>IFTTT Design</vt:lpstr>
      <vt:lpstr>IFTTT Design</vt:lpstr>
      <vt:lpstr>IFTTT Design</vt:lpstr>
      <vt:lpstr>ThingSpeak Design</vt:lpstr>
      <vt:lpstr>IFTTT Design</vt:lpstr>
      <vt:lpstr>IFTTT Design</vt:lpstr>
      <vt:lpstr>IFTTT Design</vt:lpstr>
      <vt:lpstr>Sensor Calibration</vt:lpstr>
      <vt:lpstr>Software Flowchart</vt:lpstr>
      <vt:lpstr>File Structure</vt:lpstr>
      <vt:lpstr>Hardware Connection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An</dc:creator>
  <cp:lastModifiedBy>Ran An</cp:lastModifiedBy>
  <cp:revision>44</cp:revision>
  <dcterms:created xsi:type="dcterms:W3CDTF">2022-04-30T02:04:25Z</dcterms:created>
  <dcterms:modified xsi:type="dcterms:W3CDTF">2022-04-30T03:36:31Z</dcterms:modified>
</cp:coreProperties>
</file>