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76BA-463D-4F0E-87A1-DBA683C82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8BE53-CC06-4AE0-9D35-E5808399D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F6961-3062-4CDF-BC40-C5AA76E2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777-1181-433A-BDC6-2F274EC1DA52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0B4B0-EC16-4BC2-982B-AFAD3DB01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5F01D-8C0E-4167-B6E6-D17E2024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5431-DBEC-4981-A2A6-86B7B6557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9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C0DC-113B-46F5-A47F-F959AC68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31645-5509-4ACF-9A20-C36C6BAFD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481C2-274C-48C0-9EE2-9C292B56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777-1181-433A-BDC6-2F274EC1DA52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1B2DA-B82B-476D-B529-ABFDE76D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5E7C7-E150-4E1C-B21A-CDE5C9FA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5431-DBEC-4981-A2A6-86B7B6557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7B9FD-75E4-4D34-BE74-D8FD8F370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9D67-BF9E-41C1-B933-A1DA10ED5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D862D-F462-427C-AFF0-0E2F290D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777-1181-433A-BDC6-2F274EC1DA52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DEA76-1124-475C-8E30-9CB224FC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77C63-0281-4E04-85DF-6CC5ECB3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5431-DBEC-4981-A2A6-86B7B6557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3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CAEA-8CBC-4415-A5B9-AE425597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B729B-6537-4804-B784-B2E02AD3E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539AD-C4FD-40CD-B7AC-9594DE28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777-1181-433A-BDC6-2F274EC1DA52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97557-B95A-4E3A-97A8-D7FF8253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3A6E7-373B-493C-A412-280C2AF6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5431-DBEC-4981-A2A6-86B7B6557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3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21A6-FDB8-45FE-9D74-3FD606DA2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80A90-B461-4D89-961A-F2057211A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392BC-8361-4260-95CA-D69E2828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777-1181-433A-BDC6-2F274EC1DA52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FE31A-84C9-43EF-B139-87D75A38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D5A32-0A71-4250-BAC6-8A638D31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5431-DBEC-4981-A2A6-86B7B6557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4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68B40-B2C3-4398-BB35-A75E9826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8D9F2-D175-4DB3-BA51-7A67A77D2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94CF7-006A-49E0-90B2-A26BFDCAC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12FA6-1455-45D7-89B1-6F03F965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777-1181-433A-BDC6-2F274EC1DA52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E5FC1-7BEF-4EAC-8148-EE872145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C25DF-5151-4B5B-96B4-B8DF56F0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5431-DBEC-4981-A2A6-86B7B6557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508E9-2AEE-4A97-AC9E-D989F1A1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15C03-1A9B-4348-B3EF-5DE156CBC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988D0-F931-4469-A13D-1A8C11759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BB8BB-1EB0-4B19-BFF1-A9C9E8B5A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DB303-27ED-4070-A2F0-9BCE71370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58A3D-6E8A-4A89-B230-E242451D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777-1181-433A-BDC6-2F274EC1DA52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392EF-F722-4A10-9950-0CAF442C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F72C4-53B1-4054-82A0-1921A6E2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5431-DBEC-4981-A2A6-86B7B6557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8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5BD7-39AB-48D3-96E8-D9A0DC2B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8EE81-72D3-48B6-A692-9E9C0D7D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777-1181-433A-BDC6-2F274EC1DA52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CA048-79B9-4437-9235-94AC01A4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F1C54-6E1F-45C0-AE86-E6D0AABD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5431-DBEC-4981-A2A6-86B7B6557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1F874-4402-42B8-B17E-B2791225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777-1181-433A-BDC6-2F274EC1DA52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9188A-B52A-42B8-97C3-AAB32818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B318C-7CE8-43DE-92E5-3F26FBAB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5431-DBEC-4981-A2A6-86B7B6557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1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6309-F865-4D28-B5AE-BAF4CEF5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A6984-FB24-41A4-904A-964CB0679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71EDB-277C-440C-A9CC-9E09CD163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EE369-DDE5-4A9E-8B3C-A7283601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777-1181-433A-BDC6-2F274EC1DA52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9E70A-F884-490E-8017-EC1C4AA4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F7469-DA37-4C28-A6AA-1ACA3140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5431-DBEC-4981-A2A6-86B7B6557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D96D-0F31-4F57-929F-455FEDB34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BDC268-CE94-46D4-95D8-EB12FD7EA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A83A5-F832-42DA-8BF8-C187E2FF1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B7772-D5D5-4035-95AA-D4769B55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777-1181-433A-BDC6-2F274EC1DA52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ACE66-C822-4EB1-A73B-43741AED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E454E-4B8B-4691-B914-0CAA00D9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5431-DBEC-4981-A2A6-86B7B6557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1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6B4022-19BD-4648-B15C-BB3B5CC7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87475-CE2A-4A5C-81E3-7DA7A4418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F6E31-E367-492F-81A9-10A2B6E94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F3777-1181-433A-BDC6-2F274EC1DA52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8D373-47EC-45B0-8B58-5A3D6B7B3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7FE1D-D331-4900-AEE5-131434150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65431-DBEC-4981-A2A6-86B7B6557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6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0A9466-1BE3-4D3F-A2F6-53E1728BFA40}"/>
              </a:ext>
            </a:extLst>
          </p:cNvPr>
          <p:cNvSpPr txBox="1"/>
          <p:nvPr/>
        </p:nvSpPr>
        <p:spPr>
          <a:xfrm>
            <a:off x="2890526" y="1673902"/>
            <a:ext cx="1518749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Data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A63F02-7CF4-4314-885C-5DB80BBC371D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 flipH="1">
            <a:off x="3649900" y="2043234"/>
            <a:ext cx="1" cy="206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878094-9C96-4D5E-8E46-16DB5FC702A4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070377" y="904931"/>
            <a:ext cx="4509" cy="205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C6767EE-F189-4643-A660-619AB2C98653}"/>
              </a:ext>
            </a:extLst>
          </p:cNvPr>
          <p:cNvSpPr txBox="1"/>
          <p:nvPr/>
        </p:nvSpPr>
        <p:spPr>
          <a:xfrm>
            <a:off x="3942585" y="1110209"/>
            <a:ext cx="225558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First Measurement?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EE35746-138A-4089-A344-7A5CA081A49C}"/>
              </a:ext>
            </a:extLst>
          </p:cNvPr>
          <p:cNvCxnSpPr>
            <a:cxnSpLocks/>
            <a:stCxn id="14" idx="1"/>
            <a:endCxn id="144" idx="0"/>
          </p:cNvCxnSpPr>
          <p:nvPr/>
        </p:nvCxnSpPr>
        <p:spPr>
          <a:xfrm rot="10800000" flipV="1">
            <a:off x="3649901" y="1294874"/>
            <a:ext cx="292684" cy="29341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174285-13A8-490E-A3A9-BAACF3058CF9}"/>
                  </a:ext>
                </a:extLst>
              </p:cNvPr>
              <p:cNvSpPr txBox="1"/>
              <p:nvPr/>
            </p:nvSpPr>
            <p:spPr>
              <a:xfrm>
                <a:off x="2815107" y="2249571"/>
                <a:ext cx="1669585" cy="92333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Initialize:</a:t>
                </a:r>
              </a:p>
              <a:p>
                <a:pPr algn="r"/>
                <a:r>
                  <a:rPr lang="en-US" altLang="zh-CN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algn="r"/>
                <a:r>
                  <a:rPr lang="en-US" dirty="0"/>
                  <a:t>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174285-13A8-490E-A3A9-BAACF3058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107" y="2249571"/>
                <a:ext cx="1669585" cy="923330"/>
              </a:xfrm>
              <a:prstGeom prst="rect">
                <a:avLst/>
              </a:prstGeom>
              <a:blipFill>
                <a:blip r:embed="rId2"/>
                <a:stretch>
                  <a:fillRect l="-2899" t="-2614" b="-9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BC3A054E-6A46-4448-A22D-939FF565ECAD}"/>
              </a:ext>
            </a:extLst>
          </p:cNvPr>
          <p:cNvSpPr txBox="1"/>
          <p:nvPr/>
        </p:nvSpPr>
        <p:spPr>
          <a:xfrm>
            <a:off x="3171499" y="1223011"/>
            <a:ext cx="72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DC0F3A-CE39-4191-9FA9-BB85C64592FE}"/>
              </a:ext>
            </a:extLst>
          </p:cNvPr>
          <p:cNvSpPr txBox="1"/>
          <p:nvPr/>
        </p:nvSpPr>
        <p:spPr>
          <a:xfrm>
            <a:off x="6431654" y="1223011"/>
            <a:ext cx="72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DDCB5D-0685-49BE-83BC-973FE46B7ADE}"/>
              </a:ext>
            </a:extLst>
          </p:cNvPr>
          <p:cNvSpPr/>
          <p:nvPr/>
        </p:nvSpPr>
        <p:spPr>
          <a:xfrm>
            <a:off x="5430619" y="1588290"/>
            <a:ext cx="6664519" cy="115037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CA9D61-1FAE-49B9-9773-D2DB0AD6FA20}"/>
              </a:ext>
            </a:extLst>
          </p:cNvPr>
          <p:cNvSpPr txBox="1"/>
          <p:nvPr/>
        </p:nvSpPr>
        <p:spPr>
          <a:xfrm>
            <a:off x="7812144" y="1193381"/>
            <a:ext cx="208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stellar" panose="020A0402060406010301" pitchFamily="18" charset="0"/>
              </a:rPr>
              <a:t>Step2: Predict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808AB9-27F4-4F2C-9623-84ABB2525D33}"/>
              </a:ext>
            </a:extLst>
          </p:cNvPr>
          <p:cNvSpPr txBox="1"/>
          <p:nvPr/>
        </p:nvSpPr>
        <p:spPr>
          <a:xfrm>
            <a:off x="5556865" y="1811619"/>
            <a:ext cx="1798382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Compute elapsed time, </a:t>
            </a:r>
            <a:r>
              <a:rPr lang="zh-CN" altLang="en-US" dirty="0"/>
              <a:t>△</a:t>
            </a:r>
            <a:r>
              <a:rPr lang="en-US" altLang="zh-CN" dirty="0"/>
              <a:t>t</a:t>
            </a:r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6BA239-DE6C-44A8-94B4-3FFA70DE8D95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7355247" y="2134785"/>
            <a:ext cx="2640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8E33D58-23AB-4D9A-BE5F-E8724D404C91}"/>
                  </a:ext>
                </a:extLst>
              </p:cNvPr>
              <p:cNvSpPr txBox="1"/>
              <p:nvPr/>
            </p:nvSpPr>
            <p:spPr>
              <a:xfrm>
                <a:off x="7611169" y="1650549"/>
                <a:ext cx="2487208" cy="96847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Compute the augmented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𝑎𝑢𝑔</m:t>
                        </m:r>
                      </m:sub>
                    </m:sSub>
                  </m:oMath>
                </a14:m>
                <a:r>
                  <a:rPr lang="en-US" dirty="0"/>
                  <a:t> and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𝑎𝑢𝑔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8E33D58-23AB-4D9A-BE5F-E8724D404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169" y="1650549"/>
                <a:ext cx="2487208" cy="968470"/>
              </a:xfrm>
              <a:prstGeom prst="rect">
                <a:avLst/>
              </a:prstGeom>
              <a:blipFill>
                <a:blip r:embed="rId3"/>
                <a:stretch>
                  <a:fillRect t="-3106" b="-6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BE7C23-7ECA-493F-ADF8-9BC661D47C1B}"/>
              </a:ext>
            </a:extLst>
          </p:cNvPr>
          <p:cNvCxnSpPr>
            <a:cxnSpLocks/>
          </p:cNvCxnSpPr>
          <p:nvPr/>
        </p:nvCxnSpPr>
        <p:spPr>
          <a:xfrm>
            <a:off x="10098377" y="2134784"/>
            <a:ext cx="2640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5EA4D10-CBFF-411B-9D1C-391C4B408BE1}"/>
                  </a:ext>
                </a:extLst>
              </p:cNvPr>
              <p:cNvSpPr txBox="1"/>
              <p:nvPr/>
            </p:nvSpPr>
            <p:spPr>
              <a:xfrm>
                <a:off x="10362385" y="1799179"/>
                <a:ext cx="1518749" cy="67120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dirty="0"/>
                        </m:ctrlPr>
                      </m:sSubPr>
                      <m:e>
                        <m:r>
                          <a:rPr lang="en-US" dirty="0"/>
                          <m:t>𝑥</m:t>
                        </m:r>
                      </m:e>
                      <m:sub>
                        <m:r>
                          <a:rPr lang="en-US" dirty="0"/>
                          <m:t>𝑘</m:t>
                        </m:r>
                        <m:r>
                          <a:rPr lang="en-US" dirty="0"/>
                          <m:t>|</m:t>
                        </m:r>
                        <m:r>
                          <a:rPr lang="en-US" dirty="0"/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dirty="0"/>
                        </m:ctrlPr>
                      </m:sSubPr>
                      <m:e>
                        <m:r>
                          <a:rPr lang="en-US" dirty="0"/>
                          <m:t>𝑃</m:t>
                        </m:r>
                      </m:e>
                      <m:sub>
                        <m:r>
                          <a:rPr lang="en-US" dirty="0"/>
                          <m:t>𝑘</m:t>
                        </m:r>
                        <m:r>
                          <a:rPr lang="en-US" dirty="0"/>
                          <m:t>|</m:t>
                        </m:r>
                        <m:r>
                          <a:rPr lang="en-US" dirty="0"/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5EA4D10-CBFF-411B-9D1C-391C4B408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2385" y="1799179"/>
                <a:ext cx="1518749" cy="671209"/>
              </a:xfrm>
              <a:prstGeom prst="rect">
                <a:avLst/>
              </a:prstGeom>
              <a:blipFill>
                <a:blip r:embed="rId4"/>
                <a:stretch>
                  <a:fillRect t="-3571" r="-1992" b="-9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AFED5443-A70C-4434-874A-DE01E2357455}"/>
              </a:ext>
            </a:extLst>
          </p:cNvPr>
          <p:cNvCxnSpPr>
            <a:cxnSpLocks/>
            <a:stCxn id="60" idx="2"/>
            <a:endCxn id="64" idx="0"/>
          </p:cNvCxnSpPr>
          <p:nvPr/>
        </p:nvCxnSpPr>
        <p:spPr>
          <a:xfrm rot="5400000">
            <a:off x="9776534" y="1548626"/>
            <a:ext cx="423465" cy="22669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52FB96E-A941-4776-9EBE-6DC8DD11AE72}"/>
              </a:ext>
            </a:extLst>
          </p:cNvPr>
          <p:cNvSpPr txBox="1"/>
          <p:nvPr/>
        </p:nvSpPr>
        <p:spPr>
          <a:xfrm>
            <a:off x="8083078" y="2893853"/>
            <a:ext cx="154338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Laser or Radar?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5A6C256-A4D2-49AF-B0F1-A79D541CAADA}"/>
              </a:ext>
            </a:extLst>
          </p:cNvPr>
          <p:cNvSpPr txBox="1"/>
          <p:nvPr/>
        </p:nvSpPr>
        <p:spPr>
          <a:xfrm>
            <a:off x="7038908" y="3569681"/>
            <a:ext cx="363173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Update Lidar/Radar measurement z</a:t>
            </a:r>
            <a:endParaRPr lang="en-US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5FF84CC-DA6D-4EB6-88CF-45EB68F144BF}"/>
              </a:ext>
            </a:extLst>
          </p:cNvPr>
          <p:cNvCxnSpPr>
            <a:cxnSpLocks/>
            <a:stCxn id="64" idx="2"/>
            <a:endCxn id="73" idx="0"/>
          </p:cNvCxnSpPr>
          <p:nvPr/>
        </p:nvCxnSpPr>
        <p:spPr>
          <a:xfrm>
            <a:off x="8854772" y="3263185"/>
            <a:ext cx="2" cy="306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F3A0FBB-17DC-4A55-B725-43028C6B96DC}"/>
              </a:ext>
            </a:extLst>
          </p:cNvPr>
          <p:cNvCxnSpPr>
            <a:cxnSpLocks/>
            <a:stCxn id="73" idx="2"/>
            <a:endCxn id="86" idx="0"/>
          </p:cNvCxnSpPr>
          <p:nvPr/>
        </p:nvCxnSpPr>
        <p:spPr>
          <a:xfrm flipH="1">
            <a:off x="8854773" y="3939013"/>
            <a:ext cx="1" cy="155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CED6A4E-1B2F-40A6-87B9-E907CCC7F1C0}"/>
                  </a:ext>
                </a:extLst>
              </p:cNvPr>
              <p:cNvSpPr txBox="1"/>
              <p:nvPr/>
            </p:nvSpPr>
            <p:spPr>
              <a:xfrm>
                <a:off x="6719370" y="4094199"/>
                <a:ext cx="4270805" cy="67120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calculate the predicted measurement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covariance S from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CED6A4E-1B2F-40A6-87B9-E907CCC7F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370" y="4094199"/>
                <a:ext cx="4270805" cy="671209"/>
              </a:xfrm>
              <a:prstGeom prst="rect">
                <a:avLst/>
              </a:prstGeom>
              <a:blipFill>
                <a:blip r:embed="rId5"/>
                <a:stretch>
                  <a:fillRect l="-711" t="-4464" r="-1849" b="-9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F8964D8-039A-446A-AF4A-195277547C70}"/>
                  </a:ext>
                </a:extLst>
              </p:cNvPr>
              <p:cNvSpPr txBox="1"/>
              <p:nvPr/>
            </p:nvSpPr>
            <p:spPr>
              <a:xfrm>
                <a:off x="6581585" y="4920594"/>
                <a:ext cx="4546374" cy="9455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calculate the Kalman gain K, and the difference between real and predicted measurement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𝑑𝑖𝑓𝑓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F8964D8-039A-446A-AF4A-195277547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585" y="4920594"/>
                <a:ext cx="4546374" cy="945580"/>
              </a:xfrm>
              <a:prstGeom prst="rect">
                <a:avLst/>
              </a:prstGeom>
              <a:blipFill>
                <a:blip r:embed="rId6"/>
                <a:stretch>
                  <a:fillRect l="-1071" t="-2548" r="-1740" b="-3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3A0AB6A-F170-413E-9E6E-2ED328060FD4}"/>
                  </a:ext>
                </a:extLst>
              </p:cNvPr>
              <p:cNvSpPr txBox="1"/>
              <p:nvPr/>
            </p:nvSpPr>
            <p:spPr>
              <a:xfrm>
                <a:off x="6815641" y="6045566"/>
                <a:ext cx="4078261" cy="69608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calculate the new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through Unscented Kalman filter</a:t>
                </a:r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3A0AB6A-F170-413E-9E6E-2ED328060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641" y="6045566"/>
                <a:ext cx="4078261" cy="696088"/>
              </a:xfrm>
              <a:prstGeom prst="rect">
                <a:avLst/>
              </a:prstGeom>
              <a:blipFill>
                <a:blip r:embed="rId7"/>
                <a:stretch>
                  <a:fillRect t="-3448" b="-9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167C1BEA-7133-45A3-8232-7F8B0702424E}"/>
              </a:ext>
            </a:extLst>
          </p:cNvPr>
          <p:cNvCxnSpPr>
            <a:cxnSpLocks/>
            <a:stCxn id="14" idx="3"/>
            <a:endCxn id="51" idx="0"/>
          </p:cNvCxnSpPr>
          <p:nvPr/>
        </p:nvCxnSpPr>
        <p:spPr>
          <a:xfrm>
            <a:off x="6198169" y="1294875"/>
            <a:ext cx="257887" cy="5167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B915CBA-1F16-47B8-ADD7-0AD0094054FB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 flipH="1">
            <a:off x="8854772" y="4765408"/>
            <a:ext cx="1" cy="155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911307-6076-49AE-AE33-FCBC75CB3521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>
            <a:off x="8854772" y="5866174"/>
            <a:ext cx="0" cy="179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96C5538-20E6-4D2A-B54F-A21194383348}"/>
              </a:ext>
            </a:extLst>
          </p:cNvPr>
          <p:cNvSpPr/>
          <p:nvPr/>
        </p:nvSpPr>
        <p:spPr>
          <a:xfrm>
            <a:off x="5436175" y="3438857"/>
            <a:ext cx="6664519" cy="336747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54E8993-C608-4EA3-9697-112F081BCD5E}"/>
              </a:ext>
            </a:extLst>
          </p:cNvPr>
          <p:cNvSpPr txBox="1"/>
          <p:nvPr/>
        </p:nvSpPr>
        <p:spPr>
          <a:xfrm>
            <a:off x="5430619" y="3057344"/>
            <a:ext cx="215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stellar" panose="020A0402060406010301" pitchFamily="18" charset="0"/>
              </a:rPr>
              <a:t>Step3: </a:t>
            </a:r>
            <a:r>
              <a:rPr lang="en-US" b="1" dirty="0">
                <a:latin typeface="Castellar" panose="020A0402060406010301" pitchFamily="18" charset="0"/>
              </a:rPr>
              <a:t>Update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24B2925-678A-408C-A1D1-6E8BB94CF419}"/>
              </a:ext>
            </a:extLst>
          </p:cNvPr>
          <p:cNvSpPr/>
          <p:nvPr/>
        </p:nvSpPr>
        <p:spPr>
          <a:xfrm>
            <a:off x="2397334" y="1588290"/>
            <a:ext cx="2505134" cy="17207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E732B19-905D-4CEA-B81B-08260B198E4A}"/>
              </a:ext>
            </a:extLst>
          </p:cNvPr>
          <p:cNvSpPr txBox="1"/>
          <p:nvPr/>
        </p:nvSpPr>
        <p:spPr>
          <a:xfrm>
            <a:off x="2502705" y="3288436"/>
            <a:ext cx="229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stellar" panose="020A0402060406010301" pitchFamily="18" charset="0"/>
              </a:rPr>
              <a:t>Step1: Initialization</a:t>
            </a:r>
          </a:p>
        </p:txBody>
      </p:sp>
      <p:sp>
        <p:nvSpPr>
          <p:cNvPr id="162" name="Flowchart: Terminator 161">
            <a:extLst>
              <a:ext uri="{FF2B5EF4-FFF2-40B4-BE49-F238E27FC236}">
                <a16:creationId xmlns:a16="http://schemas.microsoft.com/office/drawing/2014/main" id="{1254F359-207D-4F23-9DBF-55943AEF934C}"/>
              </a:ext>
            </a:extLst>
          </p:cNvPr>
          <p:cNvSpPr/>
          <p:nvPr/>
        </p:nvSpPr>
        <p:spPr>
          <a:xfrm>
            <a:off x="4435770" y="462969"/>
            <a:ext cx="1269213" cy="442788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607C1B4-740B-4A75-A0C8-3B2355C1DAA4}"/>
              </a:ext>
            </a:extLst>
          </p:cNvPr>
          <p:cNvSpPr txBox="1"/>
          <p:nvPr/>
        </p:nvSpPr>
        <p:spPr>
          <a:xfrm>
            <a:off x="91306" y="57013"/>
            <a:ext cx="2781469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Create the UKF class and set the default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07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Castellar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 An</dc:creator>
  <cp:lastModifiedBy>Ran An</cp:lastModifiedBy>
  <cp:revision>26</cp:revision>
  <dcterms:created xsi:type="dcterms:W3CDTF">2020-08-23T01:54:41Z</dcterms:created>
  <dcterms:modified xsi:type="dcterms:W3CDTF">2020-08-23T02:58:07Z</dcterms:modified>
</cp:coreProperties>
</file>