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7" r:id="rId2"/>
    <p:sldId id="258" r:id="rId3"/>
    <p:sldId id="259" r:id="rId4"/>
    <p:sldId id="260" r:id="rId5"/>
    <p:sldId id="261" r:id="rId6"/>
    <p:sldId id="263" r:id="rId7"/>
    <p:sldId id="264" r:id="rId8"/>
    <p:sldId id="265" r:id="rId9"/>
    <p:sldId id="266" r:id="rId10"/>
    <p:sldId id="267" r:id="rId11"/>
    <p:sldId id="269" r:id="rId12"/>
    <p:sldId id="270"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 mani" initials="am" lastIdx="1" clrIdx="0">
    <p:extLst>
      <p:ext uri="{19B8F6BF-5375-455C-9EA6-DF929625EA0E}">
        <p15:presenceInfo xmlns:p15="http://schemas.microsoft.com/office/powerpoint/2012/main" userId="9a0c1c66c030ba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455AEE-4332-4727-A396-8A113CC3DD45}"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63580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55AEE-4332-4727-A396-8A113CC3DD45}"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74201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55AEE-4332-4727-A396-8A113CC3DD45}"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E9CDD8-FBCD-4912-8644-8E70F4439E7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98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1736896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E9CDD8-FBCD-4912-8644-8E70F4439E7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0411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1659021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55AEE-4332-4727-A396-8A113CC3DD45}"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3447099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55AEE-4332-4727-A396-8A113CC3DD45}"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25978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55AEE-4332-4727-A396-8A113CC3DD45}"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237039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55AEE-4332-4727-A396-8A113CC3DD45}"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171564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455AEE-4332-4727-A396-8A113CC3DD45}"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124545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455AEE-4332-4727-A396-8A113CC3DD45}"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89869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455AEE-4332-4727-A396-8A113CC3DD45}"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3304538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55AEE-4332-4727-A396-8A113CC3DD45}" type="datetimeFigureOut">
              <a:rPr lang="en-IN" smtClean="0"/>
              <a:t>06-07-2022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50137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299254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231928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455AEE-4332-4727-A396-8A113CC3DD45}" type="datetimeFigureOut">
              <a:rPr lang="en-IN" smtClean="0"/>
              <a:t>06-07-2022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E9CDD8-FBCD-4912-8644-8E70F4439E7E}" type="slidenum">
              <a:rPr lang="en-IN" smtClean="0"/>
              <a:t>‹#›</a:t>
            </a:fld>
            <a:endParaRPr lang="en-IN"/>
          </a:p>
        </p:txBody>
      </p:sp>
    </p:spTree>
    <p:extLst>
      <p:ext uri="{BB962C8B-B14F-4D97-AF65-F5344CB8AC3E}">
        <p14:creationId xmlns:p14="http://schemas.microsoft.com/office/powerpoint/2010/main" val="2089754757"/>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773A-E3D6-04C1-480E-29CF34D90AE4}"/>
              </a:ext>
            </a:extLst>
          </p:cNvPr>
          <p:cNvSpPr>
            <a:spLocks noGrp="1"/>
          </p:cNvSpPr>
          <p:nvPr>
            <p:ph type="title"/>
          </p:nvPr>
        </p:nvSpPr>
        <p:spPr>
          <a:xfrm>
            <a:off x="1228359" y="230214"/>
            <a:ext cx="8911687" cy="1280890"/>
          </a:xfrm>
        </p:spPr>
        <p:txBody>
          <a:bodyPr>
            <a:normAutofit/>
          </a:bodyPr>
          <a:lstStyle/>
          <a:p>
            <a:pPr algn="ctr"/>
            <a:r>
              <a:rPr lang="en-IN" b="1" dirty="0">
                <a:solidFill>
                  <a:schemeClr val="tx1"/>
                </a:solidFill>
              </a:rPr>
              <a:t>Credit Card Fraud Detection</a:t>
            </a:r>
          </a:p>
        </p:txBody>
      </p:sp>
      <p:pic>
        <p:nvPicPr>
          <p:cNvPr id="7" name="Picture 6">
            <a:extLst>
              <a:ext uri="{FF2B5EF4-FFF2-40B4-BE49-F238E27FC236}">
                <a16:creationId xmlns:a16="http://schemas.microsoft.com/office/drawing/2014/main" id="{137A60AA-C396-AA8B-8E69-8BA42511B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25" y="1499967"/>
            <a:ext cx="8607121" cy="3858065"/>
          </a:xfrm>
          <a:prstGeom prst="rect">
            <a:avLst/>
          </a:prstGeom>
        </p:spPr>
      </p:pic>
      <p:sp>
        <p:nvSpPr>
          <p:cNvPr id="10" name="TextBox 9">
            <a:extLst>
              <a:ext uri="{FF2B5EF4-FFF2-40B4-BE49-F238E27FC236}">
                <a16:creationId xmlns:a16="http://schemas.microsoft.com/office/drawing/2014/main" id="{29754F2C-9E35-0CE0-DABF-A3702A4F98CD}"/>
              </a:ext>
            </a:extLst>
          </p:cNvPr>
          <p:cNvSpPr txBox="1"/>
          <p:nvPr/>
        </p:nvSpPr>
        <p:spPr>
          <a:xfrm>
            <a:off x="8717280" y="5570806"/>
            <a:ext cx="3474720" cy="830997"/>
          </a:xfrm>
          <a:prstGeom prst="rect">
            <a:avLst/>
          </a:prstGeom>
          <a:noFill/>
        </p:spPr>
        <p:txBody>
          <a:bodyPr wrap="square" rtlCol="0">
            <a:spAutoFit/>
          </a:bodyPr>
          <a:lstStyle/>
          <a:p>
            <a:r>
              <a:rPr lang="en-IN" sz="2400" b="1" dirty="0"/>
              <a:t>BY   : </a:t>
            </a:r>
          </a:p>
          <a:p>
            <a:r>
              <a:rPr lang="en-IN" sz="2400" b="1" dirty="0"/>
              <a:t>ANSHU MANI</a:t>
            </a:r>
          </a:p>
        </p:txBody>
      </p:sp>
    </p:spTree>
    <p:extLst>
      <p:ext uri="{BB962C8B-B14F-4D97-AF65-F5344CB8AC3E}">
        <p14:creationId xmlns:p14="http://schemas.microsoft.com/office/powerpoint/2010/main" val="166267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288A-E2AF-7FA4-4727-53E53160070D}"/>
              </a:ext>
            </a:extLst>
          </p:cNvPr>
          <p:cNvSpPr>
            <a:spLocks noGrp="1"/>
          </p:cNvSpPr>
          <p:nvPr>
            <p:ph type="title"/>
          </p:nvPr>
        </p:nvSpPr>
        <p:spPr>
          <a:xfrm>
            <a:off x="2367842" y="0"/>
            <a:ext cx="8911687" cy="844062"/>
          </a:xfrm>
        </p:spPr>
        <p:txBody>
          <a:bodyPr/>
          <a:lstStyle/>
          <a:p>
            <a:pPr algn="ctr"/>
            <a:r>
              <a:rPr lang="en-IN" b="1" u="sng" dirty="0"/>
              <a:t>FINANCIAL IMPLICATIONS</a:t>
            </a:r>
          </a:p>
        </p:txBody>
      </p:sp>
      <p:pic>
        <p:nvPicPr>
          <p:cNvPr id="5" name="Content Placeholder 4">
            <a:extLst>
              <a:ext uri="{FF2B5EF4-FFF2-40B4-BE49-F238E27FC236}">
                <a16:creationId xmlns:a16="http://schemas.microsoft.com/office/drawing/2014/main" id="{CDD5569C-5A72-D3D6-9599-A73FEAFCF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025" y="844063"/>
            <a:ext cx="10311617" cy="3024553"/>
          </a:xfrm>
        </p:spPr>
      </p:pic>
      <p:sp>
        <p:nvSpPr>
          <p:cNvPr id="6" name="TextBox 5">
            <a:extLst>
              <a:ext uri="{FF2B5EF4-FFF2-40B4-BE49-F238E27FC236}">
                <a16:creationId xmlns:a16="http://schemas.microsoft.com/office/drawing/2014/main" id="{B61F7EC9-F1EE-C6EE-AC22-81E07F514C50}"/>
              </a:ext>
            </a:extLst>
          </p:cNvPr>
          <p:cNvSpPr txBox="1"/>
          <p:nvPr/>
        </p:nvSpPr>
        <p:spPr>
          <a:xfrm>
            <a:off x="1491175" y="4107766"/>
            <a:ext cx="10410093" cy="2308324"/>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q"/>
            </a:pPr>
            <a:r>
              <a:rPr lang="en-US" b="0" i="0" dirty="0">
                <a:solidFill>
                  <a:srgbClr val="091E42"/>
                </a:solidFill>
                <a:effectLst/>
              </a:rPr>
              <a:t>Cost incurred per month before the model was deployed = Average amount per fraudulent transaction * Average number of fraudulent transactions per month</a:t>
            </a:r>
          </a:p>
          <a:p>
            <a:pPr marL="285750" indent="-285750" algn="just">
              <a:buClr>
                <a:schemeClr val="accent1"/>
              </a:buClr>
              <a:buFont typeface="Wingdings" panose="05000000000000000000" pitchFamily="2" charset="2"/>
              <a:buChar char="q"/>
            </a:pPr>
            <a:endParaRPr lang="en-US" b="0" i="0" dirty="0">
              <a:solidFill>
                <a:srgbClr val="091E42"/>
              </a:solidFill>
              <a:effectLst/>
              <a:latin typeface="freight-text-pro"/>
            </a:endParaRPr>
          </a:p>
          <a:p>
            <a:pPr marL="285750" indent="-285750" algn="just">
              <a:buClr>
                <a:schemeClr val="accent1"/>
              </a:buClr>
              <a:buFont typeface="Wingdings" panose="05000000000000000000" pitchFamily="2" charset="2"/>
              <a:buChar char="q"/>
            </a:pPr>
            <a:r>
              <a:rPr lang="en-US" b="0" i="0" dirty="0">
                <a:solidFill>
                  <a:srgbClr val="091E42"/>
                </a:solidFill>
                <a:effectLst/>
              </a:rPr>
              <a:t>cost incurred per month after the model is built and deployed = </a:t>
            </a:r>
            <a:r>
              <a:rPr lang="en-US" b="1" i="0" dirty="0">
                <a:solidFill>
                  <a:srgbClr val="091E42"/>
                </a:solidFill>
                <a:effectLst/>
              </a:rPr>
              <a:t>1.5*TF </a:t>
            </a:r>
            <a:r>
              <a:rPr lang="en-US" b="0" i="0" dirty="0">
                <a:solidFill>
                  <a:srgbClr val="091E42"/>
                </a:solidFill>
                <a:effectLst/>
              </a:rPr>
              <a:t>+ Average amount per fraudulent transaction </a:t>
            </a:r>
            <a:r>
              <a:rPr lang="en-US" b="1" i="0" dirty="0">
                <a:solidFill>
                  <a:srgbClr val="091E42"/>
                </a:solidFill>
                <a:effectLst/>
              </a:rPr>
              <a:t>* FN.</a:t>
            </a:r>
          </a:p>
          <a:p>
            <a:pPr marL="285750" indent="-285750" algn="just">
              <a:buClr>
                <a:schemeClr val="accent1"/>
              </a:buClr>
              <a:buFont typeface="Wingdings" panose="05000000000000000000" pitchFamily="2" charset="2"/>
              <a:buChar char="q"/>
            </a:pPr>
            <a:endParaRPr lang="en-US" b="1" dirty="0">
              <a:solidFill>
                <a:srgbClr val="091E42"/>
              </a:solidFill>
            </a:endParaRPr>
          </a:p>
          <a:p>
            <a:pPr marL="285750" indent="-285750" algn="just">
              <a:buClr>
                <a:schemeClr val="accent1"/>
              </a:buClr>
              <a:buFont typeface="Wingdings" panose="05000000000000000000" pitchFamily="2" charset="2"/>
              <a:buChar char="q"/>
            </a:pPr>
            <a:r>
              <a:rPr lang="en-US" b="1" i="0" dirty="0">
                <a:solidFill>
                  <a:srgbClr val="091E42"/>
                </a:solidFill>
                <a:effectLst/>
              </a:rPr>
              <a:t>Final savings = Cost incurred before - Cost incurred after.</a:t>
            </a:r>
          </a:p>
          <a:p>
            <a:pPr algn="just">
              <a:buClr>
                <a:schemeClr val="accent1"/>
              </a:buClr>
            </a:pPr>
            <a:endParaRPr lang="en-US" b="1" i="0" dirty="0">
              <a:solidFill>
                <a:srgbClr val="091E42"/>
              </a:solidFill>
              <a:effectLst/>
            </a:endParaRPr>
          </a:p>
        </p:txBody>
      </p:sp>
    </p:spTree>
    <p:extLst>
      <p:ext uri="{BB962C8B-B14F-4D97-AF65-F5344CB8AC3E}">
        <p14:creationId xmlns:p14="http://schemas.microsoft.com/office/powerpoint/2010/main" val="423806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A001-C5ED-2FBE-B99A-3C00176253A1}"/>
              </a:ext>
            </a:extLst>
          </p:cNvPr>
          <p:cNvSpPr>
            <a:spLocks noGrp="1"/>
          </p:cNvSpPr>
          <p:nvPr>
            <p:ph type="title"/>
          </p:nvPr>
        </p:nvSpPr>
        <p:spPr>
          <a:xfrm>
            <a:off x="2424112" y="155849"/>
            <a:ext cx="8911687" cy="646009"/>
          </a:xfrm>
        </p:spPr>
        <p:txBody>
          <a:bodyPr/>
          <a:lstStyle/>
          <a:p>
            <a:pPr algn="ctr"/>
            <a:r>
              <a:rPr lang="en-IN" b="1" u="sng" dirty="0"/>
              <a:t>APPENDIX -  </a:t>
            </a:r>
            <a:r>
              <a:rPr lang="en-IN" u="sng" dirty="0"/>
              <a:t>Data Attributes</a:t>
            </a:r>
            <a:endParaRPr lang="en-IN" b="1" u="sng" dirty="0"/>
          </a:p>
        </p:txBody>
      </p:sp>
      <p:pic>
        <p:nvPicPr>
          <p:cNvPr id="5" name="Content Placeholder 4">
            <a:extLst>
              <a:ext uri="{FF2B5EF4-FFF2-40B4-BE49-F238E27FC236}">
                <a16:creationId xmlns:a16="http://schemas.microsoft.com/office/drawing/2014/main" id="{51B61EF1-357E-7C81-AA17-FBEBC7726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624" y="801858"/>
            <a:ext cx="4497170" cy="6070209"/>
          </a:xfrm>
        </p:spPr>
      </p:pic>
      <p:sp>
        <p:nvSpPr>
          <p:cNvPr id="7" name="TextBox 6">
            <a:extLst>
              <a:ext uri="{FF2B5EF4-FFF2-40B4-BE49-F238E27FC236}">
                <a16:creationId xmlns:a16="http://schemas.microsoft.com/office/drawing/2014/main" id="{820527D9-F655-18E2-0404-FCBB60F51E87}"/>
              </a:ext>
            </a:extLst>
          </p:cNvPr>
          <p:cNvSpPr txBox="1"/>
          <p:nvPr/>
        </p:nvSpPr>
        <p:spPr>
          <a:xfrm>
            <a:off x="6423026" y="2433711"/>
            <a:ext cx="4684541" cy="1200329"/>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Snapshot of the dataset. </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IN" dirty="0"/>
              <a:t>Is_fraud is the target column.</a:t>
            </a:r>
          </a:p>
          <a:p>
            <a:pPr>
              <a:buClr>
                <a:schemeClr val="accent1"/>
              </a:buClr>
            </a:pPr>
            <a:endParaRPr lang="en-IN" dirty="0"/>
          </a:p>
        </p:txBody>
      </p:sp>
    </p:spTree>
    <p:extLst>
      <p:ext uri="{BB962C8B-B14F-4D97-AF65-F5344CB8AC3E}">
        <p14:creationId xmlns:p14="http://schemas.microsoft.com/office/powerpoint/2010/main" val="60733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78A9-9699-320A-5017-375BAE593813}"/>
              </a:ext>
            </a:extLst>
          </p:cNvPr>
          <p:cNvSpPr>
            <a:spLocks noGrp="1"/>
          </p:cNvSpPr>
          <p:nvPr>
            <p:ph type="title"/>
          </p:nvPr>
        </p:nvSpPr>
        <p:spPr>
          <a:xfrm>
            <a:off x="2283436" y="0"/>
            <a:ext cx="8911687" cy="1280890"/>
          </a:xfrm>
        </p:spPr>
        <p:txBody>
          <a:bodyPr/>
          <a:lstStyle/>
          <a:p>
            <a:pPr algn="ctr"/>
            <a:r>
              <a:rPr lang="en-IN" b="1" u="sng" dirty="0"/>
              <a:t>APPENDIX</a:t>
            </a:r>
            <a:r>
              <a:rPr lang="en-IN" b="1" dirty="0"/>
              <a:t>- </a:t>
            </a:r>
            <a:r>
              <a:rPr lang="en-IN" dirty="0"/>
              <a:t> Data Methodology</a:t>
            </a:r>
            <a:endParaRPr lang="en-IN" b="1" dirty="0"/>
          </a:p>
        </p:txBody>
      </p:sp>
      <p:sp>
        <p:nvSpPr>
          <p:cNvPr id="3" name="Content Placeholder 2">
            <a:extLst>
              <a:ext uri="{FF2B5EF4-FFF2-40B4-BE49-F238E27FC236}">
                <a16:creationId xmlns:a16="http://schemas.microsoft.com/office/drawing/2014/main" id="{A15304D2-DC05-4474-3181-DA826ABF45F0}"/>
              </a:ext>
            </a:extLst>
          </p:cNvPr>
          <p:cNvSpPr>
            <a:spLocks noGrp="1"/>
          </p:cNvSpPr>
          <p:nvPr>
            <p:ph idx="1"/>
          </p:nvPr>
        </p:nvSpPr>
        <p:spPr>
          <a:xfrm>
            <a:off x="2462602" y="1561514"/>
            <a:ext cx="8915400" cy="3857339"/>
          </a:xfrm>
        </p:spPr>
        <p:txBody>
          <a:bodyPr>
            <a:normAutofit/>
          </a:bodyPr>
          <a:lstStyle/>
          <a:p>
            <a:pPr>
              <a:buFont typeface="Wingdings" panose="05000000000000000000" pitchFamily="2" charset="2"/>
              <a:buChar char="q"/>
            </a:pPr>
            <a:r>
              <a:rPr lang="en-IN" dirty="0"/>
              <a:t>We conducted through Exploratory Analysis of the Credit Card dataset. There were no missing values in the dataset.</a:t>
            </a:r>
          </a:p>
          <a:p>
            <a:pPr>
              <a:buFont typeface="Wingdings" panose="05000000000000000000" pitchFamily="2" charset="2"/>
              <a:buChar char="q"/>
            </a:pPr>
            <a:endParaRPr lang="en-IN" dirty="0"/>
          </a:p>
          <a:p>
            <a:pPr>
              <a:buFont typeface="Wingdings" panose="05000000000000000000" pitchFamily="2" charset="2"/>
              <a:buChar char="q"/>
            </a:pPr>
            <a:r>
              <a:rPr lang="en-IN" dirty="0"/>
              <a:t>Skewness was there in some of the features which was handled using </a:t>
            </a:r>
            <a:r>
              <a:rPr lang="en-IN" b="1" dirty="0"/>
              <a:t>log transformations.</a:t>
            </a:r>
          </a:p>
          <a:p>
            <a:pPr>
              <a:buFont typeface="Wingdings" panose="05000000000000000000" pitchFamily="2" charset="2"/>
              <a:buChar char="q"/>
            </a:pPr>
            <a:endParaRPr lang="en-IN" b="1" dirty="0"/>
          </a:p>
          <a:p>
            <a:pPr>
              <a:buFont typeface="Wingdings" panose="05000000000000000000" pitchFamily="2" charset="2"/>
              <a:buChar char="q"/>
            </a:pPr>
            <a:r>
              <a:rPr lang="en-IN" dirty="0"/>
              <a:t> Some new features were derived using the original columns and irrelevant columns were dropped.</a:t>
            </a:r>
          </a:p>
          <a:p>
            <a:pPr lvl="1">
              <a:buFont typeface="Wingdings" panose="05000000000000000000" pitchFamily="2" charset="2"/>
              <a:buChar char="q"/>
            </a:pPr>
            <a:r>
              <a:rPr lang="en-IN" dirty="0"/>
              <a:t>Week, month,trans_time  were created using </a:t>
            </a:r>
            <a:r>
              <a:rPr lang="en-IN" b="1" dirty="0"/>
              <a:t>transdatetrans_time.</a:t>
            </a:r>
          </a:p>
          <a:p>
            <a:pPr lvl="1">
              <a:buFont typeface="Wingdings" panose="05000000000000000000" pitchFamily="2" charset="2"/>
              <a:buChar char="q"/>
            </a:pPr>
            <a:r>
              <a:rPr lang="en-IN" dirty="0"/>
              <a:t>Distance between customer and merchant location was calculated using </a:t>
            </a:r>
            <a:r>
              <a:rPr lang="en-IN" b="1" dirty="0"/>
              <a:t>haversine distance </a:t>
            </a:r>
            <a:r>
              <a:rPr lang="en-IN" dirty="0"/>
              <a:t>.</a:t>
            </a:r>
          </a:p>
          <a:p>
            <a:pPr lvl="1">
              <a:buFont typeface="Wingdings" panose="05000000000000000000" pitchFamily="2" charset="2"/>
              <a:buChar char="q"/>
            </a:pPr>
            <a:endParaRPr lang="en-IN" dirty="0"/>
          </a:p>
        </p:txBody>
      </p:sp>
    </p:spTree>
    <p:extLst>
      <p:ext uri="{BB962C8B-B14F-4D97-AF65-F5344CB8AC3E}">
        <p14:creationId xmlns:p14="http://schemas.microsoft.com/office/powerpoint/2010/main" val="2169093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84B2-1A0A-9BCD-7E5F-12B4EAA00436}"/>
              </a:ext>
            </a:extLst>
          </p:cNvPr>
          <p:cNvSpPr>
            <a:spLocks noGrp="1"/>
          </p:cNvSpPr>
          <p:nvPr>
            <p:ph type="title"/>
          </p:nvPr>
        </p:nvSpPr>
        <p:spPr>
          <a:xfrm>
            <a:off x="2353775" y="0"/>
            <a:ext cx="8911687" cy="1280890"/>
          </a:xfrm>
        </p:spPr>
        <p:txBody>
          <a:bodyPr/>
          <a:lstStyle/>
          <a:p>
            <a:pPr algn="ctr"/>
            <a:r>
              <a:rPr lang="en-IN" b="1" u="sng" dirty="0"/>
              <a:t>APPENDIX </a:t>
            </a:r>
            <a:r>
              <a:rPr lang="en-IN" b="1" dirty="0"/>
              <a:t>-  </a:t>
            </a:r>
            <a:r>
              <a:rPr lang="en-IN" dirty="0"/>
              <a:t>MODELS</a:t>
            </a:r>
            <a:endParaRPr lang="en-IN" b="1" dirty="0"/>
          </a:p>
        </p:txBody>
      </p:sp>
      <p:pic>
        <p:nvPicPr>
          <p:cNvPr id="5" name="Content Placeholder 4">
            <a:extLst>
              <a:ext uri="{FF2B5EF4-FFF2-40B4-BE49-F238E27FC236}">
                <a16:creationId xmlns:a16="http://schemas.microsoft.com/office/drawing/2014/main" id="{495B4F28-9E58-E66A-D057-507BC3B27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373" y="1153551"/>
            <a:ext cx="6868624" cy="3530991"/>
          </a:xfrm>
        </p:spPr>
      </p:pic>
      <p:sp>
        <p:nvSpPr>
          <p:cNvPr id="8" name="TextBox 7">
            <a:extLst>
              <a:ext uri="{FF2B5EF4-FFF2-40B4-BE49-F238E27FC236}">
                <a16:creationId xmlns:a16="http://schemas.microsoft.com/office/drawing/2014/main" id="{59790CD5-EAF6-61A6-525D-4A6DD9284712}"/>
              </a:ext>
            </a:extLst>
          </p:cNvPr>
          <p:cNvSpPr txBox="1"/>
          <p:nvPr/>
        </p:nvSpPr>
        <p:spPr>
          <a:xfrm>
            <a:off x="7272997" y="1153552"/>
            <a:ext cx="4698609" cy="3693319"/>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We performed the  required </a:t>
            </a:r>
            <a:r>
              <a:rPr lang="en-IN" b="1" dirty="0"/>
              <a:t>cross validation </a:t>
            </a:r>
            <a:r>
              <a:rPr lang="en-IN" dirty="0"/>
              <a:t>and tried different models starting from </a:t>
            </a:r>
            <a:r>
              <a:rPr lang="en-IN" b="1" dirty="0"/>
              <a:t>a linear baseline model </a:t>
            </a:r>
            <a:r>
              <a:rPr lang="en-IN" dirty="0"/>
              <a:t>and later building upon it </a:t>
            </a:r>
            <a:r>
              <a:rPr lang="en-IN" b="1" dirty="0"/>
              <a:t>ensembles</a:t>
            </a:r>
            <a:r>
              <a:rPr lang="en-IN" dirty="0"/>
              <a:t>.</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IN" dirty="0"/>
              <a:t>A reasonable variety of different models were tested and evaluated on </a:t>
            </a:r>
            <a:r>
              <a:rPr lang="en-IN" b="1" dirty="0"/>
              <a:t>both imbalanced and balanced  </a:t>
            </a:r>
            <a:r>
              <a:rPr lang="en-IN" dirty="0"/>
              <a:t>classes.</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IN" b="1" dirty="0"/>
              <a:t>Stratified Train/test split </a:t>
            </a:r>
            <a:r>
              <a:rPr lang="en-IN" dirty="0"/>
              <a:t>was done  so that each fold is a representative of all the strata of data.</a:t>
            </a:r>
          </a:p>
        </p:txBody>
      </p:sp>
    </p:spTree>
    <p:extLst>
      <p:ext uri="{BB962C8B-B14F-4D97-AF65-F5344CB8AC3E}">
        <p14:creationId xmlns:p14="http://schemas.microsoft.com/office/powerpoint/2010/main" val="391922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F2C15-52DE-450E-C6DE-4B12F75DCD42}"/>
              </a:ext>
            </a:extLst>
          </p:cNvPr>
          <p:cNvSpPr>
            <a:spLocks noGrp="1"/>
          </p:cNvSpPr>
          <p:nvPr>
            <p:ph idx="1"/>
          </p:nvPr>
        </p:nvSpPr>
        <p:spPr>
          <a:xfrm>
            <a:off x="1954389" y="778934"/>
            <a:ext cx="8915400" cy="733778"/>
          </a:xfrm>
        </p:spPr>
        <p:txBody>
          <a:bodyPr/>
          <a:lstStyle/>
          <a:p>
            <a:r>
              <a:rPr lang="en-IN" b="1" dirty="0"/>
              <a:t>Link for video presentation :    </a:t>
            </a:r>
            <a:r>
              <a:rPr lang="en-IN" dirty="0"/>
              <a:t>https://drive.google.com/file/d/1-05B-yJk42teMP9AyZfQTLnZEPrZ8ijF/view?usp=sharing</a:t>
            </a:r>
          </a:p>
          <a:p>
            <a:endParaRPr lang="en-IN" dirty="0"/>
          </a:p>
        </p:txBody>
      </p:sp>
    </p:spTree>
    <p:extLst>
      <p:ext uri="{BB962C8B-B14F-4D97-AF65-F5344CB8AC3E}">
        <p14:creationId xmlns:p14="http://schemas.microsoft.com/office/powerpoint/2010/main" val="39083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D0F1-6823-F377-30B7-9F4B12632149}"/>
              </a:ext>
            </a:extLst>
          </p:cNvPr>
          <p:cNvSpPr>
            <a:spLocks noGrp="1"/>
          </p:cNvSpPr>
          <p:nvPr>
            <p:ph type="title"/>
          </p:nvPr>
        </p:nvSpPr>
        <p:spPr/>
        <p:txBody>
          <a:bodyPr/>
          <a:lstStyle/>
          <a:p>
            <a:pPr algn="ctr"/>
            <a:r>
              <a:rPr lang="en-IN" b="1" u="sng" dirty="0"/>
              <a:t>AGENDA</a:t>
            </a:r>
          </a:p>
        </p:txBody>
      </p:sp>
      <p:sp>
        <p:nvSpPr>
          <p:cNvPr id="3" name="Content Placeholder 2">
            <a:extLst>
              <a:ext uri="{FF2B5EF4-FFF2-40B4-BE49-F238E27FC236}">
                <a16:creationId xmlns:a16="http://schemas.microsoft.com/office/drawing/2014/main" id="{1C30CD96-613D-8ACC-B58B-4585AAFB60AC}"/>
              </a:ext>
            </a:extLst>
          </p:cNvPr>
          <p:cNvSpPr>
            <a:spLocks noGrp="1"/>
          </p:cNvSpPr>
          <p:nvPr>
            <p:ph idx="1"/>
          </p:nvPr>
        </p:nvSpPr>
        <p:spPr>
          <a:xfrm>
            <a:off x="2589212" y="2133600"/>
            <a:ext cx="8915400" cy="4100290"/>
          </a:xfrm>
        </p:spPr>
        <p:txBody>
          <a:bodyPr>
            <a:normAutofit/>
          </a:bodyPr>
          <a:lstStyle/>
          <a:p>
            <a:pPr>
              <a:buFont typeface="Wingdings" panose="05000000000000000000" pitchFamily="2" charset="2"/>
              <a:buChar char="q"/>
            </a:pPr>
            <a:r>
              <a:rPr lang="en-IN" sz="2000" b="1" dirty="0"/>
              <a:t>OBJECTIVE </a:t>
            </a:r>
          </a:p>
          <a:p>
            <a:pPr>
              <a:buFont typeface="Wingdings" panose="05000000000000000000" pitchFamily="2" charset="2"/>
              <a:buChar char="q"/>
            </a:pPr>
            <a:r>
              <a:rPr lang="en-IN" sz="2000" b="1" dirty="0"/>
              <a:t>BACKGROUND </a:t>
            </a:r>
          </a:p>
          <a:p>
            <a:pPr>
              <a:buFont typeface="Wingdings" panose="05000000000000000000" pitchFamily="2" charset="2"/>
              <a:buChar char="q"/>
            </a:pPr>
            <a:r>
              <a:rPr lang="en-IN" sz="2000" b="1" dirty="0"/>
              <a:t>KEY INSIGHTS</a:t>
            </a:r>
          </a:p>
          <a:p>
            <a:pPr>
              <a:buFont typeface="Wingdings" panose="05000000000000000000" pitchFamily="2" charset="2"/>
              <a:buChar char="q"/>
            </a:pPr>
            <a:r>
              <a:rPr lang="en-IN" sz="2000" b="1" dirty="0"/>
              <a:t>MODEL EVALUATION AND RECOMMEDATION</a:t>
            </a:r>
          </a:p>
          <a:p>
            <a:pPr>
              <a:buFont typeface="Wingdings" panose="05000000000000000000" pitchFamily="2" charset="2"/>
              <a:buChar char="q"/>
            </a:pPr>
            <a:r>
              <a:rPr lang="en-IN" sz="2000" b="1" dirty="0"/>
              <a:t>FINANCIAL 	IMPLICATION</a:t>
            </a:r>
          </a:p>
          <a:p>
            <a:pPr>
              <a:buFont typeface="Wingdings" panose="05000000000000000000" pitchFamily="2" charset="2"/>
              <a:buChar char="q"/>
            </a:pPr>
            <a:r>
              <a:rPr lang="en-IN" sz="2000" b="1" dirty="0"/>
              <a:t>APPENDIX : </a:t>
            </a:r>
          </a:p>
          <a:p>
            <a:pPr lvl="2">
              <a:buFont typeface="Wingdings" panose="05000000000000000000" pitchFamily="2" charset="2"/>
              <a:buChar char="q"/>
            </a:pPr>
            <a:r>
              <a:rPr lang="en-IN" sz="1600" b="1" dirty="0"/>
              <a:t> </a:t>
            </a:r>
            <a:r>
              <a:rPr lang="en-IN" sz="1600" dirty="0"/>
              <a:t>Data attributes</a:t>
            </a:r>
          </a:p>
          <a:p>
            <a:pPr lvl="2">
              <a:buFont typeface="Wingdings" panose="05000000000000000000" pitchFamily="2" charset="2"/>
              <a:buChar char="q"/>
            </a:pPr>
            <a:r>
              <a:rPr lang="en-IN" sz="1600" dirty="0"/>
              <a:t> Data Methodology</a:t>
            </a:r>
          </a:p>
          <a:p>
            <a:pPr lvl="2">
              <a:buFont typeface="Wingdings" panose="05000000000000000000" pitchFamily="2" charset="2"/>
              <a:buChar char="q"/>
            </a:pPr>
            <a:r>
              <a:rPr lang="en-IN" sz="1600" dirty="0"/>
              <a:t>Models </a:t>
            </a:r>
            <a:r>
              <a:rPr lang="en-IN" b="1" dirty="0"/>
              <a:t>				</a:t>
            </a:r>
          </a:p>
        </p:txBody>
      </p:sp>
    </p:spTree>
    <p:extLst>
      <p:ext uri="{BB962C8B-B14F-4D97-AF65-F5344CB8AC3E}">
        <p14:creationId xmlns:p14="http://schemas.microsoft.com/office/powerpoint/2010/main" val="167517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9A9D-4143-E023-679D-BE089094912F}"/>
              </a:ext>
            </a:extLst>
          </p:cNvPr>
          <p:cNvSpPr>
            <a:spLocks noGrp="1"/>
          </p:cNvSpPr>
          <p:nvPr>
            <p:ph type="title"/>
          </p:nvPr>
        </p:nvSpPr>
        <p:spPr/>
        <p:txBody>
          <a:bodyPr/>
          <a:lstStyle/>
          <a:p>
            <a:pPr algn="ctr"/>
            <a:r>
              <a:rPr lang="en-IN" b="1" u="sng" dirty="0"/>
              <a:t>OBJECTIVE</a:t>
            </a:r>
          </a:p>
        </p:txBody>
      </p:sp>
      <p:sp>
        <p:nvSpPr>
          <p:cNvPr id="3" name="Content Placeholder 2">
            <a:extLst>
              <a:ext uri="{FF2B5EF4-FFF2-40B4-BE49-F238E27FC236}">
                <a16:creationId xmlns:a16="http://schemas.microsoft.com/office/drawing/2014/main" id="{0ACAA299-E937-F3F5-2B60-DA70DB9FF6ED}"/>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IN" sz="1900" dirty="0"/>
              <a:t>Building a fraud detection system  using different machine learning techniques for Finnex, a leading financial service provider in US.</a:t>
            </a:r>
          </a:p>
          <a:p>
            <a:pPr>
              <a:buFont typeface="Wingdings" panose="05000000000000000000" pitchFamily="2" charset="2"/>
              <a:buChar char="q"/>
            </a:pPr>
            <a:endParaRPr lang="en-IN" sz="1900" dirty="0"/>
          </a:p>
          <a:p>
            <a:pPr>
              <a:buFont typeface="Wingdings" panose="05000000000000000000" pitchFamily="2" charset="2"/>
              <a:buChar char="q"/>
            </a:pPr>
            <a:endParaRPr lang="en-IN" sz="1900" dirty="0"/>
          </a:p>
          <a:p>
            <a:pPr>
              <a:buFont typeface="Wingdings" panose="05000000000000000000" pitchFamily="2" charset="2"/>
              <a:buChar char="q"/>
            </a:pPr>
            <a:r>
              <a:rPr lang="en-IN" sz="1900" dirty="0"/>
              <a:t>To recommend optimal ways and preferable machine learning model Finnex can employ to mitigate fraud risks and prevent  heavy financial losses.</a:t>
            </a:r>
          </a:p>
          <a:p>
            <a:pPr>
              <a:buFont typeface="Wingdings" panose="05000000000000000000" pitchFamily="2" charset="2"/>
              <a:buChar char="q"/>
            </a:pPr>
            <a:endParaRPr lang="en-IN" sz="1900" dirty="0"/>
          </a:p>
          <a:p>
            <a:pPr>
              <a:buFont typeface="Wingdings" panose="05000000000000000000" pitchFamily="2" charset="2"/>
              <a:buChar char="q"/>
            </a:pPr>
            <a:r>
              <a:rPr lang="en-IN" sz="1900" dirty="0"/>
              <a:t>Demonstrating the potential benefits  of the final model through a cost-benefit analysis in order to analyse the business impact of fraudulent transactions.</a:t>
            </a:r>
            <a:br>
              <a:rPr lang="en-IN" sz="1900" dirty="0"/>
            </a:br>
            <a:endParaRPr lang="en-IN" sz="1900" dirty="0"/>
          </a:p>
          <a:p>
            <a:pPr>
              <a:buFont typeface="Wingdings" panose="05000000000000000000" pitchFamily="2" charset="2"/>
              <a:buChar char="q"/>
            </a:pPr>
            <a:endParaRPr lang="en-IN" sz="2000" dirty="0"/>
          </a:p>
        </p:txBody>
      </p:sp>
    </p:spTree>
    <p:extLst>
      <p:ext uri="{BB962C8B-B14F-4D97-AF65-F5344CB8AC3E}">
        <p14:creationId xmlns:p14="http://schemas.microsoft.com/office/powerpoint/2010/main" val="246798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CF62-E1B3-FED4-E259-2E0886DFB9E6}"/>
              </a:ext>
            </a:extLst>
          </p:cNvPr>
          <p:cNvSpPr>
            <a:spLocks noGrp="1"/>
          </p:cNvSpPr>
          <p:nvPr>
            <p:ph type="title"/>
          </p:nvPr>
        </p:nvSpPr>
        <p:spPr>
          <a:xfrm>
            <a:off x="2367842" y="202079"/>
            <a:ext cx="8911687" cy="1280890"/>
          </a:xfrm>
        </p:spPr>
        <p:txBody>
          <a:bodyPr/>
          <a:lstStyle/>
          <a:p>
            <a:pPr algn="ctr"/>
            <a:r>
              <a:rPr lang="en-IN" b="1" u="sng" dirty="0"/>
              <a:t>BACKGROUND</a:t>
            </a:r>
          </a:p>
        </p:txBody>
      </p:sp>
      <p:sp>
        <p:nvSpPr>
          <p:cNvPr id="3" name="Content Placeholder 2">
            <a:extLst>
              <a:ext uri="{FF2B5EF4-FFF2-40B4-BE49-F238E27FC236}">
                <a16:creationId xmlns:a16="http://schemas.microsoft.com/office/drawing/2014/main" id="{B83DFE72-A6DC-9428-917E-20EE3375D7C0}"/>
              </a:ext>
            </a:extLst>
          </p:cNvPr>
          <p:cNvSpPr>
            <a:spLocks noGrp="1"/>
          </p:cNvSpPr>
          <p:nvPr>
            <p:ph idx="1"/>
          </p:nvPr>
        </p:nvSpPr>
        <p:spPr>
          <a:xfrm>
            <a:off x="2547009" y="1331741"/>
            <a:ext cx="8915400" cy="5012788"/>
          </a:xfrm>
        </p:spPr>
        <p:txBody>
          <a:bodyPr>
            <a:normAutofit/>
          </a:bodyPr>
          <a:lstStyle/>
          <a:p>
            <a:pPr>
              <a:buFont typeface="Wingdings" panose="05000000000000000000" pitchFamily="2" charset="2"/>
              <a:buChar char="q"/>
            </a:pPr>
            <a:r>
              <a:rPr lang="en-US" b="0" i="0" dirty="0">
                <a:solidFill>
                  <a:srgbClr val="091E42"/>
                </a:solidFill>
                <a:effectLst/>
                <a:latin typeface="freight-text-pro"/>
              </a:rPr>
              <a:t>Finex is a leading financial service provider based out of Florida, US. It offers a wide range of products and business services to customers through different channels, ranging from in-person banking and ATMs to online banking. Over the last few years, Finex has observed that a significantly large number of unauthorized transactions are being made, due to which the bank has been facing a huge revenue and profitability crisis. </a:t>
            </a:r>
          </a:p>
          <a:p>
            <a:pPr>
              <a:buFont typeface="Wingdings" panose="05000000000000000000" pitchFamily="2" charset="2"/>
              <a:buChar char="q"/>
            </a:pPr>
            <a:endParaRPr lang="en-US" dirty="0">
              <a:solidFill>
                <a:srgbClr val="091E42"/>
              </a:solidFill>
              <a:latin typeface="freight-text-pro"/>
            </a:endParaRPr>
          </a:p>
          <a:p>
            <a:pPr>
              <a:buFont typeface="Wingdings" panose="05000000000000000000" pitchFamily="2" charset="2"/>
              <a:buChar char="q"/>
            </a:pPr>
            <a:r>
              <a:rPr lang="en-US" b="0" i="0" dirty="0">
                <a:solidFill>
                  <a:srgbClr val="091E42"/>
                </a:solidFill>
                <a:effectLst/>
                <a:latin typeface="freight-text-pro"/>
              </a:rPr>
              <a:t>Many customers have been complaining about unauthorized transactions being made through their credit/debit cards. It has been reported that fraudsters use stolen/lost cards to access the personal and sensitive data of many cardholders.  Other ways in which Fraudulent transactions take place is skimming, alteration of genuine credit cards, counterfeit cards.</a:t>
            </a:r>
          </a:p>
          <a:p>
            <a:pPr>
              <a:buFont typeface="Wingdings" panose="05000000000000000000" pitchFamily="2" charset="2"/>
              <a:buChar char="q"/>
            </a:pPr>
            <a:r>
              <a:rPr lang="en-US" b="0" i="0" dirty="0">
                <a:solidFill>
                  <a:srgbClr val="091E42"/>
                </a:solidFill>
                <a:effectLst/>
                <a:latin typeface="freight-text-pro"/>
              </a:rPr>
              <a:t>In most cases, customers get to know of such unauthorized transactions happening through their cards quite late as they are unaware of such ongoing credit card frauds or they do not monitor their bank account activities closely. This has led to late complaint registration with Finex and by the time the case is flagged fraudulent, the bank incurs heavy losses and ends up paying the lost amount to the cardholders.</a:t>
            </a:r>
            <a:endParaRPr lang="en-US" dirty="0">
              <a:solidFill>
                <a:srgbClr val="091E42"/>
              </a:solidFill>
              <a:latin typeface="freight-text-pro"/>
            </a:endParaRPr>
          </a:p>
          <a:p>
            <a:pPr marL="0" indent="0">
              <a:buNone/>
            </a:pPr>
            <a:endParaRPr lang="en-IN" dirty="0"/>
          </a:p>
        </p:txBody>
      </p:sp>
    </p:spTree>
    <p:extLst>
      <p:ext uri="{BB962C8B-B14F-4D97-AF65-F5344CB8AC3E}">
        <p14:creationId xmlns:p14="http://schemas.microsoft.com/office/powerpoint/2010/main" val="155947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9398-C8C3-B87D-5808-5334D25962EA}"/>
              </a:ext>
            </a:extLst>
          </p:cNvPr>
          <p:cNvSpPr>
            <a:spLocks noGrp="1"/>
          </p:cNvSpPr>
          <p:nvPr>
            <p:ph type="title"/>
          </p:nvPr>
        </p:nvSpPr>
        <p:spPr>
          <a:xfrm>
            <a:off x="2335994" y="147316"/>
            <a:ext cx="8911687" cy="809287"/>
          </a:xfrm>
        </p:spPr>
        <p:txBody>
          <a:bodyPr/>
          <a:lstStyle/>
          <a:p>
            <a:pPr algn="ctr"/>
            <a:r>
              <a:rPr lang="en-IN" b="1" u="sng" dirty="0"/>
              <a:t>DATA IMBALANCE</a:t>
            </a:r>
          </a:p>
        </p:txBody>
      </p:sp>
      <p:sp>
        <p:nvSpPr>
          <p:cNvPr id="3" name="Content Placeholder 2">
            <a:extLst>
              <a:ext uri="{FF2B5EF4-FFF2-40B4-BE49-F238E27FC236}">
                <a16:creationId xmlns:a16="http://schemas.microsoft.com/office/drawing/2014/main" id="{D3E19E09-2CEE-48CE-009C-DF62A0F2034C}"/>
              </a:ext>
            </a:extLst>
          </p:cNvPr>
          <p:cNvSpPr>
            <a:spLocks noGrp="1"/>
          </p:cNvSpPr>
          <p:nvPr>
            <p:ph idx="1"/>
          </p:nvPr>
        </p:nvSpPr>
        <p:spPr>
          <a:xfrm>
            <a:off x="4719860" y="1473590"/>
            <a:ext cx="7286308" cy="4308232"/>
          </a:xfrm>
        </p:spPr>
        <p:txBody>
          <a:bodyPr/>
          <a:lstStyle/>
          <a:p>
            <a:pPr>
              <a:buFont typeface="Wingdings" panose="05000000000000000000" pitchFamily="2" charset="2"/>
              <a:buChar char="q"/>
            </a:pPr>
            <a:r>
              <a:rPr lang="en-IN" dirty="0"/>
              <a:t>The dataset is highly imbalanced with positive class (frauds)accounting </a:t>
            </a:r>
            <a:r>
              <a:rPr lang="en-IN" b="1" dirty="0"/>
              <a:t>for 0.57% </a:t>
            </a:r>
            <a:r>
              <a:rPr lang="en-IN" dirty="0"/>
              <a:t>of the total transactions. This is a case of Minority class problem.</a:t>
            </a:r>
          </a:p>
          <a:p>
            <a:pPr>
              <a:buFont typeface="Wingdings" panose="05000000000000000000" pitchFamily="2" charset="2"/>
              <a:buChar char="q"/>
            </a:pPr>
            <a:endParaRPr lang="en-IN" dirty="0"/>
          </a:p>
          <a:p>
            <a:pPr>
              <a:buFont typeface="Wingdings" panose="05000000000000000000" pitchFamily="2" charset="2"/>
              <a:buChar char="q"/>
            </a:pPr>
            <a:r>
              <a:rPr lang="en-IN" dirty="0"/>
              <a:t>The </a:t>
            </a:r>
            <a:r>
              <a:rPr lang="en-IN" b="1" dirty="0"/>
              <a:t>‘is_fraud’ </a:t>
            </a:r>
            <a:r>
              <a:rPr lang="en-IN" dirty="0"/>
              <a:t>column represents the target variable. It takes the  value 1 in case of a fraudulent transaction and 0 otherwise.</a:t>
            </a:r>
          </a:p>
          <a:p>
            <a:pPr>
              <a:buFont typeface="Wingdings" panose="05000000000000000000" pitchFamily="2" charset="2"/>
              <a:buChar char="q"/>
            </a:pPr>
            <a:endParaRPr lang="en-IN" dirty="0"/>
          </a:p>
          <a:p>
            <a:pPr>
              <a:buFont typeface="Wingdings" panose="05000000000000000000" pitchFamily="2" charset="2"/>
              <a:buChar char="q"/>
            </a:pPr>
            <a:r>
              <a:rPr lang="en-IN" dirty="0"/>
              <a:t>The imbalance in the target variable is mitigated using Sampling techniques such as</a:t>
            </a:r>
            <a:r>
              <a:rPr lang="en-IN" b="1" dirty="0"/>
              <a:t> SMOTE </a:t>
            </a:r>
            <a:r>
              <a:rPr lang="en-IN" dirty="0"/>
              <a:t>and </a:t>
            </a:r>
            <a:r>
              <a:rPr lang="en-IN" b="1" dirty="0"/>
              <a:t>ADASYN.</a:t>
            </a:r>
          </a:p>
          <a:p>
            <a:pPr marL="0" indent="0">
              <a:buNone/>
            </a:pPr>
            <a:endParaRPr lang="en-IN" dirty="0"/>
          </a:p>
        </p:txBody>
      </p:sp>
      <p:pic>
        <p:nvPicPr>
          <p:cNvPr id="5" name="Picture 4">
            <a:extLst>
              <a:ext uri="{FF2B5EF4-FFF2-40B4-BE49-F238E27FC236}">
                <a16:creationId xmlns:a16="http://schemas.microsoft.com/office/drawing/2014/main" id="{68D88122-DE95-6F2D-6799-CF94010BC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32" y="1473590"/>
            <a:ext cx="4400236" cy="3910819"/>
          </a:xfrm>
          <a:prstGeom prst="rect">
            <a:avLst/>
          </a:prstGeom>
        </p:spPr>
      </p:pic>
    </p:spTree>
    <p:extLst>
      <p:ext uri="{BB962C8B-B14F-4D97-AF65-F5344CB8AC3E}">
        <p14:creationId xmlns:p14="http://schemas.microsoft.com/office/powerpoint/2010/main" val="98290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D1BF-A501-9049-6B41-27F2902FBC1F}"/>
              </a:ext>
            </a:extLst>
          </p:cNvPr>
          <p:cNvSpPr>
            <a:spLocks noGrp="1"/>
          </p:cNvSpPr>
          <p:nvPr>
            <p:ph type="title"/>
          </p:nvPr>
        </p:nvSpPr>
        <p:spPr/>
        <p:txBody>
          <a:bodyPr/>
          <a:lstStyle/>
          <a:p>
            <a:pPr algn="ctr"/>
            <a:r>
              <a:rPr lang="en-IN" b="1" u="sng" dirty="0"/>
              <a:t>GENDER DISTRIBUTION</a:t>
            </a:r>
          </a:p>
        </p:txBody>
      </p:sp>
      <p:pic>
        <p:nvPicPr>
          <p:cNvPr id="5" name="Content Placeholder 4">
            <a:extLst>
              <a:ext uri="{FF2B5EF4-FFF2-40B4-BE49-F238E27FC236}">
                <a16:creationId xmlns:a16="http://schemas.microsoft.com/office/drawing/2014/main" id="{FEB495CA-88E3-2A7E-086F-CB3FA47CE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69" y="2119129"/>
            <a:ext cx="5619240" cy="3128120"/>
          </a:xfrm>
        </p:spPr>
      </p:pic>
      <p:sp>
        <p:nvSpPr>
          <p:cNvPr id="6" name="TextBox 5">
            <a:extLst>
              <a:ext uri="{FF2B5EF4-FFF2-40B4-BE49-F238E27FC236}">
                <a16:creationId xmlns:a16="http://schemas.microsoft.com/office/drawing/2014/main" id="{5C4B6919-F87C-0B42-37C0-67416EDCE188}"/>
              </a:ext>
            </a:extLst>
          </p:cNvPr>
          <p:cNvSpPr txBox="1"/>
          <p:nvPr/>
        </p:nvSpPr>
        <p:spPr>
          <a:xfrm>
            <a:off x="5927188" y="2119129"/>
            <a:ext cx="5931877" cy="4247317"/>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Women contribute more to the amount of transaction frequencies as compared to men. Hence they can be more prone to frauds .</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IN" dirty="0"/>
              <a:t>Percentage of female credit card holders is more as compared to male. </a:t>
            </a:r>
            <a:r>
              <a:rPr lang="en-IN" b="1" dirty="0"/>
              <a:t>Approx. 55% </a:t>
            </a:r>
            <a:r>
              <a:rPr lang="en-IN" dirty="0"/>
              <a:t>of the transactions are done where users are female.</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IN" dirty="0"/>
              <a:t>Women should be educated and trained about the various ways in which credit card frauds take place.</a:t>
            </a:r>
          </a:p>
          <a:p>
            <a:pPr marL="285750" indent="-285750">
              <a:buClr>
                <a:schemeClr val="accent1"/>
              </a:buClr>
              <a:buFont typeface="Wingdings" panose="05000000000000000000" pitchFamily="2" charset="2"/>
              <a:buChar char="q"/>
            </a:pPr>
            <a:endParaRPr lang="en-IN" dirty="0"/>
          </a:p>
          <a:p>
            <a:pPr>
              <a:buClr>
                <a:schemeClr val="accent1"/>
              </a:buClr>
            </a:pPr>
            <a:endParaRPr lang="en-IN" dirty="0"/>
          </a:p>
          <a:p>
            <a:pPr>
              <a:buClr>
                <a:schemeClr val="accent1"/>
              </a:buClr>
            </a:pPr>
            <a:r>
              <a:rPr lang="en-IN" b="1" dirty="0"/>
              <a:t> </a:t>
            </a:r>
            <a:endParaRPr lang="en-IN" dirty="0"/>
          </a:p>
          <a:p>
            <a:pPr marL="285750" indent="-285750">
              <a:buClr>
                <a:schemeClr val="accent1"/>
              </a:buClr>
              <a:buFont typeface="Wingdings" panose="05000000000000000000" pitchFamily="2" charset="2"/>
              <a:buChar char="q"/>
            </a:pPr>
            <a:endParaRPr lang="en-IN" dirty="0"/>
          </a:p>
        </p:txBody>
      </p:sp>
    </p:spTree>
    <p:extLst>
      <p:ext uri="{BB962C8B-B14F-4D97-AF65-F5344CB8AC3E}">
        <p14:creationId xmlns:p14="http://schemas.microsoft.com/office/powerpoint/2010/main" val="259569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3117-6479-1019-8CC3-4BCDC0995CDB}"/>
              </a:ext>
            </a:extLst>
          </p:cNvPr>
          <p:cNvSpPr>
            <a:spLocks noGrp="1"/>
          </p:cNvSpPr>
          <p:nvPr>
            <p:ph type="title"/>
          </p:nvPr>
        </p:nvSpPr>
        <p:spPr>
          <a:xfrm>
            <a:off x="2156827" y="0"/>
            <a:ext cx="8911687" cy="900332"/>
          </a:xfrm>
        </p:spPr>
        <p:txBody>
          <a:bodyPr/>
          <a:lstStyle/>
          <a:p>
            <a:pPr algn="ctr"/>
            <a:r>
              <a:rPr lang="en-IN" b="1" u="sng" dirty="0"/>
              <a:t>FRAUD DISTRIBUTION</a:t>
            </a:r>
          </a:p>
        </p:txBody>
      </p:sp>
      <p:pic>
        <p:nvPicPr>
          <p:cNvPr id="7" name="Picture 6">
            <a:extLst>
              <a:ext uri="{FF2B5EF4-FFF2-40B4-BE49-F238E27FC236}">
                <a16:creationId xmlns:a16="http://schemas.microsoft.com/office/drawing/2014/main" id="{59ACB6A4-B085-9DF2-12A1-095EF82A4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5" y="712414"/>
            <a:ext cx="5528604" cy="3619624"/>
          </a:xfrm>
          <a:prstGeom prst="rect">
            <a:avLst/>
          </a:prstGeom>
        </p:spPr>
      </p:pic>
      <p:pic>
        <p:nvPicPr>
          <p:cNvPr id="9" name="Picture 8">
            <a:extLst>
              <a:ext uri="{FF2B5EF4-FFF2-40B4-BE49-F238E27FC236}">
                <a16:creationId xmlns:a16="http://schemas.microsoft.com/office/drawing/2014/main" id="{677FCA44-CC29-CF70-F8DF-A2E50874C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37" y="702565"/>
            <a:ext cx="5750926" cy="3405201"/>
          </a:xfrm>
          <a:prstGeom prst="rect">
            <a:avLst/>
          </a:prstGeom>
        </p:spPr>
      </p:pic>
      <p:sp>
        <p:nvSpPr>
          <p:cNvPr id="10" name="TextBox 9">
            <a:extLst>
              <a:ext uri="{FF2B5EF4-FFF2-40B4-BE49-F238E27FC236}">
                <a16:creationId xmlns:a16="http://schemas.microsoft.com/office/drawing/2014/main" id="{1040A3C5-1C50-7D5B-9FB0-F07112206109}"/>
              </a:ext>
            </a:extLst>
          </p:cNvPr>
          <p:cNvSpPr txBox="1"/>
          <p:nvPr/>
        </p:nvSpPr>
        <p:spPr>
          <a:xfrm>
            <a:off x="2757268" y="4332038"/>
            <a:ext cx="8623495"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More fraudulent transactions take place on </a:t>
            </a:r>
            <a:r>
              <a:rPr lang="en-IN" b="1" dirty="0"/>
              <a:t>weekends</a:t>
            </a:r>
            <a:r>
              <a:rPr lang="en-IN" dirty="0"/>
              <a:t> than on weekdays. </a:t>
            </a:r>
          </a:p>
          <a:p>
            <a:pPr>
              <a:buClr>
                <a:schemeClr val="accent1"/>
              </a:buClr>
            </a:pPr>
            <a:endParaRPr lang="en-IN" dirty="0"/>
          </a:p>
          <a:p>
            <a:pPr marL="285750" indent="-285750">
              <a:buClr>
                <a:schemeClr val="accent1"/>
              </a:buClr>
              <a:buFont typeface="Wingdings" panose="05000000000000000000" pitchFamily="2" charset="2"/>
              <a:buChar char="q"/>
            </a:pPr>
            <a:r>
              <a:rPr lang="en-IN" dirty="0"/>
              <a:t>A fraudulent transaction seem to have less anomaly as compared to non-fraudulent transaction as most of the users go shopping and travelling on weekends only.</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IN" dirty="0"/>
              <a:t>Most fraudulent transactions happen at late nights  between </a:t>
            </a:r>
            <a:r>
              <a:rPr lang="en-IN" b="1" dirty="0"/>
              <a:t>22:00Hrs and 3:00 Hrs.</a:t>
            </a:r>
          </a:p>
          <a:p>
            <a:pPr marL="285750" indent="-285750">
              <a:buClr>
                <a:schemeClr val="accent1"/>
              </a:buClr>
              <a:buFont typeface="Wingdings" panose="05000000000000000000" pitchFamily="2" charset="2"/>
              <a:buChar char="q"/>
            </a:pPr>
            <a:endParaRPr lang="en-IN" dirty="0"/>
          </a:p>
        </p:txBody>
      </p:sp>
    </p:spTree>
    <p:extLst>
      <p:ext uri="{BB962C8B-B14F-4D97-AF65-F5344CB8AC3E}">
        <p14:creationId xmlns:p14="http://schemas.microsoft.com/office/powerpoint/2010/main" val="4829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FC07-3154-117D-EB30-6E3C943EFE70}"/>
              </a:ext>
            </a:extLst>
          </p:cNvPr>
          <p:cNvSpPr>
            <a:spLocks noGrp="1"/>
          </p:cNvSpPr>
          <p:nvPr>
            <p:ph type="title"/>
          </p:nvPr>
        </p:nvSpPr>
        <p:spPr/>
        <p:txBody>
          <a:bodyPr/>
          <a:lstStyle/>
          <a:p>
            <a:pPr algn="ctr"/>
            <a:r>
              <a:rPr lang="en-IN" b="1" u="sng" dirty="0"/>
              <a:t>MODEL RECOMMEDATION</a:t>
            </a:r>
          </a:p>
        </p:txBody>
      </p:sp>
      <p:pic>
        <p:nvPicPr>
          <p:cNvPr id="5" name="Content Placeholder 4">
            <a:extLst>
              <a:ext uri="{FF2B5EF4-FFF2-40B4-BE49-F238E27FC236}">
                <a16:creationId xmlns:a16="http://schemas.microsoft.com/office/drawing/2014/main" id="{2D2181A0-37C2-53F9-20A2-B9FFA0FDA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980" y="1708051"/>
            <a:ext cx="4851608" cy="3398521"/>
          </a:xfrm>
        </p:spPr>
      </p:pic>
      <p:sp>
        <p:nvSpPr>
          <p:cNvPr id="6" name="TextBox 5">
            <a:extLst>
              <a:ext uri="{FF2B5EF4-FFF2-40B4-BE49-F238E27FC236}">
                <a16:creationId xmlns:a16="http://schemas.microsoft.com/office/drawing/2014/main" id="{D761D421-73EA-99BE-E0EB-4F3D21CB0CF5}"/>
              </a:ext>
            </a:extLst>
          </p:cNvPr>
          <p:cNvSpPr txBox="1"/>
          <p:nvPr/>
        </p:nvSpPr>
        <p:spPr>
          <a:xfrm>
            <a:off x="5490075" y="1905000"/>
            <a:ext cx="6014537" cy="4247317"/>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Out of all the models we evaluated, we recommend adoption of</a:t>
            </a:r>
            <a:r>
              <a:rPr lang="en-IN" b="1" dirty="0"/>
              <a:t> Random Forest ADASYN</a:t>
            </a:r>
            <a:r>
              <a:rPr lang="en-IN" dirty="0"/>
              <a:t> as the most preferable model with a </a:t>
            </a:r>
            <a:r>
              <a:rPr lang="en-IN" b="1" dirty="0"/>
              <a:t>recall score of 0.76 and AUC score 0.92.</a:t>
            </a:r>
          </a:p>
          <a:p>
            <a:pPr>
              <a:buClr>
                <a:schemeClr val="accent1"/>
              </a:buClr>
            </a:pPr>
            <a:endParaRPr lang="en-IN" b="1" dirty="0"/>
          </a:p>
          <a:p>
            <a:pPr marL="285750" indent="-285750">
              <a:buClr>
                <a:schemeClr val="accent1"/>
              </a:buClr>
              <a:buFont typeface="Wingdings" panose="05000000000000000000" pitchFamily="2" charset="2"/>
              <a:buChar char="q"/>
            </a:pPr>
            <a:r>
              <a:rPr lang="en-IN" dirty="0"/>
              <a:t>What we were looking for is  the detection of  maximum fraudulent transaction as the primary  goal and a low false positive rate to dissipate customer dissatisfaction.</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US" b="0" i="0" dirty="0">
                <a:solidFill>
                  <a:srgbClr val="333333"/>
                </a:solidFill>
                <a:effectLst/>
              </a:rPr>
              <a:t>Unless a perfect classifier can be designed, maximizing the recall comes at a cost in terms of false positives. The </a:t>
            </a:r>
            <a:r>
              <a:rPr lang="en-US" b="1" i="0" dirty="0">
                <a:solidFill>
                  <a:srgbClr val="333333"/>
                </a:solidFill>
                <a:effectLst/>
              </a:rPr>
              <a:t>AUC under ROC Curve</a:t>
            </a:r>
            <a:r>
              <a:rPr lang="en-US" i="0" dirty="0">
                <a:solidFill>
                  <a:srgbClr val="333333"/>
                </a:solidFill>
                <a:effectLst/>
              </a:rPr>
              <a:t> comes as the most widely used metric to circumvent this conflicting goal.</a:t>
            </a:r>
            <a:endParaRPr lang="en-IN" dirty="0"/>
          </a:p>
        </p:txBody>
      </p:sp>
    </p:spTree>
    <p:extLst>
      <p:ext uri="{BB962C8B-B14F-4D97-AF65-F5344CB8AC3E}">
        <p14:creationId xmlns:p14="http://schemas.microsoft.com/office/powerpoint/2010/main" val="239812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93DA-9FFF-FECA-0582-38D6EED64A66}"/>
              </a:ext>
            </a:extLst>
          </p:cNvPr>
          <p:cNvSpPr>
            <a:spLocks noGrp="1"/>
          </p:cNvSpPr>
          <p:nvPr>
            <p:ph type="title"/>
          </p:nvPr>
        </p:nvSpPr>
        <p:spPr>
          <a:xfrm>
            <a:off x="2213098" y="0"/>
            <a:ext cx="8911687" cy="858129"/>
          </a:xfrm>
        </p:spPr>
        <p:txBody>
          <a:bodyPr/>
          <a:lstStyle/>
          <a:p>
            <a:pPr algn="ctr"/>
            <a:r>
              <a:rPr lang="en-IN" b="1" u="sng" dirty="0"/>
              <a:t>FINANCIAL IMPLICATIONS </a:t>
            </a:r>
          </a:p>
        </p:txBody>
      </p:sp>
      <p:pic>
        <p:nvPicPr>
          <p:cNvPr id="5" name="Content Placeholder 4">
            <a:extLst>
              <a:ext uri="{FF2B5EF4-FFF2-40B4-BE49-F238E27FC236}">
                <a16:creationId xmlns:a16="http://schemas.microsoft.com/office/drawing/2014/main" id="{379E9F5E-8BEC-CE6B-2C9F-ACCF427265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085" y="917723"/>
            <a:ext cx="7567829" cy="2511277"/>
          </a:xfrm>
        </p:spPr>
      </p:pic>
      <p:sp>
        <p:nvSpPr>
          <p:cNvPr id="7" name="TextBox 6">
            <a:extLst>
              <a:ext uri="{FF2B5EF4-FFF2-40B4-BE49-F238E27FC236}">
                <a16:creationId xmlns:a16="http://schemas.microsoft.com/office/drawing/2014/main" id="{840DF6DF-AA80-F3D6-72A7-CD2466A0BCE5}"/>
              </a:ext>
            </a:extLst>
          </p:cNvPr>
          <p:cNvSpPr txBox="1"/>
          <p:nvPr/>
        </p:nvSpPr>
        <p:spPr>
          <a:xfrm>
            <a:off x="1137137" y="3587261"/>
            <a:ext cx="9917723"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After the model has been built we perform a </a:t>
            </a:r>
            <a:r>
              <a:rPr lang="en-IN" b="1" dirty="0"/>
              <a:t>cost-benefit analysis </a:t>
            </a:r>
            <a:r>
              <a:rPr lang="en-IN" dirty="0"/>
              <a:t>to demonstrate its potential benefits. For this we compared the cost incurred before and after the model is deployed.</a:t>
            </a:r>
          </a:p>
          <a:p>
            <a:pPr>
              <a:buClr>
                <a:schemeClr val="accent1"/>
              </a:buClr>
            </a:pPr>
            <a:endParaRPr lang="en-IN" dirty="0"/>
          </a:p>
          <a:p>
            <a:pPr marL="285750" indent="-285750">
              <a:buClr>
                <a:schemeClr val="accent1"/>
              </a:buClr>
              <a:buFont typeface="Wingdings" panose="05000000000000000000" pitchFamily="2" charset="2"/>
              <a:buChar char="q"/>
            </a:pPr>
            <a:r>
              <a:rPr lang="en-IN" dirty="0"/>
              <a:t>After the model is deployed, the bank can develop </a:t>
            </a:r>
            <a:r>
              <a:rPr lang="en-IN" b="1" dirty="0"/>
              <a:t>a 2</a:t>
            </a:r>
            <a:r>
              <a:rPr lang="en-IN" b="1" baseline="30000" dirty="0"/>
              <a:t>nd</a:t>
            </a:r>
            <a:r>
              <a:rPr lang="en-IN" b="1" dirty="0"/>
              <a:t> layer </a:t>
            </a:r>
            <a:r>
              <a:rPr lang="en-IN" dirty="0"/>
              <a:t>of authentication for each of the transaction that the model predicts as fraudulent. This would cost around </a:t>
            </a:r>
            <a:r>
              <a:rPr lang="en-IN" b="1" dirty="0"/>
              <a:t>$1.5 </a:t>
            </a:r>
            <a:r>
              <a:rPr lang="en-IN" dirty="0"/>
              <a:t>per fraudulent transaction.</a:t>
            </a:r>
          </a:p>
          <a:p>
            <a:pPr>
              <a:buClr>
                <a:schemeClr val="accent1"/>
              </a:buClr>
            </a:pPr>
            <a:endParaRPr lang="en-IN" dirty="0"/>
          </a:p>
          <a:p>
            <a:pPr marL="285750" indent="-285750">
              <a:buClr>
                <a:schemeClr val="accent1"/>
              </a:buClr>
              <a:buFont typeface="Wingdings" panose="05000000000000000000" pitchFamily="2" charset="2"/>
              <a:buChar char="q"/>
            </a:pPr>
            <a:r>
              <a:rPr lang="en-IN" dirty="0"/>
              <a:t>The final cost incurred will only be due to </a:t>
            </a:r>
            <a:r>
              <a:rPr lang="en-IN" b="1" dirty="0"/>
              <a:t>left out fraudulent transactions</a:t>
            </a:r>
            <a:r>
              <a:rPr lang="en-IN" dirty="0"/>
              <a:t> that the model fails to detect and the installation cost of 2</a:t>
            </a:r>
            <a:r>
              <a:rPr lang="en-IN" baseline="30000" dirty="0"/>
              <a:t>nd</a:t>
            </a:r>
            <a:r>
              <a:rPr lang="en-IN" dirty="0"/>
              <a:t> layer of authentication service .</a:t>
            </a:r>
          </a:p>
        </p:txBody>
      </p:sp>
    </p:spTree>
    <p:extLst>
      <p:ext uri="{BB962C8B-B14F-4D97-AF65-F5344CB8AC3E}">
        <p14:creationId xmlns:p14="http://schemas.microsoft.com/office/powerpoint/2010/main" val="4314997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777</TotalTime>
  <Words>954</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freight-text-pro</vt:lpstr>
      <vt:lpstr>Wingdings</vt:lpstr>
      <vt:lpstr>Wingdings 3</vt:lpstr>
      <vt:lpstr>Wisp</vt:lpstr>
      <vt:lpstr>Credit Card Fraud Detection</vt:lpstr>
      <vt:lpstr>AGENDA</vt:lpstr>
      <vt:lpstr>OBJECTIVE</vt:lpstr>
      <vt:lpstr>BACKGROUND</vt:lpstr>
      <vt:lpstr>DATA IMBALANCE</vt:lpstr>
      <vt:lpstr>GENDER DISTRIBUTION</vt:lpstr>
      <vt:lpstr>FRAUD DISTRIBUTION</vt:lpstr>
      <vt:lpstr>MODEL RECOMMEDATION</vt:lpstr>
      <vt:lpstr>FINANCIAL IMPLICATIONS </vt:lpstr>
      <vt:lpstr>FINANCIAL IMPLICATIONS</vt:lpstr>
      <vt:lpstr>APPENDIX -  Data Attributes</vt:lpstr>
      <vt:lpstr>APPENDIX-  Data Methodology</vt:lpstr>
      <vt:lpstr>APPENDIX -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anshu mani</dc:creator>
  <cp:lastModifiedBy>anshu mani</cp:lastModifiedBy>
  <cp:revision>2</cp:revision>
  <dcterms:created xsi:type="dcterms:W3CDTF">2022-07-05T18:33:11Z</dcterms:created>
  <dcterms:modified xsi:type="dcterms:W3CDTF">2022-07-06T12:03:17Z</dcterms:modified>
</cp:coreProperties>
</file>