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7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2" autoAdjust="0"/>
  </p:normalViewPr>
  <p:slideViewPr>
    <p:cSldViewPr>
      <p:cViewPr varScale="1">
        <p:scale>
          <a:sx n="80" d="100"/>
          <a:sy n="80" d="100"/>
        </p:scale>
        <p:origin x="130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FD573-05F7-4F0B-B185-97FDA5B18E28}" type="datetimeFigureOut">
              <a:rPr lang="en-US" smtClean="0"/>
              <a:t>9/27/2021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B58C1A-904E-4473-A2D7-084C7A84E8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B58C1A-904E-4473-A2D7-084C7A84E8B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5DC8982-3794-48E9-AAB5-DD9B3C4A4E09}" type="datetime1">
              <a:rPr lang="en-US" smtClean="0"/>
              <a:t>9/27/2021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07E5F81-5583-49DA-B127-415E2B14B4E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30C9E9-367D-40F2-9C33-86F30BAB46C8}"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5F81-5583-49DA-B127-415E2B14B4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C2D1DF-ABC0-4AF9-B672-144CC709F15F}"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5F81-5583-49DA-B127-415E2B14B4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50E87C3-6A68-4FFB-AFC3-BD8558CB9806}" type="datetime1">
              <a:rPr lang="en-US" smtClean="0"/>
              <a:t>9/27/2021</a:t>
            </a:fld>
            <a:endParaRPr lang="en-US"/>
          </a:p>
        </p:txBody>
      </p:sp>
      <p:sp>
        <p:nvSpPr>
          <p:cNvPr id="9" name="Slide Number Placeholder 8"/>
          <p:cNvSpPr>
            <a:spLocks noGrp="1"/>
          </p:cNvSpPr>
          <p:nvPr>
            <p:ph type="sldNum" sz="quarter" idx="15"/>
          </p:nvPr>
        </p:nvSpPr>
        <p:spPr/>
        <p:txBody>
          <a:bodyPr rtlCol="0"/>
          <a:lstStyle/>
          <a:p>
            <a:fld id="{707E5F81-5583-49DA-B127-415E2B14B4E8}"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5CDFCFD-8F1E-4572-A2AA-498238AE64E5}" type="datetime1">
              <a:rPr lang="en-US" smtClean="0"/>
              <a:t>9/27/2021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07E5F81-5583-49DA-B127-415E2B14B4E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DD3C0D1-98B6-466F-BE01-BBDFD3DE34ED}"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5F81-5583-49DA-B127-415E2B14B4E8}"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3F9AF3A-BE73-4C43-A340-F2919E483EE3}" type="datetime1">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E5F81-5583-49DA-B127-415E2B14B4E8}"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0034E44-89BE-495C-8116-65B809A4D512}" type="datetime1">
              <a:rPr lang="en-US" smtClean="0"/>
              <a:t>9/27/2021</a:t>
            </a:fld>
            <a:endParaRPr lang="en-US"/>
          </a:p>
        </p:txBody>
      </p:sp>
      <p:sp>
        <p:nvSpPr>
          <p:cNvPr id="7" name="Slide Number Placeholder 6"/>
          <p:cNvSpPr>
            <a:spLocks noGrp="1"/>
          </p:cNvSpPr>
          <p:nvPr>
            <p:ph type="sldNum" sz="quarter" idx="11"/>
          </p:nvPr>
        </p:nvSpPr>
        <p:spPr/>
        <p:txBody>
          <a:bodyPr rtlCol="0"/>
          <a:lstStyle/>
          <a:p>
            <a:fld id="{707E5F81-5583-49DA-B127-415E2B14B4E8}"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F914E-C981-4334-9681-ADE9B21C8A25}" type="datetime1">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E5F81-5583-49DA-B127-415E2B14B4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63379BA-08B7-48B6-A6A4-9172106AE994}" type="datetime1">
              <a:rPr lang="en-US" smtClean="0"/>
              <a:t>9/27/2021</a:t>
            </a:fld>
            <a:endParaRPr lang="en-US"/>
          </a:p>
        </p:txBody>
      </p:sp>
      <p:sp>
        <p:nvSpPr>
          <p:cNvPr id="22" name="Slide Number Placeholder 21"/>
          <p:cNvSpPr>
            <a:spLocks noGrp="1"/>
          </p:cNvSpPr>
          <p:nvPr>
            <p:ph type="sldNum" sz="quarter" idx="15"/>
          </p:nvPr>
        </p:nvSpPr>
        <p:spPr/>
        <p:txBody>
          <a:bodyPr rtlCol="0"/>
          <a:lstStyle/>
          <a:p>
            <a:fld id="{707E5F81-5583-49DA-B127-415E2B14B4E8}"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0894FFB-A3FD-457D-AD39-6717CA3A7D1C}" type="datetime1">
              <a:rPr lang="en-US" smtClean="0"/>
              <a:t>9/27/2021</a:t>
            </a:fld>
            <a:endParaRPr lang="en-US"/>
          </a:p>
        </p:txBody>
      </p:sp>
      <p:sp>
        <p:nvSpPr>
          <p:cNvPr id="18" name="Slide Number Placeholder 17"/>
          <p:cNvSpPr>
            <a:spLocks noGrp="1"/>
          </p:cNvSpPr>
          <p:nvPr>
            <p:ph type="sldNum" sz="quarter" idx="11"/>
          </p:nvPr>
        </p:nvSpPr>
        <p:spPr/>
        <p:txBody>
          <a:bodyPr rtlCol="0"/>
          <a:lstStyle/>
          <a:p>
            <a:fld id="{707E5F81-5583-49DA-B127-415E2B14B4E8}"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657894-54C6-4808-BE7E-45B9BEE9C235}" type="datetime1">
              <a:rPr lang="en-US" smtClean="0"/>
              <a:t>9/27/2021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07E5F81-5583-49DA-B127-415E2B14B4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457200"/>
            <a:ext cx="6400800" cy="1894362"/>
          </a:xfrm>
          <a:solidFill>
            <a:schemeClr val="accent1">
              <a:lumMod val="20000"/>
              <a:lumOff val="80000"/>
            </a:schemeClr>
          </a:solidFill>
          <a:ln>
            <a:noFill/>
          </a:ln>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cap="all" dirty="0">
                <a:ln w="0"/>
                <a:solidFill>
                  <a:schemeClr val="accent1">
                    <a:lumMod val="75000"/>
                  </a:schemeClr>
                </a:solidFill>
                <a:effectLst>
                  <a:outerShdw blurRad="38100" dist="38100" dir="2700000" algn="tl">
                    <a:srgbClr val="000000">
                      <a:alpha val="43137"/>
                    </a:srgbClr>
                  </a:outerShdw>
                  <a:reflection blurRad="12700" stA="50000" endPos="50000" dist="5000" dir="5400000" sy="-100000" rotWithShape="0"/>
                </a:effectLst>
              </a:rPr>
              <a:t>PRESENTATION </a:t>
            </a:r>
            <a:br>
              <a:rPr lang="en-US" sz="2400" cap="all" dirty="0">
                <a:ln w="0"/>
                <a:solidFill>
                  <a:schemeClr val="accent1">
                    <a:lumMod val="75000"/>
                  </a:schemeClr>
                </a:solidFill>
                <a:effectLst>
                  <a:outerShdw blurRad="38100" dist="38100" dir="2700000" algn="tl">
                    <a:srgbClr val="000000">
                      <a:alpha val="43137"/>
                    </a:srgbClr>
                  </a:outerShdw>
                  <a:reflection blurRad="12700" stA="50000" endPos="50000" dist="5000" dir="5400000" sy="-100000" rotWithShape="0"/>
                </a:effectLst>
              </a:rPr>
            </a:br>
            <a:r>
              <a:rPr lang="en-US" sz="2400" cap="all" dirty="0">
                <a:ln w="0"/>
                <a:solidFill>
                  <a:schemeClr val="accent1">
                    <a:lumMod val="75000"/>
                  </a:schemeClr>
                </a:solidFill>
                <a:effectLst>
                  <a:outerShdw blurRad="38100" dist="38100" dir="2700000" algn="tl">
                    <a:srgbClr val="000000">
                      <a:alpha val="43137"/>
                    </a:srgbClr>
                  </a:outerShdw>
                  <a:reflection blurRad="12700" stA="50000" endPos="50000" dist="5000" dir="5400000" sy="-100000" rotWithShape="0"/>
                </a:effectLst>
              </a:rPr>
              <a:t>ON</a:t>
            </a:r>
            <a:br>
              <a:rPr lang="en-US" sz="2400" cap="all" dirty="0">
                <a:ln w="0"/>
                <a:solidFill>
                  <a:schemeClr val="accent1">
                    <a:lumMod val="75000"/>
                  </a:schemeClr>
                </a:solidFill>
                <a:effectLst>
                  <a:outerShdw blurRad="38100" dist="38100" dir="2700000" algn="tl">
                    <a:srgbClr val="000000">
                      <a:alpha val="43137"/>
                    </a:srgbClr>
                  </a:outerShdw>
                  <a:reflection blurRad="12700" stA="50000" endPos="50000" dist="5000" dir="5400000" sy="-100000" rotWithShape="0"/>
                </a:effectLst>
              </a:rPr>
            </a:br>
            <a:r>
              <a:rPr lang="en-US" sz="2400" cap="all" dirty="0">
                <a:ln w="0"/>
                <a:solidFill>
                  <a:schemeClr val="accent1">
                    <a:lumMod val="75000"/>
                  </a:schemeClr>
                </a:solidFill>
                <a:effectLst>
                  <a:outerShdw blurRad="38100" dist="38100" dir="2700000" algn="tl">
                    <a:srgbClr val="000000">
                      <a:alpha val="43137"/>
                    </a:srgbClr>
                  </a:outerShdw>
                  <a:reflection blurRad="12700" stA="50000" endPos="50000" dist="5000" dir="5400000" sy="-100000" rotWithShape="0"/>
                </a:effectLst>
              </a:rPr>
              <a:t>EXPLORATORY </a:t>
            </a:r>
            <a:r>
              <a:rPr lang="en-US" sz="2800" cap="all" dirty="0">
                <a:ln w="0"/>
                <a:solidFill>
                  <a:schemeClr val="accent1">
                    <a:lumMod val="75000"/>
                  </a:schemeClr>
                </a:solidFill>
                <a:effectLst>
                  <a:outerShdw blurRad="38100" dist="38100" dir="2700000" algn="tl">
                    <a:srgbClr val="000000">
                      <a:alpha val="43137"/>
                    </a:srgbClr>
                  </a:outerShdw>
                  <a:reflection blurRad="12700" stA="50000" endPos="50000" dist="5000" dir="5400000" sy="-100000" rotWithShape="0"/>
                </a:effectLst>
              </a:rPr>
              <a:t>data analysis</a:t>
            </a:r>
            <a:br>
              <a:rPr lang="en-US" sz="2400" cap="all" dirty="0">
                <a:ln w="0"/>
                <a:solidFill>
                  <a:schemeClr val="accent1">
                    <a:lumMod val="75000"/>
                  </a:schemeClr>
                </a:solidFill>
                <a:effectLst>
                  <a:outerShdw blurRad="38100" dist="38100" dir="2700000" algn="tl">
                    <a:srgbClr val="000000">
                      <a:alpha val="43137"/>
                    </a:srgbClr>
                  </a:outerShdw>
                  <a:reflection blurRad="12700" stA="50000" endPos="50000" dist="5000" dir="5400000" sy="-100000" rotWithShape="0"/>
                </a:effectLst>
              </a:rPr>
            </a:br>
            <a:r>
              <a:rPr lang="en-US" sz="2400" cap="all" dirty="0">
                <a:ln w="0"/>
                <a:solidFill>
                  <a:schemeClr val="accent1">
                    <a:lumMod val="75000"/>
                  </a:schemeClr>
                </a:solidFill>
                <a:effectLst>
                  <a:outerShdw blurRad="38100" dist="38100" dir="2700000" algn="tl">
                    <a:srgbClr val="000000">
                      <a:alpha val="43137"/>
                    </a:srgbClr>
                  </a:outerShdw>
                  <a:reflection blurRad="12700" stA="50000" endPos="50000" dist="5000" dir="5400000" sy="-100000" rotWithShape="0"/>
                </a:effectLst>
              </a:rPr>
              <a:t>(credit eda case-study)</a:t>
            </a:r>
          </a:p>
        </p:txBody>
      </p:sp>
      <p:sp>
        <p:nvSpPr>
          <p:cNvPr id="3" name="Subtitle 2"/>
          <p:cNvSpPr>
            <a:spLocks noGrp="1"/>
          </p:cNvSpPr>
          <p:nvPr>
            <p:ph type="subTitle" idx="1"/>
          </p:nvPr>
        </p:nvSpPr>
        <p:spPr/>
        <p:txBody>
          <a:bodyPr/>
          <a:lstStyle/>
          <a:p>
            <a:pPr algn="r"/>
            <a:r>
              <a:rPr lang="en-US" dirty="0"/>
              <a:t>		</a:t>
            </a:r>
          </a:p>
          <a:p>
            <a:pPr algn="r"/>
            <a:endParaRPr lang="en-US" dirty="0"/>
          </a:p>
          <a:p>
            <a:pPr algn="r"/>
            <a:r>
              <a:rPr lang="en-US" dirty="0"/>
              <a:t>	</a:t>
            </a:r>
          </a:p>
        </p:txBody>
      </p:sp>
      <p:sp>
        <p:nvSpPr>
          <p:cNvPr id="4" name="TextBox 3"/>
          <p:cNvSpPr txBox="1"/>
          <p:nvPr/>
        </p:nvSpPr>
        <p:spPr>
          <a:xfrm>
            <a:off x="2133600" y="5842337"/>
            <a:ext cx="6553200" cy="1015663"/>
          </a:xfrm>
          <a:prstGeom prst="rect">
            <a:avLst/>
          </a:prstGeom>
          <a:solidFill>
            <a:schemeClr val="accent1">
              <a:lumMod val="20000"/>
              <a:lumOff val="80000"/>
            </a:schemeClr>
          </a:solid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2000" b="1" spc="150" dirty="0">
                <a:ln w="11430"/>
                <a:solidFill>
                  <a:schemeClr val="accent1">
                    <a:lumMod val="75000"/>
                  </a:schemeClr>
                </a:solidFill>
                <a:effectLst>
                  <a:outerShdw blurRad="25400" algn="tl" rotWithShape="0">
                    <a:srgbClr val="000000">
                      <a:alpha val="43000"/>
                    </a:srgbClr>
                  </a:outerShdw>
                </a:effectLst>
              </a:rPr>
              <a:t>			By:</a:t>
            </a:r>
          </a:p>
          <a:p>
            <a:r>
              <a:rPr lang="en-US" sz="2000" b="1" spc="150" dirty="0">
                <a:ln w="11430"/>
                <a:solidFill>
                  <a:schemeClr val="accent1">
                    <a:lumMod val="75000"/>
                  </a:schemeClr>
                </a:solidFill>
                <a:effectLst>
                  <a:outerShdw blurRad="25400" algn="tl" rotWithShape="0">
                    <a:srgbClr val="000000">
                      <a:alpha val="43000"/>
                    </a:srgbClr>
                  </a:outerShdw>
                </a:effectLst>
              </a:rPr>
              <a:t>			Anshu Mani</a:t>
            </a:r>
          </a:p>
          <a:p>
            <a:r>
              <a:rPr lang="en-US" sz="2000" b="1" spc="150" dirty="0">
                <a:ln w="11430"/>
                <a:solidFill>
                  <a:schemeClr val="accent1">
                    <a:lumMod val="75000"/>
                  </a:schemeClr>
                </a:solidFill>
                <a:effectLst>
                  <a:outerShdw blurRad="25400" algn="tl" rotWithShape="0">
                    <a:srgbClr val="000000">
                      <a:alpha val="43000"/>
                    </a:srgbClr>
                  </a:outerShdw>
                </a:effectLst>
              </a:rPr>
              <a:t>			Palliparicharya Mishra</a:t>
            </a:r>
          </a:p>
        </p:txBody>
      </p:sp>
      <p:pic>
        <p:nvPicPr>
          <p:cNvPr id="5" name="Picture 4" descr="eda1.jpeg"/>
          <p:cNvPicPr>
            <a:picLocks noChangeAspect="1"/>
          </p:cNvPicPr>
          <p:nvPr/>
        </p:nvPicPr>
        <p:blipFill>
          <a:blip r:embed="rId3" cstate="print"/>
          <a:stretch>
            <a:fillRect/>
          </a:stretch>
        </p:blipFill>
        <p:spPr>
          <a:xfrm>
            <a:off x="2362201" y="2690811"/>
            <a:ext cx="5943600" cy="2922411"/>
          </a:xfrm>
          <a:prstGeom prst="round2DiagRect">
            <a:avLst>
              <a:gd name="adj1" fmla="val 16667"/>
              <a:gd name="adj2" fmla="val 0"/>
            </a:avLst>
          </a:prstGeom>
          <a:ln/>
        </p:spPr>
        <p:style>
          <a:lnRef idx="2">
            <a:schemeClr val="accent1"/>
          </a:lnRef>
          <a:fillRef idx="1">
            <a:schemeClr val="lt1"/>
          </a:fillRef>
          <a:effectRef idx="0">
            <a:schemeClr val="accent1"/>
          </a:effectRef>
          <a:fontRef idx="minor">
            <a:schemeClr val="dk1"/>
          </a:fontRef>
        </p:style>
      </p:pic>
      <p:sp>
        <p:nvSpPr>
          <p:cNvPr id="6" name="Slide Number Placeholder 5"/>
          <p:cNvSpPr>
            <a:spLocks noGrp="1"/>
          </p:cNvSpPr>
          <p:nvPr>
            <p:ph type="sldNum" sz="quarter" idx="12"/>
          </p:nvPr>
        </p:nvSpPr>
        <p:spPr/>
        <p:txBody>
          <a:bodyPr/>
          <a:lstStyle/>
          <a:p>
            <a:fld id="{707E5F81-5583-49DA-B127-415E2B14B4E8}"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458200" cy="6858000"/>
          </a:xfrm>
        </p:spPr>
        <p:txBody>
          <a:bodyPr>
            <a:normAutofit/>
          </a:bodyPr>
          <a:lstStyle/>
          <a:p>
            <a:pPr>
              <a:buNone/>
            </a:pPr>
            <a:r>
              <a:rPr lang="en-US" sz="1800" b="1" dirty="0">
                <a:solidFill>
                  <a:schemeClr val="accent1">
                    <a:lumMod val="75000"/>
                  </a:schemeClr>
                </a:solidFill>
              </a:rPr>
              <a:t>3. </a:t>
            </a:r>
            <a:r>
              <a:rPr lang="en-US" sz="1800" b="1" u="sng" dirty="0">
                <a:solidFill>
                  <a:schemeClr val="accent1">
                    <a:lumMod val="75000"/>
                  </a:schemeClr>
                </a:solidFill>
              </a:rPr>
              <a:t>Income Range For Defaulters and Non-defaulters:</a:t>
            </a:r>
          </a:p>
          <a:p>
            <a:pPr>
              <a:buNone/>
            </a:pPr>
            <a:endParaRPr lang="en-US" sz="1800" b="1" dirty="0">
              <a:solidFill>
                <a:schemeClr val="accent1">
                  <a:lumMod val="75000"/>
                </a:schemeClr>
              </a:solidFill>
            </a:endParaRPr>
          </a:p>
        </p:txBody>
      </p:sp>
      <p:sp>
        <p:nvSpPr>
          <p:cNvPr id="4" name="Slide Number Placeholder 3"/>
          <p:cNvSpPr>
            <a:spLocks noGrp="1"/>
          </p:cNvSpPr>
          <p:nvPr>
            <p:ph type="sldNum" sz="quarter" idx="15"/>
          </p:nvPr>
        </p:nvSpPr>
        <p:spPr/>
        <p:txBody>
          <a:bodyPr/>
          <a:lstStyle/>
          <a:p>
            <a:fld id="{707E5F81-5583-49DA-B127-415E2B14B4E8}" type="slidenum">
              <a:rPr lang="en-US" smtClean="0"/>
              <a:t>10</a:t>
            </a:fld>
            <a:endParaRPr lang="en-US"/>
          </a:p>
        </p:txBody>
      </p:sp>
      <p:pic>
        <p:nvPicPr>
          <p:cNvPr id="22531" name="Picture 3"/>
          <p:cNvPicPr>
            <a:picLocks noChangeAspect="1" noChangeArrowheads="1"/>
          </p:cNvPicPr>
          <p:nvPr/>
        </p:nvPicPr>
        <p:blipFill>
          <a:blip r:embed="rId2" cstate="print"/>
          <a:srcRect/>
          <a:stretch>
            <a:fillRect/>
          </a:stretch>
        </p:blipFill>
        <p:spPr bwMode="auto">
          <a:xfrm>
            <a:off x="152400" y="457200"/>
            <a:ext cx="8610600" cy="4724400"/>
          </a:xfrm>
          <a:prstGeom prst="rect">
            <a:avLst/>
          </a:prstGeom>
          <a:noFill/>
          <a:ln w="9525">
            <a:noFill/>
            <a:miter lim="800000"/>
            <a:headEnd/>
            <a:tailEnd/>
          </a:ln>
        </p:spPr>
      </p:pic>
      <p:sp>
        <p:nvSpPr>
          <p:cNvPr id="7" name="Rectangle 6"/>
          <p:cNvSpPr/>
          <p:nvPr/>
        </p:nvSpPr>
        <p:spPr>
          <a:xfrm>
            <a:off x="228600" y="5334000"/>
            <a:ext cx="8610600" cy="1323439"/>
          </a:xfrm>
          <a:prstGeom prst="rect">
            <a:avLst/>
          </a:prstGeom>
        </p:spPr>
        <p:txBody>
          <a:bodyPr wrap="square">
            <a:spAutoFit/>
          </a:bodyPr>
          <a:lstStyle/>
          <a:p>
            <a:r>
              <a:rPr lang="en-US" sz="1600" b="1" dirty="0"/>
              <a:t>Inferences</a:t>
            </a:r>
            <a:r>
              <a:rPr lang="en-US" sz="1600" dirty="0"/>
              <a:t>:</a:t>
            </a:r>
          </a:p>
          <a:p>
            <a:pPr marL="342900" indent="-342900"/>
            <a:r>
              <a:rPr lang="en-US" sz="1600" dirty="0"/>
              <a:t>1.The very High income group has least rate of default. They constitute 17.3 %  </a:t>
            </a:r>
          </a:p>
          <a:p>
            <a:pPr marL="342900" indent="-342900"/>
            <a:r>
              <a:rPr lang="en-US" sz="1600" dirty="0"/>
              <a:t>in case of defaulters and 20.1% in case of non-defaulters, clearly having a low </a:t>
            </a:r>
          </a:p>
          <a:p>
            <a:pPr marL="342900" indent="-342900"/>
            <a:r>
              <a:rPr lang="en-US" sz="1600" dirty="0"/>
              <a:t>default rate.</a:t>
            </a:r>
          </a:p>
          <a:p>
            <a:r>
              <a:rPr lang="en-US" sz="1600" dirty="0"/>
              <a:t> 2. The low income group has more default rate followed by High income group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534400" cy="6858000"/>
          </a:xfrm>
        </p:spPr>
        <p:txBody>
          <a:bodyPr>
            <a:normAutofit/>
          </a:bodyPr>
          <a:lstStyle/>
          <a:p>
            <a:pPr>
              <a:buNone/>
            </a:pPr>
            <a:r>
              <a:rPr lang="en-US" sz="1800" b="1" dirty="0">
                <a:solidFill>
                  <a:schemeClr val="accent1">
                    <a:lumMod val="75000"/>
                  </a:schemeClr>
                </a:solidFill>
              </a:rPr>
              <a:t>4. </a:t>
            </a:r>
            <a:r>
              <a:rPr lang="en-US" sz="1800" b="1" u="sng" dirty="0">
                <a:solidFill>
                  <a:schemeClr val="accent1">
                    <a:lumMod val="75000"/>
                  </a:schemeClr>
                </a:solidFill>
              </a:rPr>
              <a:t>Age-Group Analysis for Defaulters and Non-defaulters:</a:t>
            </a:r>
          </a:p>
          <a:p>
            <a:pPr>
              <a:buNone/>
            </a:pPr>
            <a:endParaRPr lang="en-US" sz="1800" b="1" dirty="0">
              <a:solidFill>
                <a:schemeClr val="accent1">
                  <a:lumMod val="75000"/>
                </a:schemeClr>
              </a:solidFill>
            </a:endParaRPr>
          </a:p>
        </p:txBody>
      </p:sp>
      <p:sp>
        <p:nvSpPr>
          <p:cNvPr id="4" name="Slide Number Placeholder 3"/>
          <p:cNvSpPr>
            <a:spLocks noGrp="1"/>
          </p:cNvSpPr>
          <p:nvPr>
            <p:ph type="sldNum" sz="quarter" idx="15"/>
          </p:nvPr>
        </p:nvSpPr>
        <p:spPr/>
        <p:txBody>
          <a:bodyPr/>
          <a:lstStyle/>
          <a:p>
            <a:fld id="{707E5F81-5583-49DA-B127-415E2B14B4E8}" type="slidenum">
              <a:rPr lang="en-US" smtClean="0"/>
              <a:t>11</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228600" y="381000"/>
            <a:ext cx="8534401" cy="4343400"/>
          </a:xfrm>
          <a:prstGeom prst="rect">
            <a:avLst/>
          </a:prstGeom>
          <a:noFill/>
          <a:ln w="9525">
            <a:noFill/>
            <a:miter lim="800000"/>
            <a:headEnd/>
            <a:tailEnd/>
          </a:ln>
        </p:spPr>
      </p:pic>
      <p:sp>
        <p:nvSpPr>
          <p:cNvPr id="6" name="Rectangle 5"/>
          <p:cNvSpPr/>
          <p:nvPr/>
        </p:nvSpPr>
        <p:spPr>
          <a:xfrm>
            <a:off x="228600" y="4800600"/>
            <a:ext cx="8077200" cy="2062103"/>
          </a:xfrm>
          <a:prstGeom prst="rect">
            <a:avLst/>
          </a:prstGeom>
        </p:spPr>
        <p:txBody>
          <a:bodyPr wrap="square">
            <a:spAutoFit/>
          </a:bodyPr>
          <a:lstStyle/>
          <a:p>
            <a:r>
              <a:rPr lang="en-US" sz="1600" b="1" dirty="0"/>
              <a:t>Inferences</a:t>
            </a:r>
            <a:r>
              <a:rPr lang="en-US" sz="1600" dirty="0"/>
              <a:t>:</a:t>
            </a:r>
          </a:p>
          <a:p>
            <a:r>
              <a:rPr lang="en-US" sz="1600" dirty="0"/>
              <a:t>1.We can see that people in the age group [21-30] have highest default rate , constituting 24.5% in case of defaulters as compared to only 16.8% in case of non-defaulters. so they </a:t>
            </a:r>
          </a:p>
          <a:p>
            <a:r>
              <a:rPr lang="en-US" sz="1600" dirty="0"/>
              <a:t>are riskiest people to give loan. This is followed by people in age group [31-40] who form the highest number of applicants.</a:t>
            </a:r>
          </a:p>
          <a:p>
            <a:r>
              <a:rPr lang="en-US" sz="1600" dirty="0"/>
              <a:t>2. With increase in Age, probably after 40 years the rate of default reduces. Possible reason could be , employment of people, increment in salary..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610600" cy="6858000"/>
          </a:xfrm>
        </p:spPr>
        <p:txBody>
          <a:bodyPr>
            <a:normAutofit/>
          </a:bodyPr>
          <a:lstStyle/>
          <a:p>
            <a:pPr>
              <a:buNone/>
            </a:pPr>
            <a:r>
              <a:rPr lang="en-US" sz="2000" b="1" u="sng" dirty="0">
                <a:solidFill>
                  <a:schemeClr val="accent1">
                    <a:lumMod val="75000"/>
                  </a:schemeClr>
                </a:solidFill>
              </a:rPr>
              <a:t>BI-VARIATE ANALYSIS</a:t>
            </a:r>
          </a:p>
          <a:p>
            <a:pPr>
              <a:buNone/>
            </a:pPr>
            <a:r>
              <a:rPr lang="en-US" sz="1600" b="1" dirty="0">
                <a:solidFill>
                  <a:schemeClr val="accent1">
                    <a:lumMod val="75000"/>
                  </a:schemeClr>
                </a:solidFill>
              </a:rPr>
              <a:t>1.</a:t>
            </a:r>
            <a:r>
              <a:rPr lang="en-US" sz="1600" b="1" u="sng" dirty="0">
                <a:solidFill>
                  <a:schemeClr val="accent1">
                    <a:lumMod val="75000"/>
                  </a:schemeClr>
                </a:solidFill>
              </a:rPr>
              <a:t>Income Amount Vs Education For Defaulters  &amp; Non-defaulters:</a:t>
            </a:r>
          </a:p>
          <a:p>
            <a:pPr>
              <a:buNone/>
            </a:pPr>
            <a:endParaRPr lang="en-US" sz="1600" b="1" dirty="0">
              <a:solidFill>
                <a:schemeClr val="accent1">
                  <a:lumMod val="75000"/>
                </a:schemeClr>
              </a:solidFill>
            </a:endParaRPr>
          </a:p>
        </p:txBody>
      </p:sp>
      <p:sp>
        <p:nvSpPr>
          <p:cNvPr id="4" name="Slide Number Placeholder 3"/>
          <p:cNvSpPr>
            <a:spLocks noGrp="1"/>
          </p:cNvSpPr>
          <p:nvPr>
            <p:ph type="sldNum" sz="quarter" idx="15"/>
          </p:nvPr>
        </p:nvSpPr>
        <p:spPr/>
        <p:txBody>
          <a:bodyPr/>
          <a:lstStyle/>
          <a:p>
            <a:fld id="{707E5F81-5583-49DA-B127-415E2B14B4E8}" type="slidenum">
              <a:rPr lang="en-US" smtClean="0"/>
              <a:t>12</a:t>
            </a:fld>
            <a:endParaRPr lang="en-US"/>
          </a:p>
        </p:txBody>
      </p:sp>
      <p:pic>
        <p:nvPicPr>
          <p:cNvPr id="24578" name="Picture 2"/>
          <p:cNvPicPr>
            <a:picLocks noChangeAspect="1" noChangeArrowheads="1"/>
          </p:cNvPicPr>
          <p:nvPr/>
        </p:nvPicPr>
        <p:blipFill>
          <a:blip r:embed="rId2" cstate="print"/>
          <a:srcRect/>
          <a:stretch>
            <a:fillRect/>
          </a:stretch>
        </p:blipFill>
        <p:spPr bwMode="auto">
          <a:xfrm>
            <a:off x="4191000" y="762000"/>
            <a:ext cx="4571999" cy="4343400"/>
          </a:xfrm>
          <a:prstGeom prst="rect">
            <a:avLst/>
          </a:prstGeom>
          <a:noFill/>
          <a:ln w="9525">
            <a:noFill/>
            <a:miter lim="800000"/>
            <a:headEnd/>
            <a:tailEnd/>
          </a:ln>
        </p:spPr>
      </p:pic>
      <p:sp>
        <p:nvSpPr>
          <p:cNvPr id="6" name="Rectangle 5"/>
          <p:cNvSpPr/>
          <p:nvPr/>
        </p:nvSpPr>
        <p:spPr>
          <a:xfrm>
            <a:off x="0" y="5042118"/>
            <a:ext cx="8839200" cy="1815882"/>
          </a:xfrm>
          <a:prstGeom prst="rect">
            <a:avLst/>
          </a:prstGeom>
        </p:spPr>
        <p:txBody>
          <a:bodyPr wrap="square">
            <a:spAutoFit/>
          </a:bodyPr>
          <a:lstStyle/>
          <a:p>
            <a:endParaRPr lang="en-US" sz="1600" dirty="0"/>
          </a:p>
          <a:p>
            <a:r>
              <a:rPr lang="en-US" sz="1600" b="1" dirty="0"/>
              <a:t>  Inferences:</a:t>
            </a:r>
          </a:p>
          <a:p>
            <a:pPr marL="120650" indent="-120650"/>
            <a:r>
              <a:rPr lang="en-US" sz="1600" dirty="0"/>
              <a:t>  1.Clients holding Higher academic degree have high credit amount with Civil </a:t>
            </a:r>
          </a:p>
          <a:p>
            <a:pPr marL="120650" indent="-120650"/>
            <a:r>
              <a:rPr lang="en-US" sz="1600" dirty="0"/>
              <a:t>   Marriage being highest.</a:t>
            </a:r>
          </a:p>
          <a:p>
            <a:r>
              <a:rPr lang="en-US" sz="1600" dirty="0"/>
              <a:t>  2.Clients having lower education tend to have a lower credit amount.</a:t>
            </a:r>
          </a:p>
          <a:p>
            <a:r>
              <a:rPr lang="en-US" sz="1600" dirty="0"/>
              <a:t>  3. Married clients have highest credit amounts in all the education segments except </a:t>
            </a:r>
          </a:p>
          <a:p>
            <a:r>
              <a:rPr lang="en-US" sz="1600" dirty="0"/>
              <a:t>   in Academic degree</a:t>
            </a:r>
          </a:p>
        </p:txBody>
      </p:sp>
      <p:pic>
        <p:nvPicPr>
          <p:cNvPr id="24579" name="Picture 3"/>
          <p:cNvPicPr>
            <a:picLocks noChangeAspect="1" noChangeArrowheads="1"/>
          </p:cNvPicPr>
          <p:nvPr/>
        </p:nvPicPr>
        <p:blipFill>
          <a:blip r:embed="rId3" cstate="print"/>
          <a:srcRect/>
          <a:stretch>
            <a:fillRect/>
          </a:stretch>
        </p:blipFill>
        <p:spPr bwMode="auto">
          <a:xfrm>
            <a:off x="228600" y="762000"/>
            <a:ext cx="4191000" cy="43624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534400" cy="6858000"/>
          </a:xfrm>
        </p:spPr>
        <p:txBody>
          <a:bodyPr>
            <a:normAutofit/>
          </a:bodyPr>
          <a:lstStyle/>
          <a:p>
            <a:pPr>
              <a:buNone/>
            </a:pPr>
            <a:r>
              <a:rPr lang="en-US" sz="1800" b="1" dirty="0">
                <a:solidFill>
                  <a:schemeClr val="accent1">
                    <a:lumMod val="75000"/>
                  </a:schemeClr>
                </a:solidFill>
              </a:rPr>
              <a:t>2.</a:t>
            </a:r>
            <a:r>
              <a:rPr lang="en-US" sz="1800" b="1" u="sng" dirty="0">
                <a:solidFill>
                  <a:schemeClr val="accent1">
                    <a:lumMod val="75000"/>
                  </a:schemeClr>
                </a:solidFill>
              </a:rPr>
              <a:t>Credit Amount Vs Education For Defaulters &amp; Non-defaulters</a:t>
            </a:r>
          </a:p>
          <a:p>
            <a:pPr>
              <a:buNone/>
            </a:pPr>
            <a:endParaRPr lang="en-US" sz="1800" b="1" dirty="0">
              <a:solidFill>
                <a:schemeClr val="accent1">
                  <a:lumMod val="75000"/>
                </a:schemeClr>
              </a:solidFill>
            </a:endParaRPr>
          </a:p>
        </p:txBody>
      </p:sp>
      <p:sp>
        <p:nvSpPr>
          <p:cNvPr id="4" name="Slide Number Placeholder 3"/>
          <p:cNvSpPr>
            <a:spLocks noGrp="1"/>
          </p:cNvSpPr>
          <p:nvPr>
            <p:ph type="sldNum" sz="quarter" idx="15"/>
          </p:nvPr>
        </p:nvSpPr>
        <p:spPr/>
        <p:txBody>
          <a:bodyPr/>
          <a:lstStyle/>
          <a:p>
            <a:fld id="{707E5F81-5583-49DA-B127-415E2B14B4E8}" type="slidenum">
              <a:rPr lang="en-US" smtClean="0"/>
              <a:t>13</a:t>
            </a:fld>
            <a:endParaRPr lang="en-US"/>
          </a:p>
        </p:txBody>
      </p:sp>
      <p:pic>
        <p:nvPicPr>
          <p:cNvPr id="25603" name="Picture 3"/>
          <p:cNvPicPr>
            <a:picLocks noChangeAspect="1" noChangeArrowheads="1"/>
          </p:cNvPicPr>
          <p:nvPr/>
        </p:nvPicPr>
        <p:blipFill>
          <a:blip r:embed="rId2" cstate="print"/>
          <a:srcRect/>
          <a:stretch>
            <a:fillRect/>
          </a:stretch>
        </p:blipFill>
        <p:spPr bwMode="auto">
          <a:xfrm>
            <a:off x="228600" y="381000"/>
            <a:ext cx="3962400" cy="3581400"/>
          </a:xfrm>
          <a:prstGeom prst="rect">
            <a:avLst/>
          </a:prstGeom>
          <a:noFill/>
          <a:ln w="9525">
            <a:noFill/>
            <a:miter lim="800000"/>
            <a:headEnd/>
            <a:tailEnd/>
          </a:ln>
        </p:spPr>
      </p:pic>
      <p:pic>
        <p:nvPicPr>
          <p:cNvPr id="25604" name="Picture 4"/>
          <p:cNvPicPr>
            <a:picLocks noChangeAspect="1" noChangeArrowheads="1"/>
          </p:cNvPicPr>
          <p:nvPr/>
        </p:nvPicPr>
        <p:blipFill>
          <a:blip r:embed="rId3" cstate="print"/>
          <a:srcRect/>
          <a:stretch>
            <a:fillRect/>
          </a:stretch>
        </p:blipFill>
        <p:spPr bwMode="auto">
          <a:xfrm>
            <a:off x="4191000" y="381000"/>
            <a:ext cx="4495800" cy="3429000"/>
          </a:xfrm>
          <a:prstGeom prst="rect">
            <a:avLst/>
          </a:prstGeom>
          <a:noFill/>
          <a:ln w="9525">
            <a:noFill/>
            <a:miter lim="800000"/>
            <a:headEnd/>
            <a:tailEnd/>
          </a:ln>
        </p:spPr>
      </p:pic>
      <p:sp>
        <p:nvSpPr>
          <p:cNvPr id="8" name="Rectangle 7"/>
          <p:cNvSpPr/>
          <p:nvPr/>
        </p:nvSpPr>
        <p:spPr>
          <a:xfrm>
            <a:off x="152400" y="4038600"/>
            <a:ext cx="8686800" cy="1077218"/>
          </a:xfrm>
          <a:prstGeom prst="rect">
            <a:avLst/>
          </a:prstGeom>
        </p:spPr>
        <p:txBody>
          <a:bodyPr wrap="square">
            <a:spAutoFit/>
          </a:bodyPr>
          <a:lstStyle/>
          <a:p>
            <a:r>
              <a:rPr lang="en-US" sz="1600" b="1" dirty="0"/>
              <a:t>Inferences For Defaulters:</a:t>
            </a:r>
          </a:p>
          <a:p>
            <a:r>
              <a:rPr lang="en-US" sz="1600" dirty="0"/>
              <a:t>1. Married Academic Degree holding clients generally have a higher credit amount.</a:t>
            </a:r>
          </a:p>
          <a:p>
            <a:r>
              <a:rPr lang="en-US" sz="1600" dirty="0"/>
              <a:t>2. Clients having lower education tend to have a lower credit amount.</a:t>
            </a:r>
          </a:p>
          <a:p>
            <a:r>
              <a:rPr lang="en-US" sz="1600" dirty="0"/>
              <a:t>3. Across all education segments married clients have a higher credit amount.</a:t>
            </a:r>
          </a:p>
        </p:txBody>
      </p:sp>
      <p:sp>
        <p:nvSpPr>
          <p:cNvPr id="9" name="Rectangle 8"/>
          <p:cNvSpPr/>
          <p:nvPr/>
        </p:nvSpPr>
        <p:spPr>
          <a:xfrm>
            <a:off x="152400" y="5181600"/>
            <a:ext cx="8610600" cy="1569660"/>
          </a:xfrm>
          <a:prstGeom prst="rect">
            <a:avLst/>
          </a:prstGeom>
        </p:spPr>
        <p:txBody>
          <a:bodyPr wrap="square">
            <a:spAutoFit/>
          </a:bodyPr>
          <a:lstStyle/>
          <a:p>
            <a:r>
              <a:rPr lang="en-US" sz="1600" b="1" dirty="0"/>
              <a:t>Inferences For Non-defaulters:</a:t>
            </a:r>
            <a:endParaRPr lang="en-US" sz="1600" dirty="0"/>
          </a:p>
          <a:p>
            <a:r>
              <a:rPr lang="en-US" sz="1600" dirty="0"/>
              <a:t>1.Clients holding Higher academic degree have high credit amount with Civil </a:t>
            </a:r>
          </a:p>
          <a:p>
            <a:r>
              <a:rPr lang="en-US" sz="1600" dirty="0"/>
              <a:t>Marriage being highest. </a:t>
            </a:r>
          </a:p>
          <a:p>
            <a:r>
              <a:rPr lang="en-US" sz="1600" dirty="0"/>
              <a:t>2.Clients having lower education tend to have a lower credit amount. </a:t>
            </a:r>
          </a:p>
          <a:p>
            <a:r>
              <a:rPr lang="en-US" sz="1600" dirty="0"/>
              <a:t>3. Married clients have highest credit amounts in all the education segments except </a:t>
            </a:r>
          </a:p>
          <a:p>
            <a:r>
              <a:rPr lang="en-US" sz="1600" dirty="0"/>
              <a:t>in Academic degree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534400" cy="6858000"/>
          </a:xfrm>
        </p:spPr>
        <p:txBody>
          <a:bodyPr>
            <a:normAutofit/>
          </a:bodyPr>
          <a:lstStyle/>
          <a:p>
            <a:pPr marL="0" indent="0">
              <a:buNone/>
            </a:pPr>
            <a:r>
              <a:rPr lang="en-US" sz="1800" b="1" dirty="0">
                <a:solidFill>
                  <a:schemeClr val="accent1">
                    <a:lumMod val="75000"/>
                  </a:schemeClr>
                </a:solidFill>
              </a:rPr>
              <a:t>3.</a:t>
            </a:r>
            <a:r>
              <a:rPr lang="en-US" sz="1800" b="1" u="sng" dirty="0">
                <a:solidFill>
                  <a:schemeClr val="accent1">
                    <a:lumMod val="75000"/>
                  </a:schemeClr>
                </a:solidFill>
              </a:rPr>
              <a:t>Top 10 correlations for Defaulters and Non-defaulters:</a:t>
            </a:r>
            <a:endParaRPr lang="en-US" sz="1800" b="1" dirty="0">
              <a:solidFill>
                <a:schemeClr val="accent1">
                  <a:lumMod val="75000"/>
                </a:schemeClr>
              </a:solidFill>
            </a:endParaRPr>
          </a:p>
        </p:txBody>
      </p:sp>
      <p:sp>
        <p:nvSpPr>
          <p:cNvPr id="4" name="Slide Number Placeholder 3"/>
          <p:cNvSpPr>
            <a:spLocks noGrp="1"/>
          </p:cNvSpPr>
          <p:nvPr>
            <p:ph type="sldNum" sz="quarter" idx="15"/>
          </p:nvPr>
        </p:nvSpPr>
        <p:spPr/>
        <p:txBody>
          <a:bodyPr/>
          <a:lstStyle/>
          <a:p>
            <a:fld id="{707E5F81-5583-49DA-B127-415E2B14B4E8}" type="slidenum">
              <a:rPr lang="en-US" smtClean="0"/>
              <a:t>14</a:t>
            </a:fld>
            <a:endParaRPr lang="en-US"/>
          </a:p>
        </p:txBody>
      </p:sp>
      <p:pic>
        <p:nvPicPr>
          <p:cNvPr id="26626" name="Picture 2"/>
          <p:cNvPicPr>
            <a:picLocks noChangeAspect="1" noChangeArrowheads="1"/>
          </p:cNvPicPr>
          <p:nvPr/>
        </p:nvPicPr>
        <p:blipFill>
          <a:blip r:embed="rId2" cstate="print"/>
          <a:srcRect/>
          <a:stretch>
            <a:fillRect/>
          </a:stretch>
        </p:blipFill>
        <p:spPr bwMode="auto">
          <a:xfrm>
            <a:off x="228601" y="457200"/>
            <a:ext cx="4267199" cy="3289366"/>
          </a:xfrm>
          <a:prstGeom prst="rect">
            <a:avLst/>
          </a:prstGeom>
          <a:ln>
            <a:noFill/>
          </a:ln>
          <a:effectLst>
            <a:outerShdw blurRad="190500" algn="tl" rotWithShape="0">
              <a:srgbClr val="000000">
                <a:alpha val="70000"/>
              </a:srgbClr>
            </a:outerShdw>
          </a:effectLst>
        </p:spPr>
      </p:pic>
      <p:pic>
        <p:nvPicPr>
          <p:cNvPr id="26627" name="Picture 3"/>
          <p:cNvPicPr>
            <a:picLocks noChangeAspect="1" noChangeArrowheads="1"/>
          </p:cNvPicPr>
          <p:nvPr/>
        </p:nvPicPr>
        <p:blipFill>
          <a:blip r:embed="rId3" cstate="print"/>
          <a:srcRect/>
          <a:stretch>
            <a:fillRect/>
          </a:stretch>
        </p:blipFill>
        <p:spPr bwMode="auto">
          <a:xfrm>
            <a:off x="4572000" y="381000"/>
            <a:ext cx="4181475" cy="328936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14300" y="4102761"/>
            <a:ext cx="8915400" cy="1169551"/>
          </a:xfrm>
          <a:prstGeom prst="rect">
            <a:avLst/>
          </a:prstGeom>
        </p:spPr>
        <p:txBody>
          <a:bodyPr wrap="square">
            <a:spAutoFit/>
          </a:bodyPr>
          <a:lstStyle/>
          <a:p>
            <a:r>
              <a:rPr lang="en-US" sz="1400" b="1" dirty="0"/>
              <a:t>Analysis For Defaulters </a:t>
            </a:r>
            <a:r>
              <a:rPr lang="en-US" sz="1400" dirty="0"/>
              <a:t>:</a:t>
            </a:r>
          </a:p>
          <a:p>
            <a:r>
              <a:rPr lang="en-US" sz="1400" dirty="0"/>
              <a:t>1. (AGE  , DAYS_BIRTH) and (AMT_GOODS_PRICE , AMT_CREDIT) are highly correlated.</a:t>
            </a:r>
          </a:p>
          <a:p>
            <a:r>
              <a:rPr lang="en-US" sz="1400" dirty="0"/>
              <a:t>2. (AMT_ANNUITY , AMT_CREDIT) and (AMT_GOOD_PRICE ,AMT_ANNUITY) are </a:t>
            </a:r>
          </a:p>
          <a:p>
            <a:r>
              <a:rPr lang="en-US" sz="1400" dirty="0"/>
              <a:t>moderately correlated.</a:t>
            </a:r>
          </a:p>
          <a:p>
            <a:r>
              <a:rPr lang="en-US" sz="1400" dirty="0"/>
              <a:t>3. AGE, DAYS_EMPLOYED are poorly correlated.</a:t>
            </a:r>
          </a:p>
        </p:txBody>
      </p:sp>
      <p:sp>
        <p:nvSpPr>
          <p:cNvPr id="9" name="Rectangle 8"/>
          <p:cNvSpPr/>
          <p:nvPr/>
        </p:nvSpPr>
        <p:spPr>
          <a:xfrm>
            <a:off x="76200" y="5275651"/>
            <a:ext cx="10896600" cy="1600438"/>
          </a:xfrm>
          <a:prstGeom prst="rect">
            <a:avLst/>
          </a:prstGeom>
        </p:spPr>
        <p:txBody>
          <a:bodyPr wrap="square">
            <a:spAutoFit/>
          </a:bodyPr>
          <a:lstStyle/>
          <a:p>
            <a:r>
              <a:rPr lang="en-US" sz="1400" b="1" dirty="0"/>
              <a:t>Analysis For Non-defaulters:</a:t>
            </a:r>
          </a:p>
          <a:p>
            <a:pPr marL="342900" indent="-342900"/>
            <a:r>
              <a:rPr lang="en-US" sz="1400" dirty="0"/>
              <a:t>1.(AGE  , DAYS_BIRTH) and (AMT_GOODS_PRICE , AMT_CREDIT) are highly </a:t>
            </a:r>
          </a:p>
          <a:p>
            <a:pPr marL="342900" indent="-342900"/>
            <a:r>
              <a:rPr lang="en-US" sz="1400" dirty="0"/>
              <a:t>correlated.</a:t>
            </a:r>
          </a:p>
          <a:p>
            <a:r>
              <a:rPr lang="en-US" sz="1400" dirty="0"/>
              <a:t>2. (AMT_ANNUITY , AMT_CREDIT) and (AMT_GOOD_PRICE , AMT_ANNUITY)  are</a:t>
            </a:r>
          </a:p>
          <a:p>
            <a:r>
              <a:rPr lang="en-US" sz="1400" dirty="0"/>
              <a:t> moderately correlated.</a:t>
            </a:r>
          </a:p>
          <a:p>
            <a:r>
              <a:rPr lang="en-US" sz="1400" dirty="0"/>
              <a:t>3. (DAYS_EMPLOYED , DAYS_BIRTH) and (AGE , DAYS_EMPLOYED) are poorly </a:t>
            </a:r>
          </a:p>
          <a:p>
            <a:r>
              <a:rPr lang="en-US" sz="1400" dirty="0"/>
              <a:t>correlated.</a:t>
            </a:r>
          </a:p>
        </p:txBody>
      </p:sp>
      <p:sp>
        <p:nvSpPr>
          <p:cNvPr id="6" name="TextBox 5">
            <a:extLst>
              <a:ext uri="{FF2B5EF4-FFF2-40B4-BE49-F238E27FC236}">
                <a16:creationId xmlns:a16="http://schemas.microsoft.com/office/drawing/2014/main" id="{90B646DF-6DE8-4F1C-90B2-AC33140DDD15}"/>
              </a:ext>
            </a:extLst>
          </p:cNvPr>
          <p:cNvSpPr txBox="1"/>
          <p:nvPr/>
        </p:nvSpPr>
        <p:spPr>
          <a:xfrm>
            <a:off x="1207761" y="3770775"/>
            <a:ext cx="1981200" cy="307777"/>
          </a:xfrm>
          <a:prstGeom prst="rect">
            <a:avLst/>
          </a:prstGeom>
          <a:noFill/>
        </p:spPr>
        <p:txBody>
          <a:bodyPr wrap="square" rtlCol="0">
            <a:spAutoFit/>
          </a:bodyPr>
          <a:lstStyle/>
          <a:p>
            <a:r>
              <a:rPr lang="en-US" sz="1400" b="1" u="sng" dirty="0">
                <a:solidFill>
                  <a:srgbClr val="FF0000"/>
                </a:solidFill>
              </a:rPr>
              <a:t>Defaulters Data</a:t>
            </a:r>
          </a:p>
        </p:txBody>
      </p:sp>
      <p:sp>
        <p:nvSpPr>
          <p:cNvPr id="8" name="TextBox 7">
            <a:extLst>
              <a:ext uri="{FF2B5EF4-FFF2-40B4-BE49-F238E27FC236}">
                <a16:creationId xmlns:a16="http://schemas.microsoft.com/office/drawing/2014/main" id="{6809F83D-00C4-47E2-9B7A-CD514F21823F}"/>
              </a:ext>
            </a:extLst>
          </p:cNvPr>
          <p:cNvSpPr txBox="1"/>
          <p:nvPr/>
        </p:nvSpPr>
        <p:spPr>
          <a:xfrm>
            <a:off x="5525749" y="3795867"/>
            <a:ext cx="2185416" cy="307777"/>
          </a:xfrm>
          <a:prstGeom prst="rect">
            <a:avLst/>
          </a:prstGeom>
          <a:noFill/>
        </p:spPr>
        <p:txBody>
          <a:bodyPr wrap="square" rtlCol="0">
            <a:spAutoFit/>
          </a:bodyPr>
          <a:lstStyle/>
          <a:p>
            <a:r>
              <a:rPr lang="en-US" sz="1400" b="1" u="sng" dirty="0">
                <a:solidFill>
                  <a:srgbClr val="FF0000"/>
                </a:solidFill>
              </a:rPr>
              <a:t>Non-defaulters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534400" cy="6858000"/>
          </a:xfrm>
        </p:spPr>
        <p:txBody>
          <a:bodyPr>
            <a:normAutofit/>
          </a:bodyPr>
          <a:lstStyle/>
          <a:p>
            <a:pPr>
              <a:buNone/>
            </a:pPr>
            <a:r>
              <a:rPr lang="en-US" sz="1800" b="1" dirty="0">
                <a:solidFill>
                  <a:schemeClr val="accent1">
                    <a:lumMod val="75000"/>
                  </a:schemeClr>
                </a:solidFill>
              </a:rPr>
              <a:t>I.</a:t>
            </a:r>
            <a:r>
              <a:rPr lang="en-US" sz="1800" b="1" u="sng" dirty="0">
                <a:solidFill>
                  <a:schemeClr val="accent1">
                    <a:lumMod val="75000"/>
                  </a:schemeClr>
                </a:solidFill>
              </a:rPr>
              <a:t> PREVIOUS LOAN APPLICATION DATA  ANALYSIS :</a:t>
            </a:r>
          </a:p>
          <a:p>
            <a:pPr>
              <a:buNone/>
            </a:pPr>
            <a:endParaRPr lang="en-US" sz="1800" b="1" u="sng" dirty="0">
              <a:solidFill>
                <a:schemeClr val="accent1">
                  <a:lumMod val="75000"/>
                </a:schemeClr>
              </a:solidFill>
            </a:endParaRPr>
          </a:p>
          <a:p>
            <a:pPr>
              <a:buNone/>
            </a:pPr>
            <a:r>
              <a:rPr lang="en-US" sz="1800" b="1" u="sng" dirty="0">
                <a:solidFill>
                  <a:schemeClr val="accent1">
                    <a:lumMod val="75000"/>
                  </a:schemeClr>
                </a:solidFill>
              </a:rPr>
              <a:t>Clients who did civil marriage with previously unused loan offers have defaulted most. They are follwed by clients who are either single or </a:t>
            </a:r>
            <a:r>
              <a:rPr lang="en-US" sz="1800" b="1" u="sng" dirty="0" err="1">
                <a:solidFill>
                  <a:schemeClr val="accent1">
                    <a:lumMod val="75000"/>
                  </a:schemeClr>
                </a:solidFill>
              </a:rPr>
              <a:t>separated.N</a:t>
            </a:r>
            <a:r>
              <a:rPr lang="en-US" sz="1800" b="1" u="sng" dirty="0">
                <a:solidFill>
                  <a:schemeClr val="accent1">
                    <a:lumMod val="75000"/>
                  </a:schemeClr>
                </a:solidFill>
              </a:rPr>
              <a:t> APPLICATION DATA ANALYSIS :</a:t>
            </a:r>
          </a:p>
        </p:txBody>
      </p:sp>
      <p:sp>
        <p:nvSpPr>
          <p:cNvPr id="4" name="Slide Number Placeholder 3"/>
          <p:cNvSpPr>
            <a:spLocks noGrp="1"/>
          </p:cNvSpPr>
          <p:nvPr>
            <p:ph type="sldNum" sz="quarter" idx="15"/>
          </p:nvPr>
        </p:nvSpPr>
        <p:spPr/>
        <p:txBody>
          <a:bodyPr/>
          <a:lstStyle/>
          <a:p>
            <a:fld id="{707E5F81-5583-49DA-B127-415E2B14B4E8}" type="slidenum">
              <a:rPr lang="en-US" smtClean="0"/>
              <a:t>15</a:t>
            </a:fld>
            <a:endParaRPr lang="en-US"/>
          </a:p>
        </p:txBody>
      </p:sp>
      <p:pic>
        <p:nvPicPr>
          <p:cNvPr id="28674" name="Picture 2"/>
          <p:cNvPicPr>
            <a:picLocks noChangeAspect="1" noChangeArrowheads="1"/>
          </p:cNvPicPr>
          <p:nvPr/>
        </p:nvPicPr>
        <p:blipFill>
          <a:blip r:embed="rId2" cstate="print"/>
          <a:srcRect/>
          <a:stretch>
            <a:fillRect/>
          </a:stretch>
        </p:blipFill>
        <p:spPr bwMode="auto">
          <a:xfrm>
            <a:off x="2971800" y="529025"/>
            <a:ext cx="2895600" cy="3265389"/>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5777459" y="533570"/>
            <a:ext cx="2971800" cy="3301926"/>
          </a:xfrm>
          <a:prstGeom prst="rect">
            <a:avLst/>
          </a:prstGeom>
          <a:noFill/>
          <a:ln w="9525">
            <a:noFill/>
            <a:miter lim="800000"/>
            <a:headEnd/>
            <a:tailEnd/>
          </a:ln>
        </p:spPr>
      </p:pic>
      <p:pic>
        <p:nvPicPr>
          <p:cNvPr id="1026" name="Picture 2">
            <a:extLst>
              <a:ext uri="{FF2B5EF4-FFF2-40B4-BE49-F238E27FC236}">
                <a16:creationId xmlns:a16="http://schemas.microsoft.com/office/drawing/2014/main" id="{1D4E3A77-1D31-4AA1-B897-C5123106A2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59" y="422224"/>
            <a:ext cx="2895600" cy="330192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9CDD667-CACB-4B14-922A-AC76FCFC8680}"/>
              </a:ext>
            </a:extLst>
          </p:cNvPr>
          <p:cNvSpPr txBox="1"/>
          <p:nvPr/>
        </p:nvSpPr>
        <p:spPr>
          <a:xfrm>
            <a:off x="152400" y="3946840"/>
            <a:ext cx="8839200" cy="830997"/>
          </a:xfrm>
          <a:prstGeom prst="rect">
            <a:avLst/>
          </a:prstGeom>
          <a:noFill/>
        </p:spPr>
        <p:txBody>
          <a:bodyPr wrap="square">
            <a:spAutoFit/>
          </a:bodyPr>
          <a:lstStyle/>
          <a:p>
            <a:r>
              <a:rPr lang="en-US" sz="1600" b="1" dirty="0"/>
              <a:t>Inferences For Client-Type:</a:t>
            </a:r>
          </a:p>
          <a:p>
            <a:r>
              <a:rPr lang="en-US" sz="1600" dirty="0"/>
              <a:t>1.Repeater clients are highest in number, but only 49% gets accepted.</a:t>
            </a:r>
          </a:p>
          <a:p>
            <a:r>
              <a:rPr lang="en-US" sz="1600" dirty="0"/>
              <a:t>2.Repeater clients also get refused most often with a refusal percentage of 16.5 % </a:t>
            </a:r>
          </a:p>
        </p:txBody>
      </p:sp>
      <p:sp>
        <p:nvSpPr>
          <p:cNvPr id="13" name="TextBox 12">
            <a:extLst>
              <a:ext uri="{FF2B5EF4-FFF2-40B4-BE49-F238E27FC236}">
                <a16:creationId xmlns:a16="http://schemas.microsoft.com/office/drawing/2014/main" id="{C6E5A643-BBAD-4CD3-9297-A7FCA501892C}"/>
              </a:ext>
            </a:extLst>
          </p:cNvPr>
          <p:cNvSpPr txBox="1"/>
          <p:nvPr/>
        </p:nvSpPr>
        <p:spPr>
          <a:xfrm>
            <a:off x="168640" y="4778422"/>
            <a:ext cx="10515600" cy="1077218"/>
          </a:xfrm>
          <a:prstGeom prst="rect">
            <a:avLst/>
          </a:prstGeom>
          <a:noFill/>
        </p:spPr>
        <p:txBody>
          <a:bodyPr wrap="square">
            <a:spAutoFit/>
          </a:bodyPr>
          <a:lstStyle/>
          <a:p>
            <a:r>
              <a:rPr lang="en-US" sz="1600" b="1" dirty="0"/>
              <a:t>Inferences For Code_Gender vs Previous Loan-status:</a:t>
            </a:r>
          </a:p>
          <a:p>
            <a:r>
              <a:rPr lang="en-US" sz="1600" dirty="0"/>
              <a:t>1.Male clients have defaulted more than female clients . Banks can give more weightage </a:t>
            </a:r>
          </a:p>
          <a:p>
            <a:r>
              <a:rPr lang="en-US" sz="1600" dirty="0"/>
              <a:t>to female clients while approving loans.</a:t>
            </a:r>
          </a:p>
          <a:p>
            <a:r>
              <a:rPr lang="en-US" sz="1600" dirty="0"/>
              <a:t>2. Previously refused clients have defaulted more on current application.</a:t>
            </a:r>
          </a:p>
        </p:txBody>
      </p:sp>
      <p:sp>
        <p:nvSpPr>
          <p:cNvPr id="15" name="TextBox 14">
            <a:extLst>
              <a:ext uri="{FF2B5EF4-FFF2-40B4-BE49-F238E27FC236}">
                <a16:creationId xmlns:a16="http://schemas.microsoft.com/office/drawing/2014/main" id="{A991C16D-E274-41B5-9847-273AA9355E0A}"/>
              </a:ext>
            </a:extLst>
          </p:cNvPr>
          <p:cNvSpPr txBox="1"/>
          <p:nvPr/>
        </p:nvSpPr>
        <p:spPr>
          <a:xfrm>
            <a:off x="184879" y="5804314"/>
            <a:ext cx="8338278" cy="830997"/>
          </a:xfrm>
          <a:prstGeom prst="rect">
            <a:avLst/>
          </a:prstGeom>
          <a:noFill/>
        </p:spPr>
        <p:txBody>
          <a:bodyPr wrap="square">
            <a:spAutoFit/>
          </a:bodyPr>
          <a:lstStyle/>
          <a:p>
            <a:r>
              <a:rPr lang="en-US" sz="1600" b="1" dirty="0"/>
              <a:t>Inferences For Name_Family_Status vs Previous loan status:</a:t>
            </a:r>
            <a:endParaRPr lang="en-US" dirty="0"/>
          </a:p>
          <a:p>
            <a:r>
              <a:rPr lang="en-US" sz="1600" dirty="0"/>
              <a:t>1.Clients who did civil marriage with previously unused loan offers have defaulted most. They are follwed by clients who are either single or separated.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E9E728-97CF-4A64-9499-4E83F61D8E31}"/>
              </a:ext>
            </a:extLst>
          </p:cNvPr>
          <p:cNvSpPr>
            <a:spLocks noGrp="1"/>
          </p:cNvSpPr>
          <p:nvPr>
            <p:ph type="sldNum" sz="quarter" idx="15"/>
          </p:nvPr>
        </p:nvSpPr>
        <p:spPr/>
        <p:txBody>
          <a:bodyPr/>
          <a:lstStyle/>
          <a:p>
            <a:fld id="{707E5F81-5583-49DA-B127-415E2B14B4E8}" type="slidenum">
              <a:rPr lang="en-US" smtClean="0"/>
              <a:t>16</a:t>
            </a:fld>
            <a:endParaRPr lang="en-US"/>
          </a:p>
        </p:txBody>
      </p:sp>
      <p:pic>
        <p:nvPicPr>
          <p:cNvPr id="5" name="Picture 4">
            <a:extLst>
              <a:ext uri="{FF2B5EF4-FFF2-40B4-BE49-F238E27FC236}">
                <a16:creationId xmlns:a16="http://schemas.microsoft.com/office/drawing/2014/main" id="{15F9C888-FCB4-4D52-A94E-062F53F45638}"/>
              </a:ext>
            </a:extLst>
          </p:cNvPr>
          <p:cNvPicPr>
            <a:picLocks noChangeAspect="1"/>
          </p:cNvPicPr>
          <p:nvPr/>
        </p:nvPicPr>
        <p:blipFill>
          <a:blip r:embed="rId2"/>
          <a:stretch>
            <a:fillRect/>
          </a:stretch>
        </p:blipFill>
        <p:spPr>
          <a:xfrm>
            <a:off x="137146" y="375596"/>
            <a:ext cx="2798307" cy="2822693"/>
          </a:xfrm>
          <a:prstGeom prst="rect">
            <a:avLst/>
          </a:prstGeom>
        </p:spPr>
      </p:pic>
      <p:sp>
        <p:nvSpPr>
          <p:cNvPr id="7" name="TextBox 6">
            <a:extLst>
              <a:ext uri="{FF2B5EF4-FFF2-40B4-BE49-F238E27FC236}">
                <a16:creationId xmlns:a16="http://schemas.microsoft.com/office/drawing/2014/main" id="{F9D63E8C-87FE-4FD6-8800-1A5A1ACDB033}"/>
              </a:ext>
            </a:extLst>
          </p:cNvPr>
          <p:cNvSpPr txBox="1"/>
          <p:nvPr/>
        </p:nvSpPr>
        <p:spPr>
          <a:xfrm>
            <a:off x="234196" y="0"/>
            <a:ext cx="7543800" cy="369332"/>
          </a:xfrm>
          <a:prstGeom prst="rect">
            <a:avLst/>
          </a:prstGeom>
          <a:noFill/>
        </p:spPr>
        <p:txBody>
          <a:bodyPr wrap="square">
            <a:spAutoFit/>
          </a:bodyPr>
          <a:lstStyle/>
          <a:p>
            <a:pPr>
              <a:buNone/>
            </a:pPr>
            <a:r>
              <a:rPr lang="en-US" sz="1800" b="1" dirty="0">
                <a:solidFill>
                  <a:schemeClr val="accent1">
                    <a:lumMod val="75000"/>
                  </a:schemeClr>
                </a:solidFill>
              </a:rPr>
              <a:t>II</a:t>
            </a:r>
            <a:r>
              <a:rPr lang="en-US" sz="1800" b="1" u="sng" dirty="0">
                <a:solidFill>
                  <a:schemeClr val="accent1">
                    <a:lumMod val="75000"/>
                  </a:schemeClr>
                </a:solidFill>
              </a:rPr>
              <a:t>.PREVIOUS LOAN APPLICATION DATA ANALYSIS :</a:t>
            </a:r>
          </a:p>
        </p:txBody>
      </p:sp>
      <p:pic>
        <p:nvPicPr>
          <p:cNvPr id="8" name="Picture 7">
            <a:extLst>
              <a:ext uri="{FF2B5EF4-FFF2-40B4-BE49-F238E27FC236}">
                <a16:creationId xmlns:a16="http://schemas.microsoft.com/office/drawing/2014/main" id="{C6177DB2-EF63-4FA9-956F-89E9CEE591AF}"/>
              </a:ext>
            </a:extLst>
          </p:cNvPr>
          <p:cNvPicPr>
            <a:picLocks noChangeAspect="1"/>
          </p:cNvPicPr>
          <p:nvPr/>
        </p:nvPicPr>
        <p:blipFill>
          <a:blip r:embed="rId3"/>
          <a:stretch>
            <a:fillRect/>
          </a:stretch>
        </p:blipFill>
        <p:spPr>
          <a:xfrm>
            <a:off x="2899675" y="392911"/>
            <a:ext cx="2895851" cy="2822693"/>
          </a:xfrm>
          <a:prstGeom prst="rect">
            <a:avLst/>
          </a:prstGeom>
        </p:spPr>
      </p:pic>
      <p:pic>
        <p:nvPicPr>
          <p:cNvPr id="9" name="Picture 8">
            <a:extLst>
              <a:ext uri="{FF2B5EF4-FFF2-40B4-BE49-F238E27FC236}">
                <a16:creationId xmlns:a16="http://schemas.microsoft.com/office/drawing/2014/main" id="{7775DE33-3B90-4760-87A9-BFCCE3297DD9}"/>
              </a:ext>
            </a:extLst>
          </p:cNvPr>
          <p:cNvPicPr>
            <a:picLocks noChangeAspect="1"/>
          </p:cNvPicPr>
          <p:nvPr/>
        </p:nvPicPr>
        <p:blipFill>
          <a:blip r:embed="rId4"/>
          <a:stretch>
            <a:fillRect/>
          </a:stretch>
        </p:blipFill>
        <p:spPr>
          <a:xfrm>
            <a:off x="5763510" y="369332"/>
            <a:ext cx="2975106" cy="2895044"/>
          </a:xfrm>
          <a:prstGeom prst="rect">
            <a:avLst/>
          </a:prstGeom>
        </p:spPr>
      </p:pic>
      <p:sp>
        <p:nvSpPr>
          <p:cNvPr id="11" name="TextBox 10">
            <a:extLst>
              <a:ext uri="{FF2B5EF4-FFF2-40B4-BE49-F238E27FC236}">
                <a16:creationId xmlns:a16="http://schemas.microsoft.com/office/drawing/2014/main" id="{D4E8F1C1-13A4-4518-8828-38D096B3AB74}"/>
              </a:ext>
            </a:extLst>
          </p:cNvPr>
          <p:cNvSpPr txBox="1"/>
          <p:nvPr/>
        </p:nvSpPr>
        <p:spPr>
          <a:xfrm>
            <a:off x="137146" y="3162063"/>
            <a:ext cx="9768854" cy="830997"/>
          </a:xfrm>
          <a:prstGeom prst="rect">
            <a:avLst/>
          </a:prstGeom>
          <a:noFill/>
        </p:spPr>
        <p:txBody>
          <a:bodyPr wrap="square">
            <a:spAutoFit/>
          </a:bodyPr>
          <a:lstStyle/>
          <a:p>
            <a:r>
              <a:rPr lang="en-US" sz="1600" b="1" dirty="0"/>
              <a:t>Inferences For Name Contract Type</a:t>
            </a:r>
            <a:r>
              <a:rPr lang="en-US" sz="1600" dirty="0"/>
              <a:t> :</a:t>
            </a:r>
          </a:p>
          <a:p>
            <a:r>
              <a:rPr lang="en-US" sz="1600" dirty="0"/>
              <a:t>1.Most applications are for consumer and cash loans.</a:t>
            </a:r>
          </a:p>
          <a:p>
            <a:r>
              <a:rPr lang="en-US" sz="1600" dirty="0"/>
              <a:t>2. Cash loans have highest refusal percentage(10.2%)</a:t>
            </a:r>
          </a:p>
        </p:txBody>
      </p:sp>
      <p:sp>
        <p:nvSpPr>
          <p:cNvPr id="13" name="TextBox 12">
            <a:extLst>
              <a:ext uri="{FF2B5EF4-FFF2-40B4-BE49-F238E27FC236}">
                <a16:creationId xmlns:a16="http://schemas.microsoft.com/office/drawing/2014/main" id="{D4112EEF-AF4C-4561-A0EB-052E2315BA0A}"/>
              </a:ext>
            </a:extLst>
          </p:cNvPr>
          <p:cNvSpPr txBox="1"/>
          <p:nvPr/>
        </p:nvSpPr>
        <p:spPr>
          <a:xfrm>
            <a:off x="101158" y="3946934"/>
            <a:ext cx="8433242" cy="1569660"/>
          </a:xfrm>
          <a:prstGeom prst="rect">
            <a:avLst/>
          </a:prstGeom>
          <a:noFill/>
        </p:spPr>
        <p:txBody>
          <a:bodyPr wrap="square">
            <a:spAutoFit/>
          </a:bodyPr>
          <a:lstStyle/>
          <a:p>
            <a:r>
              <a:rPr lang="en-US" sz="1600" b="1" dirty="0"/>
              <a:t>Inferences For Name Education Type vs Previous Loan Status</a:t>
            </a:r>
            <a:r>
              <a:rPr lang="en-US" sz="1600" dirty="0"/>
              <a:t>:</a:t>
            </a:r>
          </a:p>
          <a:p>
            <a:r>
              <a:rPr lang="en-US" sz="1600" dirty="0"/>
              <a:t>1.Previously refused clients with lower secondary or secondary education tend to default more in current application.</a:t>
            </a:r>
          </a:p>
          <a:p>
            <a:r>
              <a:rPr lang="en-US" sz="1600" dirty="0"/>
              <a:t>2.Although used loan offer shows highest bar for academic, but it may be due to fact the number of client with academic degree is very small in number as compared to other clients.</a:t>
            </a:r>
          </a:p>
        </p:txBody>
      </p:sp>
      <p:sp>
        <p:nvSpPr>
          <p:cNvPr id="15" name="TextBox 14">
            <a:extLst>
              <a:ext uri="{FF2B5EF4-FFF2-40B4-BE49-F238E27FC236}">
                <a16:creationId xmlns:a16="http://schemas.microsoft.com/office/drawing/2014/main" id="{D00556DB-F807-49D2-888C-56903A3A9674}"/>
              </a:ext>
            </a:extLst>
          </p:cNvPr>
          <p:cNvSpPr txBox="1"/>
          <p:nvPr/>
        </p:nvSpPr>
        <p:spPr>
          <a:xfrm>
            <a:off x="101159" y="5388381"/>
            <a:ext cx="8027858" cy="1354217"/>
          </a:xfrm>
          <a:prstGeom prst="rect">
            <a:avLst/>
          </a:prstGeom>
          <a:noFill/>
        </p:spPr>
        <p:txBody>
          <a:bodyPr wrap="square">
            <a:spAutoFit/>
          </a:bodyPr>
          <a:lstStyle/>
          <a:p>
            <a:r>
              <a:rPr lang="en-US" sz="1600" b="1" dirty="0"/>
              <a:t>Inferences For Name Income Type Vs Previous loan status</a:t>
            </a:r>
            <a:r>
              <a:rPr lang="en-US" dirty="0"/>
              <a:t>:</a:t>
            </a:r>
          </a:p>
          <a:p>
            <a:r>
              <a:rPr lang="en-US" sz="1600" dirty="0"/>
              <a:t>1.Working commercial associate and pensioner form a majority of applicants who applied for loan while students, unemployed and maternity leave are small in number, so their analysis won't be fruitful and might lead to biased results.</a:t>
            </a:r>
          </a:p>
          <a:p>
            <a:r>
              <a:rPr lang="en-US" sz="1600" dirty="0"/>
              <a:t>2. Working applicants seem to form the highest number of defaulters.</a:t>
            </a:r>
          </a:p>
        </p:txBody>
      </p:sp>
    </p:spTree>
    <p:extLst>
      <p:ext uri="{BB962C8B-B14F-4D97-AF65-F5344CB8AC3E}">
        <p14:creationId xmlns:p14="http://schemas.microsoft.com/office/powerpoint/2010/main" val="355022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sz="3200" b="1" u="sng" dirty="0">
                <a:solidFill>
                  <a:schemeClr val="accent1">
                    <a:lumMod val="75000"/>
                  </a:schemeClr>
                </a:solidFill>
              </a:rPr>
              <a:t>CASE STUDY CONCLUSION</a:t>
            </a:r>
          </a:p>
        </p:txBody>
      </p:sp>
      <p:sp>
        <p:nvSpPr>
          <p:cNvPr id="3" name="Content Placeholder 2"/>
          <p:cNvSpPr>
            <a:spLocks noGrp="1"/>
          </p:cNvSpPr>
          <p:nvPr>
            <p:ph sz="quarter" idx="1"/>
          </p:nvPr>
        </p:nvSpPr>
        <p:spPr>
          <a:xfrm>
            <a:off x="152400" y="990600"/>
            <a:ext cx="8305800" cy="4800600"/>
          </a:xfrm>
        </p:spPr>
        <p:txBody>
          <a:bodyPr>
            <a:noAutofit/>
          </a:bodyPr>
          <a:lstStyle/>
          <a:p>
            <a:pPr marL="225425" indent="-165100">
              <a:buFont typeface="Wingdings" pitchFamily="2" charset="2"/>
              <a:buChar char="v"/>
            </a:pPr>
            <a:r>
              <a:rPr lang="en-US" sz="1600" dirty="0"/>
              <a:t>Although most of the clients who applied for loan are female, the default rate is higher in the case of male clients.</a:t>
            </a:r>
          </a:p>
          <a:p>
            <a:pPr marL="225425" indent="-165100">
              <a:buFont typeface="Wingdings" pitchFamily="2" charset="2"/>
              <a:buChar char="v"/>
            </a:pPr>
            <a:r>
              <a:rPr lang="en-US" sz="1600" dirty="0"/>
              <a:t>People belonging to Income type 'Working' form almost 61 % of the defaulters. This means they had payment </a:t>
            </a:r>
            <a:r>
              <a:rPr lang="en-US" sz="1600" dirty="0" err="1"/>
              <a:t>diffculties</a:t>
            </a:r>
            <a:r>
              <a:rPr lang="en-US" sz="1600" dirty="0"/>
              <a:t> and banks should do proper check of working clients and take actions like reducing the loan amount or lending at higher interest.</a:t>
            </a:r>
          </a:p>
          <a:p>
            <a:pPr marL="225425" indent="-165100">
              <a:buFont typeface="Wingdings" pitchFamily="2" charset="2"/>
              <a:buChar char="v"/>
            </a:pPr>
            <a:r>
              <a:rPr lang="en-US" sz="1600" dirty="0"/>
              <a:t>Banks should give more weightage to clients with 'Higher education' as they seem to default less as compared to people with Secondary level of education . clients with 'Secondary' or lower level of education experience more payment </a:t>
            </a:r>
            <a:r>
              <a:rPr lang="en-US" sz="1600" dirty="0" err="1"/>
              <a:t>diffculties</a:t>
            </a:r>
            <a:r>
              <a:rPr lang="en-US" sz="1600" dirty="0"/>
              <a:t> , also they get refused more.</a:t>
            </a:r>
          </a:p>
          <a:p>
            <a:pPr marL="225425" indent="-165100">
              <a:buFont typeface="Wingdings" pitchFamily="2" charset="2"/>
              <a:buChar char="v"/>
            </a:pPr>
            <a:r>
              <a:rPr lang="en-US" sz="1600" dirty="0"/>
              <a:t>Clients in Age group [21-30] have highest default rate .While clients with age &gt; 40 years experience less payment difficulties , possibly because they get financially stable. So Banks should do properly scrutiny of clients in age group 21-30 and possibly reduce the loan amount.</a:t>
            </a:r>
          </a:p>
          <a:p>
            <a:pPr marL="225425" indent="-165100">
              <a:buFont typeface="Wingdings" pitchFamily="2" charset="2"/>
              <a:buChar char="v"/>
            </a:pPr>
            <a:r>
              <a:rPr lang="en-US" sz="1600" dirty="0"/>
              <a:t>6.38 % of previously approved loan applicants defaulted the current loan and 72 % of previously refused loan applicants were able to pay their current loan.</a:t>
            </a:r>
          </a:p>
          <a:p>
            <a:pPr marL="225425" indent="-165100">
              <a:buFont typeface="Wingdings" pitchFamily="2" charset="2"/>
              <a:buChar char="v"/>
            </a:pPr>
            <a:r>
              <a:rPr lang="en-US" sz="1600" dirty="0"/>
              <a:t>This indicates wrong decisions were made by the bank in these cases.</a:t>
            </a:r>
          </a:p>
          <a:p>
            <a:endParaRPr lang="en-US" sz="2000" dirty="0"/>
          </a:p>
        </p:txBody>
      </p:sp>
      <p:sp>
        <p:nvSpPr>
          <p:cNvPr id="4" name="Slide Number Placeholder 3"/>
          <p:cNvSpPr>
            <a:spLocks noGrp="1"/>
          </p:cNvSpPr>
          <p:nvPr>
            <p:ph type="sldNum" sz="quarter" idx="15"/>
          </p:nvPr>
        </p:nvSpPr>
        <p:spPr/>
        <p:txBody>
          <a:bodyPr/>
          <a:lstStyle/>
          <a:p>
            <a:fld id="{707E5F81-5583-49DA-B127-415E2B14B4E8}" type="slidenum">
              <a:rPr lang="en-US" smtClean="0"/>
              <a:t>17</a:t>
            </a:fld>
            <a:endParaRPr lang="en-US" dirty="0"/>
          </a:p>
        </p:txBody>
      </p:sp>
      <p:sp>
        <p:nvSpPr>
          <p:cNvPr id="5" name="TextBox 4"/>
          <p:cNvSpPr txBox="1"/>
          <p:nvPr/>
        </p:nvSpPr>
        <p:spPr>
          <a:xfrm>
            <a:off x="2971800" y="6396335"/>
            <a:ext cx="2133600" cy="461665"/>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chemeClr val="accent3"/>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CONTENTS</a:t>
            </a:r>
          </a:p>
        </p:txBody>
      </p:sp>
      <p:sp>
        <p:nvSpPr>
          <p:cNvPr id="3" name="Content Placeholder 2"/>
          <p:cNvSpPr>
            <a:spLocks noGrp="1"/>
          </p:cNvSpPr>
          <p:nvPr>
            <p:ph sz="quarter" idx="1"/>
          </p:nvPr>
        </p:nvSpPr>
        <p:spPr>
          <a:xfrm>
            <a:off x="457200" y="1447800"/>
            <a:ext cx="7696200" cy="4267200"/>
          </a:xfrm>
        </p:spPr>
        <p:txBody>
          <a:bodyPr>
            <a:normAutofit/>
          </a:bodyPr>
          <a:lstStyle/>
          <a:p>
            <a:pPr>
              <a:buFont typeface="Wingdings" pitchFamily="2" charset="2"/>
              <a:buChar char="v"/>
            </a:pPr>
            <a:r>
              <a:rPr lang="en-US" sz="2800" dirty="0"/>
              <a:t>Introduction</a:t>
            </a:r>
          </a:p>
          <a:p>
            <a:pPr>
              <a:buFont typeface="Wingdings" pitchFamily="2" charset="2"/>
              <a:buChar char="v"/>
            </a:pPr>
            <a:r>
              <a:rPr lang="en-US" sz="2800" dirty="0"/>
              <a:t>Purpose</a:t>
            </a:r>
          </a:p>
          <a:p>
            <a:pPr>
              <a:buFont typeface="Wingdings" pitchFamily="2" charset="2"/>
              <a:buChar char="v"/>
            </a:pPr>
            <a:r>
              <a:rPr lang="en-US" sz="2800" dirty="0"/>
              <a:t>Business Objectives</a:t>
            </a:r>
          </a:p>
          <a:p>
            <a:pPr>
              <a:buFont typeface="Wingdings" pitchFamily="2" charset="2"/>
              <a:buChar char="v"/>
            </a:pPr>
            <a:r>
              <a:rPr lang="en-US" sz="2800" dirty="0"/>
              <a:t>Approach</a:t>
            </a:r>
          </a:p>
          <a:p>
            <a:pPr marL="284163" lvl="1" indent="-284163">
              <a:buFont typeface="Wingdings" pitchFamily="2" charset="2"/>
              <a:buChar char="v"/>
            </a:pPr>
            <a:r>
              <a:rPr lang="en-US" sz="2800" dirty="0"/>
              <a:t>Previous Loan Application Data Analysis</a:t>
            </a:r>
          </a:p>
          <a:p>
            <a:pPr marL="284163" lvl="1" indent="-284163">
              <a:buFont typeface="Wingdings" pitchFamily="2" charset="2"/>
              <a:buChar char="v"/>
            </a:pPr>
            <a:r>
              <a:rPr lang="en-US" sz="2800" dirty="0"/>
              <a:t>Case Study Conclusion</a:t>
            </a:r>
          </a:p>
        </p:txBody>
      </p:sp>
      <p:sp>
        <p:nvSpPr>
          <p:cNvPr id="4" name="Slide Number Placeholder 3"/>
          <p:cNvSpPr>
            <a:spLocks noGrp="1"/>
          </p:cNvSpPr>
          <p:nvPr>
            <p:ph type="sldNum" sz="quarter" idx="15"/>
          </p:nvPr>
        </p:nvSpPr>
        <p:spPr/>
        <p:txBody>
          <a:bodyPr/>
          <a:lstStyle/>
          <a:p>
            <a:fld id="{707E5F81-5583-49DA-B127-415E2B14B4E8}"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pPr algn="ctr"/>
            <a:r>
              <a:rPr lang="en-US" sz="3200" b="1" u="sng"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a:t>
            </a:r>
          </a:p>
        </p:txBody>
      </p:sp>
      <p:sp>
        <p:nvSpPr>
          <p:cNvPr id="3" name="Content Placeholder 2"/>
          <p:cNvSpPr>
            <a:spLocks noGrp="1"/>
          </p:cNvSpPr>
          <p:nvPr>
            <p:ph sz="quarter" idx="1"/>
          </p:nvPr>
        </p:nvSpPr>
        <p:spPr>
          <a:xfrm>
            <a:off x="457200" y="1219200"/>
            <a:ext cx="7696200" cy="5254752"/>
          </a:xfrm>
        </p:spPr>
        <p:txBody>
          <a:bodyPr>
            <a:normAutofit/>
          </a:bodyPr>
          <a:lstStyle/>
          <a:p>
            <a:pPr marL="0" indent="0" algn="just">
              <a:buNone/>
            </a:pPr>
            <a:r>
              <a:rPr lang="en-US" dirty="0"/>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 In other words, the company wants to understand the driving factors (or driver variables) behind loan default, i.e. the variables which are strong indicators of default.</a:t>
            </a:r>
          </a:p>
        </p:txBody>
      </p:sp>
      <p:sp>
        <p:nvSpPr>
          <p:cNvPr id="4" name="Slide Number Placeholder 3"/>
          <p:cNvSpPr>
            <a:spLocks noGrp="1"/>
          </p:cNvSpPr>
          <p:nvPr>
            <p:ph type="sldNum" sz="quarter" idx="15"/>
          </p:nvPr>
        </p:nvSpPr>
        <p:spPr/>
        <p:txBody>
          <a:bodyPr/>
          <a:lstStyle/>
          <a:p>
            <a:fld id="{707E5F81-5583-49DA-B127-415E2B14B4E8}"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pPr algn="ctr"/>
            <a:r>
              <a:rPr lang="en-US" sz="3200" b="1" u="sng"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PURPOSE</a:t>
            </a:r>
          </a:p>
        </p:txBody>
      </p:sp>
      <p:sp>
        <p:nvSpPr>
          <p:cNvPr id="3" name="Content Placeholder 2"/>
          <p:cNvSpPr>
            <a:spLocks noGrp="1"/>
          </p:cNvSpPr>
          <p:nvPr>
            <p:ph sz="quarter" idx="1"/>
          </p:nvPr>
        </p:nvSpPr>
        <p:spPr>
          <a:xfrm>
            <a:off x="457200" y="1143000"/>
            <a:ext cx="7467600" cy="5330952"/>
          </a:xfrm>
        </p:spPr>
        <p:txBody>
          <a:bodyPr>
            <a:normAutofit lnSpcReduction="10000"/>
          </a:bodyPr>
          <a:lstStyle/>
          <a:p>
            <a:pPr marL="0" indent="0" algn="just">
              <a:buFont typeface="Wingdings" pitchFamily="2" charset="2"/>
              <a:buChar char="v"/>
            </a:pPr>
            <a:r>
              <a:rPr lang="en-US" dirty="0"/>
              <a:t>Credit risk analysis will help the company to make a decision for loan approval based on the applicant’s profile. Which controls loss of business to the company and avoid financial loss for the company.</a:t>
            </a:r>
          </a:p>
          <a:p>
            <a:pPr marL="0" indent="0" algn="just">
              <a:buFont typeface="Wingdings" pitchFamily="2" charset="2"/>
              <a:buChar char="v"/>
            </a:pPr>
            <a:r>
              <a:rPr lang="en-US" dirty="0"/>
              <a:t>As per criteria it’ll provide the loan to the merit list people and avoid the risk factor points.</a:t>
            </a:r>
          </a:p>
          <a:p>
            <a:pPr marL="0" indent="0" algn="just">
              <a:buFont typeface="Wingdings" pitchFamily="2" charset="2"/>
              <a:buChar char="v"/>
            </a:pPr>
            <a:r>
              <a:rPr lang="en-US" dirty="0"/>
              <a:t>When a client applies for a loan, there are four types of decisions that could be taken by the client/company):</a:t>
            </a:r>
          </a:p>
          <a:p>
            <a:pPr marL="274320" lvl="2" indent="0" algn="just"/>
            <a:r>
              <a:rPr lang="en-US" sz="2200" dirty="0"/>
              <a:t>Approved</a:t>
            </a:r>
          </a:p>
          <a:p>
            <a:pPr marL="274320" lvl="2" indent="0" algn="just"/>
            <a:r>
              <a:rPr lang="en-US" sz="2200" dirty="0"/>
              <a:t>Cancelled</a:t>
            </a:r>
          </a:p>
          <a:p>
            <a:pPr marL="274320" lvl="2" indent="0" algn="just"/>
            <a:r>
              <a:rPr lang="en-US" sz="2200" dirty="0"/>
              <a:t>Refused</a:t>
            </a:r>
          </a:p>
          <a:p>
            <a:pPr marL="274320" lvl="2" indent="0" algn="just"/>
            <a:r>
              <a:rPr lang="en-US" sz="2200" dirty="0"/>
              <a:t>Unused offer</a:t>
            </a:r>
          </a:p>
          <a:p>
            <a:pPr marL="0" indent="0" algn="just">
              <a:buNone/>
            </a:pPr>
            <a:endParaRPr lang="en-US" dirty="0"/>
          </a:p>
        </p:txBody>
      </p:sp>
      <p:sp>
        <p:nvSpPr>
          <p:cNvPr id="4" name="Slide Number Placeholder 3"/>
          <p:cNvSpPr>
            <a:spLocks noGrp="1"/>
          </p:cNvSpPr>
          <p:nvPr>
            <p:ph type="sldNum" sz="quarter" idx="15"/>
          </p:nvPr>
        </p:nvSpPr>
        <p:spPr/>
        <p:txBody>
          <a:bodyPr/>
          <a:lstStyle/>
          <a:p>
            <a:fld id="{707E5F81-5583-49DA-B127-415E2B14B4E8}"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lgn="ctr"/>
            <a:r>
              <a:rPr lang="en-US" sz="3200" b="1" u="sng"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BUSINESS OBJECTIVES</a:t>
            </a:r>
          </a:p>
        </p:txBody>
      </p:sp>
      <p:sp>
        <p:nvSpPr>
          <p:cNvPr id="3" name="Content Placeholder 2"/>
          <p:cNvSpPr>
            <a:spLocks noGrp="1"/>
          </p:cNvSpPr>
          <p:nvPr>
            <p:ph sz="quarter" idx="1"/>
          </p:nvPr>
        </p:nvSpPr>
        <p:spPr>
          <a:xfrm>
            <a:off x="609600" y="990600"/>
            <a:ext cx="7467600" cy="5330952"/>
          </a:xfrm>
        </p:spPr>
        <p:txBody>
          <a:bodyPr>
            <a:normAutofit lnSpcReduction="10000"/>
          </a:bodyPr>
          <a:lstStyle/>
          <a:p>
            <a:pPr marL="0" indent="0" algn="just">
              <a:buNone/>
            </a:pPr>
            <a:r>
              <a:rPr lang="en-US" dirty="0"/>
              <a:t>When the company receives a loan application, the company has to decide for loan approval based on the applicant’s profile. Two types of risks are associated with the bank’s decision:</a:t>
            </a:r>
          </a:p>
          <a:p>
            <a:pPr marL="274320" lvl="2" indent="0" algn="just"/>
            <a:r>
              <a:rPr lang="en-US" sz="2400" dirty="0"/>
              <a:t>If the applicant is likely to repay the loan, then not approving the loan results in a loss of business to the company</a:t>
            </a:r>
          </a:p>
          <a:p>
            <a:pPr marL="274320" lvl="2" indent="0" algn="just"/>
            <a:r>
              <a:rPr lang="en-US" sz="2400" dirty="0"/>
              <a:t>If the applicant is not likely to repay the loan, i.e. he/she is likely to default, then approving the loan may lead to a financial loss for the company.</a:t>
            </a:r>
          </a:p>
          <a:p>
            <a:pPr>
              <a:buNone/>
            </a:pPr>
            <a:r>
              <a:rPr lang="en-US" b="1" i="0" dirty="0">
                <a:solidFill>
                  <a:srgbClr val="000000"/>
                </a:solidFill>
                <a:effectLst/>
                <a:latin typeface="Century" panose="02040604050505020304" pitchFamily="18" charset="0"/>
              </a:rPr>
              <a:t>   The bank wants to understand the driving factors (or driver variables) behind loan default, i.e. the variables which are strong indicators of default. The bank can utilize this knowledge for its risk assessment</a:t>
            </a:r>
            <a:r>
              <a:rPr lang="en-US" b="0" i="0" dirty="0">
                <a:solidFill>
                  <a:srgbClr val="000000"/>
                </a:solidFill>
                <a:effectLst/>
                <a:latin typeface="Century" panose="02040604050505020304" pitchFamily="18" charset="0"/>
              </a:rPr>
              <a:t>.</a:t>
            </a:r>
            <a:endParaRPr lang="en-US" dirty="0">
              <a:latin typeface="Century" panose="02040604050505020304" pitchFamily="18" charset="0"/>
            </a:endParaRPr>
          </a:p>
        </p:txBody>
      </p:sp>
      <p:sp>
        <p:nvSpPr>
          <p:cNvPr id="4" name="Slide Number Placeholder 3"/>
          <p:cNvSpPr>
            <a:spLocks noGrp="1"/>
          </p:cNvSpPr>
          <p:nvPr>
            <p:ph type="sldNum" sz="quarter" idx="15"/>
          </p:nvPr>
        </p:nvSpPr>
        <p:spPr/>
        <p:txBody>
          <a:bodyPr/>
          <a:lstStyle/>
          <a:p>
            <a:fld id="{707E5F81-5583-49DA-B127-415E2B14B4E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u="sng"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DATA IMBALANCE</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066800" y="2362200"/>
            <a:ext cx="6219825" cy="2133600"/>
          </a:xfrm>
          <a:prstGeom prst="rect">
            <a:avLst/>
          </a:prstGeom>
          <a:noFill/>
          <a:ln w="9525">
            <a:noFill/>
            <a:miter lim="800000"/>
            <a:headEnd/>
            <a:tailEnd/>
          </a:ln>
        </p:spPr>
      </p:pic>
      <p:sp>
        <p:nvSpPr>
          <p:cNvPr id="5" name="TextBox 4"/>
          <p:cNvSpPr txBox="1"/>
          <p:nvPr/>
        </p:nvSpPr>
        <p:spPr>
          <a:xfrm>
            <a:off x="685800" y="4953000"/>
            <a:ext cx="7391400" cy="1323439"/>
          </a:xfrm>
          <a:prstGeom prst="rect">
            <a:avLst/>
          </a:prstGeom>
          <a:noFill/>
        </p:spPr>
        <p:txBody>
          <a:bodyPr wrap="square" rtlCol="0">
            <a:spAutoFit/>
          </a:bodyPr>
          <a:lstStyle/>
          <a:p>
            <a:r>
              <a:rPr lang="en-US" sz="2000" b="1" dirty="0"/>
              <a:t>Remarks</a:t>
            </a:r>
            <a:r>
              <a:rPr lang="en-US" sz="2000" dirty="0"/>
              <a:t> : It is clear that there is an imbalance between the people who defaulted and who didn't default . More than 91% of people did not defaulted as opposed to 8 % of the people who defaulted.</a:t>
            </a:r>
          </a:p>
        </p:txBody>
      </p:sp>
      <p:sp>
        <p:nvSpPr>
          <p:cNvPr id="6" name="TextBox 5"/>
          <p:cNvSpPr txBox="1"/>
          <p:nvPr/>
        </p:nvSpPr>
        <p:spPr>
          <a:xfrm>
            <a:off x="457200" y="1219200"/>
            <a:ext cx="4114800" cy="369332"/>
          </a:xfrm>
          <a:prstGeom prst="rect">
            <a:avLst/>
          </a:prstGeom>
          <a:noFill/>
        </p:spPr>
        <p:txBody>
          <a:bodyPr wrap="square" rtlCol="0">
            <a:spAutoFit/>
          </a:bodyPr>
          <a:lstStyle/>
          <a:p>
            <a:r>
              <a:rPr lang="en-US" b="1" dirty="0">
                <a:solidFill>
                  <a:schemeClr val="accent1">
                    <a:lumMod val="75000"/>
                  </a:schemeClr>
                </a:solidFill>
              </a:rPr>
              <a:t> </a:t>
            </a:r>
            <a:r>
              <a:rPr lang="en-US" b="1" u="sng" dirty="0">
                <a:solidFill>
                  <a:schemeClr val="accent1">
                    <a:lumMod val="75000"/>
                  </a:schemeClr>
                </a:solidFill>
              </a:rPr>
              <a:t>Pie-Chart</a:t>
            </a:r>
            <a:r>
              <a:rPr lang="en-US" b="1" dirty="0">
                <a:solidFill>
                  <a:schemeClr val="accent1">
                    <a:lumMod val="75000"/>
                  </a:schemeClr>
                </a:solidFill>
              </a:rPr>
              <a:t> </a:t>
            </a:r>
            <a:r>
              <a:rPr lang="en-US" b="1" u="sng" dirty="0">
                <a:solidFill>
                  <a:schemeClr val="accent1">
                    <a:lumMod val="75000"/>
                  </a:schemeClr>
                </a:solidFill>
              </a:rPr>
              <a:t>Representation</a:t>
            </a:r>
            <a:r>
              <a:rPr lang="en-US" b="1" dirty="0">
                <a:solidFill>
                  <a:schemeClr val="accent1">
                    <a:lumMod val="75000"/>
                  </a:schemeClr>
                </a:solidFill>
              </a:rPr>
              <a:t>:</a:t>
            </a:r>
          </a:p>
        </p:txBody>
      </p:sp>
      <p:sp>
        <p:nvSpPr>
          <p:cNvPr id="7" name="Slide Number Placeholder 6"/>
          <p:cNvSpPr>
            <a:spLocks noGrp="1"/>
          </p:cNvSpPr>
          <p:nvPr>
            <p:ph type="sldNum" sz="quarter" idx="15"/>
          </p:nvPr>
        </p:nvSpPr>
        <p:spPr/>
        <p:txBody>
          <a:bodyPr/>
          <a:lstStyle/>
          <a:p>
            <a:fld id="{707E5F81-5583-49DA-B127-415E2B14B4E8}"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sz="2800" b="1" u="sng"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UNI-VARIATE  ANALYSIS</a:t>
            </a: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457200" y="1600200"/>
            <a:ext cx="7848600" cy="2971800"/>
          </a:xfrm>
          <a:prstGeom prst="rect">
            <a:avLst/>
          </a:prstGeom>
          <a:noFill/>
          <a:ln w="9525">
            <a:noFill/>
            <a:miter lim="800000"/>
            <a:headEnd/>
            <a:tailEnd/>
          </a:ln>
        </p:spPr>
      </p:pic>
      <p:sp>
        <p:nvSpPr>
          <p:cNvPr id="2051" name="Rectangle 3"/>
          <p:cNvSpPr>
            <a:spLocks noChangeArrowheads="1"/>
          </p:cNvSpPr>
          <p:nvPr/>
        </p:nvSpPr>
        <p:spPr bwMode="auto">
          <a:xfrm>
            <a:off x="5715000" y="609600"/>
            <a:ext cx="641064" cy="597499"/>
          </a:xfrm>
          <a:prstGeom prst="rect">
            <a:avLst/>
          </a:prstGeom>
          <a:solidFill>
            <a:srgbClr val="FFFFFF"/>
          </a:solidFill>
          <a:ln w="9525">
            <a:noFill/>
            <a:miter lim="800000"/>
            <a:headEnd/>
            <a:tailEnd/>
          </a:ln>
          <a:effectLst/>
        </p:spPr>
        <p:txBody>
          <a:bodyPr vert="horz" wrap="none" lIns="317400" tIns="158700" rIns="31740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228600" y="4586791"/>
            <a:ext cx="7848600" cy="2074826"/>
          </a:xfrm>
          <a:prstGeom prst="rect">
            <a:avLst/>
          </a:prstGeom>
          <a:solidFill>
            <a:srgbClr val="FFFFFF"/>
          </a:solidFill>
          <a:ln w="9525">
            <a:noFill/>
            <a:miter lim="800000"/>
            <a:headEnd/>
            <a:tailEnd/>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mj-lt"/>
                <a:cs typeface="Arial" pitchFamily="34" charset="0"/>
              </a:rPr>
              <a:t>Inferences</a:t>
            </a:r>
            <a:r>
              <a:rPr kumimoji="0" lang="en-US" sz="1600" b="0" i="0" u="none" strike="noStrike" cap="none" normalizeH="0" baseline="0" dirty="0">
                <a:ln>
                  <a:noFill/>
                </a:ln>
                <a:solidFill>
                  <a:srgbClr val="000000"/>
                </a:solidFill>
                <a:effectLst/>
                <a:latin typeface="+mj-lt"/>
                <a:cs typeface="Arial" pitchFamily="34" charset="0"/>
              </a:rPr>
              <a:t> :</a:t>
            </a:r>
            <a:endParaRPr kumimoji="0" lang="en-US" sz="1600" b="0" i="0" u="none" strike="noStrike" cap="none" normalizeH="0" baseline="0" dirty="0">
              <a:ln>
                <a:noFill/>
              </a:ln>
              <a:solidFill>
                <a:srgbClr val="000000"/>
              </a:solidFill>
              <a:effectLst/>
              <a:latin typeface="+mj-lt"/>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000000"/>
                </a:solidFill>
                <a:effectLst/>
                <a:latin typeface="+mj-lt"/>
                <a:cs typeface="Courier New" pitchFamily="49" charset="0"/>
              </a:rPr>
              <a:t>We can see that Female clients are 67% in the case of non-defaulters and 57% in the case of defaulters.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000000"/>
                </a:solidFill>
                <a:effectLst/>
                <a:latin typeface="+mj-lt"/>
                <a:cs typeface="Courier New" pitchFamily="49" charset="0"/>
              </a:rPr>
              <a:t>More Female clients apply for loan than males and hence more the number of female defaulters as well.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000000"/>
                </a:solidFill>
                <a:effectLst/>
                <a:latin typeface="+mj-lt"/>
                <a:cs typeface="Courier New" pitchFamily="49" charset="0"/>
              </a:rPr>
              <a:t>The Rate of defaulting is lower among female clients than that of the male clients.</a:t>
            </a:r>
            <a:r>
              <a:rPr kumimoji="0" lang="en-US" sz="1600" b="0" i="0" u="none" strike="noStrike" cap="none" normalizeH="0" baseline="0" dirty="0">
                <a:ln>
                  <a:noFill/>
                </a:ln>
                <a:solidFill>
                  <a:schemeClr val="tx1"/>
                </a:solidFill>
                <a:effectLst/>
                <a:latin typeface="+mj-lt"/>
                <a:cs typeface="Arial" pitchFamily="34" charset="0"/>
              </a:rPr>
              <a:t> </a:t>
            </a:r>
          </a:p>
        </p:txBody>
      </p:sp>
      <p:sp>
        <p:nvSpPr>
          <p:cNvPr id="9" name="TextBox 8"/>
          <p:cNvSpPr txBox="1"/>
          <p:nvPr/>
        </p:nvSpPr>
        <p:spPr>
          <a:xfrm>
            <a:off x="457200" y="990600"/>
            <a:ext cx="7162800" cy="369332"/>
          </a:xfrm>
          <a:prstGeom prst="rect">
            <a:avLst/>
          </a:prstGeom>
          <a:noFill/>
        </p:spPr>
        <p:txBody>
          <a:bodyPr wrap="square" rtlCol="0">
            <a:spAutoFit/>
          </a:bodyPr>
          <a:lstStyle/>
          <a:p>
            <a:r>
              <a:rPr lang="en-US" b="1" dirty="0">
                <a:solidFill>
                  <a:schemeClr val="accent1">
                    <a:lumMod val="75000"/>
                  </a:schemeClr>
                </a:solidFill>
              </a:rPr>
              <a:t>1. </a:t>
            </a:r>
            <a:r>
              <a:rPr lang="en-US" b="1" u="sng" dirty="0">
                <a:solidFill>
                  <a:schemeClr val="accent1">
                    <a:lumMod val="75000"/>
                  </a:schemeClr>
                </a:solidFill>
              </a:rPr>
              <a:t>Gender Proportion For Defaulters &amp; Non-Defaulters :</a:t>
            </a:r>
          </a:p>
        </p:txBody>
      </p:sp>
      <p:sp>
        <p:nvSpPr>
          <p:cNvPr id="10" name="Slide Number Placeholder 9"/>
          <p:cNvSpPr>
            <a:spLocks noGrp="1"/>
          </p:cNvSpPr>
          <p:nvPr>
            <p:ph type="sldNum" sz="quarter" idx="15"/>
          </p:nvPr>
        </p:nvSpPr>
        <p:spPr/>
        <p:txBody>
          <a:bodyPr/>
          <a:lstStyle/>
          <a:p>
            <a:fld id="{707E5F81-5583-49DA-B127-415E2B14B4E8}"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610600" cy="8074152"/>
          </a:xfrm>
        </p:spPr>
        <p:txBody>
          <a:bodyPr>
            <a:normAutofit/>
          </a:bodyPr>
          <a:lstStyle/>
          <a:p>
            <a:pPr marL="273050" indent="-47625">
              <a:buNone/>
            </a:pPr>
            <a:r>
              <a:rPr lang="en-US" sz="1800" b="1" dirty="0">
                <a:solidFill>
                  <a:schemeClr val="accent1">
                    <a:lumMod val="75000"/>
                  </a:schemeClr>
                </a:solidFill>
              </a:rPr>
              <a:t>2.</a:t>
            </a:r>
            <a:r>
              <a:rPr lang="en-US" sz="1800" b="1" u="sng" dirty="0">
                <a:solidFill>
                  <a:schemeClr val="accent1">
                    <a:lumMod val="75000"/>
                  </a:schemeClr>
                </a:solidFill>
              </a:rPr>
              <a:t> Family Status For Defaulters and Non-defaulters:</a:t>
            </a:r>
          </a:p>
          <a:p>
            <a:pPr marL="273050" indent="-47625">
              <a:buNone/>
            </a:pPr>
            <a:endParaRPr lang="en-US" sz="1800" b="1" dirty="0">
              <a:solidFill>
                <a:schemeClr val="accent1">
                  <a:lumMod val="75000"/>
                </a:schemeClr>
              </a:solidFill>
            </a:endParaRPr>
          </a:p>
        </p:txBody>
      </p:sp>
      <p:pic>
        <p:nvPicPr>
          <p:cNvPr id="20482" name="Picture 2"/>
          <p:cNvPicPr>
            <a:picLocks noChangeAspect="1" noChangeArrowheads="1"/>
          </p:cNvPicPr>
          <p:nvPr/>
        </p:nvPicPr>
        <p:blipFill>
          <a:blip r:embed="rId2" cstate="print"/>
          <a:srcRect/>
          <a:stretch>
            <a:fillRect/>
          </a:stretch>
        </p:blipFill>
        <p:spPr bwMode="auto">
          <a:xfrm>
            <a:off x="228600" y="685800"/>
            <a:ext cx="8382001" cy="4191000"/>
          </a:xfrm>
          <a:prstGeom prst="rect">
            <a:avLst/>
          </a:prstGeom>
          <a:noFill/>
          <a:ln w="9525">
            <a:noFill/>
            <a:miter lim="800000"/>
            <a:headEnd/>
            <a:tailEnd/>
          </a:ln>
        </p:spPr>
      </p:pic>
      <p:sp>
        <p:nvSpPr>
          <p:cNvPr id="6" name="Rectangle 5"/>
          <p:cNvSpPr/>
          <p:nvPr/>
        </p:nvSpPr>
        <p:spPr>
          <a:xfrm>
            <a:off x="304800" y="4876800"/>
            <a:ext cx="8077200" cy="1815882"/>
          </a:xfrm>
          <a:prstGeom prst="rect">
            <a:avLst/>
          </a:prstGeom>
        </p:spPr>
        <p:txBody>
          <a:bodyPr wrap="square">
            <a:spAutoFit/>
          </a:bodyPr>
          <a:lstStyle/>
          <a:p>
            <a:r>
              <a:rPr lang="en-US" sz="1600" b="1" dirty="0"/>
              <a:t>Inferences </a:t>
            </a:r>
            <a:r>
              <a:rPr lang="en-US" sz="1600" dirty="0"/>
              <a:t>:</a:t>
            </a:r>
          </a:p>
          <a:p>
            <a:r>
              <a:rPr lang="en-US" sz="1600" dirty="0"/>
              <a:t>1. It is clear from the plot that married people tend to apply more for loan . Also they constitute the highest percentage among non-defaulters and defaulters.</a:t>
            </a:r>
          </a:p>
          <a:p>
            <a:r>
              <a:rPr lang="en-US" sz="1600" dirty="0"/>
              <a:t>2. widows are lowest in percentage for both non-defaulters and defaulters.</a:t>
            </a:r>
          </a:p>
          <a:p>
            <a:r>
              <a:rPr lang="en-US" sz="1600" dirty="0"/>
              <a:t>3. Also we can see from the graph that Single/not married constitute 14.6% in the case of non-defaulters and18% in the case of defaulters. So their rate of default is high and hence more risk associated with them.</a:t>
            </a:r>
          </a:p>
        </p:txBody>
      </p:sp>
      <p:sp>
        <p:nvSpPr>
          <p:cNvPr id="7" name="Slide Number Placeholder 6"/>
          <p:cNvSpPr>
            <a:spLocks noGrp="1"/>
          </p:cNvSpPr>
          <p:nvPr>
            <p:ph type="sldNum" sz="quarter" idx="15"/>
          </p:nvPr>
        </p:nvSpPr>
        <p:spPr/>
        <p:txBody>
          <a:bodyPr/>
          <a:lstStyle/>
          <a:p>
            <a:fld id="{707E5F81-5583-49DA-B127-415E2B14B4E8}"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458200" cy="6858000"/>
          </a:xfrm>
        </p:spPr>
        <p:txBody>
          <a:bodyPr>
            <a:normAutofit/>
          </a:bodyPr>
          <a:lstStyle/>
          <a:p>
            <a:pPr>
              <a:buNone/>
            </a:pPr>
            <a:r>
              <a:rPr lang="en-US" sz="1800" b="1" dirty="0">
                <a:solidFill>
                  <a:schemeClr val="accent1">
                    <a:lumMod val="75000"/>
                  </a:schemeClr>
                </a:solidFill>
              </a:rPr>
              <a:t>3.</a:t>
            </a:r>
            <a:r>
              <a:rPr lang="en-US" sz="1800" b="1" u="sng" dirty="0">
                <a:solidFill>
                  <a:schemeClr val="accent1">
                    <a:lumMod val="75000"/>
                  </a:schemeClr>
                </a:solidFill>
              </a:rPr>
              <a:t> Education Type for Defaulters and Non-defaulters:</a:t>
            </a:r>
            <a:endParaRPr lang="en-US" sz="1800" b="1" dirty="0">
              <a:solidFill>
                <a:schemeClr val="accent1">
                  <a:lumMod val="75000"/>
                </a:schemeClr>
              </a:solidFill>
            </a:endParaRPr>
          </a:p>
        </p:txBody>
      </p:sp>
      <p:sp>
        <p:nvSpPr>
          <p:cNvPr id="4" name="Slide Number Placeholder 3"/>
          <p:cNvSpPr>
            <a:spLocks noGrp="1"/>
          </p:cNvSpPr>
          <p:nvPr>
            <p:ph type="sldNum" sz="quarter" idx="15"/>
          </p:nvPr>
        </p:nvSpPr>
        <p:spPr/>
        <p:txBody>
          <a:bodyPr/>
          <a:lstStyle/>
          <a:p>
            <a:fld id="{707E5F81-5583-49DA-B127-415E2B14B4E8}" type="slidenum">
              <a:rPr lang="en-US" smtClean="0"/>
              <a:t>9</a:t>
            </a:fld>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152400" y="533400"/>
            <a:ext cx="8534400" cy="3962400"/>
          </a:xfrm>
          <a:prstGeom prst="rect">
            <a:avLst/>
          </a:prstGeom>
          <a:noFill/>
          <a:ln w="9525">
            <a:noFill/>
            <a:miter lim="800000"/>
            <a:headEnd/>
            <a:tailEnd/>
          </a:ln>
        </p:spPr>
      </p:pic>
      <p:sp>
        <p:nvSpPr>
          <p:cNvPr id="6" name="Rectangle 5"/>
          <p:cNvSpPr/>
          <p:nvPr/>
        </p:nvSpPr>
        <p:spPr>
          <a:xfrm>
            <a:off x="228600" y="4724400"/>
            <a:ext cx="8610600" cy="1846659"/>
          </a:xfrm>
          <a:prstGeom prst="rect">
            <a:avLst/>
          </a:prstGeom>
        </p:spPr>
        <p:txBody>
          <a:bodyPr wrap="square">
            <a:spAutoFit/>
          </a:bodyPr>
          <a:lstStyle/>
          <a:p>
            <a:r>
              <a:rPr lang="en-US" b="1" dirty="0"/>
              <a:t>Inferences</a:t>
            </a:r>
            <a:r>
              <a:rPr lang="en-US" dirty="0"/>
              <a:t>:</a:t>
            </a:r>
          </a:p>
          <a:p>
            <a:pPr algn="just"/>
            <a:r>
              <a:rPr lang="en-US" sz="1600" dirty="0"/>
              <a:t>1.Clients with secondary and Higher Education constitute the highest percentage among non-defaulters as well as defaulters.</a:t>
            </a:r>
          </a:p>
          <a:p>
            <a:pPr algn="just"/>
            <a:r>
              <a:rPr lang="en-US" sz="1600" dirty="0"/>
              <a:t>2.Clients with higher education or more are less likely to default . Secondary </a:t>
            </a:r>
          </a:p>
          <a:p>
            <a:pPr algn="just"/>
            <a:r>
              <a:rPr lang="en-US" sz="1600" dirty="0"/>
              <a:t>educated people are most likely to default.</a:t>
            </a:r>
          </a:p>
          <a:p>
            <a:pPr algn="just"/>
            <a:r>
              <a:rPr lang="en-US" sz="1600" dirty="0"/>
              <a:t>3. we can infer from the above plot  that as the level of education increases </a:t>
            </a:r>
          </a:p>
          <a:p>
            <a:pPr algn="just"/>
            <a:r>
              <a:rPr lang="en-US" sz="1600" dirty="0"/>
              <a:t>chances of default decreases.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780</TotalTime>
  <Words>1730</Words>
  <Application>Microsoft Office PowerPoint</Application>
  <PresentationFormat>On-screen Show (4:3)</PresentationFormat>
  <Paragraphs>144</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vt:lpstr>
      <vt:lpstr>Century Schoolbook</vt:lpstr>
      <vt:lpstr>Wingdings</vt:lpstr>
      <vt:lpstr>Wingdings 2</vt:lpstr>
      <vt:lpstr>Oriel</vt:lpstr>
      <vt:lpstr>PRESENTATION  ON EXPLORATORY data analysis (credit eda case-study)</vt:lpstr>
      <vt:lpstr>CONTENTS</vt:lpstr>
      <vt:lpstr>INTRODUCTION</vt:lpstr>
      <vt:lpstr>PURPOSE</vt:lpstr>
      <vt:lpstr>BUSINESS OBJECTIVES</vt:lpstr>
      <vt:lpstr>DATA IMBALANCE</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Liza</dc:creator>
  <cp:lastModifiedBy>anshu mani</cp:lastModifiedBy>
  <cp:revision>50</cp:revision>
  <dcterms:created xsi:type="dcterms:W3CDTF">2021-09-25T09:29:19Z</dcterms:created>
  <dcterms:modified xsi:type="dcterms:W3CDTF">2021-09-27T16:17:08Z</dcterms:modified>
</cp:coreProperties>
</file>