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5B7320-EFE3-4398-AEEE-5BBF55AECA53}">
  <a:tblStyle styleId="{1E5B7320-EFE3-4398-AEEE-5BBF55AECA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451fd92c3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451fd92c3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like a uniform distr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451fd92c33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451fd92c3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Duplicated dropped, objects converted to float</a:t>
            </a:r>
            <a:endParaRPr/>
          </a:p>
          <a:p>
            <a:pPr indent="-317500" lvl="0" marL="457200" rtl="0" algn="l">
              <a:spcBef>
                <a:spcPts val="0"/>
              </a:spcBef>
              <a:spcAft>
                <a:spcPts val="0"/>
              </a:spcAft>
              <a:buSzPts val="1400"/>
              <a:buChar char="-"/>
            </a:pPr>
            <a:r>
              <a:rPr lang="en"/>
              <a:t>3657 fire occurrence points, with 18 features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451fd92c33_0_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451fd92c3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Lasso does SLIGHTLY better</a:t>
            </a:r>
            <a:endParaRPr/>
          </a:p>
          <a:p>
            <a:pPr indent="-317500" lvl="0" marL="457200" rtl="0" algn="l">
              <a:spcBef>
                <a:spcPts val="0"/>
              </a:spcBef>
              <a:spcAft>
                <a:spcPts val="0"/>
              </a:spcAft>
              <a:buSzPts val="1400"/>
              <a:buChar char="-"/>
            </a:pPr>
            <a:r>
              <a:rPr lang="en"/>
              <a:t>Regularization was validated with 5 KFold cross validation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51fd92c33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451fd92c3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Lasso does SLIGHTLY better</a:t>
            </a:r>
            <a:endParaRPr/>
          </a:p>
          <a:p>
            <a:pPr indent="-317500" lvl="0" marL="457200" rtl="0" algn="l">
              <a:spcBef>
                <a:spcPts val="0"/>
              </a:spcBef>
              <a:spcAft>
                <a:spcPts val="0"/>
              </a:spcAft>
              <a:buSzPts val="1400"/>
              <a:buChar char="-"/>
            </a:pPr>
            <a:r>
              <a:rPr lang="en"/>
              <a:t>Regularization was validated with 5 KFold cross validation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30000"/>
              </a:lnSpc>
              <a:spcBef>
                <a:spcPts val="1000"/>
              </a:spcBef>
              <a:spcAft>
                <a:spcPts val="0"/>
              </a:spcAft>
              <a:buNone/>
            </a:pPr>
            <a:r>
              <a:rPr lang="en" sz="1000">
                <a:solidFill>
                  <a:srgbClr val="353744"/>
                </a:solidFill>
                <a:latin typeface="Raleway"/>
                <a:ea typeface="Raleway"/>
                <a:cs typeface="Raleway"/>
                <a:sym typeface="Raleway"/>
              </a:rPr>
              <a:t>California experiences major wildfires </a:t>
            </a:r>
            <a:endParaRPr sz="6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51fd92c33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451fd92c3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Duplicated dropped, objects converted to float</a:t>
            </a:r>
            <a:endParaRPr/>
          </a:p>
          <a:p>
            <a:pPr indent="-317500" lvl="0" marL="457200" rtl="0" algn="l">
              <a:spcBef>
                <a:spcPts val="0"/>
              </a:spcBef>
              <a:spcAft>
                <a:spcPts val="0"/>
              </a:spcAft>
              <a:buSzPts val="1400"/>
              <a:buChar char="-"/>
            </a:pPr>
            <a:r>
              <a:rPr lang="en"/>
              <a:t>3657 fire </a:t>
            </a:r>
            <a:r>
              <a:rPr lang="en"/>
              <a:t>occurrence</a:t>
            </a:r>
            <a:r>
              <a:rPr lang="en"/>
              <a:t> points, with 18 features </a:t>
            </a:r>
            <a:endParaRPr/>
          </a:p>
          <a:p>
            <a:pPr indent="-317500" lvl="0" marL="457200" rtl="0" algn="l">
              <a:spcBef>
                <a:spcPts val="0"/>
              </a:spcBef>
              <a:spcAft>
                <a:spcPts val="0"/>
              </a:spcAft>
              <a:buSzPts val="1400"/>
              <a:buChar char="-"/>
            </a:pPr>
            <a:r>
              <a:rPr lang="en"/>
              <a:t>Feature engineering: Converting the Cause feature to numerical encoded feature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51fd92c33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51fd92c3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Duplicated dropped, objects converted to float</a:t>
            </a:r>
            <a:endParaRPr/>
          </a:p>
          <a:p>
            <a:pPr indent="-317500" lvl="0" marL="457200" rtl="0" algn="l">
              <a:spcBef>
                <a:spcPts val="0"/>
              </a:spcBef>
              <a:spcAft>
                <a:spcPts val="0"/>
              </a:spcAft>
              <a:buSzPts val="1400"/>
              <a:buChar char="-"/>
            </a:pPr>
            <a:r>
              <a:rPr lang="en"/>
              <a:t>3657 fire occurrence points, with 18 features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451fd92c33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451fd92c3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Duplicated dropped, objects converted to float</a:t>
            </a:r>
            <a:endParaRPr/>
          </a:p>
          <a:p>
            <a:pPr indent="-317500" lvl="0" marL="457200" rtl="0" algn="l">
              <a:spcBef>
                <a:spcPts val="0"/>
              </a:spcBef>
              <a:spcAft>
                <a:spcPts val="0"/>
              </a:spcAft>
              <a:buSzPts val="1400"/>
              <a:buChar char="-"/>
            </a:pPr>
            <a:r>
              <a:rPr lang="en"/>
              <a:t>3657 fire occurrence points, with 18 features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451fd92c33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451fd92c3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BoxCox -&gt; Closest to normal distribution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25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California Wildfire Predictor</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By Aanvi Goel </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2"/>
          <p:cNvPicPr preferRelativeResize="0"/>
          <p:nvPr/>
        </p:nvPicPr>
        <p:blipFill>
          <a:blip r:embed="rId3">
            <a:alphaModFix/>
          </a:blip>
          <a:stretch>
            <a:fillRect/>
          </a:stretch>
        </p:blipFill>
        <p:spPr>
          <a:xfrm>
            <a:off x="406875" y="573913"/>
            <a:ext cx="8330251" cy="3081275"/>
          </a:xfrm>
          <a:prstGeom prst="rect">
            <a:avLst/>
          </a:prstGeom>
          <a:noFill/>
          <a:ln>
            <a:noFill/>
          </a:ln>
        </p:spPr>
      </p:pic>
      <p:sp>
        <p:nvSpPr>
          <p:cNvPr id="134" name="Google Shape;134;p22"/>
          <p:cNvSpPr txBox="1"/>
          <p:nvPr/>
        </p:nvSpPr>
        <p:spPr>
          <a:xfrm>
            <a:off x="2130450" y="3797925"/>
            <a:ext cx="488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Y </a:t>
            </a:r>
            <a:r>
              <a:rPr b="1" lang="en">
                <a:latin typeface="Lato"/>
                <a:ea typeface="Lato"/>
                <a:cs typeface="Lato"/>
                <a:sym typeface="Lato"/>
              </a:rPr>
              <a:t>data</a:t>
            </a:r>
            <a:r>
              <a:rPr b="1" lang="en">
                <a:latin typeface="Lato"/>
                <a:ea typeface="Lato"/>
                <a:cs typeface="Lato"/>
                <a:sym typeface="Lato"/>
              </a:rPr>
              <a:t> is still not ideal. Fire Size distribution has LIGHT TAIL</a:t>
            </a:r>
            <a:endParaRPr b="1">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23"/>
          <p:cNvSpPr txBox="1"/>
          <p:nvPr/>
        </p:nvSpPr>
        <p:spPr>
          <a:xfrm>
            <a:off x="596575" y="129725"/>
            <a:ext cx="55995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3000">
                <a:solidFill>
                  <a:schemeClr val="dk1"/>
                </a:solidFill>
                <a:latin typeface="Lato"/>
                <a:ea typeface="Lato"/>
                <a:cs typeface="Lato"/>
                <a:sym typeface="Lato"/>
              </a:rPr>
              <a:t>Scaling and MultiCollinearity</a:t>
            </a:r>
            <a:endParaRPr sz="1800">
              <a:solidFill>
                <a:schemeClr val="dk2"/>
              </a:solidFill>
              <a:latin typeface="Lato"/>
              <a:ea typeface="Lato"/>
              <a:cs typeface="Lato"/>
              <a:sym typeface="Lato"/>
            </a:endParaRPr>
          </a:p>
        </p:txBody>
      </p:sp>
      <p:pic>
        <p:nvPicPr>
          <p:cNvPr id="140" name="Google Shape;140;p23"/>
          <p:cNvPicPr preferRelativeResize="0"/>
          <p:nvPr/>
        </p:nvPicPr>
        <p:blipFill>
          <a:blip r:embed="rId3">
            <a:alphaModFix/>
          </a:blip>
          <a:stretch>
            <a:fillRect/>
          </a:stretch>
        </p:blipFill>
        <p:spPr>
          <a:xfrm>
            <a:off x="2677975" y="776225"/>
            <a:ext cx="4025175" cy="4247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24"/>
          <p:cNvSpPr txBox="1"/>
          <p:nvPr>
            <p:ph idx="1" type="body"/>
          </p:nvPr>
        </p:nvSpPr>
        <p:spPr>
          <a:xfrm>
            <a:off x="622175" y="228500"/>
            <a:ext cx="5671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3000">
                <a:solidFill>
                  <a:schemeClr val="dk1"/>
                </a:solidFill>
              </a:rPr>
              <a:t>Regularization</a:t>
            </a:r>
            <a:endParaRPr sz="1800">
              <a:solidFill>
                <a:srgbClr val="000000"/>
              </a:solidFill>
            </a:endParaRPr>
          </a:p>
        </p:txBody>
      </p:sp>
      <p:graphicFrame>
        <p:nvGraphicFramePr>
          <p:cNvPr id="146" name="Google Shape;146;p24"/>
          <p:cNvGraphicFramePr/>
          <p:nvPr/>
        </p:nvGraphicFramePr>
        <p:xfrm>
          <a:off x="941675" y="1328200"/>
          <a:ext cx="3000000" cy="3000000"/>
        </p:xfrm>
        <a:graphic>
          <a:graphicData uri="http://schemas.openxmlformats.org/drawingml/2006/table">
            <a:tbl>
              <a:tblPr>
                <a:noFill/>
                <a:tableStyleId>{1E5B7320-EFE3-4398-AEEE-5BBF55AECA53}</a:tableStyleId>
              </a:tblPr>
              <a:tblGrid>
                <a:gridCol w="1830100"/>
                <a:gridCol w="1830100"/>
                <a:gridCol w="1830100"/>
                <a:gridCol w="1830100"/>
              </a:tblGrid>
              <a:tr h="701850">
                <a:tc>
                  <a:txBody>
                    <a:bodyPr/>
                    <a:lstStyle/>
                    <a:p>
                      <a:pPr indent="0" lvl="0" marL="0" rtl="0" algn="l">
                        <a:spcBef>
                          <a:spcPts val="0"/>
                        </a:spcBef>
                        <a:spcAft>
                          <a:spcPts val="0"/>
                        </a:spcAft>
                        <a:buNone/>
                      </a:pPr>
                      <a:r>
                        <a:rPr b="1" lang="en"/>
                        <a:t>Model:</a:t>
                      </a:r>
                      <a:endParaRPr b="1"/>
                    </a:p>
                  </a:txBody>
                  <a:tcPr marT="91425" marB="91425" marR="91425" marL="91425" anchor="ctr">
                    <a:solidFill>
                      <a:srgbClr val="A4C2F4"/>
                    </a:solidFill>
                  </a:tcPr>
                </a:tc>
                <a:tc>
                  <a:txBody>
                    <a:bodyPr/>
                    <a:lstStyle/>
                    <a:p>
                      <a:pPr indent="0" lvl="0" marL="0" rtl="0" algn="l">
                        <a:spcBef>
                          <a:spcPts val="0"/>
                        </a:spcBef>
                        <a:spcAft>
                          <a:spcPts val="0"/>
                        </a:spcAft>
                        <a:buNone/>
                      </a:pPr>
                      <a:r>
                        <a:rPr b="1" lang="en"/>
                        <a:t>Lasso</a:t>
                      </a:r>
                      <a:endParaRPr b="1"/>
                    </a:p>
                  </a:txBody>
                  <a:tcPr marT="91425" marB="91425" marR="91425" marL="91425" anchor="ctr">
                    <a:solidFill>
                      <a:srgbClr val="A4C2F4"/>
                    </a:solidFill>
                  </a:tcPr>
                </a:tc>
                <a:tc>
                  <a:txBody>
                    <a:bodyPr/>
                    <a:lstStyle/>
                    <a:p>
                      <a:pPr indent="0" lvl="0" marL="0" rtl="0" algn="l">
                        <a:spcBef>
                          <a:spcPts val="0"/>
                        </a:spcBef>
                        <a:spcAft>
                          <a:spcPts val="0"/>
                        </a:spcAft>
                        <a:buNone/>
                      </a:pPr>
                      <a:r>
                        <a:rPr b="1" lang="en"/>
                        <a:t>Ridge</a:t>
                      </a:r>
                      <a:endParaRPr b="1"/>
                    </a:p>
                  </a:txBody>
                  <a:tcPr marT="91425" marB="91425" marR="91425" marL="91425" anchor="ctr">
                    <a:solidFill>
                      <a:srgbClr val="A4C2F4"/>
                    </a:solidFill>
                  </a:tcPr>
                </a:tc>
                <a:tc>
                  <a:txBody>
                    <a:bodyPr/>
                    <a:lstStyle/>
                    <a:p>
                      <a:pPr indent="0" lvl="0" marL="0" rtl="0" algn="l">
                        <a:spcBef>
                          <a:spcPts val="0"/>
                        </a:spcBef>
                        <a:spcAft>
                          <a:spcPts val="0"/>
                        </a:spcAft>
                        <a:buNone/>
                      </a:pPr>
                      <a:r>
                        <a:rPr b="1" lang="en"/>
                        <a:t>Elastic Net</a:t>
                      </a:r>
                      <a:endParaRPr b="1"/>
                    </a:p>
                  </a:txBody>
                  <a:tcPr marT="91425" marB="91425" marR="91425" marL="91425" anchor="ctr">
                    <a:solidFill>
                      <a:srgbClr val="A4C2F4"/>
                    </a:solidFill>
                  </a:tcPr>
                </a:tc>
              </a:tr>
              <a:tr h="701850">
                <a:tc>
                  <a:txBody>
                    <a:bodyPr/>
                    <a:lstStyle/>
                    <a:p>
                      <a:pPr indent="0" lvl="0" marL="0" rtl="0" algn="l">
                        <a:spcBef>
                          <a:spcPts val="0"/>
                        </a:spcBef>
                        <a:spcAft>
                          <a:spcPts val="0"/>
                        </a:spcAft>
                        <a:buNone/>
                      </a:pPr>
                      <a:r>
                        <a:rPr lang="en"/>
                        <a:t>MSE</a:t>
                      </a:r>
                      <a:endParaRPr/>
                    </a:p>
                  </a:txBody>
                  <a:tcPr marT="91425" marB="91425" marR="91425" marL="91425"/>
                </a:tc>
                <a:tc>
                  <a:txBody>
                    <a:bodyPr/>
                    <a:lstStyle/>
                    <a:p>
                      <a:pPr indent="0" lvl="0" marL="0" rtl="0" algn="l">
                        <a:spcBef>
                          <a:spcPts val="0"/>
                        </a:spcBef>
                        <a:spcAft>
                          <a:spcPts val="0"/>
                        </a:spcAft>
                        <a:buNone/>
                      </a:pPr>
                      <a:r>
                        <a:rPr lang="en"/>
                        <a:t>0.06072</a:t>
                      </a:r>
                      <a:endParaRPr/>
                    </a:p>
                  </a:txBody>
                  <a:tcPr marT="91425" marB="91425" marR="91425" marL="91425"/>
                </a:tc>
                <a:tc>
                  <a:txBody>
                    <a:bodyPr/>
                    <a:lstStyle/>
                    <a:p>
                      <a:pPr indent="0" lvl="0" marL="0" rtl="0" algn="l">
                        <a:spcBef>
                          <a:spcPts val="0"/>
                        </a:spcBef>
                        <a:spcAft>
                          <a:spcPts val="0"/>
                        </a:spcAft>
                        <a:buNone/>
                      </a:pPr>
                      <a:r>
                        <a:rPr lang="en"/>
                        <a:t>0.06076</a:t>
                      </a:r>
                      <a:endParaRPr/>
                    </a:p>
                  </a:txBody>
                  <a:tcPr marT="91425" marB="91425" marR="91425" marL="91425"/>
                </a:tc>
                <a:tc>
                  <a:txBody>
                    <a:bodyPr/>
                    <a:lstStyle/>
                    <a:p>
                      <a:pPr indent="0" lvl="0" marL="0" rtl="0" algn="l">
                        <a:spcBef>
                          <a:spcPts val="0"/>
                        </a:spcBef>
                        <a:spcAft>
                          <a:spcPts val="0"/>
                        </a:spcAft>
                        <a:buNone/>
                      </a:pPr>
                      <a:r>
                        <a:rPr lang="en"/>
                        <a:t>0.06073</a:t>
                      </a:r>
                      <a:endParaRPr/>
                    </a:p>
                  </a:txBody>
                  <a:tcPr marT="91425" marB="91425" marR="91425" marL="91425"/>
                </a:tc>
              </a:tr>
              <a:tr h="701850">
                <a:tc>
                  <a:txBody>
                    <a:bodyPr/>
                    <a:lstStyle/>
                    <a:p>
                      <a:pPr indent="0" lvl="0" marL="0" rtl="0" algn="l">
                        <a:spcBef>
                          <a:spcPts val="0"/>
                        </a:spcBef>
                        <a:spcAft>
                          <a:spcPts val="0"/>
                        </a:spcAft>
                        <a:buNone/>
                      </a:pPr>
                      <a:r>
                        <a:rPr lang="en"/>
                        <a:t>R2 Score</a:t>
                      </a:r>
                      <a:endParaRPr/>
                    </a:p>
                  </a:txBody>
                  <a:tcPr marT="91425" marB="91425" marR="91425" marL="91425"/>
                </a:tc>
                <a:tc>
                  <a:txBody>
                    <a:bodyPr/>
                    <a:lstStyle/>
                    <a:p>
                      <a:pPr indent="0" lvl="0" marL="0" rtl="0" algn="l">
                        <a:spcBef>
                          <a:spcPts val="0"/>
                        </a:spcBef>
                        <a:spcAft>
                          <a:spcPts val="0"/>
                        </a:spcAft>
                        <a:buNone/>
                      </a:pPr>
                      <a:r>
                        <a:rPr lang="en">
                          <a:highlight>
                            <a:srgbClr val="FFE599"/>
                          </a:highlight>
                        </a:rPr>
                        <a:t>0.02656</a:t>
                      </a:r>
                      <a:endParaRPr>
                        <a:highlight>
                          <a:srgbClr val="FFE599"/>
                        </a:highlight>
                      </a:endParaRPr>
                    </a:p>
                  </a:txBody>
                  <a:tcPr marT="91425" marB="91425" marR="91425" marL="91425"/>
                </a:tc>
                <a:tc>
                  <a:txBody>
                    <a:bodyPr/>
                    <a:lstStyle/>
                    <a:p>
                      <a:pPr indent="0" lvl="0" marL="0" rtl="0" algn="l">
                        <a:spcBef>
                          <a:spcPts val="0"/>
                        </a:spcBef>
                        <a:spcAft>
                          <a:spcPts val="0"/>
                        </a:spcAft>
                        <a:buNone/>
                      </a:pPr>
                      <a:r>
                        <a:rPr lang="en"/>
                        <a:t>0.02594</a:t>
                      </a:r>
                      <a:endParaRPr/>
                    </a:p>
                  </a:txBody>
                  <a:tcPr marT="91425" marB="91425" marR="91425" marL="91425"/>
                </a:tc>
                <a:tc>
                  <a:txBody>
                    <a:bodyPr/>
                    <a:lstStyle/>
                    <a:p>
                      <a:pPr indent="0" lvl="0" marL="0" rtl="0" algn="l">
                        <a:spcBef>
                          <a:spcPts val="0"/>
                        </a:spcBef>
                        <a:spcAft>
                          <a:spcPts val="0"/>
                        </a:spcAft>
                        <a:buNone/>
                      </a:pPr>
                      <a:r>
                        <a:rPr lang="en"/>
                        <a:t>0.02648</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25"/>
          <p:cNvSpPr txBox="1"/>
          <p:nvPr>
            <p:ph idx="1" type="body"/>
          </p:nvPr>
        </p:nvSpPr>
        <p:spPr>
          <a:xfrm>
            <a:off x="622175" y="228500"/>
            <a:ext cx="5671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3000">
                <a:solidFill>
                  <a:schemeClr val="dk1"/>
                </a:solidFill>
              </a:rPr>
              <a:t>Final Model</a:t>
            </a:r>
            <a:endParaRPr sz="1800">
              <a:solidFill>
                <a:srgbClr val="000000"/>
              </a:solidFill>
            </a:endParaRPr>
          </a:p>
        </p:txBody>
      </p:sp>
      <p:pic>
        <p:nvPicPr>
          <p:cNvPr id="152" name="Google Shape;152;p25"/>
          <p:cNvPicPr preferRelativeResize="0"/>
          <p:nvPr/>
        </p:nvPicPr>
        <p:blipFill>
          <a:blip r:embed="rId3">
            <a:alphaModFix/>
          </a:blip>
          <a:stretch>
            <a:fillRect/>
          </a:stretch>
        </p:blipFill>
        <p:spPr>
          <a:xfrm>
            <a:off x="668675" y="1157288"/>
            <a:ext cx="4352925" cy="3286125"/>
          </a:xfrm>
          <a:prstGeom prst="rect">
            <a:avLst/>
          </a:prstGeom>
          <a:noFill/>
          <a:ln>
            <a:noFill/>
          </a:ln>
        </p:spPr>
      </p:pic>
      <p:sp>
        <p:nvSpPr>
          <p:cNvPr id="153" name="Google Shape;153;p25"/>
          <p:cNvSpPr txBox="1"/>
          <p:nvPr/>
        </p:nvSpPr>
        <p:spPr>
          <a:xfrm>
            <a:off x="5317125" y="312325"/>
            <a:ext cx="3288000" cy="18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50">
                <a:solidFill>
                  <a:schemeClr val="dk2"/>
                </a:solidFill>
                <a:highlight>
                  <a:srgbClr val="FFFFFF"/>
                </a:highlight>
              </a:rPr>
              <a:t>Evaluating Performance of Final Model:</a:t>
            </a:r>
            <a:endParaRPr b="1" sz="1650">
              <a:solidFill>
                <a:schemeClr val="dk2"/>
              </a:solidFill>
              <a:highlight>
                <a:srgbClr val="FFFFFF"/>
              </a:highlight>
            </a:endParaRPr>
          </a:p>
          <a:p>
            <a:pPr indent="0" lvl="0" marL="0" rtl="0" algn="l">
              <a:spcBef>
                <a:spcPts val="0"/>
              </a:spcBef>
              <a:spcAft>
                <a:spcPts val="0"/>
              </a:spcAft>
              <a:buNone/>
            </a:pPr>
            <a:r>
              <a:t/>
            </a:r>
            <a:endParaRPr sz="1450">
              <a:solidFill>
                <a:schemeClr val="dk2"/>
              </a:solidFill>
              <a:highlight>
                <a:srgbClr val="FFFFFF"/>
              </a:highlight>
            </a:endParaRPr>
          </a:p>
          <a:p>
            <a:pPr indent="0" lvl="0" marL="0" rtl="0" algn="l">
              <a:spcBef>
                <a:spcPts val="0"/>
              </a:spcBef>
              <a:spcAft>
                <a:spcPts val="0"/>
              </a:spcAft>
              <a:buNone/>
            </a:pPr>
            <a:r>
              <a:rPr lang="en" sz="1450">
                <a:solidFill>
                  <a:schemeClr val="dk2"/>
                </a:solidFill>
                <a:highlight>
                  <a:srgbClr val="F9CB9C"/>
                </a:highlight>
              </a:rPr>
              <a:t>R2 score:  0.04</a:t>
            </a:r>
            <a:endParaRPr sz="1450">
              <a:solidFill>
                <a:schemeClr val="dk2"/>
              </a:solidFill>
              <a:highlight>
                <a:srgbClr val="F9CB9C"/>
              </a:highlight>
            </a:endParaRPr>
          </a:p>
          <a:p>
            <a:pPr indent="0" lvl="0" marL="0" rtl="0" algn="l">
              <a:spcBef>
                <a:spcPts val="0"/>
              </a:spcBef>
              <a:spcAft>
                <a:spcPts val="0"/>
              </a:spcAft>
              <a:buNone/>
            </a:pPr>
            <a:r>
              <a:rPr lang="en" sz="1450">
                <a:solidFill>
                  <a:schemeClr val="dk2"/>
                </a:solidFill>
                <a:highlight>
                  <a:srgbClr val="FFFFFF"/>
                </a:highlight>
              </a:rPr>
              <a:t>Mean absolute error: 0.21</a:t>
            </a:r>
            <a:endParaRPr sz="1450">
              <a:solidFill>
                <a:schemeClr val="dk2"/>
              </a:solidFill>
              <a:highlight>
                <a:srgbClr val="FFFFFF"/>
              </a:highlight>
            </a:endParaRPr>
          </a:p>
          <a:p>
            <a:pPr indent="0" lvl="0" marL="0" rtl="0" algn="l">
              <a:spcBef>
                <a:spcPts val="0"/>
              </a:spcBef>
              <a:spcAft>
                <a:spcPts val="0"/>
              </a:spcAft>
              <a:buNone/>
            </a:pPr>
            <a:r>
              <a:rPr lang="en" sz="1450">
                <a:solidFill>
                  <a:schemeClr val="dk2"/>
                </a:solidFill>
                <a:highlight>
                  <a:srgbClr val="FFFFFF"/>
                </a:highlight>
              </a:rPr>
              <a:t>Mean squared error: 0.06</a:t>
            </a:r>
            <a:endParaRPr sz="1450">
              <a:solidFill>
                <a:schemeClr val="dk2"/>
              </a:solidFill>
              <a:highlight>
                <a:srgbClr val="FFFFFF"/>
              </a:highlight>
            </a:endParaRPr>
          </a:p>
          <a:p>
            <a:pPr indent="0" lvl="0" marL="0" rtl="0" algn="l">
              <a:spcBef>
                <a:spcPts val="0"/>
              </a:spcBef>
              <a:spcAft>
                <a:spcPts val="0"/>
              </a:spcAft>
              <a:buNone/>
            </a:pPr>
            <a:r>
              <a:rPr lang="en" sz="1450">
                <a:solidFill>
                  <a:schemeClr val="dk2"/>
                </a:solidFill>
                <a:highlight>
                  <a:srgbClr val="FFFFFF"/>
                </a:highlight>
              </a:rPr>
              <a:t>Root mean squared error: 0.24 </a:t>
            </a:r>
            <a:endParaRPr sz="1100">
              <a:solidFill>
                <a:schemeClr val="dk2"/>
              </a:solidFill>
            </a:endParaRPr>
          </a:p>
        </p:txBody>
      </p:sp>
      <p:pic>
        <p:nvPicPr>
          <p:cNvPr id="154" name="Google Shape;154;p25"/>
          <p:cNvPicPr preferRelativeResize="0"/>
          <p:nvPr/>
        </p:nvPicPr>
        <p:blipFill>
          <a:blip r:embed="rId4">
            <a:alphaModFix/>
          </a:blip>
          <a:stretch>
            <a:fillRect/>
          </a:stretch>
        </p:blipFill>
        <p:spPr>
          <a:xfrm>
            <a:off x="5174000" y="2496625"/>
            <a:ext cx="3680625" cy="2433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Improvements</a:t>
            </a:r>
            <a:endParaRPr/>
          </a:p>
        </p:txBody>
      </p:sp>
      <p:sp>
        <p:nvSpPr>
          <p:cNvPr id="160" name="Google Shape;160;p26"/>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ph type="title"/>
          </p:nvPr>
        </p:nvSpPr>
        <p:spPr>
          <a:xfrm>
            <a:off x="3248525" y="1985700"/>
            <a:ext cx="2481600" cy="20058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2100"/>
              <a:t>Get data points across different years</a:t>
            </a:r>
            <a:endParaRPr b="0" sz="1400">
              <a:solidFill>
                <a:schemeClr val="lt1"/>
              </a:solidFill>
            </a:endParaRPr>
          </a:p>
        </p:txBody>
      </p:sp>
      <p:sp>
        <p:nvSpPr>
          <p:cNvPr id="164" name="Google Shape;164;p26"/>
          <p:cNvSpPr txBox="1"/>
          <p:nvPr>
            <p:ph type="title"/>
          </p:nvPr>
        </p:nvSpPr>
        <p:spPr>
          <a:xfrm>
            <a:off x="447975" y="2061900"/>
            <a:ext cx="2481600" cy="2005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2100"/>
              <a:t>Getting </a:t>
            </a:r>
            <a:r>
              <a:rPr lang="en" sz="2100"/>
              <a:t>average</a:t>
            </a:r>
            <a:r>
              <a:rPr lang="en" sz="2100"/>
              <a:t> weather data across multiple days</a:t>
            </a:r>
            <a:endParaRPr sz="1400">
              <a:solidFill>
                <a:schemeClr val="lt1"/>
              </a:solidFill>
            </a:endParaRPr>
          </a:p>
        </p:txBody>
      </p:sp>
      <p:sp>
        <p:nvSpPr>
          <p:cNvPr id="165" name="Google Shape;165;p26"/>
          <p:cNvSpPr txBox="1"/>
          <p:nvPr>
            <p:ph type="title"/>
          </p:nvPr>
        </p:nvSpPr>
        <p:spPr>
          <a:xfrm>
            <a:off x="6120775" y="2061900"/>
            <a:ext cx="2481600" cy="20058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2100"/>
              <a:t>Combine Fire data points from same date and neighbourhood </a:t>
            </a:r>
            <a:endParaRPr b="0" sz="14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Overview</a:t>
            </a:r>
            <a:endParaRPr sz="2400"/>
          </a:p>
        </p:txBody>
      </p:sp>
      <p:sp>
        <p:nvSpPr>
          <p:cNvPr id="79" name="Google Shape;79;p14"/>
          <p:cNvSpPr txBox="1"/>
          <p:nvPr>
            <p:ph idx="4294967295" type="title"/>
          </p:nvPr>
        </p:nvSpPr>
        <p:spPr>
          <a:xfrm>
            <a:off x="535775" y="1480150"/>
            <a:ext cx="7809000" cy="3067500"/>
          </a:xfrm>
          <a:prstGeom prst="rect">
            <a:avLst/>
          </a:prstGeom>
        </p:spPr>
        <p:txBody>
          <a:bodyPr anchorCtr="0" anchor="t" bIns="91425" lIns="91425" spcFirstLastPara="1" rIns="91425" wrap="square" tIns="91425">
            <a:noAutofit/>
          </a:bodyPr>
          <a:lstStyle/>
          <a:p>
            <a:pPr indent="-323850" lvl="0" marL="457200" marR="0" rtl="0" algn="just">
              <a:lnSpc>
                <a:spcPct val="130000"/>
              </a:lnSpc>
              <a:spcBef>
                <a:spcPts val="1000"/>
              </a:spcBef>
              <a:spcAft>
                <a:spcPts val="0"/>
              </a:spcAft>
              <a:buClr>
                <a:srgbClr val="353744"/>
              </a:buClr>
              <a:buSzPts val="1500"/>
              <a:buChar char="●"/>
            </a:pPr>
            <a:r>
              <a:rPr b="0" lang="en" sz="1500">
                <a:solidFill>
                  <a:srgbClr val="353744"/>
                </a:solidFill>
              </a:rPr>
              <a:t>In 2021 there were 5267 wildfires started across the state of California, burning 204,921 acres of land, displacing locals from their homes, causing property destruction, poor air quality and other consequences</a:t>
            </a:r>
            <a:endParaRPr b="0" sz="1500">
              <a:solidFill>
                <a:srgbClr val="353744"/>
              </a:solidFill>
            </a:endParaRPr>
          </a:p>
          <a:p>
            <a:pPr indent="0" lvl="0" marL="457200" marR="0" rtl="0" algn="just">
              <a:lnSpc>
                <a:spcPct val="130000"/>
              </a:lnSpc>
              <a:spcBef>
                <a:spcPts val="1000"/>
              </a:spcBef>
              <a:spcAft>
                <a:spcPts val="0"/>
              </a:spcAft>
              <a:buNone/>
            </a:pPr>
            <a:r>
              <a:t/>
            </a:r>
            <a:endParaRPr b="0" sz="1500">
              <a:solidFill>
                <a:srgbClr val="353744"/>
              </a:solidFill>
            </a:endParaRPr>
          </a:p>
          <a:p>
            <a:pPr indent="-323850" lvl="0" marL="457200" rtl="0" algn="just">
              <a:lnSpc>
                <a:spcPct val="130000"/>
              </a:lnSpc>
              <a:spcBef>
                <a:spcPts val="1000"/>
              </a:spcBef>
              <a:spcAft>
                <a:spcPts val="0"/>
              </a:spcAft>
              <a:buClr>
                <a:srgbClr val="353744"/>
              </a:buClr>
              <a:buSzPts val="1500"/>
              <a:buChar char="●"/>
            </a:pPr>
            <a:r>
              <a:rPr b="0" lang="en" sz="1500">
                <a:solidFill>
                  <a:srgbClr val="353744"/>
                </a:solidFill>
              </a:rPr>
              <a:t>Predicting the size of wildfire would help the fire departments and the Forest Services in deploying appropriate resources right at the time of fire discovery, leading to quicker containment times and reduced environmental and infrastructural damage</a:t>
            </a:r>
            <a:endParaRPr b="0" sz="1500">
              <a:solidFill>
                <a:srgbClr val="35374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Project Objective:</a:t>
            </a:r>
            <a:r>
              <a:rPr lang="en"/>
              <a:t> </a:t>
            </a:r>
            <a:endParaRPr/>
          </a:p>
          <a:p>
            <a:pPr indent="0" lvl="0" marL="0" rtl="0" algn="l">
              <a:spcBef>
                <a:spcPts val="1000"/>
              </a:spcBef>
              <a:spcAft>
                <a:spcPts val="1000"/>
              </a:spcAft>
              <a:buNone/>
            </a:pPr>
            <a:r>
              <a:rPr b="0" lang="en" sz="2400"/>
              <a:t>B</a:t>
            </a:r>
            <a:r>
              <a:rPr b="0" lang="en" sz="2400"/>
              <a:t>uild a Linear Regression model to predict the size of wildfire for occurrences in the state of California based on weather conditions, location and cause factors</a:t>
            </a:r>
            <a:endParaRPr b="0"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pic>
        <p:nvPicPr>
          <p:cNvPr id="89" name="Google Shape;89;p16"/>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90" name="Google Shape;90;p1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1" name="Google Shape;91;p16"/>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Methodology</a:t>
            </a:r>
            <a:endParaRPr b="1" sz="3000">
              <a:solidFill>
                <a:schemeClr val="lt2"/>
              </a:solidFill>
              <a:latin typeface="Raleway"/>
              <a:ea typeface="Raleway"/>
              <a:cs typeface="Raleway"/>
              <a:sym typeface="Raleway"/>
            </a:endParaRPr>
          </a:p>
        </p:txBody>
      </p:sp>
      <p:sp>
        <p:nvSpPr>
          <p:cNvPr id="92" name="Google Shape;92;p16"/>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Web Scraping and Data Collection</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EDA and Feature Engineering</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Building a Baseline Model</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Applying Transformations </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Scaling Features and Reducing Model Complexity</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Regularization</a:t>
            </a:r>
            <a:endParaRPr b="1" sz="1400">
              <a:solidFill>
                <a:schemeClr val="dk1"/>
              </a:solidFill>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Finalize Model and Test </a:t>
            </a:r>
            <a:endParaRPr b="1" sz="1400">
              <a:solidFill>
                <a:schemeClr val="dk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7"/>
          <p:cNvSpPr txBox="1"/>
          <p:nvPr>
            <p:ph idx="1" type="body"/>
          </p:nvPr>
        </p:nvSpPr>
        <p:spPr>
          <a:xfrm>
            <a:off x="622175" y="228500"/>
            <a:ext cx="2600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3000">
                <a:solidFill>
                  <a:schemeClr val="dk1"/>
                </a:solidFill>
              </a:rPr>
              <a:t>Web Scraping</a:t>
            </a:r>
            <a:endParaRPr sz="1800">
              <a:solidFill>
                <a:srgbClr val="000000"/>
              </a:solidFill>
            </a:endParaRPr>
          </a:p>
        </p:txBody>
      </p:sp>
      <p:pic>
        <p:nvPicPr>
          <p:cNvPr id="98" name="Google Shape;98;p17"/>
          <p:cNvPicPr preferRelativeResize="0"/>
          <p:nvPr/>
        </p:nvPicPr>
        <p:blipFill>
          <a:blip r:embed="rId3">
            <a:alphaModFix/>
          </a:blip>
          <a:stretch>
            <a:fillRect/>
          </a:stretch>
        </p:blipFill>
        <p:spPr>
          <a:xfrm>
            <a:off x="985900" y="762225"/>
            <a:ext cx="7172199" cy="4196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18"/>
          <p:cNvSpPr txBox="1"/>
          <p:nvPr>
            <p:ph idx="1" type="body"/>
          </p:nvPr>
        </p:nvSpPr>
        <p:spPr>
          <a:xfrm>
            <a:off x="622175" y="228500"/>
            <a:ext cx="5671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3000">
                <a:solidFill>
                  <a:schemeClr val="dk1"/>
                </a:solidFill>
              </a:rPr>
              <a:t>Final Combined Data</a:t>
            </a:r>
            <a:endParaRPr sz="1800">
              <a:solidFill>
                <a:srgbClr val="000000"/>
              </a:solidFill>
            </a:endParaRPr>
          </a:p>
        </p:txBody>
      </p:sp>
      <p:sp>
        <p:nvSpPr>
          <p:cNvPr id="104" name="Google Shape;104;p18"/>
          <p:cNvSpPr txBox="1"/>
          <p:nvPr/>
        </p:nvSpPr>
        <p:spPr>
          <a:xfrm>
            <a:off x="649025" y="705325"/>
            <a:ext cx="70338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2300">
                <a:solidFill>
                  <a:schemeClr val="dk2"/>
                </a:solidFill>
                <a:latin typeface="Lato"/>
                <a:ea typeface="Lato"/>
                <a:cs typeface="Lato"/>
                <a:sym typeface="Lato"/>
              </a:rPr>
              <a:t>Fire </a:t>
            </a:r>
            <a:r>
              <a:rPr b="1" lang="en" sz="2300">
                <a:solidFill>
                  <a:schemeClr val="dk2"/>
                </a:solidFill>
                <a:latin typeface="Lato"/>
                <a:ea typeface="Lato"/>
                <a:cs typeface="Lato"/>
                <a:sym typeface="Lato"/>
              </a:rPr>
              <a:t>Occurrence</a:t>
            </a:r>
            <a:r>
              <a:rPr b="1" lang="en" sz="2300">
                <a:solidFill>
                  <a:schemeClr val="dk2"/>
                </a:solidFill>
                <a:latin typeface="Lato"/>
                <a:ea typeface="Lato"/>
                <a:cs typeface="Lato"/>
                <a:sym typeface="Lato"/>
              </a:rPr>
              <a:t> + Corresponding Weather Data</a:t>
            </a:r>
            <a:endParaRPr sz="700">
              <a:solidFill>
                <a:schemeClr val="dk2"/>
              </a:solidFill>
            </a:endParaRPr>
          </a:p>
        </p:txBody>
      </p:sp>
      <p:pic>
        <p:nvPicPr>
          <p:cNvPr id="105" name="Google Shape;105;p18"/>
          <p:cNvPicPr preferRelativeResize="0"/>
          <p:nvPr/>
        </p:nvPicPr>
        <p:blipFill>
          <a:blip r:embed="rId3">
            <a:alphaModFix/>
          </a:blip>
          <a:stretch>
            <a:fillRect/>
          </a:stretch>
        </p:blipFill>
        <p:spPr>
          <a:xfrm>
            <a:off x="2515100" y="1244125"/>
            <a:ext cx="4113792" cy="3594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19"/>
          <p:cNvSpPr txBox="1"/>
          <p:nvPr>
            <p:ph idx="1" type="body"/>
          </p:nvPr>
        </p:nvSpPr>
        <p:spPr>
          <a:xfrm>
            <a:off x="622175" y="228500"/>
            <a:ext cx="5671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3000">
                <a:solidFill>
                  <a:schemeClr val="dk1"/>
                </a:solidFill>
              </a:rPr>
              <a:t>Baseline Model</a:t>
            </a:r>
            <a:endParaRPr sz="1800">
              <a:solidFill>
                <a:srgbClr val="000000"/>
              </a:solidFill>
            </a:endParaRPr>
          </a:p>
        </p:txBody>
      </p:sp>
      <p:sp>
        <p:nvSpPr>
          <p:cNvPr id="111" name="Google Shape;111;p19"/>
          <p:cNvSpPr txBox="1"/>
          <p:nvPr/>
        </p:nvSpPr>
        <p:spPr>
          <a:xfrm>
            <a:off x="5255675" y="955400"/>
            <a:ext cx="3512100" cy="10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chemeClr val="dk2"/>
                </a:solidFill>
                <a:highlight>
                  <a:schemeClr val="lt1"/>
                </a:highlight>
              </a:rPr>
              <a:t>For 80/20 test and validation data split: </a:t>
            </a:r>
            <a:endParaRPr sz="1350">
              <a:solidFill>
                <a:schemeClr val="dk2"/>
              </a:solidFill>
              <a:highlight>
                <a:schemeClr val="lt1"/>
              </a:highlight>
            </a:endParaRPr>
          </a:p>
          <a:p>
            <a:pPr indent="0" lvl="0" marL="0" rtl="0" algn="l">
              <a:spcBef>
                <a:spcPts val="0"/>
              </a:spcBef>
              <a:spcAft>
                <a:spcPts val="0"/>
              </a:spcAft>
              <a:buNone/>
            </a:pPr>
            <a:r>
              <a:t/>
            </a:r>
            <a:endParaRPr b="1" sz="1350">
              <a:solidFill>
                <a:schemeClr val="dk2"/>
              </a:solidFill>
              <a:highlight>
                <a:srgbClr val="FFF2CC"/>
              </a:highlight>
            </a:endParaRPr>
          </a:p>
          <a:p>
            <a:pPr indent="0" lvl="0" marL="0" rtl="0" algn="l">
              <a:spcBef>
                <a:spcPts val="0"/>
              </a:spcBef>
              <a:spcAft>
                <a:spcPts val="0"/>
              </a:spcAft>
              <a:buNone/>
            </a:pPr>
            <a:r>
              <a:rPr b="1" lang="en" sz="1350">
                <a:solidFill>
                  <a:schemeClr val="dk2"/>
                </a:solidFill>
                <a:highlight>
                  <a:srgbClr val="FFF2CC"/>
                </a:highlight>
              </a:rPr>
              <a:t>Train score: </a:t>
            </a:r>
            <a:r>
              <a:rPr lang="en" sz="1350">
                <a:solidFill>
                  <a:schemeClr val="dk2"/>
                </a:solidFill>
                <a:highlight>
                  <a:srgbClr val="FFF2CC"/>
                </a:highlight>
              </a:rPr>
              <a:t>0.0066973648088055615</a:t>
            </a:r>
            <a:endParaRPr sz="1350">
              <a:solidFill>
                <a:schemeClr val="dk2"/>
              </a:solidFill>
              <a:highlight>
                <a:srgbClr val="FFF2CC"/>
              </a:highlight>
            </a:endParaRPr>
          </a:p>
          <a:p>
            <a:pPr indent="0" lvl="0" marL="0" rtl="0" algn="l">
              <a:lnSpc>
                <a:spcPct val="115000"/>
              </a:lnSpc>
              <a:spcBef>
                <a:spcPts val="0"/>
              </a:spcBef>
              <a:spcAft>
                <a:spcPts val="0"/>
              </a:spcAft>
              <a:buNone/>
            </a:pPr>
            <a:r>
              <a:rPr b="1" lang="en" sz="1350">
                <a:solidFill>
                  <a:schemeClr val="dk2"/>
                </a:solidFill>
                <a:highlight>
                  <a:srgbClr val="FFF2CC"/>
                </a:highlight>
              </a:rPr>
              <a:t>Val score: </a:t>
            </a:r>
            <a:r>
              <a:rPr lang="en" sz="1350">
                <a:solidFill>
                  <a:schemeClr val="dk2"/>
                </a:solidFill>
                <a:highlight>
                  <a:srgbClr val="FFF2CC"/>
                </a:highlight>
              </a:rPr>
              <a:t>-0.0022044748479403964</a:t>
            </a:r>
            <a:endParaRPr sz="1350">
              <a:solidFill>
                <a:schemeClr val="dk2"/>
              </a:solidFill>
              <a:highlight>
                <a:srgbClr val="FFF2CC"/>
              </a:highlight>
            </a:endParaRPr>
          </a:p>
        </p:txBody>
      </p:sp>
      <p:pic>
        <p:nvPicPr>
          <p:cNvPr id="112" name="Google Shape;112;p19"/>
          <p:cNvPicPr preferRelativeResize="0"/>
          <p:nvPr/>
        </p:nvPicPr>
        <p:blipFill>
          <a:blip r:embed="rId3">
            <a:alphaModFix/>
          </a:blip>
          <a:stretch>
            <a:fillRect/>
          </a:stretch>
        </p:blipFill>
        <p:spPr>
          <a:xfrm>
            <a:off x="904300" y="757300"/>
            <a:ext cx="3667700" cy="4243400"/>
          </a:xfrm>
          <a:prstGeom prst="rect">
            <a:avLst/>
          </a:prstGeom>
          <a:noFill/>
          <a:ln>
            <a:noFill/>
          </a:ln>
        </p:spPr>
      </p:pic>
      <p:sp>
        <p:nvSpPr>
          <p:cNvPr id="113" name="Google Shape;113;p19"/>
          <p:cNvSpPr txBox="1"/>
          <p:nvPr/>
        </p:nvSpPr>
        <p:spPr>
          <a:xfrm>
            <a:off x="5870525" y="2115525"/>
            <a:ext cx="22824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rgbClr val="0B5394"/>
                </a:solidFill>
                <a:latin typeface="Lato"/>
                <a:ea typeface="Lato"/>
                <a:cs typeface="Lato"/>
                <a:sym typeface="Lato"/>
              </a:rPr>
              <a:t>Overfit Model</a:t>
            </a:r>
            <a:endParaRPr b="1" sz="1900">
              <a:solidFill>
                <a:srgbClr val="0B5394"/>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20"/>
          <p:cNvSpPr txBox="1"/>
          <p:nvPr/>
        </p:nvSpPr>
        <p:spPr>
          <a:xfrm>
            <a:off x="4907575" y="539325"/>
            <a:ext cx="3806100" cy="230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50" u="sng">
                <a:solidFill>
                  <a:schemeClr val="dk2"/>
                </a:solidFill>
                <a:highlight>
                  <a:schemeClr val="lt1"/>
                </a:highlight>
              </a:rPr>
              <a:t>Observations:</a:t>
            </a:r>
            <a:endParaRPr sz="1350" u="sng">
              <a:solidFill>
                <a:schemeClr val="dk2"/>
              </a:solidFill>
              <a:highlight>
                <a:schemeClr val="lt1"/>
              </a:highlight>
            </a:endParaRPr>
          </a:p>
          <a:p>
            <a:pPr indent="0" lvl="0" marL="0" rtl="0" algn="l">
              <a:lnSpc>
                <a:spcPct val="115000"/>
              </a:lnSpc>
              <a:spcBef>
                <a:spcPts val="0"/>
              </a:spcBef>
              <a:spcAft>
                <a:spcPts val="0"/>
              </a:spcAft>
              <a:buNone/>
            </a:pPr>
            <a:r>
              <a:t/>
            </a:r>
            <a:endParaRPr sz="1350" u="sng">
              <a:solidFill>
                <a:schemeClr val="dk2"/>
              </a:solidFill>
              <a:highlight>
                <a:schemeClr val="lt1"/>
              </a:highlight>
            </a:endParaRPr>
          </a:p>
          <a:p>
            <a:pPr indent="-314325" lvl="0" marL="457200" rtl="0" algn="l">
              <a:lnSpc>
                <a:spcPct val="115000"/>
              </a:lnSpc>
              <a:spcBef>
                <a:spcPts val="0"/>
              </a:spcBef>
              <a:spcAft>
                <a:spcPts val="0"/>
              </a:spcAft>
              <a:buClr>
                <a:schemeClr val="dk2"/>
              </a:buClr>
              <a:buSzPts val="1350"/>
              <a:buAutoNum type="arabicPeriod"/>
            </a:pPr>
            <a:r>
              <a:rPr lang="en" sz="1350">
                <a:solidFill>
                  <a:schemeClr val="dk2"/>
                </a:solidFill>
                <a:highlight>
                  <a:schemeClr val="lt1"/>
                </a:highlight>
              </a:rPr>
              <a:t>Residuals are unbalanced along the Y-axis -&gt;  The data is not normally distributed</a:t>
            </a:r>
            <a:endParaRPr sz="1350">
              <a:solidFill>
                <a:schemeClr val="dk2"/>
              </a:solidFill>
              <a:highlight>
                <a:schemeClr val="lt1"/>
              </a:highlight>
            </a:endParaRPr>
          </a:p>
          <a:p>
            <a:pPr indent="0" lvl="0" marL="0" rtl="0" algn="l">
              <a:lnSpc>
                <a:spcPct val="115000"/>
              </a:lnSpc>
              <a:spcBef>
                <a:spcPts val="0"/>
              </a:spcBef>
              <a:spcAft>
                <a:spcPts val="0"/>
              </a:spcAft>
              <a:buNone/>
            </a:pPr>
            <a:r>
              <a:t/>
            </a:r>
            <a:endParaRPr sz="1350">
              <a:solidFill>
                <a:schemeClr val="dk2"/>
              </a:solidFill>
              <a:highlight>
                <a:schemeClr val="lt1"/>
              </a:highlight>
            </a:endParaRPr>
          </a:p>
          <a:p>
            <a:pPr indent="-314325" lvl="0" marL="457200" rtl="0" algn="l">
              <a:lnSpc>
                <a:spcPct val="115000"/>
              </a:lnSpc>
              <a:spcBef>
                <a:spcPts val="0"/>
              </a:spcBef>
              <a:spcAft>
                <a:spcPts val="0"/>
              </a:spcAft>
              <a:buClr>
                <a:schemeClr val="dk2"/>
              </a:buClr>
              <a:buSzPts val="1350"/>
              <a:buAutoNum type="arabicPeriod"/>
            </a:pPr>
            <a:r>
              <a:rPr lang="en" sz="1350">
                <a:solidFill>
                  <a:schemeClr val="dk2"/>
                </a:solidFill>
                <a:highlight>
                  <a:schemeClr val="lt1"/>
                </a:highlight>
              </a:rPr>
              <a:t>Target (y) is heavily right skewed -&gt; Fire size values have outliers beyond the std deviation</a:t>
            </a:r>
            <a:endParaRPr sz="1350">
              <a:solidFill>
                <a:schemeClr val="dk2"/>
              </a:solidFill>
              <a:highlight>
                <a:schemeClr val="lt1"/>
              </a:highlight>
            </a:endParaRPr>
          </a:p>
        </p:txBody>
      </p:sp>
      <p:pic>
        <p:nvPicPr>
          <p:cNvPr id="119" name="Google Shape;119;p20"/>
          <p:cNvPicPr preferRelativeResize="0"/>
          <p:nvPr/>
        </p:nvPicPr>
        <p:blipFill>
          <a:blip r:embed="rId3">
            <a:alphaModFix/>
          </a:blip>
          <a:stretch>
            <a:fillRect/>
          </a:stretch>
        </p:blipFill>
        <p:spPr>
          <a:xfrm>
            <a:off x="390900" y="539325"/>
            <a:ext cx="4505325" cy="2781300"/>
          </a:xfrm>
          <a:prstGeom prst="rect">
            <a:avLst/>
          </a:prstGeom>
          <a:noFill/>
          <a:ln>
            <a:noFill/>
          </a:ln>
        </p:spPr>
      </p:pic>
      <p:pic>
        <p:nvPicPr>
          <p:cNvPr id="120" name="Google Shape;120;p20"/>
          <p:cNvPicPr preferRelativeResize="0"/>
          <p:nvPr/>
        </p:nvPicPr>
        <p:blipFill>
          <a:blip r:embed="rId4">
            <a:alphaModFix/>
          </a:blip>
          <a:stretch>
            <a:fillRect/>
          </a:stretch>
        </p:blipFill>
        <p:spPr>
          <a:xfrm>
            <a:off x="467100" y="3624925"/>
            <a:ext cx="8334375" cy="923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21"/>
          <p:cNvSpPr txBox="1"/>
          <p:nvPr/>
        </p:nvSpPr>
        <p:spPr>
          <a:xfrm>
            <a:off x="596575" y="129725"/>
            <a:ext cx="55995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3000">
                <a:solidFill>
                  <a:schemeClr val="dk1"/>
                </a:solidFill>
                <a:latin typeface="Lato"/>
                <a:ea typeface="Lato"/>
                <a:cs typeface="Lato"/>
                <a:sym typeface="Lato"/>
              </a:rPr>
              <a:t>Applying Transformation to Y</a:t>
            </a:r>
            <a:endParaRPr sz="1800">
              <a:solidFill>
                <a:schemeClr val="dk2"/>
              </a:solidFill>
              <a:latin typeface="Lato"/>
              <a:ea typeface="Lato"/>
              <a:cs typeface="Lato"/>
              <a:sym typeface="Lato"/>
            </a:endParaRPr>
          </a:p>
        </p:txBody>
      </p:sp>
      <p:pic>
        <p:nvPicPr>
          <p:cNvPr id="126" name="Google Shape;126;p21"/>
          <p:cNvPicPr preferRelativeResize="0"/>
          <p:nvPr/>
        </p:nvPicPr>
        <p:blipFill>
          <a:blip r:embed="rId3">
            <a:alphaModFix/>
          </a:blip>
          <a:stretch>
            <a:fillRect/>
          </a:stretch>
        </p:blipFill>
        <p:spPr>
          <a:xfrm>
            <a:off x="282000" y="1053075"/>
            <a:ext cx="8580000" cy="3168550"/>
          </a:xfrm>
          <a:prstGeom prst="rect">
            <a:avLst/>
          </a:prstGeom>
          <a:noFill/>
          <a:ln>
            <a:noFill/>
          </a:ln>
        </p:spPr>
      </p:pic>
      <p:sp>
        <p:nvSpPr>
          <p:cNvPr id="127" name="Google Shape;127;p21"/>
          <p:cNvSpPr/>
          <p:nvPr/>
        </p:nvSpPr>
        <p:spPr>
          <a:xfrm>
            <a:off x="6565025" y="1004825"/>
            <a:ext cx="2105100" cy="31686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txBox="1"/>
          <p:nvPr/>
        </p:nvSpPr>
        <p:spPr>
          <a:xfrm>
            <a:off x="7031600" y="4318800"/>
            <a:ext cx="125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Skew: </a:t>
            </a:r>
            <a:r>
              <a:rPr lang="en">
                <a:highlight>
                  <a:srgbClr val="F9CB9C"/>
                </a:highlight>
                <a:latin typeface="Lato"/>
                <a:ea typeface="Lato"/>
                <a:cs typeface="Lato"/>
                <a:sym typeface="Lato"/>
              </a:rPr>
              <a:t>0.914</a:t>
            </a:r>
            <a:endParaRPr>
              <a:highlight>
                <a:srgbClr val="F9CB9C"/>
              </a:highlight>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