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307" r:id="rId3"/>
    <p:sldId id="308" r:id="rId4"/>
    <p:sldId id="310" r:id="rId5"/>
    <p:sldId id="311" r:id="rId6"/>
    <p:sldId id="289" r:id="rId7"/>
    <p:sldId id="290" r:id="rId8"/>
    <p:sldId id="302" r:id="rId9"/>
    <p:sldId id="303" r:id="rId10"/>
    <p:sldId id="306" r:id="rId11"/>
    <p:sldId id="305" r:id="rId12"/>
    <p:sldId id="304" r:id="rId13"/>
    <p:sldId id="301" r:id="rId14"/>
    <p:sldId id="300" r:id="rId15"/>
    <p:sldId id="298" r:id="rId16"/>
    <p:sldId id="299" r:id="rId17"/>
    <p:sldId id="309"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rtada" id="{AA239A38-73FA-4E84-ADED-75AA51BE80EE}">
          <p14:sldIdLst>
            <p14:sldId id="256"/>
          </p14:sldIdLst>
        </p14:section>
        <p14:section name="Introducción" id="{8425A02F-FC86-4335-8E6D-6F52411E4326}">
          <p14:sldIdLst>
            <p14:sldId id="307"/>
            <p14:sldId id="308"/>
          </p14:sldIdLst>
        </p14:section>
        <p14:section name="Resultados" id="{96681C79-4D68-446D-981C-2F8B0890557E}">
          <p14:sldIdLst>
            <p14:sldId id="310"/>
            <p14:sldId id="311"/>
          </p14:sldIdLst>
        </p14:section>
        <p14:section name="Contraste Max-of-t" id="{01759E2F-CAB0-47D6-9FB6-DC88CB2A05FC}">
          <p14:sldIdLst>
            <p14:sldId id="289"/>
            <p14:sldId id="290"/>
            <p14:sldId id="302"/>
            <p14:sldId id="303"/>
            <p14:sldId id="306"/>
            <p14:sldId id="305"/>
            <p14:sldId id="304"/>
            <p14:sldId id="301"/>
            <p14:sldId id="300"/>
            <p14:sldId id="298"/>
            <p14:sldId id="299"/>
          </p14:sldIdLst>
        </p14:section>
        <p14:section name="Conclusiones" id="{ADFB06B1-8CC5-4F31-BE58-7841DDD561E2}">
          <p14:sldIdLst>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5A37A0-50F8-8B79-B5E7-A93096E9A509}" v="2" dt="2021-10-13T17:10:51.516"/>
    <p1510:client id="{FA45439C-D989-49B2-A41E-653D72C5655B}" v="35" dt="2021-10-04T19:27:38.74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6" autoAdjust="0"/>
    <p:restoredTop sz="94660"/>
  </p:normalViewPr>
  <p:slideViewPr>
    <p:cSldViewPr snapToGrid="0">
      <p:cViewPr varScale="1">
        <p:scale>
          <a:sx n="76" d="100"/>
          <a:sy n="76" d="100"/>
        </p:scale>
        <p:origin x="946" y="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92F686-623C-4757-A541-1293DA8AD078}" type="datetimeFigureOut">
              <a:rPr lang="es-ES" smtClean="0"/>
              <a:t>13/10/2021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AB4B3-977E-4280-8CC7-6B85BBBA4943}" type="slidenum">
              <a:rPr lang="es-ES" smtClean="0"/>
              <a:t>‹#›</a:t>
            </a:fld>
            <a:endParaRPr lang="es-ES"/>
          </a:p>
        </p:txBody>
      </p:sp>
    </p:spTree>
    <p:extLst>
      <p:ext uri="{BB962C8B-B14F-4D97-AF65-F5344CB8AC3E}">
        <p14:creationId xmlns:p14="http://schemas.microsoft.com/office/powerpoint/2010/main" val="1885942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3</a:t>
            </a:fld>
            <a:endParaRPr lang="es-ES"/>
          </a:p>
        </p:txBody>
      </p:sp>
    </p:spTree>
    <p:extLst>
      <p:ext uri="{BB962C8B-B14F-4D97-AF65-F5344CB8AC3E}">
        <p14:creationId xmlns:p14="http://schemas.microsoft.com/office/powerpoint/2010/main" val="301701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5</a:t>
            </a:fld>
            <a:endParaRPr lang="es-ES"/>
          </a:p>
        </p:txBody>
      </p:sp>
    </p:spTree>
    <p:extLst>
      <p:ext uri="{BB962C8B-B14F-4D97-AF65-F5344CB8AC3E}">
        <p14:creationId xmlns:p14="http://schemas.microsoft.com/office/powerpoint/2010/main" val="1860769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7</a:t>
            </a:fld>
            <a:endParaRPr lang="es-ES"/>
          </a:p>
        </p:txBody>
      </p:sp>
    </p:spTree>
    <p:extLst>
      <p:ext uri="{BB962C8B-B14F-4D97-AF65-F5344CB8AC3E}">
        <p14:creationId xmlns:p14="http://schemas.microsoft.com/office/powerpoint/2010/main" val="2425778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8</a:t>
            </a:fld>
            <a:endParaRPr lang="es-ES"/>
          </a:p>
        </p:txBody>
      </p:sp>
    </p:spTree>
    <p:extLst>
      <p:ext uri="{BB962C8B-B14F-4D97-AF65-F5344CB8AC3E}">
        <p14:creationId xmlns:p14="http://schemas.microsoft.com/office/powerpoint/2010/main" val="1626897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14</a:t>
            </a:fld>
            <a:endParaRPr lang="es-ES"/>
          </a:p>
        </p:txBody>
      </p:sp>
    </p:spTree>
    <p:extLst>
      <p:ext uri="{BB962C8B-B14F-4D97-AF65-F5344CB8AC3E}">
        <p14:creationId xmlns:p14="http://schemas.microsoft.com/office/powerpoint/2010/main" val="1775511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15</a:t>
            </a:fld>
            <a:endParaRPr lang="es-ES"/>
          </a:p>
        </p:txBody>
      </p:sp>
    </p:spTree>
    <p:extLst>
      <p:ext uri="{BB962C8B-B14F-4D97-AF65-F5344CB8AC3E}">
        <p14:creationId xmlns:p14="http://schemas.microsoft.com/office/powerpoint/2010/main" val="1566004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16</a:t>
            </a:fld>
            <a:endParaRPr lang="es-ES"/>
          </a:p>
        </p:txBody>
      </p:sp>
    </p:spTree>
    <p:extLst>
      <p:ext uri="{BB962C8B-B14F-4D97-AF65-F5344CB8AC3E}">
        <p14:creationId xmlns:p14="http://schemas.microsoft.com/office/powerpoint/2010/main" val="306430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17</a:t>
            </a:fld>
            <a:endParaRPr lang="es-ES"/>
          </a:p>
        </p:txBody>
      </p:sp>
    </p:spTree>
    <p:extLst>
      <p:ext uri="{BB962C8B-B14F-4D97-AF65-F5344CB8AC3E}">
        <p14:creationId xmlns:p14="http://schemas.microsoft.com/office/powerpoint/2010/main" val="156600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17EB8E-EFEE-4FC4-A505-D987AAD49C47}"/>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p>
        </p:txBody>
      </p:sp>
      <p:sp>
        <p:nvSpPr>
          <p:cNvPr id="3" name="Subtítulo 2">
            <a:extLst>
              <a:ext uri="{FF2B5EF4-FFF2-40B4-BE49-F238E27FC236}">
                <a16:creationId xmlns:a16="http://schemas.microsoft.com/office/drawing/2014/main" id="{CB87BE94-CE7F-4C67-BAAA-18CB1CEC0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p>
        </p:txBody>
      </p:sp>
      <p:sp>
        <p:nvSpPr>
          <p:cNvPr id="4" name="Marcador de fecha 3">
            <a:extLst>
              <a:ext uri="{FF2B5EF4-FFF2-40B4-BE49-F238E27FC236}">
                <a16:creationId xmlns:a16="http://schemas.microsoft.com/office/drawing/2014/main" id="{C7E892A4-CF2B-4258-AC7A-A3CC86BF779E}"/>
              </a:ext>
            </a:extLst>
          </p:cNvPr>
          <p:cNvSpPr>
            <a:spLocks noGrp="1"/>
          </p:cNvSpPr>
          <p:nvPr>
            <p:ph type="dt" sz="half" idx="10"/>
          </p:nvPr>
        </p:nvSpPr>
        <p:spPr/>
        <p:txBody>
          <a:bodyPr/>
          <a:lstStyle/>
          <a:p>
            <a:fld id="{1A2BF7BA-58BD-4F62-957B-590A6AFA38C6}" type="datetime1">
              <a:rPr lang="es-ES" smtClean="0"/>
              <a:t>13/10/2021</a:t>
            </a:fld>
            <a:endParaRPr lang="es-ES"/>
          </a:p>
        </p:txBody>
      </p:sp>
      <p:sp>
        <p:nvSpPr>
          <p:cNvPr id="5" name="Marcador de pie de página 4">
            <a:extLst>
              <a:ext uri="{FF2B5EF4-FFF2-40B4-BE49-F238E27FC236}">
                <a16:creationId xmlns:a16="http://schemas.microsoft.com/office/drawing/2014/main" id="{BF2B04D0-A6B3-40C7-AF0D-71DC55589C1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89A705B-8B8C-4DEA-82F0-9C4FB8F99690}"/>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145984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6497E-CC62-49B6-87AC-E167F52008C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D7C6AC0-9132-4D8A-9AFE-E9BD1088505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A98D582-0707-4910-9244-DAD3D796075A}"/>
              </a:ext>
            </a:extLst>
          </p:cNvPr>
          <p:cNvSpPr>
            <a:spLocks noGrp="1"/>
          </p:cNvSpPr>
          <p:nvPr>
            <p:ph type="dt" sz="half" idx="10"/>
          </p:nvPr>
        </p:nvSpPr>
        <p:spPr/>
        <p:txBody>
          <a:bodyPr/>
          <a:lstStyle/>
          <a:p>
            <a:fld id="{4C52D23C-DB10-4853-84C5-9A6B6E51F6FD}" type="datetime1">
              <a:rPr lang="es-ES" smtClean="0"/>
              <a:t>13/10/2021</a:t>
            </a:fld>
            <a:endParaRPr lang="es-ES"/>
          </a:p>
        </p:txBody>
      </p:sp>
      <p:sp>
        <p:nvSpPr>
          <p:cNvPr id="5" name="Marcador de pie de página 4">
            <a:extLst>
              <a:ext uri="{FF2B5EF4-FFF2-40B4-BE49-F238E27FC236}">
                <a16:creationId xmlns:a16="http://schemas.microsoft.com/office/drawing/2014/main" id="{405C1E0B-A1B3-4FB4-B5DA-3F4FD7098DD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AEFB2EC-A7C4-4264-85C4-0A174D14A5EF}"/>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368886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FC64241-6F5B-470E-A829-91604348AD6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A47BB65-21C3-40D8-81B9-1836D59BCC6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CBD4DBE-220D-425B-B722-F122C21EE0B0}"/>
              </a:ext>
            </a:extLst>
          </p:cNvPr>
          <p:cNvSpPr>
            <a:spLocks noGrp="1"/>
          </p:cNvSpPr>
          <p:nvPr>
            <p:ph type="dt" sz="half" idx="10"/>
          </p:nvPr>
        </p:nvSpPr>
        <p:spPr/>
        <p:txBody>
          <a:bodyPr/>
          <a:lstStyle/>
          <a:p>
            <a:fld id="{405E003B-D34E-465F-A2DA-F56754EF9919}" type="datetime1">
              <a:rPr lang="es-ES" smtClean="0"/>
              <a:t>13/10/2021</a:t>
            </a:fld>
            <a:endParaRPr lang="es-ES"/>
          </a:p>
        </p:txBody>
      </p:sp>
      <p:sp>
        <p:nvSpPr>
          <p:cNvPr id="5" name="Marcador de pie de página 4">
            <a:extLst>
              <a:ext uri="{FF2B5EF4-FFF2-40B4-BE49-F238E27FC236}">
                <a16:creationId xmlns:a16="http://schemas.microsoft.com/office/drawing/2014/main" id="{E60C4516-D0FE-4B08-81E7-7F24ED8DAC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5540147-289F-49FF-A57C-6598C8D53E53}"/>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62063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B04CB-A265-4C2A-B5EC-69F33930DBDF}"/>
              </a:ext>
            </a:extLst>
          </p:cNvPr>
          <p:cNvSpPr>
            <a:spLocks noGrp="1"/>
          </p:cNvSpPr>
          <p:nvPr>
            <p:ph type="title"/>
          </p:nvPr>
        </p:nvSpPr>
        <p:spPr/>
        <p:txBody>
          <a:body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23125A06-B773-409D-B9DB-D78D342B5A5B}"/>
              </a:ext>
            </a:extLst>
          </p:cNvPr>
          <p:cNvSpPr>
            <a:spLocks noGrp="1"/>
          </p:cNvSpPr>
          <p:nvPr>
            <p:ph idx="1"/>
          </p:nvPr>
        </p:nvSpPr>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AF32BD72-E558-4D7E-971B-082D4B29A071}"/>
              </a:ext>
            </a:extLst>
          </p:cNvPr>
          <p:cNvSpPr>
            <a:spLocks noGrp="1"/>
          </p:cNvSpPr>
          <p:nvPr>
            <p:ph type="dt" sz="half" idx="10"/>
          </p:nvPr>
        </p:nvSpPr>
        <p:spPr/>
        <p:txBody>
          <a:bodyPr/>
          <a:lstStyle/>
          <a:p>
            <a:fld id="{1FD9FFF5-3F78-4408-8E64-5F07FC3FDCA3}" type="datetime1">
              <a:rPr lang="es-ES" smtClean="0"/>
              <a:t>13/10/2021</a:t>
            </a:fld>
            <a:endParaRPr lang="es-ES"/>
          </a:p>
        </p:txBody>
      </p:sp>
      <p:sp>
        <p:nvSpPr>
          <p:cNvPr id="5" name="Marcador de pie de página 4">
            <a:extLst>
              <a:ext uri="{FF2B5EF4-FFF2-40B4-BE49-F238E27FC236}">
                <a16:creationId xmlns:a16="http://schemas.microsoft.com/office/drawing/2014/main" id="{E3E3A7EF-47B3-450E-8327-2B00210E1DA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BFAD5E7-AFE9-4616-A31E-C0210E3D2F5D}"/>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191734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CA666-E5DD-4A4D-B959-43D6DE1CF05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065BFE-4D8B-4AE7-8AE5-B8F1A770A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5F3C0B6-968C-42CB-8628-2B2681DE9CD9}"/>
              </a:ext>
            </a:extLst>
          </p:cNvPr>
          <p:cNvSpPr>
            <a:spLocks noGrp="1"/>
          </p:cNvSpPr>
          <p:nvPr>
            <p:ph type="dt" sz="half" idx="10"/>
          </p:nvPr>
        </p:nvSpPr>
        <p:spPr/>
        <p:txBody>
          <a:bodyPr/>
          <a:lstStyle/>
          <a:p>
            <a:fld id="{FEDAB0F6-6A7E-442B-A7EF-C5EE6D0880F2}" type="datetime1">
              <a:rPr lang="es-ES" smtClean="0"/>
              <a:t>13/10/2021</a:t>
            </a:fld>
            <a:endParaRPr lang="es-ES"/>
          </a:p>
        </p:txBody>
      </p:sp>
      <p:sp>
        <p:nvSpPr>
          <p:cNvPr id="5" name="Marcador de pie de página 4">
            <a:extLst>
              <a:ext uri="{FF2B5EF4-FFF2-40B4-BE49-F238E27FC236}">
                <a16:creationId xmlns:a16="http://schemas.microsoft.com/office/drawing/2014/main" id="{783523D9-9924-4EFD-BFBC-8A81A1A4469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F67A90B-546D-4C23-9DFD-F360340D8F68}"/>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306186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1998D-E0BA-4107-BF19-F51408691D0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7EC5FF8-34E0-43BB-A36F-4497612F7FD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200BEF2-9BF9-456B-9801-6C1C51BFD2C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4219654-8871-417A-B2CA-50464DC1BB2D}"/>
              </a:ext>
            </a:extLst>
          </p:cNvPr>
          <p:cNvSpPr>
            <a:spLocks noGrp="1"/>
          </p:cNvSpPr>
          <p:nvPr>
            <p:ph type="dt" sz="half" idx="10"/>
          </p:nvPr>
        </p:nvSpPr>
        <p:spPr/>
        <p:txBody>
          <a:bodyPr/>
          <a:lstStyle/>
          <a:p>
            <a:fld id="{5B34D57F-3127-4547-B930-10D18076BE75}" type="datetime1">
              <a:rPr lang="es-ES" smtClean="0"/>
              <a:t>13/10/2021</a:t>
            </a:fld>
            <a:endParaRPr lang="es-ES"/>
          </a:p>
        </p:txBody>
      </p:sp>
      <p:sp>
        <p:nvSpPr>
          <p:cNvPr id="6" name="Marcador de pie de página 5">
            <a:extLst>
              <a:ext uri="{FF2B5EF4-FFF2-40B4-BE49-F238E27FC236}">
                <a16:creationId xmlns:a16="http://schemas.microsoft.com/office/drawing/2014/main" id="{577CBA7D-155E-456B-8BE8-8F0290CA47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79BC27D-5CF0-49E0-A4C6-CC973F0DFACD}"/>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191187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12AB-6B2B-4404-88B3-9C5A2694CEE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47A5862-3749-434C-AB3B-923C680D24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5C8FC6A-4BBA-498F-A6FE-65A3840C6B9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68BB996-3F6C-4503-9AAF-7F825764C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AC0C0C4-0B50-4CA4-8EF7-40BE35E3A95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9E3E548-97EF-4FE9-8F07-D5680FB773D5}"/>
              </a:ext>
            </a:extLst>
          </p:cNvPr>
          <p:cNvSpPr>
            <a:spLocks noGrp="1"/>
          </p:cNvSpPr>
          <p:nvPr>
            <p:ph type="dt" sz="half" idx="10"/>
          </p:nvPr>
        </p:nvSpPr>
        <p:spPr/>
        <p:txBody>
          <a:bodyPr/>
          <a:lstStyle/>
          <a:p>
            <a:fld id="{376DFDDE-3EFB-41E5-93F6-A27D785797C6}" type="datetime1">
              <a:rPr lang="es-ES" smtClean="0"/>
              <a:t>13/10/2021</a:t>
            </a:fld>
            <a:endParaRPr lang="es-ES"/>
          </a:p>
        </p:txBody>
      </p:sp>
      <p:sp>
        <p:nvSpPr>
          <p:cNvPr id="8" name="Marcador de pie de página 7">
            <a:extLst>
              <a:ext uri="{FF2B5EF4-FFF2-40B4-BE49-F238E27FC236}">
                <a16:creationId xmlns:a16="http://schemas.microsoft.com/office/drawing/2014/main" id="{0FB6502C-A125-46F4-8038-1C33E98B18E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DE4A804-DD1E-4438-9EC1-37986C70DE08}"/>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110568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02B23-5511-4D55-94CF-50BB317371F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10FD07F-3458-4228-A8C9-FEF6BB43B3D6}"/>
              </a:ext>
            </a:extLst>
          </p:cNvPr>
          <p:cNvSpPr>
            <a:spLocks noGrp="1"/>
          </p:cNvSpPr>
          <p:nvPr>
            <p:ph type="dt" sz="half" idx="10"/>
          </p:nvPr>
        </p:nvSpPr>
        <p:spPr/>
        <p:txBody>
          <a:bodyPr/>
          <a:lstStyle/>
          <a:p>
            <a:fld id="{04E9F7D8-43A8-439C-AE72-985B776EB725}" type="datetime1">
              <a:rPr lang="es-ES" smtClean="0"/>
              <a:t>13/10/2021</a:t>
            </a:fld>
            <a:endParaRPr lang="es-ES"/>
          </a:p>
        </p:txBody>
      </p:sp>
      <p:sp>
        <p:nvSpPr>
          <p:cNvPr id="4" name="Marcador de pie de página 3">
            <a:extLst>
              <a:ext uri="{FF2B5EF4-FFF2-40B4-BE49-F238E27FC236}">
                <a16:creationId xmlns:a16="http://schemas.microsoft.com/office/drawing/2014/main" id="{A6503855-0C08-4E87-B498-4297EC953D5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358090E-CB63-47F2-A0CC-997BAC2122B8}"/>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84492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AB9BB2-2A6D-4E13-B44A-800EE71624E2}"/>
              </a:ext>
            </a:extLst>
          </p:cNvPr>
          <p:cNvSpPr>
            <a:spLocks noGrp="1"/>
          </p:cNvSpPr>
          <p:nvPr>
            <p:ph type="dt" sz="half" idx="10"/>
          </p:nvPr>
        </p:nvSpPr>
        <p:spPr/>
        <p:txBody>
          <a:bodyPr/>
          <a:lstStyle/>
          <a:p>
            <a:fld id="{FCE80865-26A4-47C8-B11A-B6F4CC51B96A}" type="datetime1">
              <a:rPr lang="es-ES" smtClean="0"/>
              <a:t>13/10/2021</a:t>
            </a:fld>
            <a:endParaRPr lang="es-ES"/>
          </a:p>
        </p:txBody>
      </p:sp>
      <p:sp>
        <p:nvSpPr>
          <p:cNvPr id="3" name="Marcador de pie de página 2">
            <a:extLst>
              <a:ext uri="{FF2B5EF4-FFF2-40B4-BE49-F238E27FC236}">
                <a16:creationId xmlns:a16="http://schemas.microsoft.com/office/drawing/2014/main" id="{0943EDF1-2627-4222-B779-0CCBB9FD7FE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DFCC0BA-6C26-4671-99AB-747C31CBED3B}"/>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267821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83DEC-F79C-40B4-A143-F8DA559F456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1D833BB-1EE6-4D8D-87AF-AA71D24AB9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ED63992-2230-428F-8F0A-250794B06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B64F008-FF8B-4D3E-9257-C6575F37BCAF}"/>
              </a:ext>
            </a:extLst>
          </p:cNvPr>
          <p:cNvSpPr>
            <a:spLocks noGrp="1"/>
          </p:cNvSpPr>
          <p:nvPr>
            <p:ph type="dt" sz="half" idx="10"/>
          </p:nvPr>
        </p:nvSpPr>
        <p:spPr/>
        <p:txBody>
          <a:bodyPr/>
          <a:lstStyle/>
          <a:p>
            <a:fld id="{8D5CFCA4-1B2D-4D66-8EB4-FD834ADFA5EB}" type="datetime1">
              <a:rPr lang="es-ES" smtClean="0"/>
              <a:t>13/10/2021</a:t>
            </a:fld>
            <a:endParaRPr lang="es-ES"/>
          </a:p>
        </p:txBody>
      </p:sp>
      <p:sp>
        <p:nvSpPr>
          <p:cNvPr id="6" name="Marcador de pie de página 5">
            <a:extLst>
              <a:ext uri="{FF2B5EF4-FFF2-40B4-BE49-F238E27FC236}">
                <a16:creationId xmlns:a16="http://schemas.microsoft.com/office/drawing/2014/main" id="{E58F3B15-A749-4081-A432-B94CD89495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4A1A1EA-A497-41A3-AFE9-B58069B06C75}"/>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284330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BE78B4-16CA-4430-8D88-9A90140BC3D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F9851AF-1FF4-4AE6-AD0E-B08A9ADB3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219D22A-06D7-42A9-B250-BBC9A1AF8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B2B2E07-7369-46B1-BC04-678CD2A56807}"/>
              </a:ext>
            </a:extLst>
          </p:cNvPr>
          <p:cNvSpPr>
            <a:spLocks noGrp="1"/>
          </p:cNvSpPr>
          <p:nvPr>
            <p:ph type="dt" sz="half" idx="10"/>
          </p:nvPr>
        </p:nvSpPr>
        <p:spPr/>
        <p:txBody>
          <a:bodyPr/>
          <a:lstStyle/>
          <a:p>
            <a:fld id="{51D0EEBD-ECCB-49DE-A7C9-92FDE3AE2785}" type="datetime1">
              <a:rPr lang="es-ES" smtClean="0"/>
              <a:t>13/10/2021</a:t>
            </a:fld>
            <a:endParaRPr lang="es-ES"/>
          </a:p>
        </p:txBody>
      </p:sp>
      <p:sp>
        <p:nvSpPr>
          <p:cNvPr id="6" name="Marcador de pie de página 5">
            <a:extLst>
              <a:ext uri="{FF2B5EF4-FFF2-40B4-BE49-F238E27FC236}">
                <a16:creationId xmlns:a16="http://schemas.microsoft.com/office/drawing/2014/main" id="{A4BD8E8D-FB86-4AF1-9F3B-ECD31F92DAC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973C3E9-4EE4-43A5-8B82-10674B322FBE}"/>
              </a:ext>
            </a:extLst>
          </p:cNvPr>
          <p:cNvSpPr>
            <a:spLocks noGrp="1"/>
          </p:cNvSpPr>
          <p:nvPr>
            <p:ph type="sldNum" sz="quarter" idx="12"/>
          </p:nvPr>
        </p:nvSpPr>
        <p:spPr/>
        <p:txBody>
          <a:bodyPr/>
          <a:lstStyle/>
          <a:p>
            <a:fld id="{034A2469-CE07-4E21-88F9-8436BB41227F}" type="slidenum">
              <a:rPr lang="es-ES" smtClean="0"/>
              <a:t>‹#›</a:t>
            </a:fld>
            <a:endParaRPr lang="es-ES"/>
          </a:p>
        </p:txBody>
      </p:sp>
    </p:spTree>
    <p:extLst>
      <p:ext uri="{BB962C8B-B14F-4D97-AF65-F5344CB8AC3E}">
        <p14:creationId xmlns:p14="http://schemas.microsoft.com/office/powerpoint/2010/main" val="160378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AB5003C-5B77-4454-965A-850CF0E0A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F89BF27-1DB9-467E-AC94-DB866C75E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71A7E36-4C1A-4DC4-8858-13EFDA39A9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11F4B-F8F3-43F5-8019-91E0A896E969}" type="datetime1">
              <a:rPr lang="es-ES" smtClean="0"/>
              <a:t>13/10/2021</a:t>
            </a:fld>
            <a:endParaRPr lang="es-ES"/>
          </a:p>
        </p:txBody>
      </p:sp>
      <p:sp>
        <p:nvSpPr>
          <p:cNvPr id="5" name="Marcador de pie de página 4">
            <a:extLst>
              <a:ext uri="{FF2B5EF4-FFF2-40B4-BE49-F238E27FC236}">
                <a16:creationId xmlns:a16="http://schemas.microsoft.com/office/drawing/2014/main" id="{71A09E56-9EAB-4934-9CF7-E3C30570BF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5C48DC51-D98E-4267-B027-8C9129281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A2469-CE07-4E21-88F9-8436BB41227F}" type="slidenum">
              <a:rPr lang="es-ES" smtClean="0"/>
              <a:t>‹#›</a:t>
            </a:fld>
            <a:endParaRPr lang="es-ES"/>
          </a:p>
        </p:txBody>
      </p:sp>
    </p:spTree>
    <p:extLst>
      <p:ext uri="{BB962C8B-B14F-4D97-AF65-F5344CB8AC3E}">
        <p14:creationId xmlns:p14="http://schemas.microsoft.com/office/powerpoint/2010/main" val="3850066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8.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E1A9D-4678-4A21-BE0B-36ED6D26DB0F}"/>
              </a:ext>
            </a:extLst>
          </p:cNvPr>
          <p:cNvSpPr>
            <a:spLocks noGrp="1"/>
          </p:cNvSpPr>
          <p:nvPr>
            <p:ph type="ctrTitle"/>
          </p:nvPr>
        </p:nvSpPr>
        <p:spPr>
          <a:xfrm>
            <a:off x="1524000" y="1122363"/>
            <a:ext cx="9144000" cy="3440306"/>
          </a:xfrm>
        </p:spPr>
        <p:txBody>
          <a:bodyPr>
            <a:normAutofit fontScale="90000"/>
          </a:bodyPr>
          <a:lstStyle/>
          <a:p>
            <a:br>
              <a:rPr lang="es-ES" sz="2800" dirty="0"/>
            </a:br>
            <a:br>
              <a:rPr lang="es-ES" sz="2800" dirty="0"/>
            </a:br>
            <a:br>
              <a:rPr lang="es-ES" sz="2800" dirty="0"/>
            </a:br>
            <a:r>
              <a:rPr lang="es-ES" sz="2800" dirty="0"/>
              <a:t>Métodos de Simulación</a:t>
            </a:r>
            <a:br>
              <a:rPr lang="es-ES" sz="2800" dirty="0"/>
            </a:br>
            <a:r>
              <a:rPr lang="es-ES" sz="4400" dirty="0"/>
              <a:t>Ejercicio Práctico Nº1</a:t>
            </a:r>
            <a:br>
              <a:rPr lang="es-ES" sz="4400" dirty="0"/>
            </a:br>
            <a:br>
              <a:rPr lang="es-ES" sz="4400" dirty="0"/>
            </a:br>
            <a:r>
              <a:rPr lang="es-ES" sz="4400" dirty="0"/>
              <a:t>Generación de Números y Variables Aleatorias</a:t>
            </a:r>
            <a:br>
              <a:rPr lang="es-ES" sz="2800" dirty="0"/>
            </a:br>
            <a:endParaRPr lang="es-ES" sz="2800" dirty="0"/>
          </a:p>
        </p:txBody>
      </p:sp>
      <p:sp>
        <p:nvSpPr>
          <p:cNvPr id="3" name="Subtítulo 2">
            <a:extLst>
              <a:ext uri="{FF2B5EF4-FFF2-40B4-BE49-F238E27FC236}">
                <a16:creationId xmlns:a16="http://schemas.microsoft.com/office/drawing/2014/main" id="{E1C79218-6B88-463D-BEB7-7D2E8C5F2A49}"/>
              </a:ext>
            </a:extLst>
          </p:cNvPr>
          <p:cNvSpPr>
            <a:spLocks noGrp="1"/>
          </p:cNvSpPr>
          <p:nvPr>
            <p:ph type="subTitle" idx="1"/>
          </p:nvPr>
        </p:nvSpPr>
        <p:spPr>
          <a:xfrm>
            <a:off x="1524000" y="4693299"/>
            <a:ext cx="9144000" cy="993710"/>
          </a:xfrm>
        </p:spPr>
        <p:txBody>
          <a:bodyPr>
            <a:normAutofit fontScale="70000" lnSpcReduction="20000"/>
          </a:bodyPr>
          <a:lstStyle/>
          <a:p>
            <a:r>
              <a:rPr lang="es-ES" dirty="0"/>
              <a:t>Autores: </a:t>
            </a:r>
          </a:p>
          <a:p>
            <a:r>
              <a:rPr lang="es-ES" dirty="0"/>
              <a:t>Joaquín Jiménez López de Castro, Ángel Fragua Baeza, Alejandro Sánchez de Castro Fernández</a:t>
            </a:r>
          </a:p>
          <a:p>
            <a:r>
              <a:rPr lang="es-ES" dirty="0"/>
              <a:t>26 de septiembre de 2021</a:t>
            </a:r>
          </a:p>
        </p:txBody>
      </p:sp>
      <p:pic>
        <p:nvPicPr>
          <p:cNvPr id="4" name="图片 7">
            <a:extLst>
              <a:ext uri="{FF2B5EF4-FFF2-40B4-BE49-F238E27FC236}">
                <a16:creationId xmlns:a16="http://schemas.microsoft.com/office/drawing/2014/main" id="{204EAA6D-4387-4FB0-BA92-950383666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16" y="52913"/>
            <a:ext cx="2696352" cy="1251994"/>
          </a:xfrm>
          <a:prstGeom prst="rect">
            <a:avLst/>
          </a:prstGeom>
        </p:spPr>
      </p:pic>
      <p:pic>
        <p:nvPicPr>
          <p:cNvPr id="5" name="图片 10">
            <a:extLst>
              <a:ext uri="{FF2B5EF4-FFF2-40B4-BE49-F238E27FC236}">
                <a16:creationId xmlns:a16="http://schemas.microsoft.com/office/drawing/2014/main" id="{99B9AC46-F537-4DB3-B222-67FA2E80E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729" y="33529"/>
            <a:ext cx="2341918" cy="1290761"/>
          </a:xfrm>
          <a:prstGeom prst="rect">
            <a:avLst/>
          </a:prstGeom>
        </p:spPr>
      </p:pic>
      <p:cxnSp>
        <p:nvCxnSpPr>
          <p:cNvPr id="9" name="Conector recto 8">
            <a:extLst>
              <a:ext uri="{FF2B5EF4-FFF2-40B4-BE49-F238E27FC236}">
                <a16:creationId xmlns:a16="http://schemas.microsoft.com/office/drawing/2014/main" id="{94AF7BEF-E3FD-4221-ACA5-5DDA0EE50AC8}"/>
              </a:ext>
            </a:extLst>
          </p:cNvPr>
          <p:cNvCxnSpPr>
            <a:cxnSpLocks/>
          </p:cNvCxnSpPr>
          <p:nvPr/>
        </p:nvCxnSpPr>
        <p:spPr>
          <a:xfrm>
            <a:off x="2856000" y="2842516"/>
            <a:ext cx="6480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01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Contraste Birthday Spacings</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66833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F7894-5FA9-4475-9723-57499D8CF28C}"/>
              </a:ext>
            </a:extLst>
          </p:cNvPr>
          <p:cNvSpPr>
            <a:spLocks noGrp="1"/>
          </p:cNvSpPr>
          <p:nvPr>
            <p:ph type="title"/>
          </p:nvPr>
        </p:nvSpPr>
        <p:spPr/>
        <p:txBody>
          <a:bodyPr>
            <a:normAutofit/>
          </a:bodyPr>
          <a:lstStyle/>
          <a:p>
            <a:r>
              <a:rPr lang="es-ES" dirty="0">
                <a:solidFill>
                  <a:srgbClr val="0070C0"/>
                </a:solidFill>
                <a:ea typeface="+mj-lt"/>
                <a:cs typeface="+mj-lt"/>
              </a:rPr>
              <a:t>Contraste </a:t>
            </a:r>
            <a:r>
              <a:rPr lang="es-ES" dirty="0" err="1">
                <a:solidFill>
                  <a:srgbClr val="0070C0"/>
                </a:solidFill>
                <a:ea typeface="+mj-lt"/>
                <a:cs typeface="+mj-lt"/>
              </a:rPr>
              <a:t>Birthday</a:t>
            </a:r>
            <a:r>
              <a:rPr lang="es-ES" dirty="0">
                <a:solidFill>
                  <a:srgbClr val="0070C0"/>
                </a:solidFill>
                <a:ea typeface="+mj-lt"/>
                <a:cs typeface="+mj-lt"/>
              </a:rPr>
              <a:t> </a:t>
            </a:r>
            <a:r>
              <a:rPr lang="es-ES" dirty="0" err="1">
                <a:solidFill>
                  <a:srgbClr val="0070C0"/>
                </a:solidFill>
                <a:ea typeface="+mj-lt"/>
                <a:cs typeface="+mj-lt"/>
              </a:rPr>
              <a:t>Spacings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0041906-52B3-4773-9A9A-E8436EA156D4}"/>
                  </a:ext>
                </a:extLst>
              </p:cNvPr>
              <p:cNvSpPr>
                <a:spLocks noGrp="1"/>
              </p:cNvSpPr>
              <p:nvPr>
                <p:ph idx="1"/>
              </p:nvPr>
            </p:nvSpPr>
            <p:spPr>
              <a:xfrm>
                <a:off x="994457" y="2013994"/>
                <a:ext cx="10203084" cy="4288421"/>
              </a:xfrm>
            </p:spPr>
            <p:txBody>
              <a:bodyPr vert="horz" lIns="91440" tIns="45720" rIns="91440" bIns="45720" rtlCol="0" anchor="t">
                <a:normAutofit/>
              </a:bodyPr>
              <a:lstStyle/>
              <a:p>
                <a:pPr marL="0" indent="0" algn="ctr">
                  <a:buNone/>
                </a:pPr>
                <a:r>
                  <a:rPr lang="es-ES" sz="3600" i="1" dirty="0">
                    <a:ea typeface="+mn-lt"/>
                    <a:cs typeface="+mn-lt"/>
                  </a:rPr>
                  <a:t>Se asume la premisa de que, en un conjunto de números ordenados escogidos de forma aleatoria, la distribución asintótica del número de valores duplicados entre los espacios de los números es Poisson con media</a:t>
                </a:r>
                <a:r>
                  <a:rPr lang="es-ES" sz="3600" dirty="0">
                    <a:ea typeface="+mn-lt"/>
                    <a:cs typeface="+mn-lt"/>
                  </a:rPr>
                  <a:t>:</a:t>
                </a:r>
              </a:p>
              <a:p>
                <a:pPr marL="0" indent="0" algn="ctr">
                  <a:buNone/>
                </a:pPr>
                <a:endParaRPr lang="es-ES" sz="3600" b="0" i="0" dirty="0">
                  <a:latin typeface="Cambria Math" panose="02040503050406030204" pitchFamily="18" charset="0"/>
                  <a:ea typeface="+mn-lt"/>
                  <a:cs typeface="+mn-lt"/>
                </a:endParaRPr>
              </a:p>
              <a:p>
                <a:pPr marL="0" indent="0" algn="ctr">
                  <a:buNone/>
                </a:pPr>
                <a14:m>
                  <m:oMathPara xmlns:m="http://schemas.openxmlformats.org/officeDocument/2006/math">
                    <m:oMathParaPr>
                      <m:jc m:val="centerGroup"/>
                    </m:oMathParaPr>
                    <m:oMath xmlns:m="http://schemas.openxmlformats.org/officeDocument/2006/math">
                      <m:r>
                        <a:rPr lang="es-ES" sz="3600" b="0" i="0" dirty="0" smtClean="0">
                          <a:latin typeface="Cambria Math" panose="02040503050406030204" pitchFamily="18" charset="0"/>
                          <a:ea typeface="+mn-lt"/>
                          <a:cs typeface="+mn-lt"/>
                        </a:rPr>
                        <m:t> </m:t>
                      </m:r>
                      <m:r>
                        <m:rPr>
                          <m:nor/>
                        </m:rPr>
                        <a:rPr lang="es-ES" sz="3600" dirty="0" smtClean="0">
                          <a:ea typeface="+mn-lt"/>
                          <a:cs typeface="+mn-lt"/>
                        </a:rPr>
                        <m:t>λ</m:t>
                      </m:r>
                      <m:r>
                        <m:rPr>
                          <m:nor/>
                        </m:rPr>
                        <a:rPr lang="es-ES" sz="3600" dirty="0">
                          <a:ea typeface="+mn-lt"/>
                          <a:cs typeface="+mn-lt"/>
                        </a:rPr>
                        <m:t>=</m:t>
                      </m:r>
                      <m:f>
                        <m:fPr>
                          <m:ctrlPr>
                            <a:rPr lang="es-ES" sz="3600" i="1" dirty="0" smtClean="0">
                              <a:latin typeface="Cambria Math" panose="02040503050406030204" pitchFamily="18" charset="0"/>
                              <a:ea typeface="+mn-lt"/>
                              <a:cs typeface="+mn-lt"/>
                            </a:rPr>
                          </m:ctrlPr>
                        </m:fPr>
                        <m:num>
                          <m:sSup>
                            <m:sSupPr>
                              <m:ctrlPr>
                                <a:rPr lang="es-ES" sz="3600" b="0" i="1" dirty="0" smtClean="0">
                                  <a:latin typeface="Cambria Math" panose="02040503050406030204" pitchFamily="18" charset="0"/>
                                  <a:ea typeface="+mn-lt"/>
                                  <a:cs typeface="+mn-lt"/>
                                </a:rPr>
                              </m:ctrlPr>
                            </m:sSupPr>
                            <m:e>
                              <m:r>
                                <a:rPr lang="es-ES" sz="3600" b="0" i="1" dirty="0" smtClean="0">
                                  <a:latin typeface="Cambria Math" panose="02040503050406030204" pitchFamily="18" charset="0"/>
                                  <a:ea typeface="+mn-lt"/>
                                  <a:cs typeface="+mn-lt"/>
                                </a:rPr>
                                <m:t>𝑚</m:t>
                              </m:r>
                            </m:e>
                            <m:sup>
                              <m:r>
                                <a:rPr lang="es-ES" sz="3600" b="0" i="1" dirty="0" smtClean="0">
                                  <a:latin typeface="Cambria Math" panose="02040503050406030204" pitchFamily="18" charset="0"/>
                                  <a:ea typeface="+mn-lt"/>
                                  <a:cs typeface="+mn-lt"/>
                                </a:rPr>
                                <m:t>3</m:t>
                              </m:r>
                            </m:sup>
                          </m:sSup>
                        </m:num>
                        <m:den>
                          <m:r>
                            <a:rPr lang="es-ES" sz="3600" b="0" i="1" dirty="0" smtClean="0">
                              <a:latin typeface="Cambria Math" panose="02040503050406030204" pitchFamily="18" charset="0"/>
                              <a:ea typeface="+mn-lt"/>
                              <a:cs typeface="+mn-lt"/>
                            </a:rPr>
                            <m:t>4</m:t>
                          </m:r>
                          <m:r>
                            <a:rPr lang="es-ES" sz="3600" b="0" i="1" dirty="0" smtClean="0">
                              <a:latin typeface="Cambria Math" panose="02040503050406030204" pitchFamily="18" charset="0"/>
                              <a:ea typeface="+mn-lt"/>
                              <a:cs typeface="+mn-lt"/>
                            </a:rPr>
                            <m:t>𝑛</m:t>
                          </m:r>
                        </m:den>
                      </m:f>
                    </m:oMath>
                  </m:oMathPara>
                </a14:m>
                <a:endParaRPr lang="es-ES" sz="3600" dirty="0">
                  <a:latin typeface="TW Cen MT"/>
                  <a:ea typeface="+mn-lt"/>
                  <a:cs typeface="+mn-lt"/>
                </a:endParaRPr>
              </a:p>
            </p:txBody>
          </p:sp>
        </mc:Choice>
        <mc:Fallback xmlns="">
          <p:sp>
            <p:nvSpPr>
              <p:cNvPr id="3" name="Marcador de contenido 2">
                <a:extLst>
                  <a:ext uri="{FF2B5EF4-FFF2-40B4-BE49-F238E27FC236}">
                    <a16:creationId xmlns:a16="http://schemas.microsoft.com/office/drawing/2014/main" id="{40041906-52B3-4773-9A9A-E8436EA156D4}"/>
                  </a:ext>
                </a:extLst>
              </p:cNvPr>
              <p:cNvSpPr>
                <a:spLocks noGrp="1" noRot="1" noChangeAspect="1" noMove="1" noResize="1" noEditPoints="1" noAdjustHandles="1" noChangeArrowheads="1" noChangeShapeType="1" noTextEdit="1"/>
              </p:cNvSpPr>
              <p:nvPr>
                <p:ph idx="1"/>
              </p:nvPr>
            </p:nvSpPr>
            <p:spPr>
              <a:xfrm>
                <a:off x="994457" y="2013994"/>
                <a:ext cx="10203084" cy="4288421"/>
              </a:xfrm>
              <a:blipFill>
                <a:blip r:embed="rId2"/>
                <a:stretch>
                  <a:fillRect l="-1075" t="-3409" r="-2210"/>
                </a:stretch>
              </a:blipFill>
            </p:spPr>
            <p:txBody>
              <a:bodyPr/>
              <a:lstStyle/>
              <a:p>
                <a:r>
                  <a:rPr lang="es-ES">
                    <a:noFill/>
                  </a:rPr>
                  <a:t> </a:t>
                </a:r>
              </a:p>
            </p:txBody>
          </p:sp>
        </mc:Fallback>
      </mc:AlternateContent>
      <p:sp>
        <p:nvSpPr>
          <p:cNvPr id="5" name="CuadroTexto 4">
            <a:extLst>
              <a:ext uri="{FF2B5EF4-FFF2-40B4-BE49-F238E27FC236}">
                <a16:creationId xmlns:a16="http://schemas.microsoft.com/office/drawing/2014/main" id="{6D679D0D-ED23-49F6-8601-05BF8042B4B8}"/>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6" name="Marcador de número de diapositiva 8">
            <a:extLst>
              <a:ext uri="{FF2B5EF4-FFF2-40B4-BE49-F238E27FC236}">
                <a16:creationId xmlns:a16="http://schemas.microsoft.com/office/drawing/2014/main" id="{112C2BE1-0DBD-4360-9BC7-D309672ED090}"/>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11</a:t>
            </a:fld>
            <a:r>
              <a:rPr lang="es-ES" sz="1800" dirty="0"/>
              <a:t>/17</a:t>
            </a:r>
            <a:endParaRPr lang="es-ES" dirty="0"/>
          </a:p>
        </p:txBody>
      </p:sp>
    </p:spTree>
    <p:extLst>
      <p:ext uri="{BB962C8B-B14F-4D97-AF65-F5344CB8AC3E}">
        <p14:creationId xmlns:p14="http://schemas.microsoft.com/office/powerpoint/2010/main" val="4223668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F7894-5FA9-4475-9723-57499D8CF28C}"/>
              </a:ext>
            </a:extLst>
          </p:cNvPr>
          <p:cNvSpPr>
            <a:spLocks noGrp="1"/>
          </p:cNvSpPr>
          <p:nvPr>
            <p:ph type="title"/>
          </p:nvPr>
        </p:nvSpPr>
        <p:spPr/>
        <p:txBody>
          <a:bodyPr>
            <a:normAutofit/>
          </a:bodyPr>
          <a:lstStyle/>
          <a:p>
            <a:r>
              <a:rPr lang="es-ES">
                <a:solidFill>
                  <a:srgbClr val="0070C0"/>
                </a:solidFill>
                <a:ea typeface="+mj-lt"/>
                <a:cs typeface="+mj-lt"/>
              </a:rPr>
              <a:t>Contraste Birthday Spacings</a:t>
            </a:r>
            <a:endParaRPr lang="es-ES"/>
          </a:p>
          <a:p>
            <a:endParaRPr lang="es-ES" dirty="0">
              <a:ea typeface="+mj-lt"/>
              <a:cs typeface="+mj-lt"/>
            </a:endParaRPr>
          </a:p>
        </p:txBody>
      </p:sp>
      <p:sp>
        <p:nvSpPr>
          <p:cNvPr id="18" name="CuadroTexto 17">
            <a:extLst>
              <a:ext uri="{FF2B5EF4-FFF2-40B4-BE49-F238E27FC236}">
                <a16:creationId xmlns:a16="http://schemas.microsoft.com/office/drawing/2014/main" id="{861F94FB-8DAC-4EE0-B74F-68E258FA2F40}"/>
              </a:ext>
            </a:extLst>
          </p:cNvPr>
          <p:cNvSpPr txBox="1"/>
          <p:nvPr/>
        </p:nvSpPr>
        <p:spPr>
          <a:xfrm>
            <a:off x="9240795" y="1909582"/>
            <a:ext cx="297766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1400" dirty="0"/>
              <a:t>Muestra </a:t>
            </a:r>
            <a:r>
              <a:rPr lang="es-ES" sz="1400" i="1" dirty="0"/>
              <a:t>U </a:t>
            </a:r>
            <a:r>
              <a:rPr lang="es-ES" sz="1400" dirty="0"/>
              <a:t>de tamaño m</a:t>
            </a:r>
          </a:p>
          <a:p>
            <a:pPr marL="342900" indent="-342900">
              <a:buFont typeface="Arial"/>
              <a:buChar char="•"/>
            </a:pPr>
            <a:endParaRPr lang="es-ES" sz="1400" dirty="0"/>
          </a:p>
          <a:p>
            <a:pPr marL="342900" indent="-342900">
              <a:buFont typeface="Arial"/>
              <a:buChar char="•"/>
            </a:pPr>
            <a:r>
              <a:rPr lang="es-ES" sz="1400" dirty="0"/>
              <a:t>Conjunto</a:t>
            </a:r>
            <a:r>
              <a:rPr lang="es-ES" sz="1400" i="1" dirty="0"/>
              <a:t> K </a:t>
            </a:r>
            <a:r>
              <a:rPr lang="es-ES" sz="1400" dirty="0"/>
              <a:t>de tamaño m-1</a:t>
            </a:r>
          </a:p>
          <a:p>
            <a:pPr marL="342900" indent="-342900">
              <a:buFont typeface="Arial"/>
              <a:buChar char="•"/>
            </a:pPr>
            <a:endParaRPr lang="es-ES" sz="1400" dirty="0"/>
          </a:p>
          <a:p>
            <a:pPr marL="342900" indent="-342900">
              <a:buFont typeface="Arial"/>
              <a:buChar char="•"/>
            </a:pPr>
            <a:r>
              <a:rPr lang="es-ES" sz="1400" dirty="0"/>
              <a:t>Conjunto de Poisson de tamaño T</a:t>
            </a:r>
          </a:p>
          <a:p>
            <a:pPr marL="342900" indent="-342900">
              <a:buFont typeface="Arial"/>
              <a:buChar char="•"/>
            </a:pPr>
            <a:endParaRPr lang="es-ES" sz="1400" dirty="0"/>
          </a:p>
          <a:p>
            <a:pPr marL="342900" indent="-342900">
              <a:buFont typeface="Arial"/>
              <a:buChar char="•"/>
            </a:pPr>
            <a:r>
              <a:rPr lang="es-ES" sz="1400" dirty="0"/>
              <a:t>Espacio de tamaño n</a:t>
            </a:r>
            <a:endParaRPr lang="es-ES" sz="1600" dirty="0"/>
          </a:p>
        </p:txBody>
      </p:sp>
      <p:pic>
        <p:nvPicPr>
          <p:cNvPr id="6" name="Imagen 6" descr="Interfaz de usuario gráfica, Diagrama, Aplicación&#10;&#10;Descripción generada automáticamente">
            <a:extLst>
              <a:ext uri="{FF2B5EF4-FFF2-40B4-BE49-F238E27FC236}">
                <a16:creationId xmlns:a16="http://schemas.microsoft.com/office/drawing/2014/main" id="{C0847F6F-D476-4B1D-9485-69B330F534A1}"/>
              </a:ext>
            </a:extLst>
          </p:cNvPr>
          <p:cNvPicPr>
            <a:picLocks noGrp="1" noChangeAspect="1"/>
          </p:cNvPicPr>
          <p:nvPr>
            <p:ph idx="1"/>
          </p:nvPr>
        </p:nvPicPr>
        <p:blipFill>
          <a:blip r:embed="rId2"/>
          <a:stretch>
            <a:fillRect/>
          </a:stretch>
        </p:blipFill>
        <p:spPr>
          <a:xfrm>
            <a:off x="40511" y="1116640"/>
            <a:ext cx="12151489" cy="5238148"/>
          </a:xfrm>
        </p:spPr>
      </p:pic>
      <p:sp>
        <p:nvSpPr>
          <p:cNvPr id="7" name="CuadroTexto 6">
            <a:extLst>
              <a:ext uri="{FF2B5EF4-FFF2-40B4-BE49-F238E27FC236}">
                <a16:creationId xmlns:a16="http://schemas.microsoft.com/office/drawing/2014/main" id="{6E44CBE6-684D-43C5-8586-2DF084B71D40}"/>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8" name="Marcador de número de diapositiva 8">
            <a:extLst>
              <a:ext uri="{FF2B5EF4-FFF2-40B4-BE49-F238E27FC236}">
                <a16:creationId xmlns:a16="http://schemas.microsoft.com/office/drawing/2014/main" id="{83825F3F-8AE9-4192-8C48-66B528515944}"/>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12</a:t>
            </a:fld>
            <a:r>
              <a:rPr lang="es-ES" sz="1800" dirty="0"/>
              <a:t>/17</a:t>
            </a:r>
            <a:endParaRPr lang="es-ES" dirty="0"/>
          </a:p>
        </p:txBody>
      </p:sp>
    </p:spTree>
    <p:extLst>
      <p:ext uri="{BB962C8B-B14F-4D97-AF65-F5344CB8AC3E}">
        <p14:creationId xmlns:p14="http://schemas.microsoft.com/office/powerpoint/2010/main" val="312109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Contraste Max-</a:t>
            </a:r>
            <a:r>
              <a:rPr lang="es-ES" err="1"/>
              <a:t>of</a:t>
            </a:r>
            <a:r>
              <a:rPr lang="es-ES"/>
              <a:t>-t</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297782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p:txBody>
          <a:bodyPr/>
          <a:lstStyle/>
          <a:p>
            <a:r>
              <a:rPr lang="es-ES">
                <a:solidFill>
                  <a:srgbClr val="0070C0"/>
                </a:solidFill>
              </a:rPr>
              <a:t>Contraste Max-</a:t>
            </a:r>
            <a:r>
              <a:rPr lang="es-ES" err="1">
                <a:solidFill>
                  <a:srgbClr val="0070C0"/>
                </a:solidFill>
              </a:rPr>
              <a:t>of</a:t>
            </a:r>
            <a:r>
              <a:rPr lang="es-ES">
                <a:solidFill>
                  <a:srgbClr val="0070C0"/>
                </a:solidFill>
              </a:rPr>
              <a:t>-t. Procedimiento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a:t>Generación de Números y Variables Aleatorias</a:t>
            </a:r>
            <a:endParaRPr lang="es-ES">
              <a:solidFill>
                <a:schemeClr val="bg2">
                  <a:lumMod val="50000"/>
                </a:schemeClr>
              </a:solidFill>
            </a:endParaRP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38200" y="1825625"/>
                <a:ext cx="9577388" cy="4075113"/>
              </a:xfrm>
            </p:spPr>
            <p:txBody>
              <a:bodyPr>
                <a:normAutofit/>
              </a:bodyPr>
              <a:lstStyle/>
              <a:p>
                <a:r>
                  <a:rPr lang="es-ES" dirty="0">
                    <a:cs typeface="Adobe Arabic" panose="02040503050201020203" pitchFamily="18" charset="-78"/>
                  </a:rPr>
                  <a:t>Dividir la muestra </a:t>
                </a:r>
                <a14:m>
                  <m:oMath xmlns:m="http://schemas.openxmlformats.org/officeDocument/2006/math">
                    <m:r>
                      <a:rPr lang="es-ES" b="0" i="1" smtClean="0">
                        <a:latin typeface="Cambria Math" panose="02040503050406030204" pitchFamily="18" charset="0"/>
                        <a:cs typeface="Adobe Arabic" panose="02040503050201020203" pitchFamily="18" charset="-78"/>
                      </a:rPr>
                      <m:t>𝑈</m:t>
                    </m:r>
                  </m:oMath>
                </a14:m>
                <a:r>
                  <a:rPr lang="es-ES" dirty="0">
                    <a:cs typeface="Adobe Arabic" panose="02040503050201020203" pitchFamily="18" charset="-78"/>
                  </a:rPr>
                  <a:t> de tamaño </a:t>
                </a:r>
                <a14:m>
                  <m:oMath xmlns:m="http://schemas.openxmlformats.org/officeDocument/2006/math">
                    <m:r>
                      <a:rPr lang="es-ES" b="0" i="1" smtClean="0">
                        <a:latin typeface="Cambria Math" panose="02040503050406030204" pitchFamily="18" charset="0"/>
                        <a:cs typeface="Adobe Arabic" panose="02040503050201020203" pitchFamily="18" charset="-78"/>
                      </a:rPr>
                      <m:t>𝑛</m:t>
                    </m:r>
                  </m:oMath>
                </a14:m>
                <a:r>
                  <a:rPr lang="es-ES" dirty="0">
                    <a:cs typeface="Adobe Arabic" panose="02040503050201020203" pitchFamily="18" charset="-78"/>
                  </a:rPr>
                  <a:t> en </a:t>
                </a:r>
                <a:r>
                  <a:rPr lang="es-ES" i="1" dirty="0">
                    <a:cs typeface="Adobe Arabic" panose="02040503050201020203" pitchFamily="18" charset="-78"/>
                  </a:rPr>
                  <a:t>clusters</a:t>
                </a:r>
                <a:r>
                  <a:rPr lang="es-ES" dirty="0">
                    <a:cs typeface="Adobe Arabic" panose="02040503050201020203" pitchFamily="18" charset="-78"/>
                  </a:rPr>
                  <a:t> </a:t>
                </a:r>
                <a14:m>
                  <m:oMath xmlns:m="http://schemas.openxmlformats.org/officeDocument/2006/math">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𝐶</m:t>
                        </m:r>
                      </m:e>
                      <m:sub>
                        <m:r>
                          <a:rPr lang="es-ES" b="0" i="1" smtClean="0">
                            <a:latin typeface="Cambria Math" panose="02040503050406030204" pitchFamily="18" charset="0"/>
                            <a:cs typeface="Adobe Arabic" panose="02040503050201020203" pitchFamily="18" charset="-78"/>
                          </a:rPr>
                          <m:t>𝑗</m:t>
                        </m:r>
                      </m:sub>
                    </m:sSub>
                  </m:oMath>
                </a14:m>
                <a:r>
                  <a:rPr lang="es-ES" dirty="0">
                    <a:cs typeface="Adobe Arabic" panose="02040503050201020203" pitchFamily="18" charset="-78"/>
                  </a:rPr>
                  <a:t> de tamaño </a:t>
                </a:r>
                <a14:m>
                  <m:oMath xmlns:m="http://schemas.openxmlformats.org/officeDocument/2006/math">
                    <m:r>
                      <a:rPr lang="es-ES" b="0" i="1" smtClean="0">
                        <a:latin typeface="Cambria Math" panose="02040503050406030204" pitchFamily="18" charset="0"/>
                        <a:cs typeface="Adobe Arabic" panose="02040503050201020203" pitchFamily="18" charset="-78"/>
                      </a:rPr>
                      <m:t>𝑡</m:t>
                    </m:r>
                  </m:oMath>
                </a14:m>
                <a:r>
                  <a:rPr lang="es-ES" dirty="0">
                    <a:cs typeface="Adobe Arabic" panose="02040503050201020203" pitchFamily="18" charset="-78"/>
                  </a:rPr>
                  <a:t> “arbitrario”, con </a:t>
                </a:r>
                <a14:m>
                  <m:oMath xmlns:m="http://schemas.openxmlformats.org/officeDocument/2006/math">
                    <m:r>
                      <a:rPr lang="es-ES" b="0" i="1" smtClean="0">
                        <a:latin typeface="Cambria Math" panose="02040503050406030204" pitchFamily="18" charset="0"/>
                        <a:cs typeface="Adobe Arabic" panose="02040503050201020203" pitchFamily="18" charset="-78"/>
                      </a:rPr>
                      <m:t>0≤</m:t>
                    </m:r>
                    <m:r>
                      <a:rPr lang="es-ES" b="0" i="1" smtClean="0">
                        <a:latin typeface="Cambria Math" panose="02040503050406030204" pitchFamily="18" charset="0"/>
                        <a:cs typeface="Adobe Arabic" panose="02040503050201020203" pitchFamily="18" charset="-78"/>
                      </a:rPr>
                      <m:t>𝑗</m:t>
                    </m:r>
                    <m:r>
                      <a:rPr lang="es-ES" b="0" i="1" smtClean="0">
                        <a:latin typeface="Cambria Math" panose="02040503050406030204" pitchFamily="18" charset="0"/>
                        <a:cs typeface="Adobe Arabic" panose="02040503050201020203" pitchFamily="18" charset="-78"/>
                      </a:rPr>
                      <m:t>&lt;</m:t>
                    </m:r>
                    <m:f>
                      <m:fPr>
                        <m:ctrlPr>
                          <a:rPr lang="es-ES" b="0" i="1" smtClean="0">
                            <a:latin typeface="Cambria Math" panose="02040503050406030204" pitchFamily="18" charset="0"/>
                            <a:cs typeface="Adobe Arabic" panose="02040503050201020203" pitchFamily="18" charset="-78"/>
                          </a:rPr>
                        </m:ctrlPr>
                      </m:fPr>
                      <m:num>
                        <m:r>
                          <a:rPr lang="es-ES" b="0" i="1" smtClean="0">
                            <a:latin typeface="Cambria Math" panose="02040503050406030204" pitchFamily="18" charset="0"/>
                            <a:cs typeface="Adobe Arabic" panose="02040503050201020203" pitchFamily="18" charset="-78"/>
                          </a:rPr>
                          <m:t>𝑛</m:t>
                        </m:r>
                      </m:num>
                      <m:den>
                        <m:r>
                          <a:rPr lang="es-ES" b="0" i="1" smtClean="0">
                            <a:latin typeface="Cambria Math" panose="02040503050406030204" pitchFamily="18" charset="0"/>
                            <a:cs typeface="Adobe Arabic" panose="02040503050201020203" pitchFamily="18" charset="-78"/>
                          </a:rPr>
                          <m:t>𝑡</m:t>
                        </m:r>
                      </m:den>
                    </m:f>
                  </m:oMath>
                </a14:m>
                <a:r>
                  <a:rPr lang="es-ES" dirty="0">
                    <a:cs typeface="Adobe Arabic" panose="02040503050201020203" pitchFamily="18" charset="-78"/>
                  </a:rPr>
                  <a:t>. </a:t>
                </a:r>
                <a:r>
                  <a:rPr lang="es-ES" i="1" dirty="0">
                    <a:cs typeface="Adobe Arabic" panose="02040503050201020203" pitchFamily="18" charset="-78"/>
                  </a:rPr>
                  <a:t>TestU01 usa </a:t>
                </a:r>
                <a14:m>
                  <m:oMath xmlns:m="http://schemas.openxmlformats.org/officeDocument/2006/math">
                    <m:r>
                      <a:rPr lang="es-ES" b="0" i="1" smtClean="0">
                        <a:latin typeface="Cambria Math" panose="02040503050406030204" pitchFamily="18" charset="0"/>
                        <a:cs typeface="Adobe Arabic" panose="02040503050201020203" pitchFamily="18" charset="-78"/>
                      </a:rPr>
                      <m:t>𝑡</m:t>
                    </m:r>
                    <m:r>
                      <a:rPr lang="es-ES" b="0" i="1" smtClean="0">
                        <a:latin typeface="Cambria Math" panose="02040503050406030204" pitchFamily="18" charset="0"/>
                        <a:cs typeface="Adobe Arabic" panose="02040503050201020203" pitchFamily="18" charset="-78"/>
                      </a:rPr>
                      <m:t>=6</m:t>
                    </m:r>
                  </m:oMath>
                </a14:m>
                <a:r>
                  <a:rPr lang="es-ES" i="1" dirty="0">
                    <a:cs typeface="Adobe Arabic" panose="02040503050201020203" pitchFamily="18" charset="-78"/>
                  </a:rPr>
                  <a:t>.</a:t>
                </a:r>
                <a:endParaRPr lang="es-ES" dirty="0">
                  <a:cs typeface="Adobe Arabic" panose="02040503050201020203" pitchFamily="18" charset="-78"/>
                </a:endParaRPr>
              </a:p>
              <a:p>
                <a:pPr marL="0" indent="0">
                  <a:buNone/>
                </a:pPr>
                <a:endParaRPr lang="es-ES" sz="1700" dirty="0">
                  <a:cs typeface="Adobe Arabic" panose="02040503050201020203" pitchFamily="18" charset="-78"/>
                </a:endParaRP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cs typeface="Adobe Arabic" panose="02040503050201020203" pitchFamily="18" charset="-78"/>
                        </a:rPr>
                        <m:t>             </m:t>
                      </m:r>
                      <m:r>
                        <a:rPr lang="es-ES" b="0" i="1" smtClean="0">
                          <a:latin typeface="Cambria Math" panose="02040503050406030204" pitchFamily="18" charset="0"/>
                          <a:cs typeface="Adobe Arabic" panose="02040503050201020203" pitchFamily="18" charset="-78"/>
                        </a:rPr>
                        <m:t>𝑈</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𝑎</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𝑏</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𝑐</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𝑑</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𝑒</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𝑓</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𝑔</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h</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𝑖</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𝑗</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𝑘</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𝑙</m:t>
                      </m:r>
                      <m:r>
                        <a:rPr lang="es-ES" b="0" i="1" smtClean="0">
                          <a:latin typeface="Cambria Math" panose="02040503050406030204" pitchFamily="18" charset="0"/>
                          <a:cs typeface="Adobe Arabic" panose="02040503050201020203" pitchFamily="18" charset="-78"/>
                        </a:rPr>
                        <m:t>}⇒</m:t>
                      </m:r>
                    </m:oMath>
                    <m:oMath xmlns:m="http://schemas.openxmlformats.org/officeDocument/2006/math">
                      <m:r>
                        <a:rPr lang="es-ES" i="1">
                          <a:latin typeface="Cambria Math" panose="02040503050406030204" pitchFamily="18" charset="0"/>
                          <a:cs typeface="Adobe Arabic" panose="02040503050201020203" pitchFamily="18" charset="-78"/>
                        </a:rPr>
                        <m:t>𝑡</m:t>
                      </m:r>
                      <m:r>
                        <a:rPr lang="es-ES" i="1">
                          <a:latin typeface="Cambria Math" panose="02040503050406030204" pitchFamily="18" charset="0"/>
                          <a:cs typeface="Adobe Arabic" panose="02040503050201020203" pitchFamily="18" charset="-78"/>
                        </a:rPr>
                        <m:t>=3: </m:t>
                      </m:r>
                      <m:r>
                        <a:rPr lang="es-ES" b="0" i="1" smtClean="0">
                          <a:latin typeface="Cambria Math" panose="02040503050406030204" pitchFamily="18" charset="0"/>
                          <a:cs typeface="Adobe Arabic" panose="02040503050201020203" pitchFamily="18" charset="-78"/>
                        </a:rPr>
                        <m:t>𝐶</m:t>
                      </m:r>
                      <m:r>
                        <a:rPr lang="es-ES" b="0" i="1" smtClean="0">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𝑎</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𝑏</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𝑐</m:t>
                          </m:r>
                        </m:e>
                      </m:d>
                      <m:r>
                        <a:rPr lang="es-ES" i="1">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𝑑</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𝑒</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𝑓</m:t>
                          </m:r>
                        </m:e>
                      </m:d>
                      <m:r>
                        <a:rPr lang="es-ES" i="1">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𝑔</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h</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𝑖</m:t>
                          </m:r>
                        </m:e>
                      </m:d>
                      <m:r>
                        <a:rPr lang="es-ES" i="1">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𝑗</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𝑘</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𝑙</m:t>
                          </m:r>
                        </m:e>
                      </m:d>
                      <m:r>
                        <a:rPr lang="es-ES" b="0" i="1" smtClean="0">
                          <a:latin typeface="Cambria Math" panose="02040503050406030204" pitchFamily="18" charset="0"/>
                          <a:cs typeface="Adobe Arabic" panose="02040503050201020203" pitchFamily="18" charset="-78"/>
                        </a:rPr>
                        <m:t>}</m:t>
                      </m:r>
                    </m:oMath>
                  </m:oMathPara>
                </a14:m>
                <a:endParaRPr lang="es-ES" dirty="0">
                  <a:cs typeface="Adobe Arabic" panose="02040503050201020203" pitchFamily="18" charset="-78"/>
                </a:endParaRPr>
              </a:p>
              <a:p>
                <a:r>
                  <a:rPr lang="es-ES" dirty="0">
                    <a:cs typeface="Adobe Arabic" panose="02040503050201020203" pitchFamily="18" charset="-78"/>
                  </a:rPr>
                  <a:t>Obtener la muestra </a:t>
                </a:r>
                <a14:m>
                  <m:oMath xmlns:m="http://schemas.openxmlformats.org/officeDocument/2006/math">
                    <m:r>
                      <a:rPr lang="es-ES" b="0" i="1" smtClean="0">
                        <a:latin typeface="Cambria Math" panose="02040503050406030204" pitchFamily="18" charset="0"/>
                        <a:cs typeface="Adobe Arabic" panose="02040503050201020203" pitchFamily="18" charset="-78"/>
                      </a:rPr>
                      <m:t>𝑉</m:t>
                    </m:r>
                  </m:oMath>
                </a14:m>
                <a:r>
                  <a:rPr lang="es-ES" dirty="0">
                    <a:cs typeface="Adobe Arabic" panose="02040503050201020203" pitchFamily="18" charset="-78"/>
                  </a:rPr>
                  <a:t>, con </a:t>
                </a:r>
                <a14:m>
                  <m:oMath xmlns:m="http://schemas.openxmlformats.org/officeDocument/2006/math">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𝑉</m:t>
                        </m:r>
                      </m:e>
                      <m:sub>
                        <m:r>
                          <a:rPr lang="es-ES" b="0" i="1" smtClean="0">
                            <a:latin typeface="Cambria Math" panose="02040503050406030204" pitchFamily="18" charset="0"/>
                            <a:cs typeface="Adobe Arabic" panose="02040503050201020203" pitchFamily="18" charset="-78"/>
                          </a:rPr>
                          <m:t>𝑗</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𝐶</m:t>
                            </m:r>
                          </m:e>
                          <m:sub>
                            <m:r>
                              <a:rPr lang="es-ES" b="0" i="1" smtClean="0">
                                <a:latin typeface="Cambria Math" panose="02040503050406030204" pitchFamily="18" charset="0"/>
                                <a:cs typeface="Adobe Arabic" panose="02040503050201020203" pitchFamily="18" charset="-78"/>
                              </a:rPr>
                              <m:t>𝑗</m:t>
                            </m:r>
                          </m:sub>
                        </m:sSub>
                      </m:e>
                    </m:d>
                  </m:oMath>
                </a14:m>
                <a:endParaRPr lang="es-ES" b="0" dirty="0">
                  <a:cs typeface="Adobe Arabic" panose="02040503050201020203" pitchFamily="18" charset="-78"/>
                </a:endParaRPr>
              </a:p>
              <a:p>
                <a:pPr marL="0" indent="0">
                  <a:buNone/>
                </a:pPr>
                <a:br>
                  <a:rPr lang="es-ES" dirty="0">
                    <a:cs typeface="Adobe Arabic" panose="02040503050201020203" pitchFamily="18" charset="-78"/>
                  </a:rPr>
                </a:b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cs typeface="Adobe Arabic" panose="02040503050201020203" pitchFamily="18" charset="-78"/>
                        </a:rPr>
                        <m:t>𝑉</m:t>
                      </m:r>
                      <m:r>
                        <a:rPr lang="es-ES" b="0" i="1" smtClean="0">
                          <a:latin typeface="Cambria Math" panose="02040503050406030204" pitchFamily="18" charset="0"/>
                          <a:cs typeface="Adobe Arabic" panose="02040503050201020203" pitchFamily="18" charset="-78"/>
                        </a:rPr>
                        <m:t>=</m:t>
                      </m:r>
                      <m:d>
                        <m:dPr>
                          <m:begChr m:val="{"/>
                          <m:endChr m:val="}"/>
                          <m:ctrlPr>
                            <a:rPr lang="es-ES" b="0" i="1" smtClean="0">
                              <a:latin typeface="Cambria Math" panose="02040503050406030204" pitchFamily="18" charset="0"/>
                              <a:cs typeface="Adobe Arabic" panose="02040503050201020203" pitchFamily="18" charset="-78"/>
                            </a:rPr>
                          </m:ctrlPr>
                        </m:dPr>
                        <m:e>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𝑎</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𝑏</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𝑐</m:t>
                              </m:r>
                            </m:e>
                          </m:d>
                          <m:r>
                            <a:rPr lang="es-ES" i="1">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𝑑</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𝑒</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𝑓</m:t>
                              </m:r>
                            </m:e>
                          </m:d>
                          <m:r>
                            <a:rPr lang="es-ES" i="1">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𝑔</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h</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𝑖</m:t>
                              </m:r>
                            </m:e>
                          </m:d>
                          <m:r>
                            <a:rPr lang="es-ES" i="1">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𝑗</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𝑘</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𝑙</m:t>
                              </m:r>
                            </m:e>
                          </m:d>
                        </m:e>
                      </m:d>
                    </m:oMath>
                  </m:oMathPara>
                </a14:m>
                <a:endParaRPr lang="es-ES" b="0" dirty="0">
                  <a:cs typeface="Adobe Arabic" panose="02040503050201020203" pitchFamily="18" charset="-78"/>
                </a:endParaRPr>
              </a:p>
              <a:p>
                <a:pPr marL="0" indent="0">
                  <a:buNone/>
                </a:pPr>
                <a:endParaRPr lang="es-ES" b="0" dirty="0">
                  <a:cs typeface="Adobe Arabic" panose="02040503050201020203" pitchFamily="18" charset="-78"/>
                </a:endParaRPr>
              </a:p>
              <a:p>
                <a:endParaRPr lang="es-ES" dirty="0">
                  <a:cs typeface="Adobe Arabic" panose="02040503050201020203" pitchFamily="18" charset="-78"/>
                </a:endParaRPr>
              </a:p>
              <a:p>
                <a:endParaRPr lang="es-ES" dirty="0">
                  <a:cs typeface="Adobe Arabic" panose="02040503050201020203" pitchFamily="18" charset="-78"/>
                </a:endParaRPr>
              </a:p>
            </p:txBody>
          </p:sp>
        </mc:Choice>
        <mc:Fallback xmlns="">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838200" y="1825625"/>
                <a:ext cx="9577388" cy="4075113"/>
              </a:xfrm>
              <a:blipFill>
                <a:blip r:embed="rId3"/>
                <a:stretch>
                  <a:fillRect l="-1146" t="-2242"/>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C4A8BF91-2E23-46EB-8ABE-6EB0AB92190E}"/>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14</a:t>
            </a:fld>
            <a:r>
              <a:rPr lang="es-ES" sz="1800" dirty="0"/>
              <a:t>/17</a:t>
            </a:r>
            <a:endParaRPr lang="es-ES" dirty="0"/>
          </a:p>
        </p:txBody>
      </p:sp>
    </p:spTree>
    <p:extLst>
      <p:ext uri="{BB962C8B-B14F-4D97-AF65-F5344CB8AC3E}">
        <p14:creationId xmlns:p14="http://schemas.microsoft.com/office/powerpoint/2010/main" val="294785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838199" y="338913"/>
            <a:ext cx="9753601" cy="518337"/>
          </a:xfrm>
        </p:spPr>
        <p:txBody>
          <a:bodyPr>
            <a:normAutofit fontScale="90000"/>
          </a:bodyPr>
          <a:lstStyle/>
          <a:p>
            <a:r>
              <a:rPr lang="es-ES" dirty="0">
                <a:solidFill>
                  <a:srgbClr val="0070C0"/>
                </a:solidFill>
              </a:rPr>
              <a:t>Contraste Max-</a:t>
            </a:r>
            <a:r>
              <a:rPr lang="es-ES" dirty="0" err="1">
                <a:solidFill>
                  <a:srgbClr val="0070C0"/>
                </a:solidFill>
              </a:rPr>
              <a:t>of</a:t>
            </a:r>
            <a:r>
              <a:rPr lang="es-ES" dirty="0">
                <a:solidFill>
                  <a:srgbClr val="0070C0"/>
                </a:solidFill>
              </a:rPr>
              <a:t>-t. Procedimiento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38199" y="984805"/>
                <a:ext cx="9577388" cy="4075113"/>
              </a:xfrm>
            </p:spPr>
            <p:txBody>
              <a:bodyPr>
                <a:normAutofit/>
              </a:bodyPr>
              <a:lstStyle/>
              <a:p>
                <a:r>
                  <a:rPr lang="es-ES" dirty="0">
                    <a:cs typeface="Adobe Arabic" panose="02040503050201020203" pitchFamily="18" charset="-78"/>
                  </a:rPr>
                  <a:t>Aplicar test de Kolmogorov-Smirnov sobre V, con hipótesis </a:t>
                </a:r>
              </a:p>
              <a:p>
                <a:pPr marL="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𝐹</m:t>
                          </m:r>
                        </m:e>
                        <m:sub>
                          <m:r>
                            <a:rPr lang="es-ES" b="0" i="1" smtClean="0">
                              <a:latin typeface="Cambria Math" panose="02040503050406030204" pitchFamily="18" charset="0"/>
                              <a:cs typeface="Adobe Arabic" panose="02040503050201020203" pitchFamily="18" charset="-78"/>
                            </a:rPr>
                            <m:t>0</m:t>
                          </m:r>
                        </m:sub>
                      </m:sSub>
                      <m:r>
                        <a:rPr lang="es-ES" b="0" i="1" smtClean="0">
                          <a:latin typeface="Cambria Math" panose="02040503050406030204" pitchFamily="18" charset="0"/>
                          <a:cs typeface="Adobe Arabic" panose="02040503050201020203" pitchFamily="18" charset="-78"/>
                        </a:rPr>
                        <m:t>=</m:t>
                      </m:r>
                      <m:sSup>
                        <m:sSupPr>
                          <m:ctrlPr>
                            <a:rPr lang="es-ES" b="0" i="1" smtClean="0">
                              <a:latin typeface="Cambria Math" panose="02040503050406030204" pitchFamily="18" charset="0"/>
                              <a:cs typeface="Adobe Arabic" panose="02040503050201020203" pitchFamily="18" charset="-78"/>
                            </a:rPr>
                          </m:ctrlPr>
                        </m:sSupPr>
                        <m:e>
                          <m:r>
                            <a:rPr lang="es-ES" b="0" i="1" smtClean="0">
                              <a:latin typeface="Cambria Math" panose="02040503050406030204" pitchFamily="18" charset="0"/>
                              <a:cs typeface="Adobe Arabic" panose="02040503050201020203" pitchFamily="18" charset="-78"/>
                            </a:rPr>
                            <m:t>𝑥</m:t>
                          </m:r>
                        </m:e>
                        <m:sup>
                          <m:r>
                            <a:rPr lang="es-ES" b="0" i="1" smtClean="0">
                              <a:latin typeface="Cambria Math" panose="02040503050406030204" pitchFamily="18" charset="0"/>
                              <a:cs typeface="Adobe Arabic" panose="02040503050201020203" pitchFamily="18" charset="-78"/>
                            </a:rPr>
                            <m:t>𝑡</m:t>
                          </m:r>
                        </m:sup>
                      </m:sSup>
                    </m:oMath>
                  </m:oMathPara>
                </a14:m>
                <a:endParaRPr lang="es-ES" dirty="0">
                  <a:cs typeface="Adobe Arabic" panose="02040503050201020203" pitchFamily="18" charset="-78"/>
                </a:endParaRPr>
              </a:p>
              <a:p>
                <a:pPr marL="0" indent="0">
                  <a:buNone/>
                </a:pPr>
                <a:r>
                  <a:rPr lang="es-ES" dirty="0">
                    <a:cs typeface="Adobe Arabic" panose="02040503050201020203" pitchFamily="18" charset="-78"/>
                  </a:rPr>
                  <a:t>MOTIVO:</a:t>
                </a:r>
              </a:p>
              <a:p>
                <a:pPr marL="0" indent="0">
                  <a:buNone/>
                </a:pPr>
                <a:r>
                  <a:rPr lang="es-ES" dirty="0">
                    <a:cs typeface="Adobe Arabic" panose="02040503050201020203" pitchFamily="18" charset="-78"/>
                  </a:rPr>
                  <a:t>Si </a:t>
                </a:r>
                <a14:m>
                  <m:oMath xmlns:m="http://schemas.openxmlformats.org/officeDocument/2006/math">
                    <m:r>
                      <a:rPr lang="es-ES" b="0" i="1" smtClean="0">
                        <a:latin typeface="Cambria Math" panose="02040503050406030204" pitchFamily="18" charset="0"/>
                        <a:cs typeface="Adobe Arabic" panose="02040503050201020203" pitchFamily="18" charset="-78"/>
                      </a:rPr>
                      <m:t>𝑈</m:t>
                    </m:r>
                  </m:oMath>
                </a14:m>
                <a:r>
                  <a:rPr lang="es-ES" dirty="0">
                    <a:cs typeface="Adobe Arabic" panose="02040503050201020203" pitchFamily="18" charset="-78"/>
                  </a:rPr>
                  <a:t> es una muestra uniforme, </a:t>
                </a:r>
                <a14:m>
                  <m:oMath xmlns:m="http://schemas.openxmlformats.org/officeDocument/2006/math">
                    <m:r>
                      <a:rPr lang="es-ES" b="0" i="1" smtClean="0">
                        <a:latin typeface="Cambria Math" panose="02040503050406030204" pitchFamily="18" charset="0"/>
                        <a:cs typeface="Adobe Arabic" panose="02040503050201020203" pitchFamily="18" charset="-78"/>
                      </a:rPr>
                      <m:t>𝐹</m:t>
                    </m:r>
                    <m:d>
                      <m:dPr>
                        <m:ctrlPr>
                          <a:rPr lang="es-ES" b="0" i="1" smtClean="0">
                            <a:latin typeface="Cambria Math" panose="02040503050406030204" pitchFamily="18" charset="0"/>
                            <a:cs typeface="Adobe Arabic" panose="02040503050201020203" pitchFamily="18" charset="-78"/>
                          </a:rPr>
                        </m:ctrlPr>
                      </m:dPr>
                      <m:e>
                        <m:r>
                          <m:rPr>
                            <m:sty m:val="p"/>
                          </m:rPr>
                          <a:rPr lang="es-ES" b="0" i="0" smtClean="0">
                            <a:latin typeface="Cambria Math" panose="02040503050406030204" pitchFamily="18" charset="0"/>
                            <a:cs typeface="Adobe Arabic" panose="02040503050201020203" pitchFamily="18" charset="-78"/>
                          </a:rPr>
                          <m:t>x</m:t>
                        </m:r>
                      </m:e>
                    </m:d>
                    <m:r>
                      <a:rPr lang="es-ES" b="0" i="0"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𝑃</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𝑈</m:t>
                            </m:r>
                          </m:e>
                          <m:sub>
                            <m:r>
                              <a:rPr lang="es-ES" b="0" i="1" smtClean="0">
                                <a:latin typeface="Cambria Math" panose="02040503050406030204" pitchFamily="18" charset="0"/>
                                <a:cs typeface="Adobe Arabic" panose="02040503050201020203" pitchFamily="18" charset="-78"/>
                              </a:rPr>
                              <m:t>𝑖</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e>
                    </m:d>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oMath>
                </a14:m>
                <a:r>
                  <a:rPr lang="es-ES" dirty="0">
                    <a:cs typeface="Adobe Arabic" panose="02040503050201020203" pitchFamily="18" charset="-78"/>
                  </a:rPr>
                  <a:t>, y en un </a:t>
                </a:r>
                <a:r>
                  <a:rPr lang="es-ES" i="1" dirty="0">
                    <a:cs typeface="Adobe Arabic" panose="02040503050201020203" pitchFamily="18" charset="-78"/>
                  </a:rPr>
                  <a:t>cluster</a:t>
                </a:r>
                <a:r>
                  <a:rPr lang="es-ES" dirty="0">
                    <a:cs typeface="Adobe Arabic" panose="02040503050201020203" pitchFamily="18" charset="-78"/>
                  </a:rPr>
                  <a:t> de </a:t>
                </a:r>
                <a14:m>
                  <m:oMath xmlns:m="http://schemas.openxmlformats.org/officeDocument/2006/math">
                    <m:r>
                      <a:rPr lang="es-ES" b="0" i="1" smtClean="0">
                        <a:latin typeface="Cambria Math" panose="02040503050406030204" pitchFamily="18" charset="0"/>
                        <a:cs typeface="Adobe Arabic" panose="02040503050201020203" pitchFamily="18" charset="-78"/>
                      </a:rPr>
                      <m:t>𝑡</m:t>
                    </m:r>
                  </m:oMath>
                </a14:m>
                <a:r>
                  <a:rPr lang="es-ES" dirty="0">
                    <a:cs typeface="Adobe Arabic" panose="02040503050201020203" pitchFamily="18" charset="-78"/>
                  </a:rPr>
                  <a:t> elementos: </a:t>
                </a:r>
              </a:p>
              <a:p>
                <a:pPr marL="0" indent="0">
                  <a:buNone/>
                </a:pPr>
                <a:endParaRPr lang="es-ES" dirty="0">
                  <a:cs typeface="Adobe Arabic" panose="02040503050201020203" pitchFamily="18" charset="-78"/>
                </a:endParaRPr>
              </a:p>
              <a:p>
                <a:pPr marL="0" indent="0">
                  <a:buNone/>
                </a:pPr>
                <a14:m>
                  <m:oMathPara xmlns:m="http://schemas.openxmlformats.org/officeDocument/2006/math">
                    <m:oMathParaPr>
                      <m:jc m:val="centerGroup"/>
                    </m:oMathParaPr>
                    <m:oMath xmlns:m="http://schemas.openxmlformats.org/officeDocument/2006/math">
                      <m:r>
                        <a:rPr lang="es-ES" i="1" dirty="0" smtClean="0">
                          <a:latin typeface="Cambria Math" panose="02040503050406030204" pitchFamily="18" charset="0"/>
                          <a:cs typeface="Adobe Arabic" panose="02040503050201020203" pitchFamily="18" charset="-78"/>
                        </a:rPr>
                        <m:t>𝑃</m:t>
                      </m:r>
                      <m:d>
                        <m:dPr>
                          <m:ctrlPr>
                            <a:rPr lang="es-ES" i="1" dirty="0" smtClean="0">
                              <a:latin typeface="Cambria Math" panose="02040503050406030204" pitchFamily="18" charset="0"/>
                              <a:cs typeface="Adobe Arabic" panose="02040503050201020203" pitchFamily="18" charset="-78"/>
                            </a:rPr>
                          </m:ctrlPr>
                        </m:dPr>
                        <m:e>
                          <m:r>
                            <a:rPr lang="es-ES" i="1" dirty="0" err="1" smtClean="0">
                              <a:latin typeface="Cambria Math" panose="02040503050406030204" pitchFamily="18" charset="0"/>
                              <a:cs typeface="Adobe Arabic" panose="02040503050201020203" pitchFamily="18" charset="-78"/>
                            </a:rPr>
                            <m:t>𝑚</m:t>
                          </m:r>
                          <m:r>
                            <a:rPr lang="es-ES" i="1" dirty="0" err="1" smtClean="0">
                              <a:latin typeface="Cambria Math" panose="02040503050406030204" pitchFamily="18" charset="0"/>
                              <a:cs typeface="Adobe Arabic" panose="02040503050201020203" pitchFamily="18" charset="-78"/>
                            </a:rPr>
                            <m:t>á</m:t>
                          </m:r>
                          <m:r>
                            <a:rPr lang="es-ES" i="1" dirty="0" err="1" smtClean="0">
                              <a:latin typeface="Cambria Math" panose="02040503050406030204" pitchFamily="18" charset="0"/>
                              <a:cs typeface="Adobe Arabic" panose="02040503050201020203" pitchFamily="18" charset="-78"/>
                            </a:rPr>
                            <m:t>𝑥</m:t>
                          </m:r>
                          <m:d>
                            <m:dPr>
                              <m:ctrlPr>
                                <a:rPr lang="es-ES" i="1" dirty="0" smtClean="0">
                                  <a:latin typeface="Cambria Math" panose="02040503050406030204" pitchFamily="18" charset="0"/>
                                  <a:cs typeface="Adobe Arabic" panose="02040503050201020203" pitchFamily="18" charset="-78"/>
                                </a:rPr>
                              </m:ctrlPr>
                            </m:dPr>
                            <m:e>
                              <m:sSub>
                                <m:sSubPr>
                                  <m:ctrlPr>
                                    <a:rPr lang="es-ES" i="1" dirty="0" err="1" smtClean="0">
                                      <a:latin typeface="Cambria Math" panose="02040503050406030204" pitchFamily="18" charset="0"/>
                                      <a:cs typeface="Adobe Arabic" panose="02040503050201020203" pitchFamily="18" charset="-78"/>
                                    </a:rPr>
                                  </m:ctrlPr>
                                </m:sSubPr>
                                <m:e>
                                  <m:r>
                                    <a:rPr lang="es-ES" i="1" dirty="0" err="1" smtClean="0">
                                      <a:latin typeface="Cambria Math" panose="02040503050406030204" pitchFamily="18" charset="0"/>
                                      <a:cs typeface="Adobe Arabic" panose="02040503050201020203" pitchFamily="18" charset="-78"/>
                                    </a:rPr>
                                    <m:t>𝐶</m:t>
                                  </m:r>
                                </m:e>
                                <m:sub>
                                  <m:r>
                                    <a:rPr lang="es-ES" i="1" dirty="0" err="1" smtClean="0">
                                      <a:latin typeface="Cambria Math" panose="02040503050406030204" pitchFamily="18" charset="0"/>
                                      <a:cs typeface="Adobe Arabic" panose="02040503050201020203" pitchFamily="18" charset="-78"/>
                                    </a:rPr>
                                    <m:t>𝑖</m:t>
                                  </m:r>
                                </m:sub>
                              </m:sSub>
                            </m:e>
                          </m:d>
                          <m:r>
                            <a:rPr lang="es-ES" b="0" i="1" dirty="0" smtClean="0">
                              <a:latin typeface="Cambria Math" panose="02040503050406030204" pitchFamily="18" charset="0"/>
                              <a:cs typeface="Adobe Arabic" panose="02040503050201020203" pitchFamily="18" charset="-78"/>
                            </a:rPr>
                            <m:t>≤</m:t>
                          </m:r>
                          <m:r>
                            <a:rPr lang="es-ES" b="0" i="1" dirty="0" smtClean="0">
                              <a:latin typeface="Cambria Math" panose="02040503050406030204" pitchFamily="18" charset="0"/>
                              <a:cs typeface="Adobe Arabic" panose="02040503050201020203" pitchFamily="18" charset="-78"/>
                            </a:rPr>
                            <m:t>𝑥</m:t>
                          </m:r>
                        </m:e>
                      </m:d>
                      <m:r>
                        <a:rPr lang="es-ES" b="0" i="1" dirty="0" smtClean="0">
                          <a:latin typeface="Cambria Math" panose="02040503050406030204" pitchFamily="18" charset="0"/>
                          <a:cs typeface="Adobe Arabic" panose="02040503050201020203" pitchFamily="18" charset="-78"/>
                        </a:rPr>
                        <m:t>=</m:t>
                      </m:r>
                    </m:oMath>
                    <m:oMath xmlns:m="http://schemas.openxmlformats.org/officeDocument/2006/math">
                      <m:r>
                        <a:rPr lang="es-ES" b="0" i="1" dirty="0" smtClean="0">
                          <a:latin typeface="Cambria Math" panose="02040503050406030204" pitchFamily="18" charset="0"/>
                          <a:cs typeface="Adobe Arabic" panose="02040503050201020203" pitchFamily="18" charset="-78"/>
                        </a:rPr>
                        <m:t>𝑃</m:t>
                      </m:r>
                      <m:d>
                        <m:dPr>
                          <m:ctrlPr>
                            <a:rPr lang="es-ES" b="0" i="1" dirty="0" smtClean="0">
                              <a:latin typeface="Cambria Math" panose="02040503050406030204" pitchFamily="18" charset="0"/>
                              <a:cs typeface="Adobe Arabic" panose="02040503050201020203" pitchFamily="18" charset="-78"/>
                            </a:rPr>
                          </m:ctrlPr>
                        </m:dPr>
                        <m:e>
                          <m:r>
                            <a:rPr lang="es-ES" b="0" i="1" dirty="0" smtClean="0">
                              <a:latin typeface="Cambria Math" panose="02040503050406030204" pitchFamily="18" charset="0"/>
                              <a:cs typeface="Adobe Arabic" panose="02040503050201020203" pitchFamily="18" charset="-78"/>
                            </a:rPr>
                            <m:t>𝑚</m:t>
                          </m:r>
                          <m:r>
                            <a:rPr lang="es-ES" b="0" i="1" dirty="0" smtClean="0">
                              <a:latin typeface="Cambria Math" panose="02040503050406030204" pitchFamily="18" charset="0"/>
                              <a:cs typeface="Adobe Arabic" panose="02040503050201020203" pitchFamily="18" charset="-78"/>
                            </a:rPr>
                            <m:t>á</m:t>
                          </m:r>
                          <m:r>
                            <a:rPr lang="es-ES" b="0" i="1" dirty="0" smtClean="0">
                              <a:latin typeface="Cambria Math" panose="02040503050406030204" pitchFamily="18" charset="0"/>
                              <a:cs typeface="Adobe Arabic" panose="02040503050201020203" pitchFamily="18" charset="-78"/>
                            </a:rPr>
                            <m:t>𝑥</m:t>
                          </m:r>
                          <m:d>
                            <m:dPr>
                              <m:ctrlPr>
                                <a:rPr lang="es-ES" b="0" i="1" dirty="0" smtClean="0">
                                  <a:latin typeface="Cambria Math" panose="02040503050406030204" pitchFamily="18" charset="0"/>
                                  <a:cs typeface="Adobe Arabic" panose="02040503050201020203" pitchFamily="18" charset="-78"/>
                                </a:rPr>
                              </m:ctrlPr>
                            </m:dPr>
                            <m:e>
                              <m:sSub>
                                <m:sSubPr>
                                  <m:ctrlPr>
                                    <a:rPr lang="es-ES" b="0" i="1" dirty="0" smtClean="0">
                                      <a:latin typeface="Cambria Math" panose="02040503050406030204" pitchFamily="18" charset="0"/>
                                      <a:cs typeface="Adobe Arabic" panose="02040503050201020203" pitchFamily="18" charset="-78"/>
                                    </a:rPr>
                                  </m:ctrlPr>
                                </m:sSubPr>
                                <m:e>
                                  <m:r>
                                    <a:rPr lang="es-ES" b="0" i="1" dirty="0" smtClean="0">
                                      <a:latin typeface="Cambria Math" panose="02040503050406030204" pitchFamily="18" charset="0"/>
                                      <a:cs typeface="Adobe Arabic" panose="02040503050201020203" pitchFamily="18" charset="-78"/>
                                    </a:rPr>
                                    <m:t>𝑈</m:t>
                                  </m:r>
                                </m:e>
                                <m:sub>
                                  <m:r>
                                    <a:rPr lang="es-ES" b="0" i="1" dirty="0" smtClean="0">
                                      <a:latin typeface="Cambria Math" panose="02040503050406030204" pitchFamily="18" charset="0"/>
                                      <a:cs typeface="Adobe Arabic" panose="02040503050201020203" pitchFamily="18" charset="-78"/>
                                    </a:rPr>
                                    <m:t>0</m:t>
                                  </m:r>
                                </m:sub>
                              </m:sSub>
                              <m:r>
                                <a:rPr lang="es-ES" b="0" i="1" dirty="0" smtClean="0">
                                  <a:latin typeface="Cambria Math" panose="02040503050406030204" pitchFamily="18" charset="0"/>
                                  <a:cs typeface="Adobe Arabic" panose="02040503050201020203" pitchFamily="18" charset="-78"/>
                                </a:rPr>
                                <m:t>,…,</m:t>
                              </m:r>
                              <m:sSub>
                                <m:sSubPr>
                                  <m:ctrlPr>
                                    <a:rPr lang="es-ES" b="0" i="1" dirty="0" smtClean="0">
                                      <a:latin typeface="Cambria Math" panose="02040503050406030204" pitchFamily="18" charset="0"/>
                                      <a:cs typeface="Adobe Arabic" panose="02040503050201020203" pitchFamily="18" charset="-78"/>
                                    </a:rPr>
                                  </m:ctrlPr>
                                </m:sSubPr>
                                <m:e>
                                  <m:r>
                                    <a:rPr lang="es-ES" b="0" i="1" dirty="0" smtClean="0">
                                      <a:latin typeface="Cambria Math" panose="02040503050406030204" pitchFamily="18" charset="0"/>
                                      <a:cs typeface="Adobe Arabic" panose="02040503050201020203" pitchFamily="18" charset="-78"/>
                                    </a:rPr>
                                    <m:t>𝑈</m:t>
                                  </m:r>
                                </m:e>
                                <m:sub>
                                  <m:r>
                                    <a:rPr lang="es-ES" b="0" i="1" dirty="0" smtClean="0">
                                      <a:latin typeface="Cambria Math" panose="02040503050406030204" pitchFamily="18" charset="0"/>
                                      <a:cs typeface="Adobe Arabic" panose="02040503050201020203" pitchFamily="18" charset="-78"/>
                                    </a:rPr>
                                    <m:t>𝑡</m:t>
                                  </m:r>
                                </m:sub>
                              </m:sSub>
                            </m:e>
                          </m:d>
                          <m:r>
                            <a:rPr lang="es-ES" b="0" i="1" dirty="0" smtClean="0">
                              <a:latin typeface="Cambria Math" panose="02040503050406030204" pitchFamily="18" charset="0"/>
                              <a:cs typeface="Adobe Arabic" panose="02040503050201020203" pitchFamily="18" charset="-78"/>
                            </a:rPr>
                            <m:t>≤</m:t>
                          </m:r>
                          <m:r>
                            <a:rPr lang="es-ES" b="0" i="1" dirty="0" smtClean="0">
                              <a:latin typeface="Cambria Math" panose="02040503050406030204" pitchFamily="18" charset="0"/>
                              <a:cs typeface="Adobe Arabic" panose="02040503050201020203" pitchFamily="18" charset="-78"/>
                            </a:rPr>
                            <m:t>𝑥</m:t>
                          </m:r>
                        </m:e>
                      </m:d>
                      <m:r>
                        <a:rPr lang="es-ES" b="0" i="1" dirty="0" smtClean="0">
                          <a:latin typeface="Cambria Math" panose="02040503050406030204" pitchFamily="18" charset="0"/>
                          <a:cs typeface="Adobe Arabic" panose="02040503050201020203" pitchFamily="18" charset="-78"/>
                        </a:rPr>
                        <m:t>=</m:t>
                      </m:r>
                    </m:oMath>
                    <m:oMath xmlns:m="http://schemas.openxmlformats.org/officeDocument/2006/math">
                      <m:r>
                        <a:rPr lang="es-ES" b="0" i="1" smtClean="0">
                          <a:latin typeface="Cambria Math" panose="02040503050406030204" pitchFamily="18" charset="0"/>
                          <a:cs typeface="Adobe Arabic" panose="02040503050201020203" pitchFamily="18" charset="-78"/>
                        </a:rPr>
                        <m:t>𝑃</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𝑈</m:t>
                              </m:r>
                            </m:e>
                            <m:sub>
                              <m:r>
                                <a:rPr lang="es-ES" b="0" i="1" smtClean="0">
                                  <a:latin typeface="Cambria Math" panose="02040503050406030204" pitchFamily="18" charset="0"/>
                                  <a:cs typeface="Adobe Arabic" panose="02040503050201020203" pitchFamily="18" charset="-78"/>
                                </a:rPr>
                                <m:t>0</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e>
                      </m:d>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𝑃</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𝑈</m:t>
                              </m:r>
                            </m:e>
                            <m:sub>
                              <m:r>
                                <a:rPr lang="es-ES" b="0" i="1" smtClean="0">
                                  <a:latin typeface="Cambria Math" panose="02040503050406030204" pitchFamily="18" charset="0"/>
                                  <a:cs typeface="Adobe Arabic" panose="02040503050201020203" pitchFamily="18" charset="-78"/>
                                </a:rPr>
                                <m:t>𝑡</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e>
                      </m:d>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r>
                        <a:rPr lang="es-ES" b="0" i="1" smtClean="0">
                          <a:latin typeface="Cambria Math" panose="02040503050406030204" pitchFamily="18" charset="0"/>
                          <a:cs typeface="Adobe Arabic" panose="02040503050201020203" pitchFamily="18" charset="-78"/>
                        </a:rPr>
                        <m:t>=</m:t>
                      </m:r>
                      <m:sSup>
                        <m:sSupPr>
                          <m:ctrlPr>
                            <a:rPr lang="es-ES" b="0" i="1" smtClean="0">
                              <a:solidFill>
                                <a:schemeClr val="accent1"/>
                              </a:solidFill>
                              <a:latin typeface="Cambria Math" panose="02040503050406030204" pitchFamily="18" charset="0"/>
                              <a:cs typeface="Adobe Arabic" panose="02040503050201020203" pitchFamily="18" charset="-78"/>
                            </a:rPr>
                          </m:ctrlPr>
                        </m:sSupPr>
                        <m:e>
                          <m:r>
                            <a:rPr lang="es-ES" b="0" i="1" smtClean="0">
                              <a:solidFill>
                                <a:schemeClr val="accent1"/>
                              </a:solidFill>
                              <a:latin typeface="Cambria Math" panose="02040503050406030204" pitchFamily="18" charset="0"/>
                              <a:cs typeface="Adobe Arabic" panose="02040503050201020203" pitchFamily="18" charset="-78"/>
                            </a:rPr>
                            <m:t>𝑥</m:t>
                          </m:r>
                        </m:e>
                        <m:sup>
                          <m:r>
                            <a:rPr lang="es-ES" b="0" i="1" smtClean="0">
                              <a:solidFill>
                                <a:schemeClr val="accent1"/>
                              </a:solidFill>
                              <a:latin typeface="Cambria Math" panose="02040503050406030204" pitchFamily="18" charset="0"/>
                              <a:cs typeface="Adobe Arabic" panose="02040503050201020203" pitchFamily="18" charset="-78"/>
                            </a:rPr>
                            <m:t>𝑡</m:t>
                          </m:r>
                        </m:sup>
                      </m:sSup>
                    </m:oMath>
                  </m:oMathPara>
                </a14:m>
                <a:endParaRPr lang="es-ES" dirty="0">
                  <a:cs typeface="Adobe Arabic" panose="02040503050201020203" pitchFamily="18" charset="-78"/>
                </a:endParaRPr>
              </a:p>
              <a:p>
                <a:endParaRPr lang="es-ES" dirty="0">
                  <a:cs typeface="Adobe Arabic" panose="02040503050201020203" pitchFamily="18" charset="-78"/>
                </a:endParaRPr>
              </a:p>
            </p:txBody>
          </p:sp>
        </mc:Choice>
        <mc:Fallback xmlns="">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838199" y="984805"/>
                <a:ext cx="9577388" cy="4075113"/>
              </a:xfrm>
              <a:blipFill>
                <a:blip r:embed="rId3"/>
                <a:stretch>
                  <a:fillRect l="-1272" t="-2695"/>
                </a:stretch>
              </a:blipFill>
            </p:spPr>
            <p:txBody>
              <a:bodyPr/>
              <a:lstStyle/>
              <a:p>
                <a:r>
                  <a:rPr lang="es-ES">
                    <a:noFill/>
                  </a:rPr>
                  <a:t> </a:t>
                </a:r>
              </a:p>
            </p:txBody>
          </p:sp>
        </mc:Fallback>
      </mc:AlternateContent>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dirty="0"/>
              <a:t>15/17</a:t>
            </a:r>
            <a:endParaRPr lang="es-ES" dirty="0"/>
          </a:p>
        </p:txBody>
      </p:sp>
    </p:spTree>
    <p:extLst>
      <p:ext uri="{BB962C8B-B14F-4D97-AF65-F5344CB8AC3E}">
        <p14:creationId xmlns:p14="http://schemas.microsoft.com/office/powerpoint/2010/main" val="225689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Gráfico, Histograma&#10;&#10;Descripción generada automáticamente">
            <a:extLst>
              <a:ext uri="{FF2B5EF4-FFF2-40B4-BE49-F238E27FC236}">
                <a16:creationId xmlns:a16="http://schemas.microsoft.com/office/drawing/2014/main" id="{771A8506-84A2-4017-9C58-12FFAA5590CB}"/>
              </a:ext>
            </a:extLst>
          </p:cNvPr>
          <p:cNvPicPr>
            <a:picLocks noChangeAspect="1"/>
          </p:cNvPicPr>
          <p:nvPr/>
        </p:nvPicPr>
        <p:blipFill rotWithShape="1">
          <a:blip r:embed="rId3">
            <a:extLst>
              <a:ext uri="{28A0092B-C50C-407E-A947-70E740481C1C}">
                <a14:useLocalDpi xmlns:a14="http://schemas.microsoft.com/office/drawing/2010/main" val="0"/>
              </a:ext>
            </a:extLst>
          </a:blip>
          <a:srcRect l="5835"/>
          <a:stretch/>
        </p:blipFill>
        <p:spPr>
          <a:xfrm>
            <a:off x="1048136" y="803550"/>
            <a:ext cx="3785408" cy="3014965"/>
          </a:xfrm>
          <a:prstGeom prst="rect">
            <a:avLst/>
          </a:prstGeom>
        </p:spPr>
      </p:pic>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788193" y="256633"/>
            <a:ext cx="9753601" cy="518337"/>
          </a:xfrm>
        </p:spPr>
        <p:txBody>
          <a:bodyPr>
            <a:normAutofit fontScale="90000"/>
          </a:bodyPr>
          <a:lstStyle/>
          <a:p>
            <a:r>
              <a:rPr lang="es-ES" dirty="0">
                <a:solidFill>
                  <a:srgbClr val="0070C0"/>
                </a:solidFill>
              </a:rPr>
              <a:t>Contraste Max-</a:t>
            </a:r>
            <a:r>
              <a:rPr lang="es-ES" dirty="0" err="1">
                <a:solidFill>
                  <a:srgbClr val="0070C0"/>
                </a:solidFill>
              </a:rPr>
              <a:t>of</a:t>
            </a:r>
            <a:r>
              <a:rPr lang="es-ES" dirty="0">
                <a:solidFill>
                  <a:srgbClr val="0070C0"/>
                </a:solidFill>
              </a:rPr>
              <a:t>-t. Visualización con Datos Aleatorios Reales (Cuánticos)</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61137"/>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76300" y="984805"/>
            <a:ext cx="9577388" cy="4075113"/>
          </a:xfrm>
        </p:spPr>
        <p:txBody>
          <a:bodyPr>
            <a:normAutofit/>
          </a:bodyPr>
          <a:lstStyle/>
          <a:p>
            <a:pPr marL="0" indent="0">
              <a:buNone/>
            </a:pPr>
            <a:endParaRPr lang="es-ES" dirty="0">
              <a:cs typeface="Adobe Arabic" panose="02040503050201020203" pitchFamily="18" charset="-78"/>
            </a:endParaRPr>
          </a:p>
          <a:p>
            <a:endParaRPr lang="es-ES" dirty="0">
              <a:cs typeface="Adobe Arabic" panose="02040503050201020203" pitchFamily="18" charset="-78"/>
            </a:endParaRPr>
          </a:p>
        </p:txBody>
      </p:sp>
      <p:pic>
        <p:nvPicPr>
          <p:cNvPr id="4" name="Imagen 3" descr="Gráfico, Histograma&#10;&#10;Descripción generada automáticamente">
            <a:extLst>
              <a:ext uri="{FF2B5EF4-FFF2-40B4-BE49-F238E27FC236}">
                <a16:creationId xmlns:a16="http://schemas.microsoft.com/office/drawing/2014/main" id="{0D9CB41C-A46D-4980-9FC2-A8C8BC4E7336}"/>
              </a:ext>
            </a:extLst>
          </p:cNvPr>
          <p:cNvPicPr>
            <a:picLocks noChangeAspect="1"/>
          </p:cNvPicPr>
          <p:nvPr/>
        </p:nvPicPr>
        <p:blipFill rotWithShape="1">
          <a:blip r:embed="rId4">
            <a:extLst>
              <a:ext uri="{28A0092B-C50C-407E-A947-70E740481C1C}">
                <a14:useLocalDpi xmlns:a14="http://schemas.microsoft.com/office/drawing/2010/main" val="0"/>
              </a:ext>
            </a:extLst>
          </a:blip>
          <a:srcRect l="6756" t="6787" b="-1"/>
          <a:stretch/>
        </p:blipFill>
        <p:spPr>
          <a:xfrm>
            <a:off x="4483365" y="997771"/>
            <a:ext cx="3785408" cy="2838127"/>
          </a:xfrm>
          <a:prstGeom prst="rect">
            <a:avLst/>
          </a:prstGeom>
        </p:spPr>
      </p:pic>
      <p:pic>
        <p:nvPicPr>
          <p:cNvPr id="5" name="Imagen 4" descr="Gráfico, Histograma&#10;&#10;Descripción generada automáticamente">
            <a:extLst>
              <a:ext uri="{FF2B5EF4-FFF2-40B4-BE49-F238E27FC236}">
                <a16:creationId xmlns:a16="http://schemas.microsoft.com/office/drawing/2014/main" id="{802612FD-D0F6-49EC-A3F0-D87FC57AA29C}"/>
              </a:ext>
            </a:extLst>
          </p:cNvPr>
          <p:cNvPicPr>
            <a:picLocks noChangeAspect="1"/>
          </p:cNvPicPr>
          <p:nvPr/>
        </p:nvPicPr>
        <p:blipFill rotWithShape="1">
          <a:blip r:embed="rId5">
            <a:extLst>
              <a:ext uri="{28A0092B-C50C-407E-A947-70E740481C1C}">
                <a14:useLocalDpi xmlns:a14="http://schemas.microsoft.com/office/drawing/2010/main" val="0"/>
              </a:ext>
            </a:extLst>
          </a:blip>
          <a:srcRect l="5723" t="6043" b="4896"/>
          <a:stretch/>
        </p:blipFill>
        <p:spPr>
          <a:xfrm>
            <a:off x="4490811" y="3818515"/>
            <a:ext cx="3785408" cy="2681969"/>
          </a:xfrm>
          <a:prstGeom prst="rect">
            <a:avLst/>
          </a:prstGeom>
        </p:spPr>
      </p:pic>
      <p:pic>
        <p:nvPicPr>
          <p:cNvPr id="11" name="Imagen 10" descr="Gráfico, Histograma&#10;&#10;Descripción generada automáticamente">
            <a:extLst>
              <a:ext uri="{FF2B5EF4-FFF2-40B4-BE49-F238E27FC236}">
                <a16:creationId xmlns:a16="http://schemas.microsoft.com/office/drawing/2014/main" id="{F15527FE-2A49-4BA7-9D2A-9AAA154F73F5}"/>
              </a:ext>
            </a:extLst>
          </p:cNvPr>
          <p:cNvPicPr>
            <a:picLocks noChangeAspect="1"/>
          </p:cNvPicPr>
          <p:nvPr/>
        </p:nvPicPr>
        <p:blipFill rotWithShape="1">
          <a:blip r:embed="rId6">
            <a:extLst>
              <a:ext uri="{28A0092B-C50C-407E-A947-70E740481C1C}">
                <a14:useLocalDpi xmlns:a14="http://schemas.microsoft.com/office/drawing/2010/main" val="0"/>
              </a:ext>
            </a:extLst>
          </a:blip>
          <a:srcRect l="4394" t="5779" r="9169" b="5331"/>
          <a:stretch/>
        </p:blipFill>
        <p:spPr>
          <a:xfrm>
            <a:off x="933508" y="3772601"/>
            <a:ext cx="3560989" cy="2746486"/>
          </a:xfrm>
          <a:prstGeom prst="rect">
            <a:avLst/>
          </a:prstGeom>
        </p:spPr>
      </p:pic>
      <p:pic>
        <p:nvPicPr>
          <p:cNvPr id="18" name="Imagen 17" descr="Gráfico, Histograma&#10;&#10;Descripción generada automáticamente">
            <a:extLst>
              <a:ext uri="{FF2B5EF4-FFF2-40B4-BE49-F238E27FC236}">
                <a16:creationId xmlns:a16="http://schemas.microsoft.com/office/drawing/2014/main" id="{CE471EBB-64CC-4739-B34D-584905B31DC8}"/>
              </a:ext>
            </a:extLst>
          </p:cNvPr>
          <p:cNvPicPr>
            <a:picLocks noChangeAspect="1"/>
          </p:cNvPicPr>
          <p:nvPr/>
        </p:nvPicPr>
        <p:blipFill rotWithShape="1">
          <a:blip r:embed="rId7">
            <a:extLst>
              <a:ext uri="{28A0092B-C50C-407E-A947-70E740481C1C}">
                <a14:useLocalDpi xmlns:a14="http://schemas.microsoft.com/office/drawing/2010/main" val="0"/>
              </a:ext>
            </a:extLst>
          </a:blip>
          <a:srcRect l="7172" t="6272" r="9473" b="6506"/>
          <a:stretch/>
        </p:blipFill>
        <p:spPr>
          <a:xfrm>
            <a:off x="7923955" y="963935"/>
            <a:ext cx="3534319" cy="2773673"/>
          </a:xfrm>
          <a:prstGeom prst="rect">
            <a:avLst/>
          </a:prstGeom>
        </p:spPr>
      </p:pic>
      <p:pic>
        <p:nvPicPr>
          <p:cNvPr id="20" name="Imagen 19" descr="Gráfico, Histograma&#10;&#10;Descripción generada automáticamente">
            <a:extLst>
              <a:ext uri="{FF2B5EF4-FFF2-40B4-BE49-F238E27FC236}">
                <a16:creationId xmlns:a16="http://schemas.microsoft.com/office/drawing/2014/main" id="{99EC4805-9468-4D2D-A0BF-F3DE721E05C5}"/>
              </a:ext>
            </a:extLst>
          </p:cNvPr>
          <p:cNvPicPr>
            <a:picLocks noChangeAspect="1"/>
          </p:cNvPicPr>
          <p:nvPr/>
        </p:nvPicPr>
        <p:blipFill rotWithShape="1">
          <a:blip r:embed="rId8">
            <a:extLst>
              <a:ext uri="{28A0092B-C50C-407E-A947-70E740481C1C}">
                <a14:useLocalDpi xmlns:a14="http://schemas.microsoft.com/office/drawing/2010/main" val="0"/>
              </a:ext>
            </a:extLst>
          </a:blip>
          <a:srcRect l="6963" t="7323" r="9927" b="6908"/>
          <a:stretch/>
        </p:blipFill>
        <p:spPr>
          <a:xfrm>
            <a:off x="7923955" y="3750080"/>
            <a:ext cx="3543300" cy="2742519"/>
          </a:xfrm>
          <a:prstGeom prst="rect">
            <a:avLst/>
          </a:prstGeom>
        </p:spPr>
      </p:pic>
      <p:sp>
        <p:nvSpPr>
          <p:cNvPr id="13" name="Marcador de número de diapositiva 8">
            <a:extLst>
              <a:ext uri="{FF2B5EF4-FFF2-40B4-BE49-F238E27FC236}">
                <a16:creationId xmlns:a16="http://schemas.microsoft.com/office/drawing/2014/main" id="{4E02586F-701B-4F5D-A306-C5E123797433}"/>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16</a:t>
            </a:fld>
            <a:r>
              <a:rPr lang="es-ES" sz="1800" dirty="0"/>
              <a:t>/17</a:t>
            </a:r>
            <a:endParaRPr lang="es-ES" dirty="0"/>
          </a:p>
        </p:txBody>
      </p:sp>
    </p:spTree>
    <p:extLst>
      <p:ext uri="{BB962C8B-B14F-4D97-AF65-F5344CB8AC3E}">
        <p14:creationId xmlns:p14="http://schemas.microsoft.com/office/powerpoint/2010/main" val="1857346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838199" y="338913"/>
            <a:ext cx="9753601" cy="518337"/>
          </a:xfrm>
        </p:spPr>
        <p:txBody>
          <a:bodyPr>
            <a:normAutofit fontScale="90000"/>
          </a:bodyPr>
          <a:lstStyle/>
          <a:p>
            <a:r>
              <a:rPr lang="es-ES" dirty="0">
                <a:solidFill>
                  <a:srgbClr val="0070C0"/>
                </a:solidFill>
              </a:rPr>
              <a:t>Conclusiones</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742739" y="1708286"/>
                <a:ext cx="9577388" cy="4075113"/>
              </a:xfrm>
            </p:spPr>
            <p:txBody>
              <a:bodyPr>
                <a:normAutofit/>
              </a:bodyPr>
              <a:lstStyle/>
              <a:p>
                <a:r>
                  <a:rPr lang="es-ES" dirty="0">
                    <a:cs typeface="Adobe Arabic" panose="02040503050201020203" pitchFamily="18" charset="-78"/>
                  </a:rPr>
                  <a:t>Al fallar el generador en tres contrastes de la batería, </a:t>
                </a:r>
                <a:r>
                  <a:rPr lang="es-ES" b="1" dirty="0">
                    <a:cs typeface="Adobe Arabic" panose="02040503050201020203" pitchFamily="18" charset="-78"/>
                  </a:rPr>
                  <a:t>se rechazaría el generador como bueno</a:t>
                </a:r>
                <a:r>
                  <a:rPr lang="es-ES" dirty="0">
                    <a:cs typeface="Adobe Arabic" panose="02040503050201020203" pitchFamily="18" charset="-78"/>
                  </a:rPr>
                  <a:t>.</a:t>
                </a:r>
              </a:p>
              <a:p>
                <a:r>
                  <a:rPr lang="es-ES" dirty="0">
                    <a:cs typeface="Adobe Arabic" panose="02040503050201020203" pitchFamily="18" charset="-78"/>
                  </a:rPr>
                  <a:t>Podría utilizarse para funcionalidades simples, pero </a:t>
                </a:r>
                <a:r>
                  <a:rPr lang="es-ES" b="1" dirty="0">
                    <a:cs typeface="Adobe Arabic" panose="02040503050201020203" pitchFamily="18" charset="-78"/>
                  </a:rPr>
                  <a:t>en absoluto para otras más exigentes como la criptografía</a:t>
                </a:r>
                <a:r>
                  <a:rPr lang="es-ES" dirty="0">
                    <a:cs typeface="Adobe Arabic" panose="02040503050201020203" pitchFamily="18" charset="-78"/>
                  </a:rPr>
                  <a:t>.</a:t>
                </a:r>
              </a:p>
              <a:p>
                <a:r>
                  <a:rPr lang="es-ES" dirty="0">
                    <a:cs typeface="Adobe Arabic" panose="02040503050201020203" pitchFamily="18" charset="-78"/>
                  </a:rPr>
                  <a:t>Su debilidad como generador se debe a la </a:t>
                </a:r>
                <a:r>
                  <a:rPr lang="es-ES" b="1" dirty="0" err="1">
                    <a:cs typeface="Adobe Arabic" panose="02040503050201020203" pitchFamily="18" charset="-78"/>
                  </a:rPr>
                  <a:t>reticularidad</a:t>
                </a:r>
                <a:r>
                  <a:rPr lang="es-ES" dirty="0">
                    <a:cs typeface="Adobe Arabic" panose="02040503050201020203" pitchFamily="18" charset="-78"/>
                  </a:rPr>
                  <a:t> propia de un generador </a:t>
                </a:r>
                <a:r>
                  <a:rPr lang="es-ES" dirty="0" err="1">
                    <a:cs typeface="Adobe Arabic" panose="02040503050201020203" pitchFamily="18" charset="-78"/>
                  </a:rPr>
                  <a:t>congruencial</a:t>
                </a:r>
                <a:r>
                  <a:rPr lang="es-ES" dirty="0">
                    <a:cs typeface="Adobe Arabic" panose="02040503050201020203" pitchFamily="18" charset="-78"/>
                  </a:rPr>
                  <a:t> multiplicativo y a su </a:t>
                </a:r>
                <a:r>
                  <a:rPr lang="es-ES" b="1" dirty="0">
                    <a:cs typeface="Adobe Arabic" panose="02040503050201020203" pitchFamily="18" charset="-78"/>
                  </a:rPr>
                  <a:t>período máximo</a:t>
                </a:r>
                <a:r>
                  <a:rPr lang="es-ES" dirty="0">
                    <a:cs typeface="Adobe Arabic" panose="02040503050201020203" pitchFamily="18" charset="-78"/>
                  </a:rPr>
                  <a:t> relativamente bajo </a:t>
                </a:r>
                <a14:m>
                  <m:oMath xmlns:m="http://schemas.openxmlformats.org/officeDocument/2006/math">
                    <m:sSup>
                      <m:sSupPr>
                        <m:ctrlPr>
                          <a:rPr lang="es-ES" b="0" i="1" smtClean="0">
                            <a:latin typeface="Cambria Math" panose="02040503050406030204" pitchFamily="18" charset="0"/>
                            <a:cs typeface="Adobe Arabic" panose="02040503050201020203" pitchFamily="18" charset="-78"/>
                          </a:rPr>
                        </m:ctrlPr>
                      </m:sSupPr>
                      <m:e>
                        <m:r>
                          <a:rPr lang="es-ES" b="0" i="1" smtClean="0">
                            <a:latin typeface="Cambria Math" panose="02040503050406030204" pitchFamily="18" charset="0"/>
                            <a:cs typeface="Adobe Arabic" panose="02040503050201020203" pitchFamily="18" charset="-78"/>
                          </a:rPr>
                          <m:t>2</m:t>
                        </m:r>
                      </m:e>
                      <m:sup>
                        <m:r>
                          <a:rPr lang="es-ES" b="0" i="1" smtClean="0">
                            <a:latin typeface="Cambria Math" panose="02040503050406030204" pitchFamily="18" charset="0"/>
                            <a:cs typeface="Adobe Arabic" panose="02040503050201020203" pitchFamily="18" charset="-78"/>
                          </a:rPr>
                          <m:t>31</m:t>
                        </m:r>
                      </m:sup>
                    </m:sSup>
                    <m:r>
                      <a:rPr lang="es-ES" b="0" i="1" smtClean="0">
                        <a:latin typeface="Cambria Math" panose="02040503050406030204" pitchFamily="18" charset="0"/>
                        <a:cs typeface="Adobe Arabic" panose="02040503050201020203" pitchFamily="18" charset="-78"/>
                      </a:rPr>
                      <m:t>−1</m:t>
                    </m:r>
                  </m:oMath>
                </a14:m>
                <a:r>
                  <a:rPr lang="es-ES" dirty="0">
                    <a:cs typeface="Adobe Arabic" panose="02040503050201020203" pitchFamily="18" charset="-78"/>
                  </a:rPr>
                  <a:t>.</a:t>
                </a:r>
              </a:p>
            </p:txBody>
          </p:sp>
        </mc:Choice>
        <mc:Fallback xmlns="">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742739" y="1708286"/>
                <a:ext cx="9577388" cy="4075113"/>
              </a:xfrm>
              <a:blipFill>
                <a:blip r:embed="rId3"/>
                <a:stretch>
                  <a:fillRect l="-1146" t="-2541" r="-2292"/>
                </a:stretch>
              </a:blipFill>
            </p:spPr>
            <p:txBody>
              <a:bodyPr/>
              <a:lstStyle/>
              <a:p>
                <a:r>
                  <a:rPr lang="es-ES">
                    <a:noFill/>
                  </a:rPr>
                  <a:t> </a:t>
                </a:r>
              </a:p>
            </p:txBody>
          </p:sp>
        </mc:Fallback>
      </mc:AlternateContent>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17</a:t>
            </a:fld>
            <a:r>
              <a:rPr lang="es-ES" sz="1800" dirty="0"/>
              <a:t>/17</a:t>
            </a:r>
            <a:endParaRPr lang="es-ES" dirty="0"/>
          </a:p>
        </p:txBody>
      </p:sp>
    </p:spTree>
    <p:extLst>
      <p:ext uri="{BB962C8B-B14F-4D97-AF65-F5344CB8AC3E}">
        <p14:creationId xmlns:p14="http://schemas.microsoft.com/office/powerpoint/2010/main" val="249003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dirty="0"/>
              <a:t>Introducción</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59919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0504990" cy="965964"/>
          </a:xfrm>
        </p:spPr>
        <p:txBody>
          <a:bodyPr>
            <a:normAutofit/>
          </a:bodyPr>
          <a:lstStyle/>
          <a:p>
            <a:r>
              <a:rPr lang="es-ES" dirty="0">
                <a:solidFill>
                  <a:srgbClr val="0070C0"/>
                </a:solidFill>
              </a:rPr>
              <a:t>Introducción. Enunciado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AB1515C5-604E-4A78-9800-F0C781003B2B}"/>
                  </a:ext>
                </a:extLst>
              </p:cNvPr>
              <p:cNvSpPr>
                <a:spLocks noGrp="1"/>
              </p:cNvSpPr>
              <p:nvPr>
                <p:ph idx="1"/>
              </p:nvPr>
            </p:nvSpPr>
            <p:spPr>
              <a:xfrm>
                <a:off x="838199" y="1820601"/>
                <a:ext cx="10515600" cy="4351338"/>
              </a:xfrm>
            </p:spPr>
            <p:txBody>
              <a:bodyPr/>
              <a:lstStyle/>
              <a:p>
                <a:r>
                  <a:rPr lang="es-ES" dirty="0"/>
                  <a:t>Utilizar los contrastes de la librería </a:t>
                </a:r>
                <a:r>
                  <a:rPr lang="es-ES" b="1" i="1" dirty="0"/>
                  <a:t>TestU01</a:t>
                </a:r>
                <a:r>
                  <a:rPr lang="es-ES" dirty="0"/>
                  <a:t> para probar la eficacia del </a:t>
                </a:r>
                <a:r>
                  <a:rPr lang="es-ES" b="1" dirty="0"/>
                  <a:t>generador </a:t>
                </a:r>
                <a:r>
                  <a:rPr lang="es-ES" b="1" dirty="0" err="1"/>
                  <a:t>congruencial</a:t>
                </a:r>
                <a:r>
                  <a:rPr lang="es-ES" b="1" dirty="0"/>
                  <a:t> multiplicativo</a:t>
                </a:r>
                <a:r>
                  <a:rPr lang="es-ES" dirty="0"/>
                  <a:t> de IMSL:</a:t>
                </a:r>
              </a:p>
              <a:p>
                <a:pPr marL="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m:t>
                          </m:r>
                          <m:r>
                            <a:rPr lang="es-ES" b="0" i="1" smtClean="0">
                              <a:latin typeface="Cambria Math" panose="02040503050406030204" pitchFamily="18" charset="0"/>
                            </a:rPr>
                            <m:t>+1</m:t>
                          </m:r>
                        </m:sub>
                      </m:sSub>
                      <m:r>
                        <a:rPr lang="es-ES" b="0" i="1" smtClean="0">
                          <a:latin typeface="Cambria Math" panose="02040503050406030204" pitchFamily="18" charset="0"/>
                        </a:rPr>
                        <m:t>=16807</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m:t>
                          </m:r>
                        </m:sub>
                      </m:sSub>
                      <m:r>
                        <a:rPr lang="es-ES" b="0" i="1" smtClean="0">
                          <a:latin typeface="Cambria Math" panose="02040503050406030204" pitchFamily="18" charset="0"/>
                        </a:rPr>
                        <m:t>𝑚𝑜𝑑</m:t>
                      </m:r>
                      <m:d>
                        <m:dPr>
                          <m:ctrlPr>
                            <a:rPr lang="es-ES" b="0" i="1" smtClean="0">
                              <a:latin typeface="Cambria Math" panose="02040503050406030204" pitchFamily="18" charset="0"/>
                            </a:rPr>
                          </m:ctrlPr>
                        </m:dPr>
                        <m:e>
                          <m:sSup>
                            <m:sSupPr>
                              <m:ctrlPr>
                                <a:rPr lang="es-ES" b="0" i="1" smtClean="0">
                                  <a:latin typeface="Cambria Math" panose="02040503050406030204" pitchFamily="18" charset="0"/>
                                </a:rPr>
                              </m:ctrlPr>
                            </m:sSupPr>
                            <m:e>
                              <m:r>
                                <a:rPr lang="es-ES" b="0" i="1" smtClean="0">
                                  <a:latin typeface="Cambria Math" panose="02040503050406030204" pitchFamily="18" charset="0"/>
                                </a:rPr>
                                <m:t>2</m:t>
                              </m:r>
                            </m:e>
                            <m:sup>
                              <m:r>
                                <a:rPr lang="es-ES" b="0" i="1" smtClean="0">
                                  <a:latin typeface="Cambria Math" panose="02040503050406030204" pitchFamily="18" charset="0"/>
                                </a:rPr>
                                <m:t>31</m:t>
                              </m:r>
                            </m:sup>
                          </m:sSup>
                          <m:r>
                            <a:rPr lang="es-ES" b="0" i="1" smtClean="0">
                              <a:latin typeface="Cambria Math" panose="02040503050406030204" pitchFamily="18" charset="0"/>
                            </a:rPr>
                            <m:t>−1</m:t>
                          </m:r>
                        </m:e>
                      </m:d>
                    </m:oMath>
                  </m:oMathPara>
                </a14:m>
                <a:endParaRPr lang="es-ES" b="0" i="1" dirty="0"/>
              </a:p>
              <a:p>
                <a:r>
                  <a:rPr lang="es-ES" dirty="0"/>
                  <a:t>Se analizarán y explicarán tres de los contrastes utilizados.</a:t>
                </a:r>
              </a:p>
            </p:txBody>
          </p:sp>
        </mc:Choice>
        <mc:Fallback xmlns="">
          <p:sp>
            <p:nvSpPr>
              <p:cNvPr id="4" name="Marcador de contenido 3">
                <a:extLst>
                  <a:ext uri="{FF2B5EF4-FFF2-40B4-BE49-F238E27FC236}">
                    <a16:creationId xmlns:a16="http://schemas.microsoft.com/office/drawing/2014/main" id="{AB1515C5-604E-4A78-9800-F0C781003B2B}"/>
                  </a:ext>
                </a:extLst>
              </p:cNvPr>
              <p:cNvSpPr>
                <a:spLocks noGrp="1" noRot="1" noChangeAspect="1" noMove="1" noResize="1" noEditPoints="1" noAdjustHandles="1" noChangeArrowheads="1" noChangeShapeType="1" noTextEdit="1"/>
              </p:cNvSpPr>
              <p:nvPr>
                <p:ph idx="1"/>
              </p:nvPr>
            </p:nvSpPr>
            <p:spPr>
              <a:xfrm>
                <a:off x="838199" y="1820601"/>
                <a:ext cx="10515600" cy="4351338"/>
              </a:xfrm>
              <a:blipFill>
                <a:blip r:embed="rId3"/>
                <a:stretch>
                  <a:fillRect l="-986" t="-2525"/>
                </a:stretch>
              </a:blipFill>
            </p:spPr>
            <p:txBody>
              <a:bodyPr/>
              <a:lstStyle/>
              <a:p>
                <a:r>
                  <a:rPr lang="es-ES">
                    <a:noFill/>
                  </a:rPr>
                  <a:t> </a:t>
                </a:r>
              </a:p>
            </p:txBody>
          </p:sp>
        </mc:Fallback>
      </mc:AlternateContent>
      <p:sp>
        <p:nvSpPr>
          <p:cNvPr id="11" name="Marcador de número de diapositiva 8">
            <a:extLst>
              <a:ext uri="{FF2B5EF4-FFF2-40B4-BE49-F238E27FC236}">
                <a16:creationId xmlns:a16="http://schemas.microsoft.com/office/drawing/2014/main" id="{CB0E488F-FF7C-44CF-9DDC-F2DAE220193E}"/>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3</a:t>
            </a:fld>
            <a:r>
              <a:rPr lang="es-ES" sz="1800" dirty="0"/>
              <a:t>/17</a:t>
            </a:r>
            <a:endParaRPr lang="es-ES" dirty="0"/>
          </a:p>
        </p:txBody>
      </p:sp>
    </p:spTree>
    <p:extLst>
      <p:ext uri="{BB962C8B-B14F-4D97-AF65-F5344CB8AC3E}">
        <p14:creationId xmlns:p14="http://schemas.microsoft.com/office/powerpoint/2010/main" val="148997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dirty="0"/>
              <a:t>Resultados de la Batería</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228498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38339" y="48401"/>
            <a:ext cx="10504990" cy="965964"/>
          </a:xfrm>
        </p:spPr>
        <p:txBody>
          <a:bodyPr>
            <a:normAutofit/>
          </a:bodyPr>
          <a:lstStyle/>
          <a:p>
            <a:r>
              <a:rPr lang="es-ES" dirty="0">
                <a:solidFill>
                  <a:srgbClr val="0070C0"/>
                </a:solidFill>
              </a:rPr>
              <a:t>Resultados de la Batería</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4" name="Marcador de contenido 3">
            <a:extLst>
              <a:ext uri="{FF2B5EF4-FFF2-40B4-BE49-F238E27FC236}">
                <a16:creationId xmlns:a16="http://schemas.microsoft.com/office/drawing/2014/main" id="{AB1515C5-604E-4A78-9800-F0C781003B2B}"/>
              </a:ext>
            </a:extLst>
          </p:cNvPr>
          <p:cNvSpPr>
            <a:spLocks noGrp="1"/>
          </p:cNvSpPr>
          <p:nvPr>
            <p:ph idx="1"/>
          </p:nvPr>
        </p:nvSpPr>
        <p:spPr>
          <a:xfrm>
            <a:off x="732691" y="922164"/>
            <a:ext cx="10515600" cy="1440089"/>
          </a:xfrm>
        </p:spPr>
        <p:txBody>
          <a:bodyPr>
            <a:normAutofit fontScale="92500" lnSpcReduction="10000"/>
          </a:bodyPr>
          <a:lstStyle/>
          <a:p>
            <a:r>
              <a:rPr lang="es-ES" dirty="0"/>
              <a:t>Tras configurar el generador de números aleatorios en la librería, se ha ejecutado la batería de contrastes </a:t>
            </a:r>
            <a:r>
              <a:rPr lang="es-ES" i="1" dirty="0"/>
              <a:t>Small </a:t>
            </a:r>
            <a:r>
              <a:rPr lang="es-ES" i="1" dirty="0" err="1"/>
              <a:t>Crush</a:t>
            </a:r>
            <a:r>
              <a:rPr lang="es-ES" dirty="0"/>
              <a:t>, que contiene 15 </a:t>
            </a:r>
            <a:r>
              <a:rPr lang="es-ES" dirty="0" err="1"/>
              <a:t>tests</a:t>
            </a:r>
            <a:r>
              <a:rPr lang="es-ES" dirty="0"/>
              <a:t> (10 contrastes distintos y variantes). </a:t>
            </a:r>
            <a:r>
              <a:rPr lang="es-ES" b="1" dirty="0"/>
              <a:t>Tres contrastes rechazan el generador y serán los analizados.</a:t>
            </a:r>
            <a:endParaRPr lang="es-ES" dirty="0"/>
          </a:p>
          <a:p>
            <a:endParaRPr lang="es-ES" dirty="0"/>
          </a:p>
        </p:txBody>
      </p:sp>
      <p:sp>
        <p:nvSpPr>
          <p:cNvPr id="3" name="CuadroTexto 2">
            <a:extLst>
              <a:ext uri="{FF2B5EF4-FFF2-40B4-BE49-F238E27FC236}">
                <a16:creationId xmlns:a16="http://schemas.microsoft.com/office/drawing/2014/main" id="{5319E85B-D202-4532-A2E5-72FAA141DD29}"/>
              </a:ext>
            </a:extLst>
          </p:cNvPr>
          <p:cNvSpPr txBox="1"/>
          <p:nvPr/>
        </p:nvSpPr>
        <p:spPr>
          <a:xfrm>
            <a:off x="1014885" y="2362253"/>
            <a:ext cx="9224387" cy="415498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s-ES" sz="2000" i="1" dirty="0"/>
              <a:t> </a:t>
            </a:r>
            <a:r>
              <a:rPr lang="es-ES" sz="2400" i="1" dirty="0" err="1"/>
              <a:t>The</a:t>
            </a:r>
            <a:r>
              <a:rPr lang="es-ES" sz="2400" i="1" dirty="0"/>
              <a:t> </a:t>
            </a:r>
            <a:r>
              <a:rPr lang="es-ES" sz="2400" i="1" dirty="0" err="1"/>
              <a:t>following</a:t>
            </a:r>
            <a:r>
              <a:rPr lang="es-ES" sz="2400" i="1" dirty="0"/>
              <a:t> </a:t>
            </a:r>
            <a:r>
              <a:rPr lang="es-ES" sz="2400" i="1" dirty="0" err="1"/>
              <a:t>tests</a:t>
            </a:r>
            <a:r>
              <a:rPr lang="es-ES" sz="2400" i="1" dirty="0"/>
              <a:t> </a:t>
            </a:r>
            <a:r>
              <a:rPr lang="es-ES" sz="2400" i="1" dirty="0" err="1"/>
              <a:t>gave</a:t>
            </a:r>
            <a:r>
              <a:rPr lang="es-ES" sz="2400" i="1" dirty="0"/>
              <a:t> p-</a:t>
            </a:r>
            <a:r>
              <a:rPr lang="es-ES" sz="2400" i="1" dirty="0" err="1"/>
              <a:t>values</a:t>
            </a:r>
            <a:r>
              <a:rPr lang="es-ES" sz="2400" i="1" dirty="0"/>
              <a:t> </a:t>
            </a:r>
            <a:r>
              <a:rPr lang="es-ES" sz="2400" i="1" dirty="0" err="1"/>
              <a:t>outside</a:t>
            </a:r>
            <a:r>
              <a:rPr lang="es-ES" sz="2400" i="1" dirty="0"/>
              <a:t> [0.001, 0.9990]:</a:t>
            </a:r>
          </a:p>
          <a:p>
            <a:r>
              <a:rPr lang="es-ES" sz="2400" i="1" dirty="0"/>
              <a:t> (</a:t>
            </a:r>
            <a:r>
              <a:rPr lang="es-ES" sz="2400" i="1" dirty="0" err="1"/>
              <a:t>eps</a:t>
            </a:r>
            <a:r>
              <a:rPr lang="es-ES" sz="2400" i="1" dirty="0"/>
              <a:t>  </a:t>
            </a:r>
            <a:r>
              <a:rPr lang="es-ES" sz="2400" i="1" dirty="0" err="1"/>
              <a:t>means</a:t>
            </a:r>
            <a:r>
              <a:rPr lang="es-ES" sz="2400" i="1" dirty="0"/>
              <a:t> a </a:t>
            </a:r>
            <a:r>
              <a:rPr lang="es-ES" sz="2400" i="1" dirty="0" err="1"/>
              <a:t>value</a:t>
            </a:r>
            <a:r>
              <a:rPr lang="es-ES" sz="2400" i="1" dirty="0"/>
              <a:t> &lt; 1.0e-300):</a:t>
            </a:r>
          </a:p>
          <a:p>
            <a:r>
              <a:rPr lang="es-ES" sz="2400" i="1" dirty="0"/>
              <a:t> (eps1 </a:t>
            </a:r>
            <a:r>
              <a:rPr lang="es-ES" sz="2400" i="1" dirty="0" err="1"/>
              <a:t>means</a:t>
            </a:r>
            <a:r>
              <a:rPr lang="es-ES" sz="2400" i="1" dirty="0"/>
              <a:t> a </a:t>
            </a:r>
            <a:r>
              <a:rPr lang="es-ES" sz="2400" i="1" dirty="0" err="1"/>
              <a:t>value</a:t>
            </a:r>
            <a:r>
              <a:rPr lang="es-ES" sz="2400" i="1" dirty="0"/>
              <a:t> &lt; 1.0e-15):</a:t>
            </a:r>
          </a:p>
          <a:p>
            <a:endParaRPr lang="es-ES" sz="2400" i="1" dirty="0"/>
          </a:p>
          <a:p>
            <a:r>
              <a:rPr lang="es-ES" sz="2400" i="1" dirty="0"/>
              <a:t>       Test                          p-</a:t>
            </a:r>
            <a:r>
              <a:rPr lang="es-ES" sz="2400" i="1" dirty="0" err="1"/>
              <a:t>value</a:t>
            </a:r>
            <a:endParaRPr lang="es-ES" sz="2400" i="1" dirty="0"/>
          </a:p>
          <a:p>
            <a:r>
              <a:rPr lang="es-ES" sz="2400" i="1" dirty="0"/>
              <a:t> ----------------------------------------------</a:t>
            </a:r>
          </a:p>
          <a:p>
            <a:r>
              <a:rPr lang="es-ES" sz="2400" i="1" dirty="0"/>
              <a:t>  1  </a:t>
            </a:r>
            <a:r>
              <a:rPr lang="es-ES" sz="2400" b="1" i="1" dirty="0" err="1"/>
              <a:t>BirthdaySpacings</a:t>
            </a:r>
            <a:r>
              <a:rPr lang="es-ES" sz="2400" i="1" dirty="0"/>
              <a:t>                   </a:t>
            </a:r>
            <a:r>
              <a:rPr lang="es-ES" sz="2400" i="1" dirty="0" err="1"/>
              <a:t>eps</a:t>
            </a:r>
            <a:r>
              <a:rPr lang="es-ES" sz="2400" i="1" dirty="0"/>
              <a:t>  </a:t>
            </a:r>
          </a:p>
          <a:p>
            <a:r>
              <a:rPr lang="es-ES" sz="2400" i="1" dirty="0"/>
              <a:t>  2  </a:t>
            </a:r>
            <a:r>
              <a:rPr lang="es-ES" sz="2400" b="1" i="1" dirty="0" err="1"/>
              <a:t>Collision</a:t>
            </a:r>
            <a:r>
              <a:rPr lang="es-ES" sz="2400" i="1" dirty="0"/>
              <a:t>                               </a:t>
            </a:r>
            <a:r>
              <a:rPr lang="es-ES" sz="2400" i="1" dirty="0" err="1"/>
              <a:t>eps</a:t>
            </a:r>
            <a:r>
              <a:rPr lang="es-ES" sz="2400" i="1" dirty="0"/>
              <a:t>  </a:t>
            </a:r>
          </a:p>
          <a:p>
            <a:r>
              <a:rPr lang="es-ES" sz="2400" i="1" dirty="0"/>
              <a:t>  6  </a:t>
            </a:r>
            <a:r>
              <a:rPr lang="es-ES" sz="2400" b="1" i="1" dirty="0" err="1"/>
              <a:t>MaxOft</a:t>
            </a:r>
            <a:r>
              <a:rPr lang="es-ES" sz="2400" i="1" dirty="0"/>
              <a:t>                               </a:t>
            </a:r>
            <a:r>
              <a:rPr lang="es-ES" sz="2400" i="1" dirty="0" err="1"/>
              <a:t>eps</a:t>
            </a:r>
            <a:r>
              <a:rPr lang="es-ES" sz="2400" i="1" dirty="0"/>
              <a:t>  </a:t>
            </a:r>
          </a:p>
          <a:p>
            <a:r>
              <a:rPr lang="es-ES" sz="2400" i="1" dirty="0"/>
              <a:t> ----------------------------------------------</a:t>
            </a:r>
          </a:p>
          <a:p>
            <a:r>
              <a:rPr lang="es-ES" sz="2400" i="1" dirty="0"/>
              <a:t> </a:t>
            </a:r>
            <a:r>
              <a:rPr lang="es-ES" sz="2400" i="1" dirty="0" err="1"/>
              <a:t>All</a:t>
            </a:r>
            <a:r>
              <a:rPr lang="es-ES" sz="2400" i="1" dirty="0"/>
              <a:t> </a:t>
            </a:r>
            <a:r>
              <a:rPr lang="es-ES" sz="2400" i="1" dirty="0" err="1"/>
              <a:t>other</a:t>
            </a:r>
            <a:r>
              <a:rPr lang="es-ES" sz="2400" i="1" dirty="0"/>
              <a:t> </a:t>
            </a:r>
            <a:r>
              <a:rPr lang="es-ES" sz="2400" i="1" dirty="0" err="1"/>
              <a:t>tests</a:t>
            </a:r>
            <a:r>
              <a:rPr lang="es-ES" sz="2400" i="1" dirty="0"/>
              <a:t> </a:t>
            </a:r>
            <a:r>
              <a:rPr lang="es-ES" sz="2400" i="1" dirty="0" err="1"/>
              <a:t>were</a:t>
            </a:r>
            <a:r>
              <a:rPr lang="es-ES" sz="2400" i="1" dirty="0"/>
              <a:t> </a:t>
            </a:r>
            <a:r>
              <a:rPr lang="es-ES" sz="2400" i="1" dirty="0" err="1"/>
              <a:t>passed</a:t>
            </a:r>
            <a:r>
              <a:rPr lang="es-ES" sz="2400" i="1" dirty="0"/>
              <a:t> </a:t>
            </a:r>
          </a:p>
        </p:txBody>
      </p:sp>
      <p:sp>
        <p:nvSpPr>
          <p:cNvPr id="8" name="Marcador de número de diapositiva 8">
            <a:extLst>
              <a:ext uri="{FF2B5EF4-FFF2-40B4-BE49-F238E27FC236}">
                <a16:creationId xmlns:a16="http://schemas.microsoft.com/office/drawing/2014/main" id="{4FB67751-422C-4FEB-9BC8-C1F8B933E81B}"/>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5</a:t>
            </a:fld>
            <a:r>
              <a:rPr lang="es-ES" sz="1800" dirty="0"/>
              <a:t>/17</a:t>
            </a:r>
            <a:endParaRPr lang="es-ES" dirty="0"/>
          </a:p>
        </p:txBody>
      </p:sp>
    </p:spTree>
    <p:extLst>
      <p:ext uri="{BB962C8B-B14F-4D97-AF65-F5344CB8AC3E}">
        <p14:creationId xmlns:p14="http://schemas.microsoft.com/office/powerpoint/2010/main" val="126174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dirty="0"/>
              <a:t>Contraste </a:t>
            </a:r>
            <a:r>
              <a:rPr lang="es-ES"/>
              <a:t>Collision</a:t>
            </a:r>
            <a:endParaRPr lang="es-ES" dirty="0"/>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78552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490F3FC6-A08F-4363-8BF8-E3BF57EE92E5}"/>
                  </a:ext>
                </a:extLst>
              </p:cNvPr>
              <p:cNvSpPr>
                <a:spLocks noGrp="1"/>
              </p:cNvSpPr>
              <p:nvPr>
                <p:ph idx="1"/>
              </p:nvPr>
            </p:nvSpPr>
            <p:spPr>
              <a:xfrm>
                <a:off x="838199" y="1825625"/>
                <a:ext cx="11241948" cy="4351338"/>
              </a:xfrm>
            </p:spPr>
            <p:txBody>
              <a:bodyPr>
                <a:normAutofit fontScale="70000" lnSpcReduction="20000"/>
              </a:bodyPr>
              <a:lstStyle/>
              <a:p>
                <a:r>
                  <a:rPr lang="es-ES" dirty="0"/>
                  <a:t>Imaginemos que tenemos </a:t>
                </a:r>
                <a14:m>
                  <m:oMath xmlns:m="http://schemas.openxmlformats.org/officeDocument/2006/math">
                    <m:r>
                      <a:rPr lang="es-ES" b="1" i="1" smtClean="0">
                        <a:latin typeface="Cambria Math" panose="02040503050406030204" pitchFamily="18" charset="0"/>
                      </a:rPr>
                      <m:t>𝒎</m:t>
                    </m:r>
                  </m:oMath>
                </a14:m>
                <a:r>
                  <a:rPr lang="es-ES" dirty="0"/>
                  <a:t> urnas y </a:t>
                </a:r>
                <a14:m>
                  <m:oMath xmlns:m="http://schemas.openxmlformats.org/officeDocument/2006/math">
                    <m:r>
                      <a:rPr lang="es-ES" b="1" i="1" smtClean="0">
                        <a:latin typeface="Cambria Math" panose="02040503050406030204" pitchFamily="18" charset="0"/>
                      </a:rPr>
                      <m:t>𝒏</m:t>
                    </m:r>
                  </m:oMath>
                </a14:m>
                <a:r>
                  <a:rPr lang="es-ES" dirty="0"/>
                  <a:t> bolas. Siendo </a:t>
                </a:r>
                <a14:m>
                  <m:oMath xmlns:m="http://schemas.openxmlformats.org/officeDocument/2006/math">
                    <m:r>
                      <a:rPr lang="es-ES" b="1" i="1" smtClean="0">
                        <a:latin typeface="Cambria Math" panose="02040503050406030204" pitchFamily="18" charset="0"/>
                      </a:rPr>
                      <m:t>𝒎</m:t>
                    </m:r>
                    <m:r>
                      <a:rPr lang="es-ES" b="1" i="1" smtClean="0">
                        <a:latin typeface="Cambria Math" panose="02040503050406030204" pitchFamily="18" charset="0"/>
                      </a:rPr>
                      <m:t>≫</m:t>
                    </m:r>
                    <m:r>
                      <a:rPr lang="es-ES" b="1" i="1" smtClean="0">
                        <a:latin typeface="Cambria Math" panose="02040503050406030204" pitchFamily="18" charset="0"/>
                      </a:rPr>
                      <m:t>𝒏</m:t>
                    </m:r>
                  </m:oMath>
                </a14:m>
                <a:endParaRPr lang="es-ES" b="1" dirty="0"/>
              </a:p>
              <a:p>
                <a:r>
                  <a:rPr lang="es-ES" dirty="0"/>
                  <a:t>A continuación, lanzamos todas las bolas</a:t>
                </a:r>
              </a:p>
              <a:p>
                <a:pPr lvl="1"/>
                <a:r>
                  <a:rPr lang="es-ES" dirty="0"/>
                  <a:t>La mayoría de las bolas caerán en urnas vacías</a:t>
                </a:r>
              </a:p>
              <a:p>
                <a:pPr lvl="1"/>
                <a:r>
                  <a:rPr lang="es-ES" dirty="0"/>
                  <a:t>Si una bola cae en una urna con al menos una bola se considerará como una </a:t>
                </a:r>
                <a:r>
                  <a:rPr lang="es-ES" b="1" dirty="0"/>
                  <a:t>colisión</a:t>
                </a:r>
              </a:p>
              <a:p>
                <a:r>
                  <a:rPr lang="es-ES" dirty="0"/>
                  <a:t>La probabilidad de que una urna contenga k bolas es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𝑘</m:t>
                        </m:r>
                      </m:sub>
                    </m:sSub>
                  </m:oMath>
                </a14:m>
                <a:r>
                  <a:rPr lang="es-ES" dirty="0"/>
                  <a:t>:</a:t>
                </a:r>
              </a:p>
              <a:p>
                <a:pPr marL="457200" lvl="1"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𝑘</m:t>
                          </m:r>
                        </m:sub>
                      </m:sSub>
                      <m:r>
                        <a:rPr lang="es-ES" b="0" i="1" smtClean="0">
                          <a:latin typeface="Cambria Math" panose="02040503050406030204" pitchFamily="18" charset="0"/>
                        </a:rPr>
                        <m:t>=</m:t>
                      </m:r>
                      <m:d>
                        <m:dPr>
                          <m:ctrlPr>
                            <a:rPr lang="es-ES" b="0" i="1" smtClean="0">
                              <a:latin typeface="Cambria Math" panose="02040503050406030204" pitchFamily="18" charset="0"/>
                            </a:rPr>
                          </m:ctrlPr>
                        </m:dPr>
                        <m:e>
                          <m:m>
                            <m:mPr>
                              <m:mcs>
                                <m:mc>
                                  <m:mcPr>
                                    <m:count m:val="1"/>
                                    <m:mcJc m:val="center"/>
                                  </m:mcPr>
                                </m:mc>
                              </m:mcs>
                              <m:ctrlPr>
                                <a:rPr lang="es-ES" b="0" i="1" smtClean="0">
                                  <a:latin typeface="Cambria Math" panose="02040503050406030204" pitchFamily="18" charset="0"/>
                                </a:rPr>
                              </m:ctrlPr>
                            </m:mPr>
                            <m:mr>
                              <m:e>
                                <m:r>
                                  <m:rPr>
                                    <m:brk m:alnAt="7"/>
                                  </m:rPr>
                                  <a:rPr lang="es-ES" b="0" i="1" smtClean="0">
                                    <a:latin typeface="Cambria Math" panose="02040503050406030204" pitchFamily="18" charset="0"/>
                                  </a:rPr>
                                  <m:t>𝑛</m:t>
                                </m:r>
                              </m:e>
                            </m:mr>
                            <m:mr>
                              <m:e>
                                <m:r>
                                  <a:rPr lang="es-ES" b="0" i="1" smtClean="0">
                                    <a:latin typeface="Cambria Math" panose="02040503050406030204" pitchFamily="18" charset="0"/>
                                  </a:rPr>
                                  <m:t>𝑘</m:t>
                                </m:r>
                              </m:e>
                            </m:mr>
                          </m:m>
                        </m:e>
                      </m:d>
                      <m:sSup>
                        <m:sSupPr>
                          <m:ctrlPr>
                            <a:rPr lang="es-ES" b="0" i="1" smtClean="0">
                              <a:latin typeface="Cambria Math" panose="02040503050406030204" pitchFamily="18" charset="0"/>
                            </a:rPr>
                          </m:ctrlPr>
                        </m:sSupPr>
                        <m:e>
                          <m:r>
                            <a:rPr lang="es-ES" b="0" i="1" smtClean="0">
                              <a:latin typeface="Cambria Math" panose="02040503050406030204" pitchFamily="18" charset="0"/>
                            </a:rPr>
                            <m:t>𝑚</m:t>
                          </m:r>
                        </m:e>
                        <m:sup>
                          <m:r>
                            <a:rPr lang="es-ES" b="0" i="1" smtClean="0">
                              <a:latin typeface="Cambria Math" panose="02040503050406030204" pitchFamily="18" charset="0"/>
                            </a:rPr>
                            <m:t>−</m:t>
                          </m:r>
                          <m:r>
                            <a:rPr lang="es-ES" b="0" i="1" smtClean="0">
                              <a:latin typeface="Cambria Math" panose="02040503050406030204" pitchFamily="18" charset="0"/>
                            </a:rPr>
                            <m:t>𝑘</m:t>
                          </m:r>
                        </m:sup>
                      </m:sSup>
                      <m:sSup>
                        <m:sSupPr>
                          <m:ctrlPr>
                            <a:rPr lang="es-ES" b="0" i="1" smtClean="0">
                              <a:latin typeface="Cambria Math" panose="02040503050406030204" pitchFamily="18" charset="0"/>
                            </a:rPr>
                          </m:ctrlPr>
                        </m:sSupPr>
                        <m:e>
                          <m:r>
                            <a:rPr lang="es-ES" i="1">
                              <a:latin typeface="Cambria Math" panose="02040503050406030204" pitchFamily="18" charset="0"/>
                            </a:rPr>
                            <m:t>(1−</m:t>
                          </m:r>
                          <m:sSup>
                            <m:sSupPr>
                              <m:ctrlPr>
                                <a:rPr lang="es-ES" i="1">
                                  <a:latin typeface="Cambria Math" panose="02040503050406030204" pitchFamily="18" charset="0"/>
                                </a:rPr>
                              </m:ctrlPr>
                            </m:sSupPr>
                            <m:e>
                              <m:r>
                                <a:rPr lang="es-ES" i="1">
                                  <a:latin typeface="Cambria Math" panose="02040503050406030204" pitchFamily="18" charset="0"/>
                                </a:rPr>
                                <m:t>𝑚</m:t>
                              </m:r>
                            </m:e>
                            <m:sup>
                              <m:r>
                                <a:rPr lang="es-ES" i="1">
                                  <a:latin typeface="Cambria Math" panose="02040503050406030204" pitchFamily="18" charset="0"/>
                                </a:rPr>
                                <m:t>−1</m:t>
                              </m:r>
                            </m:sup>
                          </m:sSup>
                          <m:r>
                            <a:rPr lang="es-ES" i="1">
                              <a:latin typeface="Cambria Math" panose="02040503050406030204" pitchFamily="18" charset="0"/>
                            </a:rPr>
                            <m:t>)</m:t>
                          </m:r>
                        </m:e>
                        <m:sup>
                          <m:r>
                            <a:rPr lang="es-ES" b="0" i="1" smtClean="0">
                              <a:latin typeface="Cambria Math" panose="02040503050406030204" pitchFamily="18" charset="0"/>
                            </a:rPr>
                            <m:t>𝑛</m:t>
                          </m:r>
                          <m:r>
                            <a:rPr lang="es-ES" b="0" i="1" smtClean="0">
                              <a:latin typeface="Cambria Math" panose="02040503050406030204" pitchFamily="18" charset="0"/>
                            </a:rPr>
                            <m:t>−</m:t>
                          </m:r>
                          <m:r>
                            <a:rPr lang="es-ES" b="0" i="1" smtClean="0">
                              <a:latin typeface="Cambria Math" panose="02040503050406030204" pitchFamily="18" charset="0"/>
                            </a:rPr>
                            <m:t>𝑘</m:t>
                          </m:r>
                        </m:sup>
                      </m:sSup>
                    </m:oMath>
                  </m:oMathPara>
                </a14:m>
                <a:endParaRPr lang="es-ES" dirty="0"/>
              </a:p>
              <a:p>
                <a:r>
                  <a:rPr lang="es-ES" dirty="0"/>
                  <a:t>El número estimado de colisiones por urna es:</a:t>
                </a: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𝑐𝑜𝑙𝑙𝑖𝑠𝑖𝑜𝑛𝑠</m:t>
                      </m:r>
                      <m:r>
                        <a:rPr lang="es-ES" b="0" i="1" smtClean="0">
                          <a:latin typeface="Cambria Math" panose="02040503050406030204" pitchFamily="18" charset="0"/>
                        </a:rPr>
                        <m:t>=</m:t>
                      </m:r>
                      <m:nary>
                        <m:naryPr>
                          <m:chr m:val="∑"/>
                          <m:supHide m:val="on"/>
                          <m:ctrlPr>
                            <a:rPr lang="es-ES" i="1" smtClean="0">
                              <a:latin typeface="Cambria Math" panose="02040503050406030204" pitchFamily="18" charset="0"/>
                            </a:rPr>
                          </m:ctrlPr>
                        </m:naryPr>
                        <m:sub>
                          <m:r>
                            <m:rPr>
                              <m:brk m:alnAt="7"/>
                            </m:rPr>
                            <a:rPr lang="es-ES" b="0" i="1" smtClean="0">
                              <a:latin typeface="Cambria Math" panose="02040503050406030204" pitchFamily="18" charset="0"/>
                            </a:rPr>
                            <m:t>𝑘</m:t>
                          </m:r>
                          <m:r>
                            <a:rPr lang="es-ES" b="0" i="1" smtClean="0">
                              <a:latin typeface="Cambria Math" panose="02040503050406030204" pitchFamily="18" charset="0"/>
                            </a:rPr>
                            <m:t>≥1</m:t>
                          </m:r>
                        </m:sub>
                        <m:sup/>
                        <m:e>
                          <m:d>
                            <m:dPr>
                              <m:ctrlPr>
                                <a:rPr lang="es-ES" b="0" i="1" smtClean="0">
                                  <a:latin typeface="Cambria Math" panose="02040503050406030204" pitchFamily="18" charset="0"/>
                                </a:rPr>
                              </m:ctrlPr>
                            </m:dPr>
                            <m:e>
                              <m:r>
                                <a:rPr lang="es-ES" b="0" i="1" smtClean="0">
                                  <a:latin typeface="Cambria Math" panose="02040503050406030204" pitchFamily="18" charset="0"/>
                                </a:rPr>
                                <m:t>𝑘</m:t>
                              </m:r>
                              <m:r>
                                <a:rPr lang="es-ES" b="0" i="1" smtClean="0">
                                  <a:latin typeface="Cambria Math" panose="02040503050406030204" pitchFamily="18" charset="0"/>
                                </a:rPr>
                                <m:t>−1</m:t>
                              </m:r>
                            </m:e>
                          </m:d>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𝑘</m:t>
                              </m:r>
                            </m:sub>
                          </m:sSub>
                          <m:r>
                            <a:rPr lang="es-ES" b="0" i="1" smtClean="0">
                              <a:latin typeface="Cambria Math" panose="02040503050406030204" pitchFamily="18" charset="0"/>
                            </a:rPr>
                            <m:t>=</m:t>
                          </m:r>
                          <m:nary>
                            <m:naryPr>
                              <m:chr m:val="∑"/>
                              <m:supHide m:val="on"/>
                              <m:ctrlPr>
                                <a:rPr lang="es-ES" b="0" i="1" smtClean="0">
                                  <a:latin typeface="Cambria Math" panose="02040503050406030204" pitchFamily="18" charset="0"/>
                                </a:rPr>
                              </m:ctrlPr>
                            </m:naryPr>
                            <m:sub>
                              <m:r>
                                <m:rPr>
                                  <m:brk m:alnAt="7"/>
                                </m:rPr>
                                <a:rPr lang="es-ES" b="0" i="1" smtClean="0">
                                  <a:latin typeface="Cambria Math" panose="02040503050406030204" pitchFamily="18" charset="0"/>
                                </a:rPr>
                                <m:t>𝑘</m:t>
                              </m:r>
                              <m:r>
                                <a:rPr lang="es-ES" b="0" i="1" smtClean="0">
                                  <a:latin typeface="Cambria Math" panose="02040503050406030204" pitchFamily="18" charset="0"/>
                                </a:rPr>
                                <m:t>≥0</m:t>
                              </m:r>
                            </m:sub>
                            <m:sup/>
                            <m:e>
                              <m:r>
                                <a:rPr lang="es-ES" b="0" i="1" smtClean="0">
                                  <a:latin typeface="Cambria Math" panose="02040503050406030204" pitchFamily="18" charset="0"/>
                                </a:rPr>
                                <m:t>𝑘</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𝑘</m:t>
                                  </m:r>
                                </m:sub>
                              </m:sSub>
                              <m:r>
                                <a:rPr lang="es-ES" b="0" i="1" smtClean="0">
                                  <a:latin typeface="Cambria Math" panose="02040503050406030204" pitchFamily="18" charset="0"/>
                                </a:rPr>
                                <m:t>−</m:t>
                              </m:r>
                              <m:nary>
                                <m:naryPr>
                                  <m:chr m:val="∑"/>
                                  <m:supHide m:val="on"/>
                                  <m:ctrlPr>
                                    <a:rPr lang="es-ES" b="0" i="1" smtClean="0">
                                      <a:latin typeface="Cambria Math" panose="02040503050406030204" pitchFamily="18" charset="0"/>
                                    </a:rPr>
                                  </m:ctrlPr>
                                </m:naryPr>
                                <m:sub>
                                  <m:r>
                                    <m:rPr>
                                      <m:brk m:alnAt="7"/>
                                    </m:rPr>
                                    <a:rPr lang="es-ES" b="0" i="1" smtClean="0">
                                      <a:latin typeface="Cambria Math" panose="02040503050406030204" pitchFamily="18" charset="0"/>
                                    </a:rPr>
                                    <m:t>𝑘</m:t>
                                  </m:r>
                                  <m:r>
                                    <a:rPr lang="es-ES" b="0" i="1" smtClean="0">
                                      <a:latin typeface="Cambria Math" panose="02040503050406030204" pitchFamily="18" charset="0"/>
                                    </a:rPr>
                                    <m:t>≥1</m:t>
                                  </m:r>
                                </m:sub>
                                <m:sup/>
                                <m:e>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𝑘</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𝑛</m:t>
                                      </m:r>
                                    </m:num>
                                    <m:den>
                                      <m:r>
                                        <a:rPr lang="es-ES" b="0" i="1" smtClean="0">
                                          <a:latin typeface="Cambria Math" panose="02040503050406030204" pitchFamily="18" charset="0"/>
                                        </a:rPr>
                                        <m:t>𝑚</m:t>
                                      </m:r>
                                    </m:den>
                                  </m:f>
                                  <m:r>
                                    <a:rPr lang="es-ES" b="0" i="1" smtClean="0">
                                      <a:latin typeface="Cambria Math" panose="02040503050406030204" pitchFamily="18" charset="0"/>
                                    </a:rPr>
                                    <m:t>−1+</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0</m:t>
                                      </m:r>
                                    </m:sub>
                                  </m:sSub>
                                </m:e>
                              </m:nary>
                            </m:e>
                          </m:nary>
                        </m:e>
                      </m:nary>
                    </m:oMath>
                  </m:oMathPara>
                </a14:m>
                <a:endParaRPr lang="es-ES" dirty="0"/>
              </a:p>
              <a:p>
                <a:r>
                  <a:rPr lang="es-ES" dirty="0"/>
                  <a:t>Para calcular el número medio de colisiones total:</a:t>
                </a:r>
              </a:p>
              <a:p>
                <a:pPr lvl="1"/>
                <a:r>
                  <a:rPr lang="es-ES" dirty="0"/>
                  <a:t>Exacta: </a:t>
                </a:r>
                <a14:m>
                  <m:oMath xmlns:m="http://schemas.openxmlformats.org/officeDocument/2006/math">
                    <m:r>
                      <a:rPr lang="es-ES" b="0" i="1" smtClean="0">
                        <a:latin typeface="Cambria Math" panose="02040503050406030204" pitchFamily="18" charset="0"/>
                      </a:rPr>
                      <m:t>𝑐𝑜𝑙𝑙𝑖𝑠𝑖𝑜𝑛𝑠</m:t>
                    </m:r>
                    <m:r>
                      <a:rPr lang="es-ES" b="0" i="1" smtClean="0">
                        <a:latin typeface="Cambria Math" panose="02040503050406030204" pitchFamily="18" charset="0"/>
                      </a:rPr>
                      <m:t>∗</m:t>
                    </m:r>
                    <m:r>
                      <a:rPr lang="es-ES" b="0" i="1" smtClean="0">
                        <a:latin typeface="Cambria Math" panose="02040503050406030204" pitchFamily="18" charset="0"/>
                      </a:rPr>
                      <m:t>𝑚</m:t>
                    </m:r>
                  </m:oMath>
                </a14:m>
                <a:r>
                  <a:rPr lang="es-ES" dirty="0"/>
                  <a:t> (Complicada de calcular ya que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0</m:t>
                        </m:r>
                      </m:sub>
                    </m:sSub>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i="1">
                            <a:latin typeface="Cambria Math" panose="02040503050406030204" pitchFamily="18" charset="0"/>
                          </a:rPr>
                          <m:t>(1−</m:t>
                        </m:r>
                        <m:sSup>
                          <m:sSupPr>
                            <m:ctrlPr>
                              <a:rPr lang="es-ES" i="1">
                                <a:latin typeface="Cambria Math" panose="02040503050406030204" pitchFamily="18" charset="0"/>
                              </a:rPr>
                            </m:ctrlPr>
                          </m:sSupPr>
                          <m:e>
                            <m:r>
                              <a:rPr lang="es-ES" i="1">
                                <a:latin typeface="Cambria Math" panose="02040503050406030204" pitchFamily="18" charset="0"/>
                              </a:rPr>
                              <m:t>𝑚</m:t>
                            </m:r>
                          </m:e>
                          <m:sup>
                            <m:r>
                              <a:rPr lang="es-ES" i="1">
                                <a:latin typeface="Cambria Math" panose="02040503050406030204" pitchFamily="18" charset="0"/>
                              </a:rPr>
                              <m:t>−1</m:t>
                            </m:r>
                          </m:sup>
                        </m:sSup>
                        <m:r>
                          <a:rPr lang="es-ES" i="1">
                            <a:latin typeface="Cambria Math" panose="02040503050406030204" pitchFamily="18" charset="0"/>
                          </a:rPr>
                          <m:t>)</m:t>
                        </m:r>
                      </m:e>
                      <m:sup>
                        <m:r>
                          <a:rPr lang="es-ES" b="0" i="1" smtClean="0">
                            <a:latin typeface="Cambria Math" panose="02040503050406030204" pitchFamily="18" charset="0"/>
                          </a:rPr>
                          <m:t>𝑛</m:t>
                        </m:r>
                      </m:sup>
                    </m:sSup>
                    <m:r>
                      <a:rPr lang="es-ES" b="0" i="1" smtClean="0">
                        <a:latin typeface="Cambria Math" panose="02040503050406030204" pitchFamily="18" charset="0"/>
                      </a:rPr>
                      <m:t>=1−</m:t>
                    </m:r>
                    <m:r>
                      <a:rPr lang="es-ES" b="0" i="1" smtClean="0">
                        <a:latin typeface="Cambria Math" panose="02040503050406030204" pitchFamily="18" charset="0"/>
                      </a:rPr>
                      <m:t>𝑛</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𝑚</m:t>
                        </m:r>
                      </m:e>
                      <m:sup>
                        <m:r>
                          <a:rPr lang="es-ES" b="0" i="1" smtClean="0">
                            <a:latin typeface="Cambria Math" panose="02040503050406030204" pitchFamily="18" charset="0"/>
                          </a:rPr>
                          <m:t>−1</m:t>
                        </m:r>
                      </m:sup>
                    </m:sSup>
                    <m:r>
                      <a:rPr lang="es-ES" b="0" i="1" smtClean="0">
                        <a:latin typeface="Cambria Math" panose="02040503050406030204" pitchFamily="18" charset="0"/>
                      </a:rPr>
                      <m:t>+</m:t>
                    </m:r>
                    <m:d>
                      <m:dPr>
                        <m:ctrlPr>
                          <a:rPr lang="es-ES" b="0" i="1" smtClean="0">
                            <a:latin typeface="Cambria Math" panose="02040503050406030204" pitchFamily="18" charset="0"/>
                          </a:rPr>
                        </m:ctrlPr>
                      </m:dPr>
                      <m:e>
                        <m:m>
                          <m:mPr>
                            <m:mcs>
                              <m:mc>
                                <m:mcPr>
                                  <m:count m:val="1"/>
                                  <m:mcJc m:val="center"/>
                                </m:mcPr>
                              </m:mc>
                            </m:mcs>
                            <m:ctrlPr>
                              <a:rPr lang="es-ES" i="1">
                                <a:latin typeface="Cambria Math" panose="02040503050406030204" pitchFamily="18" charset="0"/>
                              </a:rPr>
                            </m:ctrlPr>
                          </m:mPr>
                          <m:mr>
                            <m:e>
                              <m:r>
                                <m:rPr>
                                  <m:brk m:alnAt="7"/>
                                </m:rPr>
                                <a:rPr lang="es-ES" i="1">
                                  <a:latin typeface="Cambria Math" panose="02040503050406030204" pitchFamily="18" charset="0"/>
                                </a:rPr>
                                <m:t>𝑛</m:t>
                              </m:r>
                            </m:e>
                          </m:mr>
                          <m:mr>
                            <m:e>
                              <m:r>
                                <a:rPr lang="es-ES" i="1">
                                  <a:latin typeface="Cambria Math" panose="02040503050406030204" pitchFamily="18" charset="0"/>
                                </a:rPr>
                                <m:t>2</m:t>
                              </m:r>
                            </m:e>
                          </m:mr>
                        </m:m>
                      </m:e>
                    </m:d>
                    <m:sSup>
                      <m:sSupPr>
                        <m:ctrlPr>
                          <a:rPr lang="es-ES" b="0" i="1" smtClean="0">
                            <a:latin typeface="Cambria Math" panose="02040503050406030204" pitchFamily="18" charset="0"/>
                          </a:rPr>
                        </m:ctrlPr>
                      </m:sSupPr>
                      <m:e>
                        <m:r>
                          <a:rPr lang="es-ES" b="0" i="1" smtClean="0">
                            <a:latin typeface="Cambria Math" panose="02040503050406030204" pitchFamily="18" charset="0"/>
                          </a:rPr>
                          <m:t>𝑚</m:t>
                        </m:r>
                      </m:e>
                      <m:sup>
                        <m:r>
                          <a:rPr lang="es-ES" b="0" i="1" smtClean="0">
                            <a:latin typeface="Cambria Math" panose="02040503050406030204" pitchFamily="18" charset="0"/>
                          </a:rPr>
                          <m:t>−2</m:t>
                        </m:r>
                      </m:sup>
                    </m:sSup>
                    <m:r>
                      <a:rPr lang="es-ES" b="0" i="1" smtClean="0">
                        <a:latin typeface="Cambria Math" panose="02040503050406030204" pitchFamily="18" charset="0"/>
                      </a:rPr>
                      <m:t>−</m:t>
                    </m:r>
                    <m:r>
                      <a:rPr lang="es-ES" b="0" i="1" smtClean="0">
                        <a:latin typeface="Cambria Math" panose="02040503050406030204" pitchFamily="18" charset="0"/>
                      </a:rPr>
                      <m:t>𝑠𝑚𝑎𝑙𝑙𝑒𝑟</m:t>
                    </m:r>
                    <m:r>
                      <a:rPr lang="es-ES" b="0" i="1" smtClean="0">
                        <a:latin typeface="Cambria Math" panose="02040503050406030204" pitchFamily="18" charset="0"/>
                      </a:rPr>
                      <m:t> </m:t>
                    </m:r>
                    <m:r>
                      <a:rPr lang="es-ES" b="0" i="1" smtClean="0">
                        <a:latin typeface="Cambria Math" panose="02040503050406030204" pitchFamily="18" charset="0"/>
                      </a:rPr>
                      <m:t>𝑡𝑒𝑟𝑚𝑠</m:t>
                    </m:r>
                  </m:oMath>
                </a14:m>
                <a:r>
                  <a:rPr lang="es-ES" dirty="0"/>
                  <a:t>)</a:t>
                </a:r>
              </a:p>
              <a:p>
                <a:pPr lvl="1"/>
                <a:r>
                  <a:rPr lang="es-ES" dirty="0"/>
                  <a:t>Aproximada: </a:t>
                </a:r>
                <a14:m>
                  <m:oMath xmlns:m="http://schemas.openxmlformats.org/officeDocument/2006/math">
                    <m:f>
                      <m:fPr>
                        <m:type m:val="lin"/>
                        <m:ctrlPr>
                          <a:rPr lang="es-ES" i="1">
                            <a:latin typeface="Cambria Math" panose="02040503050406030204" pitchFamily="18" charset="0"/>
                          </a:rPr>
                        </m:ctrlPr>
                      </m:fPr>
                      <m:num>
                        <m:sSup>
                          <m:sSupPr>
                            <m:ctrlPr>
                              <a:rPr lang="es-ES" i="1">
                                <a:latin typeface="Cambria Math" panose="02040503050406030204" pitchFamily="18" charset="0"/>
                              </a:rPr>
                            </m:ctrlPr>
                          </m:sSupPr>
                          <m:e>
                            <m:r>
                              <a:rPr lang="es-ES" i="1">
                                <a:latin typeface="Cambria Math" panose="02040503050406030204" pitchFamily="18" charset="0"/>
                              </a:rPr>
                              <m:t>𝑛</m:t>
                            </m:r>
                          </m:e>
                          <m:sup>
                            <m:r>
                              <a:rPr lang="es-ES" i="1">
                                <a:latin typeface="Cambria Math" panose="02040503050406030204" pitchFamily="18" charset="0"/>
                              </a:rPr>
                              <m:t>2</m:t>
                            </m:r>
                          </m:sup>
                        </m:sSup>
                      </m:num>
                      <m:den>
                        <m:r>
                          <a:rPr lang="es-ES" i="1">
                            <a:latin typeface="Cambria Math" panose="02040503050406030204" pitchFamily="18" charset="0"/>
                          </a:rPr>
                          <m:t>(2</m:t>
                        </m:r>
                        <m:r>
                          <a:rPr lang="es-ES" i="1">
                            <a:latin typeface="Cambria Math" panose="02040503050406030204" pitchFamily="18" charset="0"/>
                          </a:rPr>
                          <m:t>𝑚</m:t>
                        </m:r>
                        <m:r>
                          <a:rPr lang="es-ES" i="1">
                            <a:latin typeface="Cambria Math" panose="02040503050406030204" pitchFamily="18" charset="0"/>
                          </a:rPr>
                          <m:t>)</m:t>
                        </m:r>
                      </m:den>
                    </m:f>
                  </m:oMath>
                </a14:m>
                <a:r>
                  <a:rPr lang="es-ES" dirty="0"/>
                  <a:t> (Es mínimamente mayor que la exacta)</a:t>
                </a:r>
              </a:p>
              <a:p>
                <a:r>
                  <a:rPr lang="es-ES" dirty="0"/>
                  <a:t>El contraste mide el número de </a:t>
                </a:r>
                <a:r>
                  <a:rPr lang="es-ES" b="1" dirty="0"/>
                  <a:t>colisiones</a:t>
                </a:r>
                <a:r>
                  <a:rPr lang="es-ES" dirty="0"/>
                  <a:t> y si este es muy alto o muy bajo se rechaza el generador</a:t>
                </a:r>
              </a:p>
            </p:txBody>
          </p:sp>
        </mc:Choice>
        <mc:Fallback xmlns="">
          <p:sp>
            <p:nvSpPr>
              <p:cNvPr id="5" name="Marcador de contenido 4">
                <a:extLst>
                  <a:ext uri="{FF2B5EF4-FFF2-40B4-BE49-F238E27FC236}">
                    <a16:creationId xmlns:a16="http://schemas.microsoft.com/office/drawing/2014/main" id="{490F3FC6-A08F-4363-8BF8-E3BF57EE92E5}"/>
                  </a:ext>
                </a:extLst>
              </p:cNvPr>
              <p:cNvSpPr>
                <a:spLocks noGrp="1" noRot="1" noChangeAspect="1" noMove="1" noResize="1" noEditPoints="1" noAdjustHandles="1" noChangeArrowheads="1" noChangeShapeType="1" noTextEdit="1"/>
              </p:cNvSpPr>
              <p:nvPr>
                <p:ph idx="1"/>
              </p:nvPr>
            </p:nvSpPr>
            <p:spPr>
              <a:xfrm>
                <a:off x="838199" y="1825625"/>
                <a:ext cx="11241948" cy="4351338"/>
              </a:xfrm>
              <a:blipFill>
                <a:blip r:embed="rId3"/>
                <a:stretch>
                  <a:fillRect l="-434" t="-2521" b="-280"/>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p:txBody>
          <a:bodyPr/>
          <a:lstStyle/>
          <a:p>
            <a:r>
              <a:rPr lang="es-ES" dirty="0">
                <a:solidFill>
                  <a:srgbClr val="0070C0"/>
                </a:solidFill>
              </a:rPr>
              <a:t>Contraste </a:t>
            </a:r>
            <a:r>
              <a:rPr lang="es-ES" dirty="0" err="1">
                <a:solidFill>
                  <a:srgbClr val="0070C0"/>
                </a:solidFill>
              </a:rPr>
              <a:t>Collision</a:t>
            </a:r>
            <a:r>
              <a:rPr lang="es-ES" dirty="0">
                <a:solidFill>
                  <a:srgbClr val="0070C0"/>
                </a:solidFill>
              </a:rPr>
              <a:t>. Introducción</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6" name="Marcador de número de diapositiva 8">
            <a:extLst>
              <a:ext uri="{FF2B5EF4-FFF2-40B4-BE49-F238E27FC236}">
                <a16:creationId xmlns:a16="http://schemas.microsoft.com/office/drawing/2014/main" id="{9C7457B7-6272-4706-9702-32967DCBC329}"/>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7</a:t>
            </a:fld>
            <a:r>
              <a:rPr lang="es-ES" sz="1800" dirty="0"/>
              <a:t>/17</a:t>
            </a:r>
            <a:endParaRPr lang="es-ES" dirty="0"/>
          </a:p>
        </p:txBody>
      </p:sp>
    </p:spTree>
    <p:extLst>
      <p:ext uri="{BB962C8B-B14F-4D97-AF65-F5344CB8AC3E}">
        <p14:creationId xmlns:p14="http://schemas.microsoft.com/office/powerpoint/2010/main" val="133540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490F3FC6-A08F-4363-8BF8-E3BF57EE92E5}"/>
                  </a:ext>
                </a:extLst>
              </p:cNvPr>
              <p:cNvSpPr>
                <a:spLocks noGrp="1"/>
              </p:cNvSpPr>
              <p:nvPr>
                <p:ph idx="1"/>
              </p:nvPr>
            </p:nvSpPr>
            <p:spPr>
              <a:xfrm>
                <a:off x="838199" y="1825625"/>
                <a:ext cx="11241948" cy="4351338"/>
              </a:xfrm>
            </p:spPr>
            <p:txBody>
              <a:bodyPr/>
              <a:lstStyle/>
              <a:p>
                <a:r>
                  <a:rPr lang="es-ES" dirty="0"/>
                  <a:t>Este contraste permite evaluar generadores en más de una dimensión</a:t>
                </a:r>
              </a:p>
              <a:p>
                <a:r>
                  <a:rPr lang="es-ES" dirty="0"/>
                  <a:t>Imaginemos que tenemos </a:t>
                </a:r>
                <a14:m>
                  <m:oMath xmlns:m="http://schemas.openxmlformats.org/officeDocument/2006/math">
                    <m:r>
                      <a:rPr lang="es-ES" b="0" i="1" smtClean="0">
                        <a:latin typeface="Cambria Math" panose="02040503050406030204" pitchFamily="18" charset="0"/>
                      </a:rPr>
                      <m:t>𝑚</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2</m:t>
                        </m:r>
                      </m:e>
                      <m:sup>
                        <m:r>
                          <a:rPr lang="es-ES" b="0" i="1" smtClean="0">
                            <a:latin typeface="Cambria Math" panose="02040503050406030204" pitchFamily="18" charset="0"/>
                          </a:rPr>
                          <m:t>4</m:t>
                        </m:r>
                      </m:sup>
                    </m:sSup>
                    <m:r>
                      <a:rPr lang="es-ES" b="0" i="1" smtClean="0">
                        <a:latin typeface="Cambria Math" panose="02040503050406030204" pitchFamily="18" charset="0"/>
                      </a:rPr>
                      <m:t>  </m:t>
                    </m:r>
                    <m:r>
                      <a:rPr lang="es-ES" b="0" i="1" smtClean="0">
                        <a:latin typeface="Cambria Math" panose="02040503050406030204" pitchFamily="18" charset="0"/>
                      </a:rPr>
                      <m:t>𝑛</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2</m:t>
                        </m:r>
                      </m:e>
                      <m:sup>
                        <m:r>
                          <a:rPr lang="es-ES" b="0" i="1" smtClean="0">
                            <a:latin typeface="Cambria Math" panose="02040503050406030204" pitchFamily="18" charset="0"/>
                          </a:rPr>
                          <m:t>2</m:t>
                        </m:r>
                      </m:sup>
                    </m:sSup>
                    <m:r>
                      <a:rPr lang="es-ES" b="0" i="1" smtClean="0">
                        <a:latin typeface="Cambria Math" panose="02040503050406030204" pitchFamily="18" charset="0"/>
                      </a:rPr>
                      <m:t>  </m:t>
                    </m:r>
                    <m:r>
                      <a:rPr lang="es-ES" b="0" i="1" smtClean="0">
                        <a:latin typeface="Cambria Math" panose="02040503050406030204" pitchFamily="18" charset="0"/>
                      </a:rPr>
                      <m:t>𝑑𝑖𝑚𝑒𝑛𝑠𝑖𝑜𝑛𝑠</m:t>
                    </m:r>
                    <m:r>
                      <a:rPr lang="es-ES" b="0" i="1" smtClean="0">
                        <a:latin typeface="Cambria Math" panose="02040503050406030204" pitchFamily="18" charset="0"/>
                      </a:rPr>
                      <m:t>=4</m:t>
                    </m:r>
                  </m:oMath>
                </a14:m>
                <a:endParaRPr lang="es-ES" dirty="0"/>
              </a:p>
              <a:p>
                <a:r>
                  <a:rPr lang="es-ES" dirty="0"/>
                  <a:t>Con </a:t>
                </a:r>
                <a14:m>
                  <m:oMath xmlns:m="http://schemas.openxmlformats.org/officeDocument/2006/math">
                    <m:r>
                      <a:rPr lang="es-ES" b="0" i="1" smtClean="0">
                        <a:latin typeface="Cambria Math" panose="02040503050406030204" pitchFamily="18" charset="0"/>
                      </a:rPr>
                      <m:t>𝑑</m:t>
                    </m:r>
                    <m:r>
                      <a:rPr lang="es-ES" b="0" i="1" smtClean="0">
                        <a:latin typeface="Cambria Math" panose="02040503050406030204" pitchFamily="18" charset="0"/>
                      </a:rPr>
                      <m:t>=2</m:t>
                    </m:r>
                  </m:oMath>
                </a14:m>
                <a:r>
                  <a:rPr lang="es-ES" dirty="0"/>
                  <a:t> generamos vectores de 4 dimensiones a partir de la muestra inicial </a:t>
                </a:r>
                <a14:m>
                  <m:oMath xmlns:m="http://schemas.openxmlformats.org/officeDocument/2006/math">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𝑈</m:t>
                        </m:r>
                      </m:e>
                    </m:d>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𝑈</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𝑈</m:t>
                        </m:r>
                      </m:e>
                      <m:sub>
                        <m:r>
                          <a:rPr lang="es-ES" b="0" i="1" smtClean="0">
                            <a:latin typeface="Cambria Math" panose="02040503050406030204" pitchFamily="18" charset="0"/>
                          </a:rPr>
                          <m:t>1</m:t>
                        </m:r>
                      </m:sub>
                    </m:sSub>
                    <m:r>
                      <a:rPr lang="es-ES" i="1">
                        <a:latin typeface="Cambria Math" panose="02040503050406030204" pitchFamily="18" charset="0"/>
                      </a:rPr>
                      <m:t>,</m:t>
                    </m:r>
                  </m:oMath>
                </a14:m>
                <a:r>
                  <a:rPr lang="es-ES" dirty="0"/>
                  <a: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𝑈</m:t>
                        </m:r>
                      </m:e>
                      <m:sub>
                        <m:r>
                          <a:rPr lang="es-ES" b="0" i="1" smtClean="0">
                            <a:latin typeface="Cambria Math" panose="02040503050406030204" pitchFamily="18" charset="0"/>
                          </a:rPr>
                          <m:t>2</m:t>
                        </m:r>
                      </m:sub>
                    </m:sSub>
                    <m:r>
                      <a:rPr lang="es-ES" i="1">
                        <a:latin typeface="Cambria Math" panose="02040503050406030204" pitchFamily="18" charset="0"/>
                      </a:rPr>
                      <m:t>,</m:t>
                    </m:r>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𝑈</m:t>
                        </m:r>
                      </m:e>
                      <m:sub>
                        <m:r>
                          <a:rPr lang="es-ES" b="0" i="1" smtClean="0">
                            <a:latin typeface="Cambria Math" panose="02040503050406030204" pitchFamily="18" charset="0"/>
                          </a:rPr>
                          <m:t>𝑛</m:t>
                        </m:r>
                        <m:r>
                          <a:rPr lang="es-ES" b="0" i="1" smtClean="0">
                            <a:latin typeface="Cambria Math" panose="02040503050406030204" pitchFamily="18" charset="0"/>
                          </a:rPr>
                          <m:t>−1</m:t>
                        </m:r>
                      </m:sub>
                    </m:sSub>
                  </m:oMath>
                </a14:m>
                <a:r>
                  <a:rPr lang="es-ES" dirty="0"/>
                  <a:t> de la forma:</a:t>
                </a:r>
              </a:p>
              <a:p>
                <a:pPr lvl="1"/>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𝑗</m:t>
                        </m:r>
                      </m:sub>
                    </m:sSub>
                    <m:r>
                      <a:rPr lang="es-ES" b="0" i="1" smtClean="0">
                        <a:latin typeface="Cambria Math" panose="02040503050406030204" pitchFamily="18" charset="0"/>
                      </a:rPr>
                      <m:t>=</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𝑌</m:t>
                            </m:r>
                          </m:e>
                          <m:sub>
                            <m:r>
                              <a:rPr lang="es-ES" b="0" i="1" smtClean="0">
                                <a:latin typeface="Cambria Math" panose="02040503050406030204" pitchFamily="18" charset="0"/>
                              </a:rPr>
                              <m:t>4</m:t>
                            </m:r>
                            <m:r>
                              <a:rPr lang="es-ES" b="0" i="1" smtClean="0">
                                <a:latin typeface="Cambria Math" panose="02040503050406030204" pitchFamily="18" charset="0"/>
                              </a:rPr>
                              <m:t>𝑗</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+2</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+3</m:t>
                            </m:r>
                          </m:sub>
                        </m:sSub>
                      </m:e>
                    </m:d>
                    <m:r>
                      <a:rPr lang="es-ES" b="0" i="1" smtClean="0">
                        <a:latin typeface="Cambria Math" panose="02040503050406030204" pitchFamily="18" charset="0"/>
                      </a:rPr>
                      <m:t> </m:t>
                    </m:r>
                    <m:r>
                      <a:rPr lang="es-ES" b="0" i="1" smtClean="0">
                        <a:latin typeface="Cambria Math" panose="02040503050406030204" pitchFamily="18" charset="0"/>
                      </a:rPr>
                      <m:t>𝑐𝑜𝑛</m:t>
                    </m:r>
                    <m:r>
                      <a:rPr lang="es-ES" b="0" i="1" smtClean="0">
                        <a:latin typeface="Cambria Math" panose="02040503050406030204" pitchFamily="18" charset="0"/>
                      </a:rPr>
                      <m:t> 0≤</m:t>
                    </m:r>
                    <m:r>
                      <a:rPr lang="es-ES" b="0" i="1" smtClean="0">
                        <a:latin typeface="Cambria Math" panose="02040503050406030204" pitchFamily="18" charset="0"/>
                      </a:rPr>
                      <m:t>𝑗</m:t>
                    </m:r>
                    <m:r>
                      <a:rPr lang="es-ES" b="0" i="1" smtClean="0">
                        <a:latin typeface="Cambria Math" panose="02040503050406030204" pitchFamily="18" charset="0"/>
                      </a:rPr>
                      <m:t>&lt;</m:t>
                    </m:r>
                    <m:r>
                      <a:rPr lang="es-ES" b="0" i="1" smtClean="0">
                        <a:latin typeface="Cambria Math" panose="02040503050406030204" pitchFamily="18" charset="0"/>
                      </a:rPr>
                      <m:t>𝑛</m:t>
                    </m:r>
                  </m:oMath>
                </a14:m>
                <a:r>
                  <a:rPr lang="es-ES" dirty="0"/>
                  <a:t> y en donde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𝑗</m:t>
                        </m:r>
                      </m:sub>
                    </m:sSub>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𝑑</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𝑈</m:t>
                            </m:r>
                          </m:e>
                          <m:sub>
                            <m:r>
                              <a:rPr lang="es-ES" b="0" i="1" smtClean="0">
                                <a:latin typeface="Cambria Math" panose="02040503050406030204" pitchFamily="18" charset="0"/>
                              </a:rPr>
                              <m:t>𝑗</m:t>
                            </m:r>
                          </m:sub>
                        </m:sSub>
                      </m:e>
                    </m:d>
                  </m:oMath>
                </a14:m>
                <a:endParaRPr lang="es-ES" dirty="0"/>
              </a:p>
              <a:p>
                <a:r>
                  <a:rPr lang="es-ES" dirty="0"/>
                  <a:t>Se genera una tabla de m bits inicializados a 0</a:t>
                </a:r>
              </a:p>
              <a:p>
                <a:r>
                  <a:rPr lang="es-ES" dirty="0"/>
                  <a:t>Con cada valor extraído de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𝑗</m:t>
                        </m:r>
                      </m:sub>
                    </m:sSub>
                  </m:oMath>
                </a14:m>
                <a:r>
                  <a:rPr lang="es-ES" dirty="0"/>
                  <a:t> indexamos en la tabla anterior:</a:t>
                </a:r>
              </a:p>
              <a:p>
                <a:pPr lvl="1"/>
                <a:r>
                  <a:rPr lang="es-ES" dirty="0"/>
                  <a:t>Si en la tabla había un 0 lo cambiamos por un 1</a:t>
                </a:r>
              </a:p>
              <a:p>
                <a:pPr lvl="1"/>
                <a:r>
                  <a:rPr lang="es-ES" dirty="0"/>
                  <a:t>Si en la tabla había un 1 incrementamos en uno el número de colisiones</a:t>
                </a:r>
              </a:p>
            </p:txBody>
          </p:sp>
        </mc:Choice>
        <mc:Fallback xmlns="">
          <p:sp>
            <p:nvSpPr>
              <p:cNvPr id="5" name="Marcador de contenido 4">
                <a:extLst>
                  <a:ext uri="{FF2B5EF4-FFF2-40B4-BE49-F238E27FC236}">
                    <a16:creationId xmlns:a16="http://schemas.microsoft.com/office/drawing/2014/main" id="{490F3FC6-A08F-4363-8BF8-E3BF57EE92E5}"/>
                  </a:ext>
                </a:extLst>
              </p:cNvPr>
              <p:cNvSpPr>
                <a:spLocks noGrp="1" noRot="1" noChangeAspect="1" noMove="1" noResize="1" noEditPoints="1" noAdjustHandles="1" noChangeArrowheads="1" noChangeShapeType="1" noTextEdit="1"/>
              </p:cNvSpPr>
              <p:nvPr>
                <p:ph idx="1"/>
              </p:nvPr>
            </p:nvSpPr>
            <p:spPr>
              <a:xfrm>
                <a:off x="838199" y="1825625"/>
                <a:ext cx="11241948" cy="4351338"/>
              </a:xfrm>
              <a:blipFill>
                <a:blip r:embed="rId3"/>
                <a:stretch>
                  <a:fillRect l="-921" t="-2381"/>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p:txBody>
          <a:bodyPr/>
          <a:lstStyle/>
          <a:p>
            <a:r>
              <a:rPr lang="es-ES" dirty="0">
                <a:solidFill>
                  <a:srgbClr val="0070C0"/>
                </a:solidFill>
              </a:rPr>
              <a:t>Contraste </a:t>
            </a:r>
            <a:r>
              <a:rPr lang="es-ES" dirty="0" err="1">
                <a:solidFill>
                  <a:srgbClr val="0070C0"/>
                </a:solidFill>
              </a:rPr>
              <a:t>Collision</a:t>
            </a:r>
            <a:r>
              <a:rPr lang="es-ES" dirty="0">
                <a:solidFill>
                  <a:srgbClr val="0070C0"/>
                </a:solidFill>
              </a:rPr>
              <a:t>. Procedimiento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6" name="Marcador de número de diapositiva 8">
            <a:extLst>
              <a:ext uri="{FF2B5EF4-FFF2-40B4-BE49-F238E27FC236}">
                <a16:creationId xmlns:a16="http://schemas.microsoft.com/office/drawing/2014/main" id="{B4111E2E-AE86-40C0-9BBC-7DF29C290118}"/>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8</a:t>
            </a:fld>
            <a:r>
              <a:rPr lang="es-ES" sz="1800" dirty="0"/>
              <a:t>/17</a:t>
            </a:r>
            <a:endParaRPr lang="es-ES" dirty="0"/>
          </a:p>
        </p:txBody>
      </p:sp>
    </p:spTree>
    <p:extLst>
      <p:ext uri="{BB962C8B-B14F-4D97-AF65-F5344CB8AC3E}">
        <p14:creationId xmlns:p14="http://schemas.microsoft.com/office/powerpoint/2010/main" val="3803510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F8858-A414-4532-B6D4-57C8CE39DD38}"/>
              </a:ext>
            </a:extLst>
          </p:cNvPr>
          <p:cNvSpPr>
            <a:spLocks noGrp="1"/>
          </p:cNvSpPr>
          <p:nvPr>
            <p:ph type="title"/>
          </p:nvPr>
        </p:nvSpPr>
        <p:spPr>
          <a:xfrm>
            <a:off x="577889" y="52289"/>
            <a:ext cx="10515600" cy="1325563"/>
          </a:xfrm>
        </p:spPr>
        <p:txBody>
          <a:bodyPr/>
          <a:lstStyle/>
          <a:p>
            <a:r>
              <a:rPr lang="es-ES" dirty="0">
                <a:solidFill>
                  <a:srgbClr val="0070C0"/>
                </a:solidFill>
              </a:rPr>
              <a:t>Contraste </a:t>
            </a:r>
            <a:r>
              <a:rPr lang="es-ES" dirty="0" err="1">
                <a:solidFill>
                  <a:srgbClr val="0070C0"/>
                </a:solidFill>
              </a:rPr>
              <a:t>Collision</a:t>
            </a:r>
            <a:r>
              <a:rPr lang="es-ES" dirty="0">
                <a:solidFill>
                  <a:srgbClr val="0070C0"/>
                </a:solidFill>
              </a:rPr>
              <a:t>. Procedimiento</a:t>
            </a:r>
            <a:endParaRPr lang="es-ES" dirty="0"/>
          </a:p>
        </p:txBody>
      </p:sp>
      <p:graphicFrame>
        <p:nvGraphicFramePr>
          <p:cNvPr id="19" name="Tabla 18">
            <a:extLst>
              <a:ext uri="{FF2B5EF4-FFF2-40B4-BE49-F238E27FC236}">
                <a16:creationId xmlns:a16="http://schemas.microsoft.com/office/drawing/2014/main" id="{354703E8-2CAB-489B-84A2-8DB60452E2AD}"/>
              </a:ext>
            </a:extLst>
          </p:cNvPr>
          <p:cNvGraphicFramePr>
            <a:graphicFrameLocks noGrp="1"/>
          </p:cNvGraphicFramePr>
          <p:nvPr>
            <p:extLst>
              <p:ext uri="{D42A27DB-BD31-4B8C-83A1-F6EECF244321}">
                <p14:modId xmlns:p14="http://schemas.microsoft.com/office/powerpoint/2010/main" val="2103486873"/>
              </p:ext>
            </p:extLst>
          </p:nvPr>
        </p:nvGraphicFramePr>
        <p:xfrm>
          <a:off x="737307" y="1922302"/>
          <a:ext cx="5751136" cy="1024137"/>
        </p:xfrm>
        <a:graphic>
          <a:graphicData uri="http://schemas.openxmlformats.org/drawingml/2006/table">
            <a:tbl>
              <a:tblPr/>
              <a:tblGrid>
                <a:gridCol w="359446">
                  <a:extLst>
                    <a:ext uri="{9D8B030D-6E8A-4147-A177-3AD203B41FA5}">
                      <a16:colId xmlns:a16="http://schemas.microsoft.com/office/drawing/2014/main" val="405424520"/>
                    </a:ext>
                  </a:extLst>
                </a:gridCol>
                <a:gridCol w="359446">
                  <a:extLst>
                    <a:ext uri="{9D8B030D-6E8A-4147-A177-3AD203B41FA5}">
                      <a16:colId xmlns:a16="http://schemas.microsoft.com/office/drawing/2014/main" val="1172894029"/>
                    </a:ext>
                  </a:extLst>
                </a:gridCol>
                <a:gridCol w="359446">
                  <a:extLst>
                    <a:ext uri="{9D8B030D-6E8A-4147-A177-3AD203B41FA5}">
                      <a16:colId xmlns:a16="http://schemas.microsoft.com/office/drawing/2014/main" val="4203486289"/>
                    </a:ext>
                  </a:extLst>
                </a:gridCol>
                <a:gridCol w="359446">
                  <a:extLst>
                    <a:ext uri="{9D8B030D-6E8A-4147-A177-3AD203B41FA5}">
                      <a16:colId xmlns:a16="http://schemas.microsoft.com/office/drawing/2014/main" val="3057670875"/>
                    </a:ext>
                  </a:extLst>
                </a:gridCol>
                <a:gridCol w="359446">
                  <a:extLst>
                    <a:ext uri="{9D8B030D-6E8A-4147-A177-3AD203B41FA5}">
                      <a16:colId xmlns:a16="http://schemas.microsoft.com/office/drawing/2014/main" val="1722307808"/>
                    </a:ext>
                  </a:extLst>
                </a:gridCol>
                <a:gridCol w="359446">
                  <a:extLst>
                    <a:ext uri="{9D8B030D-6E8A-4147-A177-3AD203B41FA5}">
                      <a16:colId xmlns:a16="http://schemas.microsoft.com/office/drawing/2014/main" val="66409509"/>
                    </a:ext>
                  </a:extLst>
                </a:gridCol>
                <a:gridCol w="359446">
                  <a:extLst>
                    <a:ext uri="{9D8B030D-6E8A-4147-A177-3AD203B41FA5}">
                      <a16:colId xmlns:a16="http://schemas.microsoft.com/office/drawing/2014/main" val="1147463793"/>
                    </a:ext>
                  </a:extLst>
                </a:gridCol>
                <a:gridCol w="359446">
                  <a:extLst>
                    <a:ext uri="{9D8B030D-6E8A-4147-A177-3AD203B41FA5}">
                      <a16:colId xmlns:a16="http://schemas.microsoft.com/office/drawing/2014/main" val="3052446920"/>
                    </a:ext>
                  </a:extLst>
                </a:gridCol>
                <a:gridCol w="359446">
                  <a:extLst>
                    <a:ext uri="{9D8B030D-6E8A-4147-A177-3AD203B41FA5}">
                      <a16:colId xmlns:a16="http://schemas.microsoft.com/office/drawing/2014/main" val="3699683753"/>
                    </a:ext>
                  </a:extLst>
                </a:gridCol>
                <a:gridCol w="359446">
                  <a:extLst>
                    <a:ext uri="{9D8B030D-6E8A-4147-A177-3AD203B41FA5}">
                      <a16:colId xmlns:a16="http://schemas.microsoft.com/office/drawing/2014/main" val="928622254"/>
                    </a:ext>
                  </a:extLst>
                </a:gridCol>
                <a:gridCol w="359446">
                  <a:extLst>
                    <a:ext uri="{9D8B030D-6E8A-4147-A177-3AD203B41FA5}">
                      <a16:colId xmlns:a16="http://schemas.microsoft.com/office/drawing/2014/main" val="2496279240"/>
                    </a:ext>
                  </a:extLst>
                </a:gridCol>
                <a:gridCol w="359446">
                  <a:extLst>
                    <a:ext uri="{9D8B030D-6E8A-4147-A177-3AD203B41FA5}">
                      <a16:colId xmlns:a16="http://schemas.microsoft.com/office/drawing/2014/main" val="3322225428"/>
                    </a:ext>
                  </a:extLst>
                </a:gridCol>
                <a:gridCol w="359446">
                  <a:extLst>
                    <a:ext uri="{9D8B030D-6E8A-4147-A177-3AD203B41FA5}">
                      <a16:colId xmlns:a16="http://schemas.microsoft.com/office/drawing/2014/main" val="3959769857"/>
                    </a:ext>
                  </a:extLst>
                </a:gridCol>
                <a:gridCol w="359446">
                  <a:extLst>
                    <a:ext uri="{9D8B030D-6E8A-4147-A177-3AD203B41FA5}">
                      <a16:colId xmlns:a16="http://schemas.microsoft.com/office/drawing/2014/main" val="85018123"/>
                    </a:ext>
                  </a:extLst>
                </a:gridCol>
                <a:gridCol w="359446">
                  <a:extLst>
                    <a:ext uri="{9D8B030D-6E8A-4147-A177-3AD203B41FA5}">
                      <a16:colId xmlns:a16="http://schemas.microsoft.com/office/drawing/2014/main" val="924386277"/>
                    </a:ext>
                  </a:extLst>
                </a:gridCol>
                <a:gridCol w="359446">
                  <a:extLst>
                    <a:ext uri="{9D8B030D-6E8A-4147-A177-3AD203B41FA5}">
                      <a16:colId xmlns:a16="http://schemas.microsoft.com/office/drawing/2014/main" val="3198681189"/>
                    </a:ext>
                  </a:extLst>
                </a:gridCol>
              </a:tblGrid>
              <a:tr h="341379">
                <a:tc>
                  <a:txBody>
                    <a:bodyPr/>
                    <a:lstStyle/>
                    <a:p>
                      <a:pPr algn="ctr" fontAlgn="ctr"/>
                      <a:r>
                        <a:rPr lang="es-ES" sz="1100" b="0" i="0" u="none" strike="noStrike">
                          <a:solidFill>
                            <a:srgbClr val="000000"/>
                          </a:solidFill>
                          <a:effectLst/>
                          <a:latin typeface="Calibri" panose="020F0502020204030204" pitchFamily="34" charset="0"/>
                        </a:rPr>
                        <a:t>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4489717"/>
                  </a:ext>
                </a:extLst>
              </a:tr>
              <a:tr h="341379">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ctr"/>
                      <a:endParaRPr lang="es-ES" sz="11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7333207"/>
                  </a:ext>
                </a:extLst>
              </a:tr>
              <a:tr h="341379">
                <a:tc>
                  <a:txBody>
                    <a:bodyPr/>
                    <a:lstStyle/>
                    <a:p>
                      <a:pPr algn="ctr" fontAlgn="ctr"/>
                      <a:r>
                        <a:rPr lang="es-ES" sz="1100" b="0" i="0" u="none" strike="noStrike" dirty="0">
                          <a:solidFill>
                            <a:srgbClr val="000000"/>
                          </a:solidFill>
                          <a:effectLst/>
                          <a:latin typeface="Calibri" panose="020F0502020204030204" pitchFamily="34" charset="0"/>
                        </a:rPr>
                        <a:t>0,1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0,3</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0,5</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0,8</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0,4</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0,9</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0,4</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a:solidFill>
                            <a:srgbClr val="000000"/>
                          </a:solidFill>
                          <a:effectLst/>
                          <a:latin typeface="Calibri" panose="020F0502020204030204" pitchFamily="34" charset="0"/>
                        </a:rPr>
                        <a:t>0,2</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0,8</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0,3</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0,6</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0,3</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0,7</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0,4</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241067362"/>
                  </a:ext>
                </a:extLst>
              </a:tr>
            </a:tbl>
          </a:graphicData>
        </a:graphic>
      </p:graphicFrame>
      <mc:AlternateContent xmlns:mc="http://schemas.openxmlformats.org/markup-compatibility/2006" xmlns:a14="http://schemas.microsoft.com/office/drawing/2010/main">
        <mc:Choice Requires="a14">
          <p:sp>
            <p:nvSpPr>
              <p:cNvPr id="20" name="CuadroTexto 2">
                <a:extLst>
                  <a:ext uri="{FF2B5EF4-FFF2-40B4-BE49-F238E27FC236}">
                    <a16:creationId xmlns:a16="http://schemas.microsoft.com/office/drawing/2014/main" id="{DFDEFF62-A229-4768-B4B8-5BE6D2DC6277}"/>
                  </a:ext>
                </a:extLst>
              </p:cNvPr>
              <p:cNvSpPr txBox="1"/>
              <p:nvPr/>
            </p:nvSpPr>
            <p:spPr>
              <a:xfrm>
                <a:off x="1338617" y="2349728"/>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0</m:t>
                          </m:r>
                        </m:sub>
                        <m:sup>
                          <m:r>
                            <a:rPr lang="es-ES" sz="1100" b="0" i="1">
                              <a:latin typeface="Cambria Math" panose="02040503050406030204" pitchFamily="18" charset="0"/>
                            </a:rPr>
                            <m:t>′</m:t>
                          </m:r>
                        </m:sup>
                      </m:sSubSup>
                    </m:oMath>
                  </m:oMathPara>
                </a14:m>
                <a:endParaRPr lang="es-ES" sz="1100" dirty="0"/>
              </a:p>
            </p:txBody>
          </p:sp>
        </mc:Choice>
        <mc:Fallback xmlns="">
          <p:sp>
            <p:nvSpPr>
              <p:cNvPr id="20" name="CuadroTexto 2">
                <a:extLst>
                  <a:ext uri="{FF2B5EF4-FFF2-40B4-BE49-F238E27FC236}">
                    <a16:creationId xmlns:a16="http://schemas.microsoft.com/office/drawing/2014/main" id="{DFDEFF62-A229-4768-B4B8-5BE6D2DC6277}"/>
                  </a:ext>
                </a:extLst>
              </p:cNvPr>
              <p:cNvSpPr txBox="1">
                <a:spLocks noRot="1" noChangeAspect="1" noMove="1" noResize="1" noEditPoints="1" noAdjustHandles="1" noChangeArrowheads="1" noChangeShapeType="1" noTextEdit="1"/>
              </p:cNvSpPr>
              <p:nvPr/>
            </p:nvSpPr>
            <p:spPr>
              <a:xfrm>
                <a:off x="1338617" y="2349728"/>
                <a:ext cx="184908" cy="169277"/>
              </a:xfrm>
              <a:prstGeom prst="rect">
                <a:avLst/>
              </a:prstGeom>
              <a:blipFill>
                <a:blip r:embed="rId2"/>
                <a:stretch>
                  <a:fillRect l="-13333" r="-3333" b="-214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CuadroTexto 3">
                <a:extLst>
                  <a:ext uri="{FF2B5EF4-FFF2-40B4-BE49-F238E27FC236}">
                    <a16:creationId xmlns:a16="http://schemas.microsoft.com/office/drawing/2014/main" id="{6482D497-D658-4A6B-9689-641A462459CF}"/>
                  </a:ext>
                </a:extLst>
              </p:cNvPr>
              <p:cNvSpPr txBox="1"/>
              <p:nvPr/>
            </p:nvSpPr>
            <p:spPr>
              <a:xfrm>
                <a:off x="2788147" y="2349728"/>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1</m:t>
                          </m:r>
                        </m:sub>
                        <m:sup>
                          <m:r>
                            <a:rPr lang="es-ES" sz="1100" b="0" i="1">
                              <a:latin typeface="Cambria Math" panose="02040503050406030204" pitchFamily="18" charset="0"/>
                            </a:rPr>
                            <m:t>′</m:t>
                          </m:r>
                        </m:sup>
                      </m:sSubSup>
                    </m:oMath>
                  </m:oMathPara>
                </a14:m>
                <a:endParaRPr lang="es-ES" sz="1100" dirty="0"/>
              </a:p>
            </p:txBody>
          </p:sp>
        </mc:Choice>
        <mc:Fallback xmlns="">
          <p:sp>
            <p:nvSpPr>
              <p:cNvPr id="21" name="CuadroTexto 3">
                <a:extLst>
                  <a:ext uri="{FF2B5EF4-FFF2-40B4-BE49-F238E27FC236}">
                    <a16:creationId xmlns:a16="http://schemas.microsoft.com/office/drawing/2014/main" id="{6482D497-D658-4A6B-9689-641A462459CF}"/>
                  </a:ext>
                </a:extLst>
              </p:cNvPr>
              <p:cNvSpPr txBox="1">
                <a:spLocks noRot="1" noChangeAspect="1" noMove="1" noResize="1" noEditPoints="1" noAdjustHandles="1" noChangeArrowheads="1" noChangeShapeType="1" noTextEdit="1"/>
              </p:cNvSpPr>
              <p:nvPr/>
            </p:nvSpPr>
            <p:spPr>
              <a:xfrm>
                <a:off x="2788147" y="2349728"/>
                <a:ext cx="184908" cy="169277"/>
              </a:xfrm>
              <a:prstGeom prst="rect">
                <a:avLst/>
              </a:prstGeom>
              <a:blipFill>
                <a:blip r:embed="rId3"/>
                <a:stretch>
                  <a:fillRect l="-12903" b="-214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4">
                <a:extLst>
                  <a:ext uri="{FF2B5EF4-FFF2-40B4-BE49-F238E27FC236}">
                    <a16:creationId xmlns:a16="http://schemas.microsoft.com/office/drawing/2014/main" id="{4E80D67A-87DE-4A39-A3DA-57BE8A4107AC}"/>
                  </a:ext>
                </a:extLst>
              </p:cNvPr>
              <p:cNvSpPr txBox="1"/>
              <p:nvPr/>
            </p:nvSpPr>
            <p:spPr>
              <a:xfrm>
                <a:off x="4237678" y="2349729"/>
                <a:ext cx="184907"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2</m:t>
                          </m:r>
                        </m:sub>
                        <m:sup>
                          <m:r>
                            <a:rPr lang="es-ES" sz="1100" b="0" i="1">
                              <a:latin typeface="Cambria Math" panose="02040503050406030204" pitchFamily="18" charset="0"/>
                            </a:rPr>
                            <m:t>′</m:t>
                          </m:r>
                        </m:sup>
                      </m:sSubSup>
                    </m:oMath>
                  </m:oMathPara>
                </a14:m>
                <a:endParaRPr lang="es-ES" sz="1100" dirty="0"/>
              </a:p>
            </p:txBody>
          </p:sp>
        </mc:Choice>
        <mc:Fallback xmlns="">
          <p:sp>
            <p:nvSpPr>
              <p:cNvPr id="22" name="CuadroTexto 4">
                <a:extLst>
                  <a:ext uri="{FF2B5EF4-FFF2-40B4-BE49-F238E27FC236}">
                    <a16:creationId xmlns:a16="http://schemas.microsoft.com/office/drawing/2014/main" id="{4E80D67A-87DE-4A39-A3DA-57BE8A4107AC}"/>
                  </a:ext>
                </a:extLst>
              </p:cNvPr>
              <p:cNvSpPr txBox="1">
                <a:spLocks noRot="1" noChangeAspect="1" noMove="1" noResize="1" noEditPoints="1" noAdjustHandles="1" noChangeArrowheads="1" noChangeShapeType="1" noTextEdit="1"/>
              </p:cNvSpPr>
              <p:nvPr/>
            </p:nvSpPr>
            <p:spPr>
              <a:xfrm>
                <a:off x="4237678" y="2349729"/>
                <a:ext cx="184907" cy="169277"/>
              </a:xfrm>
              <a:prstGeom prst="rect">
                <a:avLst/>
              </a:prstGeom>
              <a:blipFill>
                <a:blip r:embed="rId4"/>
                <a:stretch>
                  <a:fillRect l="-13333" r="-3333" b="-214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5">
                <a:extLst>
                  <a:ext uri="{FF2B5EF4-FFF2-40B4-BE49-F238E27FC236}">
                    <a16:creationId xmlns:a16="http://schemas.microsoft.com/office/drawing/2014/main" id="{BFC8EA11-07AA-41EF-8555-67CF9A64FE99}"/>
                  </a:ext>
                </a:extLst>
              </p:cNvPr>
              <p:cNvSpPr txBox="1"/>
              <p:nvPr/>
            </p:nvSpPr>
            <p:spPr>
              <a:xfrm>
                <a:off x="5687208" y="2349728"/>
                <a:ext cx="184907"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3</m:t>
                          </m:r>
                        </m:sub>
                        <m:sup>
                          <m:r>
                            <a:rPr lang="es-ES" sz="1100" b="0" i="1">
                              <a:latin typeface="Cambria Math" panose="02040503050406030204" pitchFamily="18" charset="0"/>
                            </a:rPr>
                            <m:t>′</m:t>
                          </m:r>
                        </m:sup>
                      </m:sSubSup>
                    </m:oMath>
                  </m:oMathPara>
                </a14:m>
                <a:endParaRPr lang="es-ES" sz="1100" dirty="0"/>
              </a:p>
            </p:txBody>
          </p:sp>
        </mc:Choice>
        <mc:Fallback xmlns="">
          <p:sp>
            <p:nvSpPr>
              <p:cNvPr id="23" name="CuadroTexto 5">
                <a:extLst>
                  <a:ext uri="{FF2B5EF4-FFF2-40B4-BE49-F238E27FC236}">
                    <a16:creationId xmlns:a16="http://schemas.microsoft.com/office/drawing/2014/main" id="{BFC8EA11-07AA-41EF-8555-67CF9A64FE99}"/>
                  </a:ext>
                </a:extLst>
              </p:cNvPr>
              <p:cNvSpPr txBox="1">
                <a:spLocks noRot="1" noChangeAspect="1" noMove="1" noResize="1" noEditPoints="1" noAdjustHandles="1" noChangeArrowheads="1" noChangeShapeType="1" noTextEdit="1"/>
              </p:cNvSpPr>
              <p:nvPr/>
            </p:nvSpPr>
            <p:spPr>
              <a:xfrm>
                <a:off x="5687208" y="2349728"/>
                <a:ext cx="184907" cy="169277"/>
              </a:xfrm>
              <a:prstGeom prst="rect">
                <a:avLst/>
              </a:prstGeom>
              <a:blipFill>
                <a:blip r:embed="rId5"/>
                <a:stretch>
                  <a:fillRect l="-13333" r="-3333" b="-214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CuadroTexto 2">
                <a:extLst>
                  <a:ext uri="{FF2B5EF4-FFF2-40B4-BE49-F238E27FC236}">
                    <a16:creationId xmlns:a16="http://schemas.microsoft.com/office/drawing/2014/main" id="{AB49A61E-FA66-4244-B332-4DD366D70521}"/>
                  </a:ext>
                </a:extLst>
              </p:cNvPr>
              <p:cNvSpPr txBox="1"/>
              <p:nvPr/>
            </p:nvSpPr>
            <p:spPr>
              <a:xfrm>
                <a:off x="1338617" y="3467287"/>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0</m:t>
                          </m:r>
                        </m:sub>
                      </m:sSub>
                    </m:oMath>
                  </m:oMathPara>
                </a14:m>
                <a:endParaRPr lang="es-ES" sz="1100" dirty="0"/>
              </a:p>
            </p:txBody>
          </p:sp>
        </mc:Choice>
        <mc:Fallback xmlns="">
          <p:sp>
            <p:nvSpPr>
              <p:cNvPr id="32" name="CuadroTexto 2">
                <a:extLst>
                  <a:ext uri="{FF2B5EF4-FFF2-40B4-BE49-F238E27FC236}">
                    <a16:creationId xmlns:a16="http://schemas.microsoft.com/office/drawing/2014/main" id="{AB49A61E-FA66-4244-B332-4DD366D70521}"/>
                  </a:ext>
                </a:extLst>
              </p:cNvPr>
              <p:cNvSpPr txBox="1">
                <a:spLocks noRot="1" noChangeAspect="1" noMove="1" noResize="1" noEditPoints="1" noAdjustHandles="1" noChangeArrowheads="1" noChangeShapeType="1" noTextEdit="1"/>
              </p:cNvSpPr>
              <p:nvPr/>
            </p:nvSpPr>
            <p:spPr>
              <a:xfrm>
                <a:off x="1338617" y="3467287"/>
                <a:ext cx="184908" cy="169277"/>
              </a:xfrm>
              <a:prstGeom prst="rect">
                <a:avLst/>
              </a:prstGeom>
              <a:blipFill>
                <a:blip r:embed="rId6"/>
                <a:stretch>
                  <a:fillRect l="-13333" r="-3333" b="-178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4" name="CuadroTexto 33">
                <a:extLst>
                  <a:ext uri="{FF2B5EF4-FFF2-40B4-BE49-F238E27FC236}">
                    <a16:creationId xmlns:a16="http://schemas.microsoft.com/office/drawing/2014/main" id="{35954F15-BDA5-46E6-85E6-4091CB41E90A}"/>
                  </a:ext>
                </a:extLst>
              </p:cNvPr>
              <p:cNvSpPr txBox="1"/>
              <p:nvPr/>
            </p:nvSpPr>
            <p:spPr>
              <a:xfrm>
                <a:off x="-2577785" y="1911956"/>
                <a:ext cx="609442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𝑈</m:t>
                          </m:r>
                        </m:e>
                      </m:d>
                    </m:oMath>
                  </m:oMathPara>
                </a14:m>
                <a:endParaRPr lang="es-ES" dirty="0"/>
              </a:p>
            </p:txBody>
          </p:sp>
        </mc:Choice>
        <mc:Fallback xmlns="">
          <p:sp>
            <p:nvSpPr>
              <p:cNvPr id="34" name="CuadroTexto 33">
                <a:extLst>
                  <a:ext uri="{FF2B5EF4-FFF2-40B4-BE49-F238E27FC236}">
                    <a16:creationId xmlns:a16="http://schemas.microsoft.com/office/drawing/2014/main" id="{35954F15-BDA5-46E6-85E6-4091CB41E90A}"/>
                  </a:ext>
                </a:extLst>
              </p:cNvPr>
              <p:cNvSpPr txBox="1">
                <a:spLocks noRot="1" noChangeAspect="1" noMove="1" noResize="1" noEditPoints="1" noAdjustHandles="1" noChangeArrowheads="1" noChangeShapeType="1" noTextEdit="1"/>
              </p:cNvSpPr>
              <p:nvPr/>
            </p:nvSpPr>
            <p:spPr>
              <a:xfrm>
                <a:off x="-2577785" y="1911956"/>
                <a:ext cx="6094428" cy="369332"/>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6" name="CuadroTexto 35">
                <a:extLst>
                  <a:ext uri="{FF2B5EF4-FFF2-40B4-BE49-F238E27FC236}">
                    <a16:creationId xmlns:a16="http://schemas.microsoft.com/office/drawing/2014/main" id="{1E8B88F6-70D3-4D61-A437-A9FE84891586}"/>
                  </a:ext>
                </a:extLst>
              </p:cNvPr>
              <p:cNvSpPr txBox="1"/>
              <p:nvPr/>
            </p:nvSpPr>
            <p:spPr>
              <a:xfrm>
                <a:off x="663105" y="3055016"/>
                <a:ext cx="5825338" cy="411395"/>
              </a:xfrm>
              <a:prstGeom prst="rect">
                <a:avLst/>
              </a:prstGeom>
              <a:noFill/>
            </p:spPr>
            <p:txBody>
              <a:bodyPr wrap="square">
                <a:spAutoFit/>
              </a:bodyPr>
              <a:lstStyle/>
              <a:p>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𝑗</m:t>
                        </m:r>
                      </m:sub>
                    </m:sSub>
                    <m:r>
                      <a:rPr lang="es-ES" b="0" i="1" smtClean="0">
                        <a:latin typeface="Cambria Math" panose="02040503050406030204" pitchFamily="18" charset="0"/>
                      </a:rPr>
                      <m:t>=</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𝑌</m:t>
                            </m:r>
                          </m:e>
                          <m:sub>
                            <m:r>
                              <a:rPr lang="es-ES" b="0" i="1" smtClean="0">
                                <a:latin typeface="Cambria Math" panose="02040503050406030204" pitchFamily="18" charset="0"/>
                              </a:rPr>
                              <m:t>4</m:t>
                            </m:r>
                            <m:r>
                              <a:rPr lang="es-ES" b="0" i="1" smtClean="0">
                                <a:latin typeface="Cambria Math" panose="02040503050406030204" pitchFamily="18" charset="0"/>
                              </a:rPr>
                              <m:t>𝑗</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+2</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+3</m:t>
                            </m:r>
                          </m:sub>
                        </m:sSub>
                      </m:e>
                    </m:d>
                    <m:r>
                      <a:rPr lang="es-ES" b="0" i="1" smtClean="0">
                        <a:latin typeface="Cambria Math" panose="02040503050406030204" pitchFamily="18" charset="0"/>
                      </a:rPr>
                      <m:t>  </m:t>
                    </m:r>
                    <m:r>
                      <a:rPr lang="es-ES" b="0" i="1" smtClean="0">
                        <a:latin typeface="Cambria Math" panose="02040503050406030204" pitchFamily="18" charset="0"/>
                      </a:rPr>
                      <m:t>𝑐𝑜𝑛</m:t>
                    </m:r>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𝑗</m:t>
                        </m:r>
                      </m:sub>
                    </m:sSub>
                    <m:r>
                      <a:rPr lang="es-ES" i="1">
                        <a:latin typeface="Cambria Math" panose="02040503050406030204" pitchFamily="18" charset="0"/>
                      </a:rPr>
                      <m:t>=</m:t>
                    </m:r>
                    <m:d>
                      <m:dPr>
                        <m:begChr m:val="⌊"/>
                        <m:endChr m:val="⌋"/>
                        <m:ctrlPr>
                          <a:rPr lang="es-ES" i="1">
                            <a:latin typeface="Cambria Math" panose="02040503050406030204" pitchFamily="18" charset="0"/>
                          </a:rPr>
                        </m:ctrlPr>
                      </m:dPr>
                      <m:e>
                        <m:r>
                          <a:rPr lang="es-ES" i="1">
                            <a:latin typeface="Cambria Math" panose="02040503050406030204" pitchFamily="18" charset="0"/>
                          </a:rPr>
                          <m:t>𝑑</m:t>
                        </m:r>
                        <m:sSub>
                          <m:sSubPr>
                            <m:ctrlPr>
                              <a:rPr lang="es-ES" i="1">
                                <a:latin typeface="Cambria Math" panose="02040503050406030204" pitchFamily="18" charset="0"/>
                              </a:rPr>
                            </m:ctrlPr>
                          </m:sSubPr>
                          <m:e>
                            <m:r>
                              <a:rPr lang="es-ES" i="1">
                                <a:latin typeface="Cambria Math" panose="02040503050406030204" pitchFamily="18" charset="0"/>
                              </a:rPr>
                              <m:t>𝑈</m:t>
                            </m:r>
                          </m:e>
                          <m:sub>
                            <m:r>
                              <a:rPr lang="es-ES" i="1">
                                <a:latin typeface="Cambria Math" panose="02040503050406030204" pitchFamily="18" charset="0"/>
                              </a:rPr>
                              <m:t>𝑗</m:t>
                            </m:r>
                          </m:sub>
                        </m:sSub>
                      </m:e>
                    </m:d>
                  </m:oMath>
                </a14:m>
                <a:r>
                  <a:rPr lang="es-ES" dirty="0"/>
                  <a:t>    </a:t>
                </a:r>
                <a14:m>
                  <m:oMath xmlns:m="http://schemas.openxmlformats.org/officeDocument/2006/math">
                    <m:r>
                      <a:rPr lang="es-ES" i="1">
                        <a:latin typeface="Cambria Math" panose="02040503050406030204" pitchFamily="18" charset="0"/>
                      </a:rPr>
                      <m:t>𝑑</m:t>
                    </m:r>
                    <m:r>
                      <a:rPr lang="es-ES" i="1">
                        <a:latin typeface="Cambria Math" panose="02040503050406030204" pitchFamily="18" charset="0"/>
                      </a:rPr>
                      <m:t>=2</m:t>
                    </m:r>
                  </m:oMath>
                </a14:m>
                <a:endParaRPr lang="es-ES" dirty="0"/>
              </a:p>
            </p:txBody>
          </p:sp>
        </mc:Choice>
        <mc:Fallback xmlns="">
          <p:sp>
            <p:nvSpPr>
              <p:cNvPr id="36" name="CuadroTexto 35">
                <a:extLst>
                  <a:ext uri="{FF2B5EF4-FFF2-40B4-BE49-F238E27FC236}">
                    <a16:creationId xmlns:a16="http://schemas.microsoft.com/office/drawing/2014/main" id="{1E8B88F6-70D3-4D61-A437-A9FE84891586}"/>
                  </a:ext>
                </a:extLst>
              </p:cNvPr>
              <p:cNvSpPr txBox="1">
                <a:spLocks noRot="1" noChangeAspect="1" noMove="1" noResize="1" noEditPoints="1" noAdjustHandles="1" noChangeArrowheads="1" noChangeShapeType="1" noTextEdit="1"/>
              </p:cNvSpPr>
              <p:nvPr/>
            </p:nvSpPr>
            <p:spPr>
              <a:xfrm>
                <a:off x="663105" y="3055016"/>
                <a:ext cx="5825338" cy="411395"/>
              </a:xfrm>
              <a:prstGeom prst="rect">
                <a:avLst/>
              </a:prstGeom>
              <a:blipFill>
                <a:blip r:embed="rId8"/>
                <a:stretch>
                  <a:fillRect b="-7353"/>
                </a:stretch>
              </a:blipFill>
            </p:spPr>
            <p:txBody>
              <a:bodyPr/>
              <a:lstStyle/>
              <a:p>
                <a:r>
                  <a:rPr lang="es-ES">
                    <a:noFill/>
                  </a:rPr>
                  <a:t> </a:t>
                </a:r>
              </a:p>
            </p:txBody>
          </p:sp>
        </mc:Fallback>
      </mc:AlternateContent>
      <p:graphicFrame>
        <p:nvGraphicFramePr>
          <p:cNvPr id="49" name="Tabla 48">
            <a:extLst>
              <a:ext uri="{FF2B5EF4-FFF2-40B4-BE49-F238E27FC236}">
                <a16:creationId xmlns:a16="http://schemas.microsoft.com/office/drawing/2014/main" id="{470587EB-94E0-4B89-ABD6-8AD6533058AB}"/>
              </a:ext>
            </a:extLst>
          </p:cNvPr>
          <p:cNvGraphicFramePr>
            <a:graphicFrameLocks noGrp="1"/>
          </p:cNvGraphicFramePr>
          <p:nvPr>
            <p:extLst>
              <p:ext uri="{D42A27DB-BD31-4B8C-83A1-F6EECF244321}">
                <p14:modId xmlns:p14="http://schemas.microsoft.com/office/powerpoint/2010/main" val="2193337311"/>
              </p:ext>
            </p:extLst>
          </p:nvPr>
        </p:nvGraphicFramePr>
        <p:xfrm>
          <a:off x="737307" y="4235576"/>
          <a:ext cx="5751136" cy="341379"/>
        </p:xfrm>
        <a:graphic>
          <a:graphicData uri="http://schemas.openxmlformats.org/drawingml/2006/table">
            <a:tbl>
              <a:tblPr/>
              <a:tblGrid>
                <a:gridCol w="359446">
                  <a:extLst>
                    <a:ext uri="{9D8B030D-6E8A-4147-A177-3AD203B41FA5}">
                      <a16:colId xmlns:a16="http://schemas.microsoft.com/office/drawing/2014/main" val="1890402094"/>
                    </a:ext>
                  </a:extLst>
                </a:gridCol>
                <a:gridCol w="359446">
                  <a:extLst>
                    <a:ext uri="{9D8B030D-6E8A-4147-A177-3AD203B41FA5}">
                      <a16:colId xmlns:a16="http://schemas.microsoft.com/office/drawing/2014/main" val="3027185151"/>
                    </a:ext>
                  </a:extLst>
                </a:gridCol>
                <a:gridCol w="359446">
                  <a:extLst>
                    <a:ext uri="{9D8B030D-6E8A-4147-A177-3AD203B41FA5}">
                      <a16:colId xmlns:a16="http://schemas.microsoft.com/office/drawing/2014/main" val="2786101578"/>
                    </a:ext>
                  </a:extLst>
                </a:gridCol>
                <a:gridCol w="359446">
                  <a:extLst>
                    <a:ext uri="{9D8B030D-6E8A-4147-A177-3AD203B41FA5}">
                      <a16:colId xmlns:a16="http://schemas.microsoft.com/office/drawing/2014/main" val="684116098"/>
                    </a:ext>
                  </a:extLst>
                </a:gridCol>
                <a:gridCol w="359446">
                  <a:extLst>
                    <a:ext uri="{9D8B030D-6E8A-4147-A177-3AD203B41FA5}">
                      <a16:colId xmlns:a16="http://schemas.microsoft.com/office/drawing/2014/main" val="2098375328"/>
                    </a:ext>
                  </a:extLst>
                </a:gridCol>
                <a:gridCol w="359446">
                  <a:extLst>
                    <a:ext uri="{9D8B030D-6E8A-4147-A177-3AD203B41FA5}">
                      <a16:colId xmlns:a16="http://schemas.microsoft.com/office/drawing/2014/main" val="3478242490"/>
                    </a:ext>
                  </a:extLst>
                </a:gridCol>
                <a:gridCol w="359446">
                  <a:extLst>
                    <a:ext uri="{9D8B030D-6E8A-4147-A177-3AD203B41FA5}">
                      <a16:colId xmlns:a16="http://schemas.microsoft.com/office/drawing/2014/main" val="2704733900"/>
                    </a:ext>
                  </a:extLst>
                </a:gridCol>
                <a:gridCol w="359446">
                  <a:extLst>
                    <a:ext uri="{9D8B030D-6E8A-4147-A177-3AD203B41FA5}">
                      <a16:colId xmlns:a16="http://schemas.microsoft.com/office/drawing/2014/main" val="2036240754"/>
                    </a:ext>
                  </a:extLst>
                </a:gridCol>
                <a:gridCol w="359446">
                  <a:extLst>
                    <a:ext uri="{9D8B030D-6E8A-4147-A177-3AD203B41FA5}">
                      <a16:colId xmlns:a16="http://schemas.microsoft.com/office/drawing/2014/main" val="780463824"/>
                    </a:ext>
                  </a:extLst>
                </a:gridCol>
                <a:gridCol w="359446">
                  <a:extLst>
                    <a:ext uri="{9D8B030D-6E8A-4147-A177-3AD203B41FA5}">
                      <a16:colId xmlns:a16="http://schemas.microsoft.com/office/drawing/2014/main" val="1322264061"/>
                    </a:ext>
                  </a:extLst>
                </a:gridCol>
                <a:gridCol w="359446">
                  <a:extLst>
                    <a:ext uri="{9D8B030D-6E8A-4147-A177-3AD203B41FA5}">
                      <a16:colId xmlns:a16="http://schemas.microsoft.com/office/drawing/2014/main" val="1703032522"/>
                    </a:ext>
                  </a:extLst>
                </a:gridCol>
                <a:gridCol w="359446">
                  <a:extLst>
                    <a:ext uri="{9D8B030D-6E8A-4147-A177-3AD203B41FA5}">
                      <a16:colId xmlns:a16="http://schemas.microsoft.com/office/drawing/2014/main" val="3770618295"/>
                    </a:ext>
                  </a:extLst>
                </a:gridCol>
                <a:gridCol w="359446">
                  <a:extLst>
                    <a:ext uri="{9D8B030D-6E8A-4147-A177-3AD203B41FA5}">
                      <a16:colId xmlns:a16="http://schemas.microsoft.com/office/drawing/2014/main" val="816850646"/>
                    </a:ext>
                  </a:extLst>
                </a:gridCol>
                <a:gridCol w="359446">
                  <a:extLst>
                    <a:ext uri="{9D8B030D-6E8A-4147-A177-3AD203B41FA5}">
                      <a16:colId xmlns:a16="http://schemas.microsoft.com/office/drawing/2014/main" val="714254620"/>
                    </a:ext>
                  </a:extLst>
                </a:gridCol>
                <a:gridCol w="359446">
                  <a:extLst>
                    <a:ext uri="{9D8B030D-6E8A-4147-A177-3AD203B41FA5}">
                      <a16:colId xmlns:a16="http://schemas.microsoft.com/office/drawing/2014/main" val="2719835174"/>
                    </a:ext>
                  </a:extLst>
                </a:gridCol>
                <a:gridCol w="359446">
                  <a:extLst>
                    <a:ext uri="{9D8B030D-6E8A-4147-A177-3AD203B41FA5}">
                      <a16:colId xmlns:a16="http://schemas.microsoft.com/office/drawing/2014/main" val="2718866274"/>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745108"/>
                  </a:ext>
                </a:extLst>
              </a:tr>
            </a:tbl>
          </a:graphicData>
        </a:graphic>
      </p:graphicFrame>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756F5264-56DA-42E3-8786-7F0552458719}"/>
                  </a:ext>
                </a:extLst>
              </p:cNvPr>
              <p:cNvSpPr txBox="1"/>
              <p:nvPr/>
            </p:nvSpPr>
            <p:spPr>
              <a:xfrm>
                <a:off x="-3242765" y="4210442"/>
                <a:ext cx="74047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0</m:t>
                          </m:r>
                        </m:sub>
                      </m:sSub>
                    </m:oMath>
                  </m:oMathPara>
                </a14:m>
                <a:endParaRPr lang="es-ES" dirty="0"/>
              </a:p>
            </p:txBody>
          </p:sp>
        </mc:Choice>
        <mc:Fallback xmlns="">
          <p:sp>
            <p:nvSpPr>
              <p:cNvPr id="51" name="CuadroTexto 50">
                <a:extLst>
                  <a:ext uri="{FF2B5EF4-FFF2-40B4-BE49-F238E27FC236}">
                    <a16:creationId xmlns:a16="http://schemas.microsoft.com/office/drawing/2014/main" id="{756F5264-56DA-42E3-8786-7F0552458719}"/>
                  </a:ext>
                </a:extLst>
              </p:cNvPr>
              <p:cNvSpPr txBox="1">
                <a:spLocks noRot="1" noChangeAspect="1" noMove="1" noResize="1" noEditPoints="1" noAdjustHandles="1" noChangeArrowheads="1" noChangeShapeType="1" noTextEdit="1"/>
              </p:cNvSpPr>
              <p:nvPr/>
            </p:nvSpPr>
            <p:spPr>
              <a:xfrm>
                <a:off x="-3242765" y="4210442"/>
                <a:ext cx="7404754" cy="369332"/>
              </a:xfrm>
              <a:prstGeom prst="rect">
                <a:avLst/>
              </a:prstGeom>
              <a:blipFill>
                <a:blip r:embed="rId9"/>
                <a:stretch>
                  <a:fillRect/>
                </a:stretch>
              </a:blipFill>
            </p:spPr>
            <p:txBody>
              <a:bodyPr/>
              <a:lstStyle/>
              <a:p>
                <a:r>
                  <a:rPr lang="es-ES">
                    <a:noFill/>
                  </a:rPr>
                  <a:t> </a:t>
                </a:r>
              </a:p>
            </p:txBody>
          </p:sp>
        </mc:Fallback>
      </mc:AlternateContent>
      <p:graphicFrame>
        <p:nvGraphicFramePr>
          <p:cNvPr id="52" name="Tabla 51">
            <a:extLst>
              <a:ext uri="{FF2B5EF4-FFF2-40B4-BE49-F238E27FC236}">
                <a16:creationId xmlns:a16="http://schemas.microsoft.com/office/drawing/2014/main" id="{3567EB76-0219-438D-A0C4-D285761EAB09}"/>
              </a:ext>
            </a:extLst>
          </p:cNvPr>
          <p:cNvGraphicFramePr>
            <a:graphicFrameLocks noGrp="1"/>
          </p:cNvGraphicFramePr>
          <p:nvPr>
            <p:extLst>
              <p:ext uri="{D42A27DB-BD31-4B8C-83A1-F6EECF244321}">
                <p14:modId xmlns:p14="http://schemas.microsoft.com/office/powerpoint/2010/main" val="3188274251"/>
              </p:ext>
            </p:extLst>
          </p:nvPr>
        </p:nvGraphicFramePr>
        <p:xfrm>
          <a:off x="737307" y="4784142"/>
          <a:ext cx="5751136" cy="341379"/>
        </p:xfrm>
        <a:graphic>
          <a:graphicData uri="http://schemas.openxmlformats.org/drawingml/2006/table">
            <a:tbl>
              <a:tblPr/>
              <a:tblGrid>
                <a:gridCol w="359446">
                  <a:extLst>
                    <a:ext uri="{9D8B030D-6E8A-4147-A177-3AD203B41FA5}">
                      <a16:colId xmlns:a16="http://schemas.microsoft.com/office/drawing/2014/main" val="1890402094"/>
                    </a:ext>
                  </a:extLst>
                </a:gridCol>
                <a:gridCol w="359446">
                  <a:extLst>
                    <a:ext uri="{9D8B030D-6E8A-4147-A177-3AD203B41FA5}">
                      <a16:colId xmlns:a16="http://schemas.microsoft.com/office/drawing/2014/main" val="3027185151"/>
                    </a:ext>
                  </a:extLst>
                </a:gridCol>
                <a:gridCol w="359446">
                  <a:extLst>
                    <a:ext uri="{9D8B030D-6E8A-4147-A177-3AD203B41FA5}">
                      <a16:colId xmlns:a16="http://schemas.microsoft.com/office/drawing/2014/main" val="2786101578"/>
                    </a:ext>
                  </a:extLst>
                </a:gridCol>
                <a:gridCol w="359446">
                  <a:extLst>
                    <a:ext uri="{9D8B030D-6E8A-4147-A177-3AD203B41FA5}">
                      <a16:colId xmlns:a16="http://schemas.microsoft.com/office/drawing/2014/main" val="684116098"/>
                    </a:ext>
                  </a:extLst>
                </a:gridCol>
                <a:gridCol w="359446">
                  <a:extLst>
                    <a:ext uri="{9D8B030D-6E8A-4147-A177-3AD203B41FA5}">
                      <a16:colId xmlns:a16="http://schemas.microsoft.com/office/drawing/2014/main" val="2098375328"/>
                    </a:ext>
                  </a:extLst>
                </a:gridCol>
                <a:gridCol w="359446">
                  <a:extLst>
                    <a:ext uri="{9D8B030D-6E8A-4147-A177-3AD203B41FA5}">
                      <a16:colId xmlns:a16="http://schemas.microsoft.com/office/drawing/2014/main" val="3478242490"/>
                    </a:ext>
                  </a:extLst>
                </a:gridCol>
                <a:gridCol w="359446">
                  <a:extLst>
                    <a:ext uri="{9D8B030D-6E8A-4147-A177-3AD203B41FA5}">
                      <a16:colId xmlns:a16="http://schemas.microsoft.com/office/drawing/2014/main" val="2704733900"/>
                    </a:ext>
                  </a:extLst>
                </a:gridCol>
                <a:gridCol w="359446">
                  <a:extLst>
                    <a:ext uri="{9D8B030D-6E8A-4147-A177-3AD203B41FA5}">
                      <a16:colId xmlns:a16="http://schemas.microsoft.com/office/drawing/2014/main" val="2036240754"/>
                    </a:ext>
                  </a:extLst>
                </a:gridCol>
                <a:gridCol w="359446">
                  <a:extLst>
                    <a:ext uri="{9D8B030D-6E8A-4147-A177-3AD203B41FA5}">
                      <a16:colId xmlns:a16="http://schemas.microsoft.com/office/drawing/2014/main" val="780463824"/>
                    </a:ext>
                  </a:extLst>
                </a:gridCol>
                <a:gridCol w="359446">
                  <a:extLst>
                    <a:ext uri="{9D8B030D-6E8A-4147-A177-3AD203B41FA5}">
                      <a16:colId xmlns:a16="http://schemas.microsoft.com/office/drawing/2014/main" val="1322264061"/>
                    </a:ext>
                  </a:extLst>
                </a:gridCol>
                <a:gridCol w="359446">
                  <a:extLst>
                    <a:ext uri="{9D8B030D-6E8A-4147-A177-3AD203B41FA5}">
                      <a16:colId xmlns:a16="http://schemas.microsoft.com/office/drawing/2014/main" val="1703032522"/>
                    </a:ext>
                  </a:extLst>
                </a:gridCol>
                <a:gridCol w="359446">
                  <a:extLst>
                    <a:ext uri="{9D8B030D-6E8A-4147-A177-3AD203B41FA5}">
                      <a16:colId xmlns:a16="http://schemas.microsoft.com/office/drawing/2014/main" val="3770618295"/>
                    </a:ext>
                  </a:extLst>
                </a:gridCol>
                <a:gridCol w="359446">
                  <a:extLst>
                    <a:ext uri="{9D8B030D-6E8A-4147-A177-3AD203B41FA5}">
                      <a16:colId xmlns:a16="http://schemas.microsoft.com/office/drawing/2014/main" val="816850646"/>
                    </a:ext>
                  </a:extLst>
                </a:gridCol>
                <a:gridCol w="359446">
                  <a:extLst>
                    <a:ext uri="{9D8B030D-6E8A-4147-A177-3AD203B41FA5}">
                      <a16:colId xmlns:a16="http://schemas.microsoft.com/office/drawing/2014/main" val="714254620"/>
                    </a:ext>
                  </a:extLst>
                </a:gridCol>
                <a:gridCol w="359446">
                  <a:extLst>
                    <a:ext uri="{9D8B030D-6E8A-4147-A177-3AD203B41FA5}">
                      <a16:colId xmlns:a16="http://schemas.microsoft.com/office/drawing/2014/main" val="2719835174"/>
                    </a:ext>
                  </a:extLst>
                </a:gridCol>
                <a:gridCol w="359446">
                  <a:extLst>
                    <a:ext uri="{9D8B030D-6E8A-4147-A177-3AD203B41FA5}">
                      <a16:colId xmlns:a16="http://schemas.microsoft.com/office/drawing/2014/main" val="2718866274"/>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745108"/>
                  </a:ext>
                </a:extLst>
              </a:tr>
            </a:tbl>
          </a:graphicData>
        </a:graphic>
      </p:graphicFrame>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449CE0D7-59CD-4581-AB1A-62BBE76D1D0A}"/>
                  </a:ext>
                </a:extLst>
              </p:cNvPr>
              <p:cNvSpPr txBox="1"/>
              <p:nvPr/>
            </p:nvSpPr>
            <p:spPr>
              <a:xfrm>
                <a:off x="-3242765" y="4759008"/>
                <a:ext cx="74047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1</m:t>
                          </m:r>
                        </m:sub>
                      </m:sSub>
                    </m:oMath>
                  </m:oMathPara>
                </a14:m>
                <a:endParaRPr lang="es-ES" dirty="0"/>
              </a:p>
            </p:txBody>
          </p:sp>
        </mc:Choice>
        <mc:Fallback xmlns="">
          <p:sp>
            <p:nvSpPr>
              <p:cNvPr id="53" name="CuadroTexto 52">
                <a:extLst>
                  <a:ext uri="{FF2B5EF4-FFF2-40B4-BE49-F238E27FC236}">
                    <a16:creationId xmlns:a16="http://schemas.microsoft.com/office/drawing/2014/main" id="{449CE0D7-59CD-4581-AB1A-62BBE76D1D0A}"/>
                  </a:ext>
                </a:extLst>
              </p:cNvPr>
              <p:cNvSpPr txBox="1">
                <a:spLocks noRot="1" noChangeAspect="1" noMove="1" noResize="1" noEditPoints="1" noAdjustHandles="1" noChangeArrowheads="1" noChangeShapeType="1" noTextEdit="1"/>
              </p:cNvSpPr>
              <p:nvPr/>
            </p:nvSpPr>
            <p:spPr>
              <a:xfrm>
                <a:off x="-3242765" y="4759008"/>
                <a:ext cx="7404754" cy="369332"/>
              </a:xfrm>
              <a:prstGeom prst="rect">
                <a:avLst/>
              </a:prstGeom>
              <a:blipFill>
                <a:blip r:embed="rId10"/>
                <a:stretch>
                  <a:fillRect/>
                </a:stretch>
              </a:blipFill>
            </p:spPr>
            <p:txBody>
              <a:bodyPr/>
              <a:lstStyle/>
              <a:p>
                <a:r>
                  <a:rPr lang="es-ES">
                    <a:noFill/>
                  </a:rPr>
                  <a:t> </a:t>
                </a:r>
              </a:p>
            </p:txBody>
          </p:sp>
        </mc:Fallback>
      </mc:AlternateContent>
      <p:graphicFrame>
        <p:nvGraphicFramePr>
          <p:cNvPr id="54" name="Tabla 53">
            <a:extLst>
              <a:ext uri="{FF2B5EF4-FFF2-40B4-BE49-F238E27FC236}">
                <a16:creationId xmlns:a16="http://schemas.microsoft.com/office/drawing/2014/main" id="{4C1D9A2E-4394-4461-B634-9BC04E004BA0}"/>
              </a:ext>
            </a:extLst>
          </p:cNvPr>
          <p:cNvGraphicFramePr>
            <a:graphicFrameLocks noGrp="1"/>
          </p:cNvGraphicFramePr>
          <p:nvPr>
            <p:extLst>
              <p:ext uri="{D42A27DB-BD31-4B8C-83A1-F6EECF244321}">
                <p14:modId xmlns:p14="http://schemas.microsoft.com/office/powerpoint/2010/main" val="1004040688"/>
              </p:ext>
            </p:extLst>
          </p:nvPr>
        </p:nvGraphicFramePr>
        <p:xfrm>
          <a:off x="737307" y="5359868"/>
          <a:ext cx="5751136" cy="341379"/>
        </p:xfrm>
        <a:graphic>
          <a:graphicData uri="http://schemas.openxmlformats.org/drawingml/2006/table">
            <a:tbl>
              <a:tblPr/>
              <a:tblGrid>
                <a:gridCol w="359446">
                  <a:extLst>
                    <a:ext uri="{9D8B030D-6E8A-4147-A177-3AD203B41FA5}">
                      <a16:colId xmlns:a16="http://schemas.microsoft.com/office/drawing/2014/main" val="1890402094"/>
                    </a:ext>
                  </a:extLst>
                </a:gridCol>
                <a:gridCol w="359446">
                  <a:extLst>
                    <a:ext uri="{9D8B030D-6E8A-4147-A177-3AD203B41FA5}">
                      <a16:colId xmlns:a16="http://schemas.microsoft.com/office/drawing/2014/main" val="3027185151"/>
                    </a:ext>
                  </a:extLst>
                </a:gridCol>
                <a:gridCol w="359446">
                  <a:extLst>
                    <a:ext uri="{9D8B030D-6E8A-4147-A177-3AD203B41FA5}">
                      <a16:colId xmlns:a16="http://schemas.microsoft.com/office/drawing/2014/main" val="2786101578"/>
                    </a:ext>
                  </a:extLst>
                </a:gridCol>
                <a:gridCol w="359446">
                  <a:extLst>
                    <a:ext uri="{9D8B030D-6E8A-4147-A177-3AD203B41FA5}">
                      <a16:colId xmlns:a16="http://schemas.microsoft.com/office/drawing/2014/main" val="684116098"/>
                    </a:ext>
                  </a:extLst>
                </a:gridCol>
                <a:gridCol w="359446">
                  <a:extLst>
                    <a:ext uri="{9D8B030D-6E8A-4147-A177-3AD203B41FA5}">
                      <a16:colId xmlns:a16="http://schemas.microsoft.com/office/drawing/2014/main" val="2098375328"/>
                    </a:ext>
                  </a:extLst>
                </a:gridCol>
                <a:gridCol w="359446">
                  <a:extLst>
                    <a:ext uri="{9D8B030D-6E8A-4147-A177-3AD203B41FA5}">
                      <a16:colId xmlns:a16="http://schemas.microsoft.com/office/drawing/2014/main" val="3478242490"/>
                    </a:ext>
                  </a:extLst>
                </a:gridCol>
                <a:gridCol w="359446">
                  <a:extLst>
                    <a:ext uri="{9D8B030D-6E8A-4147-A177-3AD203B41FA5}">
                      <a16:colId xmlns:a16="http://schemas.microsoft.com/office/drawing/2014/main" val="2704733900"/>
                    </a:ext>
                  </a:extLst>
                </a:gridCol>
                <a:gridCol w="359446">
                  <a:extLst>
                    <a:ext uri="{9D8B030D-6E8A-4147-A177-3AD203B41FA5}">
                      <a16:colId xmlns:a16="http://schemas.microsoft.com/office/drawing/2014/main" val="2036240754"/>
                    </a:ext>
                  </a:extLst>
                </a:gridCol>
                <a:gridCol w="359446">
                  <a:extLst>
                    <a:ext uri="{9D8B030D-6E8A-4147-A177-3AD203B41FA5}">
                      <a16:colId xmlns:a16="http://schemas.microsoft.com/office/drawing/2014/main" val="780463824"/>
                    </a:ext>
                  </a:extLst>
                </a:gridCol>
                <a:gridCol w="359446">
                  <a:extLst>
                    <a:ext uri="{9D8B030D-6E8A-4147-A177-3AD203B41FA5}">
                      <a16:colId xmlns:a16="http://schemas.microsoft.com/office/drawing/2014/main" val="1322264061"/>
                    </a:ext>
                  </a:extLst>
                </a:gridCol>
                <a:gridCol w="359446">
                  <a:extLst>
                    <a:ext uri="{9D8B030D-6E8A-4147-A177-3AD203B41FA5}">
                      <a16:colId xmlns:a16="http://schemas.microsoft.com/office/drawing/2014/main" val="1703032522"/>
                    </a:ext>
                  </a:extLst>
                </a:gridCol>
                <a:gridCol w="359446">
                  <a:extLst>
                    <a:ext uri="{9D8B030D-6E8A-4147-A177-3AD203B41FA5}">
                      <a16:colId xmlns:a16="http://schemas.microsoft.com/office/drawing/2014/main" val="3770618295"/>
                    </a:ext>
                  </a:extLst>
                </a:gridCol>
                <a:gridCol w="359446">
                  <a:extLst>
                    <a:ext uri="{9D8B030D-6E8A-4147-A177-3AD203B41FA5}">
                      <a16:colId xmlns:a16="http://schemas.microsoft.com/office/drawing/2014/main" val="816850646"/>
                    </a:ext>
                  </a:extLst>
                </a:gridCol>
                <a:gridCol w="359446">
                  <a:extLst>
                    <a:ext uri="{9D8B030D-6E8A-4147-A177-3AD203B41FA5}">
                      <a16:colId xmlns:a16="http://schemas.microsoft.com/office/drawing/2014/main" val="714254620"/>
                    </a:ext>
                  </a:extLst>
                </a:gridCol>
                <a:gridCol w="359446">
                  <a:extLst>
                    <a:ext uri="{9D8B030D-6E8A-4147-A177-3AD203B41FA5}">
                      <a16:colId xmlns:a16="http://schemas.microsoft.com/office/drawing/2014/main" val="2719835174"/>
                    </a:ext>
                  </a:extLst>
                </a:gridCol>
                <a:gridCol w="359446">
                  <a:extLst>
                    <a:ext uri="{9D8B030D-6E8A-4147-A177-3AD203B41FA5}">
                      <a16:colId xmlns:a16="http://schemas.microsoft.com/office/drawing/2014/main" val="2718866274"/>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745108"/>
                  </a:ext>
                </a:extLst>
              </a:tr>
            </a:tbl>
          </a:graphicData>
        </a:graphic>
      </p:graphicFrame>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F7E055D1-5509-4884-9866-71DB5B7FC053}"/>
                  </a:ext>
                </a:extLst>
              </p:cNvPr>
              <p:cNvSpPr txBox="1"/>
              <p:nvPr/>
            </p:nvSpPr>
            <p:spPr>
              <a:xfrm>
                <a:off x="-3242765" y="5334734"/>
                <a:ext cx="74047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2</m:t>
                          </m:r>
                        </m:sub>
                      </m:sSub>
                    </m:oMath>
                  </m:oMathPara>
                </a14:m>
                <a:endParaRPr lang="es-ES" dirty="0"/>
              </a:p>
            </p:txBody>
          </p:sp>
        </mc:Choice>
        <mc:Fallback xmlns="">
          <p:sp>
            <p:nvSpPr>
              <p:cNvPr id="55" name="CuadroTexto 54">
                <a:extLst>
                  <a:ext uri="{FF2B5EF4-FFF2-40B4-BE49-F238E27FC236}">
                    <a16:creationId xmlns:a16="http://schemas.microsoft.com/office/drawing/2014/main" id="{F7E055D1-5509-4884-9866-71DB5B7FC053}"/>
                  </a:ext>
                </a:extLst>
              </p:cNvPr>
              <p:cNvSpPr txBox="1">
                <a:spLocks noRot="1" noChangeAspect="1" noMove="1" noResize="1" noEditPoints="1" noAdjustHandles="1" noChangeArrowheads="1" noChangeShapeType="1" noTextEdit="1"/>
              </p:cNvSpPr>
              <p:nvPr/>
            </p:nvSpPr>
            <p:spPr>
              <a:xfrm>
                <a:off x="-3242765" y="5334734"/>
                <a:ext cx="7404754" cy="369332"/>
              </a:xfrm>
              <a:prstGeom prst="rect">
                <a:avLst/>
              </a:prstGeom>
              <a:blipFill>
                <a:blip r:embed="rId11"/>
                <a:stretch>
                  <a:fillRect/>
                </a:stretch>
              </a:blipFill>
            </p:spPr>
            <p:txBody>
              <a:bodyPr/>
              <a:lstStyle/>
              <a:p>
                <a:r>
                  <a:rPr lang="es-ES">
                    <a:noFill/>
                  </a:rPr>
                  <a:t> </a:t>
                </a:r>
              </a:p>
            </p:txBody>
          </p:sp>
        </mc:Fallback>
      </mc:AlternateContent>
      <p:graphicFrame>
        <p:nvGraphicFramePr>
          <p:cNvPr id="57" name="Tabla 56">
            <a:extLst>
              <a:ext uri="{FF2B5EF4-FFF2-40B4-BE49-F238E27FC236}">
                <a16:creationId xmlns:a16="http://schemas.microsoft.com/office/drawing/2014/main" id="{11CCDEE2-7A8A-4EB5-99FA-A56AE3EA2A1E}"/>
              </a:ext>
            </a:extLst>
          </p:cNvPr>
          <p:cNvGraphicFramePr>
            <a:graphicFrameLocks noGrp="1"/>
          </p:cNvGraphicFramePr>
          <p:nvPr>
            <p:extLst>
              <p:ext uri="{D42A27DB-BD31-4B8C-83A1-F6EECF244321}">
                <p14:modId xmlns:p14="http://schemas.microsoft.com/office/powerpoint/2010/main" val="131755791"/>
              </p:ext>
            </p:extLst>
          </p:nvPr>
        </p:nvGraphicFramePr>
        <p:xfrm>
          <a:off x="737307" y="3691326"/>
          <a:ext cx="5751136" cy="341379"/>
        </p:xfrm>
        <a:graphic>
          <a:graphicData uri="http://schemas.openxmlformats.org/drawingml/2006/table">
            <a:tbl>
              <a:tblPr/>
              <a:tblGrid>
                <a:gridCol w="359446">
                  <a:extLst>
                    <a:ext uri="{9D8B030D-6E8A-4147-A177-3AD203B41FA5}">
                      <a16:colId xmlns:a16="http://schemas.microsoft.com/office/drawing/2014/main" val="3458535870"/>
                    </a:ext>
                  </a:extLst>
                </a:gridCol>
                <a:gridCol w="359446">
                  <a:extLst>
                    <a:ext uri="{9D8B030D-6E8A-4147-A177-3AD203B41FA5}">
                      <a16:colId xmlns:a16="http://schemas.microsoft.com/office/drawing/2014/main" val="2233649736"/>
                    </a:ext>
                  </a:extLst>
                </a:gridCol>
                <a:gridCol w="359446">
                  <a:extLst>
                    <a:ext uri="{9D8B030D-6E8A-4147-A177-3AD203B41FA5}">
                      <a16:colId xmlns:a16="http://schemas.microsoft.com/office/drawing/2014/main" val="4211687257"/>
                    </a:ext>
                  </a:extLst>
                </a:gridCol>
                <a:gridCol w="359446">
                  <a:extLst>
                    <a:ext uri="{9D8B030D-6E8A-4147-A177-3AD203B41FA5}">
                      <a16:colId xmlns:a16="http://schemas.microsoft.com/office/drawing/2014/main" val="2248573292"/>
                    </a:ext>
                  </a:extLst>
                </a:gridCol>
                <a:gridCol w="359446">
                  <a:extLst>
                    <a:ext uri="{9D8B030D-6E8A-4147-A177-3AD203B41FA5}">
                      <a16:colId xmlns:a16="http://schemas.microsoft.com/office/drawing/2014/main" val="1663907667"/>
                    </a:ext>
                  </a:extLst>
                </a:gridCol>
                <a:gridCol w="359446">
                  <a:extLst>
                    <a:ext uri="{9D8B030D-6E8A-4147-A177-3AD203B41FA5}">
                      <a16:colId xmlns:a16="http://schemas.microsoft.com/office/drawing/2014/main" val="361090853"/>
                    </a:ext>
                  </a:extLst>
                </a:gridCol>
                <a:gridCol w="359446">
                  <a:extLst>
                    <a:ext uri="{9D8B030D-6E8A-4147-A177-3AD203B41FA5}">
                      <a16:colId xmlns:a16="http://schemas.microsoft.com/office/drawing/2014/main" val="3648367087"/>
                    </a:ext>
                  </a:extLst>
                </a:gridCol>
                <a:gridCol w="359446">
                  <a:extLst>
                    <a:ext uri="{9D8B030D-6E8A-4147-A177-3AD203B41FA5}">
                      <a16:colId xmlns:a16="http://schemas.microsoft.com/office/drawing/2014/main" val="382590086"/>
                    </a:ext>
                  </a:extLst>
                </a:gridCol>
                <a:gridCol w="359446">
                  <a:extLst>
                    <a:ext uri="{9D8B030D-6E8A-4147-A177-3AD203B41FA5}">
                      <a16:colId xmlns:a16="http://schemas.microsoft.com/office/drawing/2014/main" val="1758273638"/>
                    </a:ext>
                  </a:extLst>
                </a:gridCol>
                <a:gridCol w="359446">
                  <a:extLst>
                    <a:ext uri="{9D8B030D-6E8A-4147-A177-3AD203B41FA5}">
                      <a16:colId xmlns:a16="http://schemas.microsoft.com/office/drawing/2014/main" val="2669652449"/>
                    </a:ext>
                  </a:extLst>
                </a:gridCol>
                <a:gridCol w="359446">
                  <a:extLst>
                    <a:ext uri="{9D8B030D-6E8A-4147-A177-3AD203B41FA5}">
                      <a16:colId xmlns:a16="http://schemas.microsoft.com/office/drawing/2014/main" val="511982192"/>
                    </a:ext>
                  </a:extLst>
                </a:gridCol>
                <a:gridCol w="359446">
                  <a:extLst>
                    <a:ext uri="{9D8B030D-6E8A-4147-A177-3AD203B41FA5}">
                      <a16:colId xmlns:a16="http://schemas.microsoft.com/office/drawing/2014/main" val="814236774"/>
                    </a:ext>
                  </a:extLst>
                </a:gridCol>
                <a:gridCol w="359446">
                  <a:extLst>
                    <a:ext uri="{9D8B030D-6E8A-4147-A177-3AD203B41FA5}">
                      <a16:colId xmlns:a16="http://schemas.microsoft.com/office/drawing/2014/main" val="2336552036"/>
                    </a:ext>
                  </a:extLst>
                </a:gridCol>
                <a:gridCol w="359446">
                  <a:extLst>
                    <a:ext uri="{9D8B030D-6E8A-4147-A177-3AD203B41FA5}">
                      <a16:colId xmlns:a16="http://schemas.microsoft.com/office/drawing/2014/main" val="2032714630"/>
                    </a:ext>
                  </a:extLst>
                </a:gridCol>
                <a:gridCol w="359446">
                  <a:extLst>
                    <a:ext uri="{9D8B030D-6E8A-4147-A177-3AD203B41FA5}">
                      <a16:colId xmlns:a16="http://schemas.microsoft.com/office/drawing/2014/main" val="385818859"/>
                    </a:ext>
                  </a:extLst>
                </a:gridCol>
                <a:gridCol w="359446">
                  <a:extLst>
                    <a:ext uri="{9D8B030D-6E8A-4147-A177-3AD203B41FA5}">
                      <a16:colId xmlns:a16="http://schemas.microsoft.com/office/drawing/2014/main" val="3204918045"/>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40686047"/>
                  </a:ext>
                </a:extLst>
              </a:tr>
            </a:tbl>
          </a:graphicData>
        </a:graphic>
      </p:graphicFrame>
      <p:sp>
        <p:nvSpPr>
          <p:cNvPr id="58" name="CuadroTexto 57">
            <a:extLst>
              <a:ext uri="{FF2B5EF4-FFF2-40B4-BE49-F238E27FC236}">
                <a16:creationId xmlns:a16="http://schemas.microsoft.com/office/drawing/2014/main" id="{D2FB1D60-6E7E-459D-BDC2-5B520C59F226}"/>
              </a:ext>
            </a:extLst>
          </p:cNvPr>
          <p:cNvSpPr txBox="1"/>
          <p:nvPr/>
        </p:nvSpPr>
        <p:spPr>
          <a:xfrm rot="10800000" flipV="1">
            <a:off x="737307" y="1317187"/>
            <a:ext cx="5751136" cy="369332"/>
          </a:xfrm>
          <a:prstGeom prst="rect">
            <a:avLst/>
          </a:prstGeom>
          <a:noFill/>
        </p:spPr>
        <p:txBody>
          <a:bodyPr wrap="square" rtlCol="0">
            <a:spAutoFit/>
          </a:bodyPr>
          <a:lstStyle/>
          <a:p>
            <a:pPr algn="ctr"/>
            <a:r>
              <a:rPr lang="es-ES" b="1" u="sng" dirty="0"/>
              <a:t>4 dimensiones</a:t>
            </a:r>
          </a:p>
        </p:txBody>
      </p:sp>
      <mc:AlternateContent xmlns:mc="http://schemas.openxmlformats.org/markup-compatibility/2006" xmlns:a14="http://schemas.microsoft.com/office/drawing/2010/main">
        <mc:Choice Requires="a14">
          <p:sp>
            <p:nvSpPr>
              <p:cNvPr id="59" name="CuadroTexto 2">
                <a:extLst>
                  <a:ext uri="{FF2B5EF4-FFF2-40B4-BE49-F238E27FC236}">
                    <a16:creationId xmlns:a16="http://schemas.microsoft.com/office/drawing/2014/main" id="{9D70EEB5-E922-4DF6-B37B-8881862F684B}"/>
                  </a:ext>
                </a:extLst>
              </p:cNvPr>
              <p:cNvSpPr txBox="1"/>
              <p:nvPr/>
            </p:nvSpPr>
            <p:spPr>
              <a:xfrm>
                <a:off x="2816916" y="3467287"/>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1</m:t>
                          </m:r>
                        </m:sub>
                      </m:sSub>
                    </m:oMath>
                  </m:oMathPara>
                </a14:m>
                <a:endParaRPr lang="es-ES" sz="1100" dirty="0"/>
              </a:p>
            </p:txBody>
          </p:sp>
        </mc:Choice>
        <mc:Fallback xmlns="">
          <p:sp>
            <p:nvSpPr>
              <p:cNvPr id="59" name="CuadroTexto 2">
                <a:extLst>
                  <a:ext uri="{FF2B5EF4-FFF2-40B4-BE49-F238E27FC236}">
                    <a16:creationId xmlns:a16="http://schemas.microsoft.com/office/drawing/2014/main" id="{9D70EEB5-E922-4DF6-B37B-8881862F684B}"/>
                  </a:ext>
                </a:extLst>
              </p:cNvPr>
              <p:cNvSpPr txBox="1">
                <a:spLocks noRot="1" noChangeAspect="1" noMove="1" noResize="1" noEditPoints="1" noAdjustHandles="1" noChangeArrowheads="1" noChangeShapeType="1" noTextEdit="1"/>
              </p:cNvSpPr>
              <p:nvPr/>
            </p:nvSpPr>
            <p:spPr>
              <a:xfrm>
                <a:off x="2816916" y="3467287"/>
                <a:ext cx="184908" cy="169277"/>
              </a:xfrm>
              <a:prstGeom prst="rect">
                <a:avLst/>
              </a:prstGeom>
              <a:blipFill>
                <a:blip r:embed="rId12"/>
                <a:stretch>
                  <a:fillRect l="-13333" b="-178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0" name="CuadroTexto 2">
                <a:extLst>
                  <a:ext uri="{FF2B5EF4-FFF2-40B4-BE49-F238E27FC236}">
                    <a16:creationId xmlns:a16="http://schemas.microsoft.com/office/drawing/2014/main" id="{0F8D1EFF-99F0-48BF-8361-93BBB7803764}"/>
                  </a:ext>
                </a:extLst>
              </p:cNvPr>
              <p:cNvSpPr txBox="1"/>
              <p:nvPr/>
            </p:nvSpPr>
            <p:spPr>
              <a:xfrm>
                <a:off x="4295215" y="3482113"/>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2</m:t>
                          </m:r>
                        </m:sub>
                      </m:sSub>
                    </m:oMath>
                  </m:oMathPara>
                </a14:m>
                <a:endParaRPr lang="es-ES" sz="1100" dirty="0"/>
              </a:p>
            </p:txBody>
          </p:sp>
        </mc:Choice>
        <mc:Fallback xmlns="">
          <p:sp>
            <p:nvSpPr>
              <p:cNvPr id="60" name="CuadroTexto 2">
                <a:extLst>
                  <a:ext uri="{FF2B5EF4-FFF2-40B4-BE49-F238E27FC236}">
                    <a16:creationId xmlns:a16="http://schemas.microsoft.com/office/drawing/2014/main" id="{0F8D1EFF-99F0-48BF-8361-93BBB7803764}"/>
                  </a:ext>
                </a:extLst>
              </p:cNvPr>
              <p:cNvSpPr txBox="1">
                <a:spLocks noRot="1" noChangeAspect="1" noMove="1" noResize="1" noEditPoints="1" noAdjustHandles="1" noChangeArrowheads="1" noChangeShapeType="1" noTextEdit="1"/>
              </p:cNvSpPr>
              <p:nvPr/>
            </p:nvSpPr>
            <p:spPr>
              <a:xfrm>
                <a:off x="4295215" y="3482113"/>
                <a:ext cx="184908" cy="169277"/>
              </a:xfrm>
              <a:prstGeom prst="rect">
                <a:avLst/>
              </a:prstGeom>
              <a:blipFill>
                <a:blip r:embed="rId13"/>
                <a:stretch>
                  <a:fillRect l="-13333" r="-3333" b="-178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1" name="CuadroTexto 2">
                <a:extLst>
                  <a:ext uri="{FF2B5EF4-FFF2-40B4-BE49-F238E27FC236}">
                    <a16:creationId xmlns:a16="http://schemas.microsoft.com/office/drawing/2014/main" id="{B582A74C-0FC1-4F8B-AEF3-AB38779ABA56}"/>
                  </a:ext>
                </a:extLst>
              </p:cNvPr>
              <p:cNvSpPr txBox="1"/>
              <p:nvPr/>
            </p:nvSpPr>
            <p:spPr>
              <a:xfrm>
                <a:off x="5687208" y="3464468"/>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3</m:t>
                          </m:r>
                        </m:sub>
                      </m:sSub>
                    </m:oMath>
                  </m:oMathPara>
                </a14:m>
                <a:endParaRPr lang="es-ES" sz="1100" dirty="0"/>
              </a:p>
            </p:txBody>
          </p:sp>
        </mc:Choice>
        <mc:Fallback xmlns="">
          <p:sp>
            <p:nvSpPr>
              <p:cNvPr id="61" name="CuadroTexto 2">
                <a:extLst>
                  <a:ext uri="{FF2B5EF4-FFF2-40B4-BE49-F238E27FC236}">
                    <a16:creationId xmlns:a16="http://schemas.microsoft.com/office/drawing/2014/main" id="{B582A74C-0FC1-4F8B-AEF3-AB38779ABA56}"/>
                  </a:ext>
                </a:extLst>
              </p:cNvPr>
              <p:cNvSpPr txBox="1">
                <a:spLocks noRot="1" noChangeAspect="1" noMove="1" noResize="1" noEditPoints="1" noAdjustHandles="1" noChangeArrowheads="1" noChangeShapeType="1" noTextEdit="1"/>
              </p:cNvSpPr>
              <p:nvPr/>
            </p:nvSpPr>
            <p:spPr>
              <a:xfrm>
                <a:off x="5687208" y="3464468"/>
                <a:ext cx="184908" cy="169277"/>
              </a:xfrm>
              <a:prstGeom prst="rect">
                <a:avLst/>
              </a:prstGeom>
              <a:blipFill>
                <a:blip r:embed="rId14"/>
                <a:stretch>
                  <a:fillRect l="-13333" r="-3333" b="-17857"/>
                </a:stretch>
              </a:blipFill>
            </p:spPr>
            <p:txBody>
              <a:bodyPr/>
              <a:lstStyle/>
              <a:p>
                <a:r>
                  <a:rPr lang="es-ES">
                    <a:noFill/>
                  </a:rPr>
                  <a:t> </a:t>
                </a:r>
              </a:p>
            </p:txBody>
          </p:sp>
        </mc:Fallback>
      </mc:AlternateContent>
      <p:graphicFrame>
        <p:nvGraphicFramePr>
          <p:cNvPr id="62" name="Tabla 61">
            <a:extLst>
              <a:ext uri="{FF2B5EF4-FFF2-40B4-BE49-F238E27FC236}">
                <a16:creationId xmlns:a16="http://schemas.microsoft.com/office/drawing/2014/main" id="{3A7C32C0-F4DF-46E5-9F68-0CBBF1798C41}"/>
              </a:ext>
            </a:extLst>
          </p:cNvPr>
          <p:cNvGraphicFramePr>
            <a:graphicFrameLocks noGrp="1"/>
          </p:cNvGraphicFramePr>
          <p:nvPr>
            <p:extLst>
              <p:ext uri="{D42A27DB-BD31-4B8C-83A1-F6EECF244321}">
                <p14:modId xmlns:p14="http://schemas.microsoft.com/office/powerpoint/2010/main" val="1927061689"/>
              </p:ext>
            </p:extLst>
          </p:nvPr>
        </p:nvGraphicFramePr>
        <p:xfrm>
          <a:off x="737307" y="5928086"/>
          <a:ext cx="5751136" cy="341379"/>
        </p:xfrm>
        <a:graphic>
          <a:graphicData uri="http://schemas.openxmlformats.org/drawingml/2006/table">
            <a:tbl>
              <a:tblPr/>
              <a:tblGrid>
                <a:gridCol w="359446">
                  <a:extLst>
                    <a:ext uri="{9D8B030D-6E8A-4147-A177-3AD203B41FA5}">
                      <a16:colId xmlns:a16="http://schemas.microsoft.com/office/drawing/2014/main" val="1890402094"/>
                    </a:ext>
                  </a:extLst>
                </a:gridCol>
                <a:gridCol w="359446">
                  <a:extLst>
                    <a:ext uri="{9D8B030D-6E8A-4147-A177-3AD203B41FA5}">
                      <a16:colId xmlns:a16="http://schemas.microsoft.com/office/drawing/2014/main" val="3027185151"/>
                    </a:ext>
                  </a:extLst>
                </a:gridCol>
                <a:gridCol w="359446">
                  <a:extLst>
                    <a:ext uri="{9D8B030D-6E8A-4147-A177-3AD203B41FA5}">
                      <a16:colId xmlns:a16="http://schemas.microsoft.com/office/drawing/2014/main" val="2786101578"/>
                    </a:ext>
                  </a:extLst>
                </a:gridCol>
                <a:gridCol w="359446">
                  <a:extLst>
                    <a:ext uri="{9D8B030D-6E8A-4147-A177-3AD203B41FA5}">
                      <a16:colId xmlns:a16="http://schemas.microsoft.com/office/drawing/2014/main" val="684116098"/>
                    </a:ext>
                  </a:extLst>
                </a:gridCol>
                <a:gridCol w="359446">
                  <a:extLst>
                    <a:ext uri="{9D8B030D-6E8A-4147-A177-3AD203B41FA5}">
                      <a16:colId xmlns:a16="http://schemas.microsoft.com/office/drawing/2014/main" val="2098375328"/>
                    </a:ext>
                  </a:extLst>
                </a:gridCol>
                <a:gridCol w="359446">
                  <a:extLst>
                    <a:ext uri="{9D8B030D-6E8A-4147-A177-3AD203B41FA5}">
                      <a16:colId xmlns:a16="http://schemas.microsoft.com/office/drawing/2014/main" val="3478242490"/>
                    </a:ext>
                  </a:extLst>
                </a:gridCol>
                <a:gridCol w="359446">
                  <a:extLst>
                    <a:ext uri="{9D8B030D-6E8A-4147-A177-3AD203B41FA5}">
                      <a16:colId xmlns:a16="http://schemas.microsoft.com/office/drawing/2014/main" val="2704733900"/>
                    </a:ext>
                  </a:extLst>
                </a:gridCol>
                <a:gridCol w="359446">
                  <a:extLst>
                    <a:ext uri="{9D8B030D-6E8A-4147-A177-3AD203B41FA5}">
                      <a16:colId xmlns:a16="http://schemas.microsoft.com/office/drawing/2014/main" val="2036240754"/>
                    </a:ext>
                  </a:extLst>
                </a:gridCol>
                <a:gridCol w="359446">
                  <a:extLst>
                    <a:ext uri="{9D8B030D-6E8A-4147-A177-3AD203B41FA5}">
                      <a16:colId xmlns:a16="http://schemas.microsoft.com/office/drawing/2014/main" val="780463824"/>
                    </a:ext>
                  </a:extLst>
                </a:gridCol>
                <a:gridCol w="359446">
                  <a:extLst>
                    <a:ext uri="{9D8B030D-6E8A-4147-A177-3AD203B41FA5}">
                      <a16:colId xmlns:a16="http://schemas.microsoft.com/office/drawing/2014/main" val="1322264061"/>
                    </a:ext>
                  </a:extLst>
                </a:gridCol>
                <a:gridCol w="359446">
                  <a:extLst>
                    <a:ext uri="{9D8B030D-6E8A-4147-A177-3AD203B41FA5}">
                      <a16:colId xmlns:a16="http://schemas.microsoft.com/office/drawing/2014/main" val="1703032522"/>
                    </a:ext>
                  </a:extLst>
                </a:gridCol>
                <a:gridCol w="359446">
                  <a:extLst>
                    <a:ext uri="{9D8B030D-6E8A-4147-A177-3AD203B41FA5}">
                      <a16:colId xmlns:a16="http://schemas.microsoft.com/office/drawing/2014/main" val="3770618295"/>
                    </a:ext>
                  </a:extLst>
                </a:gridCol>
                <a:gridCol w="359446">
                  <a:extLst>
                    <a:ext uri="{9D8B030D-6E8A-4147-A177-3AD203B41FA5}">
                      <a16:colId xmlns:a16="http://schemas.microsoft.com/office/drawing/2014/main" val="816850646"/>
                    </a:ext>
                  </a:extLst>
                </a:gridCol>
                <a:gridCol w="359446">
                  <a:extLst>
                    <a:ext uri="{9D8B030D-6E8A-4147-A177-3AD203B41FA5}">
                      <a16:colId xmlns:a16="http://schemas.microsoft.com/office/drawing/2014/main" val="714254620"/>
                    </a:ext>
                  </a:extLst>
                </a:gridCol>
                <a:gridCol w="359446">
                  <a:extLst>
                    <a:ext uri="{9D8B030D-6E8A-4147-A177-3AD203B41FA5}">
                      <a16:colId xmlns:a16="http://schemas.microsoft.com/office/drawing/2014/main" val="2719835174"/>
                    </a:ext>
                  </a:extLst>
                </a:gridCol>
                <a:gridCol w="359446">
                  <a:extLst>
                    <a:ext uri="{9D8B030D-6E8A-4147-A177-3AD203B41FA5}">
                      <a16:colId xmlns:a16="http://schemas.microsoft.com/office/drawing/2014/main" val="2718866274"/>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745108"/>
                  </a:ext>
                </a:extLst>
              </a:tr>
            </a:tbl>
          </a:graphicData>
        </a:graphic>
      </p:graphicFrame>
      <mc:AlternateContent xmlns:mc="http://schemas.openxmlformats.org/markup-compatibility/2006" xmlns:a14="http://schemas.microsoft.com/office/drawing/2010/main">
        <mc:Choice Requires="a14">
          <p:sp>
            <p:nvSpPr>
              <p:cNvPr id="63" name="CuadroTexto 62">
                <a:extLst>
                  <a:ext uri="{FF2B5EF4-FFF2-40B4-BE49-F238E27FC236}">
                    <a16:creationId xmlns:a16="http://schemas.microsoft.com/office/drawing/2014/main" id="{0E62D36F-3990-4750-84C5-D32D3B4BFEE9}"/>
                  </a:ext>
                </a:extLst>
              </p:cNvPr>
              <p:cNvSpPr txBox="1"/>
              <p:nvPr/>
            </p:nvSpPr>
            <p:spPr>
              <a:xfrm>
                <a:off x="-3242765" y="5902952"/>
                <a:ext cx="74047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3</m:t>
                          </m:r>
                        </m:sub>
                      </m:sSub>
                    </m:oMath>
                  </m:oMathPara>
                </a14:m>
                <a:endParaRPr lang="es-ES" dirty="0"/>
              </a:p>
            </p:txBody>
          </p:sp>
        </mc:Choice>
        <mc:Fallback xmlns="">
          <p:sp>
            <p:nvSpPr>
              <p:cNvPr id="63" name="CuadroTexto 62">
                <a:extLst>
                  <a:ext uri="{FF2B5EF4-FFF2-40B4-BE49-F238E27FC236}">
                    <a16:creationId xmlns:a16="http://schemas.microsoft.com/office/drawing/2014/main" id="{0E62D36F-3990-4750-84C5-D32D3B4BFEE9}"/>
                  </a:ext>
                </a:extLst>
              </p:cNvPr>
              <p:cNvSpPr txBox="1">
                <a:spLocks noRot="1" noChangeAspect="1" noMove="1" noResize="1" noEditPoints="1" noAdjustHandles="1" noChangeArrowheads="1" noChangeShapeType="1" noTextEdit="1"/>
              </p:cNvSpPr>
              <p:nvPr/>
            </p:nvSpPr>
            <p:spPr>
              <a:xfrm>
                <a:off x="-3242765" y="5902952"/>
                <a:ext cx="7404754" cy="369332"/>
              </a:xfrm>
              <a:prstGeom prst="rect">
                <a:avLst/>
              </a:prstGeom>
              <a:blipFill>
                <a:blip r:embed="rId15"/>
                <a:stretch>
                  <a:fillRect/>
                </a:stretch>
              </a:blipFill>
            </p:spPr>
            <p:txBody>
              <a:bodyPr/>
              <a:lstStyle/>
              <a:p>
                <a:r>
                  <a:rPr lang="es-ES">
                    <a:noFill/>
                  </a:rPr>
                  <a:t> </a:t>
                </a:r>
              </a:p>
            </p:txBody>
          </p:sp>
        </mc:Fallback>
      </mc:AlternateContent>
      <p:sp>
        <p:nvSpPr>
          <p:cNvPr id="64" name="CuadroTexto 63">
            <a:extLst>
              <a:ext uri="{FF2B5EF4-FFF2-40B4-BE49-F238E27FC236}">
                <a16:creationId xmlns:a16="http://schemas.microsoft.com/office/drawing/2014/main" id="{E4E3030C-F886-42C3-89B1-B26E9B13E772}"/>
              </a:ext>
            </a:extLst>
          </p:cNvPr>
          <p:cNvSpPr txBox="1"/>
          <p:nvPr/>
        </p:nvSpPr>
        <p:spPr>
          <a:xfrm rot="10800000" flipV="1">
            <a:off x="6488441" y="5914109"/>
            <a:ext cx="1501569" cy="369332"/>
          </a:xfrm>
          <a:prstGeom prst="rect">
            <a:avLst/>
          </a:prstGeom>
          <a:noFill/>
        </p:spPr>
        <p:txBody>
          <a:bodyPr wrap="square" rtlCol="0">
            <a:spAutoFit/>
          </a:bodyPr>
          <a:lstStyle/>
          <a:p>
            <a:r>
              <a:rPr lang="es-ES" dirty="0"/>
              <a:t>Colisiones = 1</a:t>
            </a:r>
          </a:p>
        </p:txBody>
      </p:sp>
      <p:sp>
        <p:nvSpPr>
          <p:cNvPr id="65" name="CuadroTexto 64">
            <a:extLst>
              <a:ext uri="{FF2B5EF4-FFF2-40B4-BE49-F238E27FC236}">
                <a16:creationId xmlns:a16="http://schemas.microsoft.com/office/drawing/2014/main" id="{66EA954C-7DE1-4DCB-A0A4-3A331A41C53E}"/>
              </a:ext>
            </a:extLst>
          </p:cNvPr>
          <p:cNvSpPr txBox="1"/>
          <p:nvPr/>
        </p:nvSpPr>
        <p:spPr>
          <a:xfrm rot="10800000" flipV="1">
            <a:off x="6488443" y="4770165"/>
            <a:ext cx="1501569" cy="369332"/>
          </a:xfrm>
          <a:prstGeom prst="rect">
            <a:avLst/>
          </a:prstGeom>
          <a:noFill/>
        </p:spPr>
        <p:txBody>
          <a:bodyPr wrap="square" rtlCol="0">
            <a:spAutoFit/>
          </a:bodyPr>
          <a:lstStyle/>
          <a:p>
            <a:r>
              <a:rPr lang="es-ES" dirty="0"/>
              <a:t>Colisiones = 0</a:t>
            </a:r>
          </a:p>
        </p:txBody>
      </p:sp>
      <p:sp>
        <p:nvSpPr>
          <p:cNvPr id="66" name="CuadroTexto 65">
            <a:extLst>
              <a:ext uri="{FF2B5EF4-FFF2-40B4-BE49-F238E27FC236}">
                <a16:creationId xmlns:a16="http://schemas.microsoft.com/office/drawing/2014/main" id="{DDED52FC-CEE9-4B90-8010-1BCB6B0A10ED}"/>
              </a:ext>
            </a:extLst>
          </p:cNvPr>
          <p:cNvSpPr txBox="1"/>
          <p:nvPr/>
        </p:nvSpPr>
        <p:spPr>
          <a:xfrm rot="10800000" flipV="1">
            <a:off x="6488442" y="5345891"/>
            <a:ext cx="1501569" cy="369332"/>
          </a:xfrm>
          <a:prstGeom prst="rect">
            <a:avLst/>
          </a:prstGeom>
          <a:noFill/>
        </p:spPr>
        <p:txBody>
          <a:bodyPr wrap="square" rtlCol="0">
            <a:spAutoFit/>
          </a:bodyPr>
          <a:lstStyle/>
          <a:p>
            <a:r>
              <a:rPr lang="es-ES" dirty="0"/>
              <a:t>Colisiones = 0</a:t>
            </a:r>
          </a:p>
        </p:txBody>
      </p:sp>
      <p:sp>
        <p:nvSpPr>
          <p:cNvPr id="67" name="CuadroTexto 66">
            <a:extLst>
              <a:ext uri="{FF2B5EF4-FFF2-40B4-BE49-F238E27FC236}">
                <a16:creationId xmlns:a16="http://schemas.microsoft.com/office/drawing/2014/main" id="{3449E464-F557-4529-9A21-9D8AD9B8B68F}"/>
              </a:ext>
            </a:extLst>
          </p:cNvPr>
          <p:cNvSpPr txBox="1"/>
          <p:nvPr/>
        </p:nvSpPr>
        <p:spPr>
          <a:xfrm rot="10800000" flipV="1">
            <a:off x="6488440" y="4225915"/>
            <a:ext cx="1501569" cy="369332"/>
          </a:xfrm>
          <a:prstGeom prst="rect">
            <a:avLst/>
          </a:prstGeom>
          <a:noFill/>
        </p:spPr>
        <p:txBody>
          <a:bodyPr wrap="square" rtlCol="0">
            <a:spAutoFit/>
          </a:bodyPr>
          <a:lstStyle/>
          <a:p>
            <a:r>
              <a:rPr lang="es-ES" dirty="0"/>
              <a:t>Colisiones = 0</a:t>
            </a:r>
          </a:p>
        </p:txBody>
      </p:sp>
      <p:sp>
        <p:nvSpPr>
          <p:cNvPr id="68" name="CuadroTexto 67">
            <a:extLst>
              <a:ext uri="{FF2B5EF4-FFF2-40B4-BE49-F238E27FC236}">
                <a16:creationId xmlns:a16="http://schemas.microsoft.com/office/drawing/2014/main" id="{E9523BDE-8BB0-4575-815B-3E46EA0AC70E}"/>
              </a:ext>
            </a:extLst>
          </p:cNvPr>
          <p:cNvSpPr txBox="1"/>
          <p:nvPr/>
        </p:nvSpPr>
        <p:spPr>
          <a:xfrm rot="10800000" flipV="1">
            <a:off x="7239224" y="1317187"/>
            <a:ext cx="5751136" cy="369332"/>
          </a:xfrm>
          <a:prstGeom prst="rect">
            <a:avLst/>
          </a:prstGeom>
          <a:noFill/>
        </p:spPr>
        <p:txBody>
          <a:bodyPr wrap="square" rtlCol="0">
            <a:spAutoFit/>
          </a:bodyPr>
          <a:lstStyle/>
          <a:p>
            <a:pPr algn="ctr"/>
            <a:r>
              <a:rPr lang="es-ES" b="1" u="sng" dirty="0"/>
              <a:t>2 dimensiones</a:t>
            </a:r>
          </a:p>
        </p:txBody>
      </p:sp>
      <mc:AlternateContent xmlns:mc="http://schemas.openxmlformats.org/markup-compatibility/2006" xmlns:a14="http://schemas.microsoft.com/office/drawing/2010/main">
        <mc:Choice Requires="a14">
          <p:sp>
            <p:nvSpPr>
              <p:cNvPr id="71" name="CuadroTexto 70">
                <a:extLst>
                  <a:ext uri="{FF2B5EF4-FFF2-40B4-BE49-F238E27FC236}">
                    <a16:creationId xmlns:a16="http://schemas.microsoft.com/office/drawing/2014/main" id="{9A4E357B-6C0C-481B-BC76-474B4E40CC6E}"/>
                  </a:ext>
                </a:extLst>
              </p:cNvPr>
              <p:cNvSpPr txBox="1"/>
              <p:nvPr/>
            </p:nvSpPr>
            <p:spPr>
              <a:xfrm>
                <a:off x="6055926" y="1629059"/>
                <a:ext cx="811773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𝑑</m:t>
                      </m:r>
                      <m:r>
                        <a:rPr lang="es-ES" i="1" smtClean="0">
                          <a:latin typeface="Cambria Math" panose="02040503050406030204" pitchFamily="18" charset="0"/>
                        </a:rPr>
                        <m:t>=4</m:t>
                      </m:r>
                    </m:oMath>
                  </m:oMathPara>
                </a14:m>
                <a:endParaRPr lang="es-ES" dirty="0"/>
              </a:p>
            </p:txBody>
          </p:sp>
        </mc:Choice>
        <mc:Fallback xmlns="">
          <p:sp>
            <p:nvSpPr>
              <p:cNvPr id="71" name="CuadroTexto 70">
                <a:extLst>
                  <a:ext uri="{FF2B5EF4-FFF2-40B4-BE49-F238E27FC236}">
                    <a16:creationId xmlns:a16="http://schemas.microsoft.com/office/drawing/2014/main" id="{9A4E357B-6C0C-481B-BC76-474B4E40CC6E}"/>
                  </a:ext>
                </a:extLst>
              </p:cNvPr>
              <p:cNvSpPr txBox="1">
                <a:spLocks noRot="1" noChangeAspect="1" noMove="1" noResize="1" noEditPoints="1" noAdjustHandles="1" noChangeArrowheads="1" noChangeShapeType="1" noTextEdit="1"/>
              </p:cNvSpPr>
              <p:nvPr/>
            </p:nvSpPr>
            <p:spPr>
              <a:xfrm>
                <a:off x="6055926" y="1629059"/>
                <a:ext cx="8117732" cy="369332"/>
              </a:xfrm>
              <a:prstGeom prst="rect">
                <a:avLst/>
              </a:prstGeom>
              <a:blipFill>
                <a:blip r:embed="rId16"/>
                <a:stretch>
                  <a:fillRect/>
                </a:stretch>
              </a:blipFill>
            </p:spPr>
            <p:txBody>
              <a:bodyPr/>
              <a:lstStyle/>
              <a:p>
                <a:r>
                  <a:rPr lang="es-ES">
                    <a:noFill/>
                  </a:rPr>
                  <a:t> </a:t>
                </a:r>
              </a:p>
            </p:txBody>
          </p:sp>
        </mc:Fallback>
      </mc:AlternateContent>
      <p:graphicFrame>
        <p:nvGraphicFramePr>
          <p:cNvPr id="72" name="Tabla 71">
            <a:extLst>
              <a:ext uri="{FF2B5EF4-FFF2-40B4-BE49-F238E27FC236}">
                <a16:creationId xmlns:a16="http://schemas.microsoft.com/office/drawing/2014/main" id="{0C6E51B7-C283-4649-9312-0702E397D8A6}"/>
              </a:ext>
            </a:extLst>
          </p:cNvPr>
          <p:cNvGraphicFramePr>
            <a:graphicFrameLocks noGrp="1"/>
          </p:cNvGraphicFramePr>
          <p:nvPr>
            <p:extLst>
              <p:ext uri="{D42A27DB-BD31-4B8C-83A1-F6EECF244321}">
                <p14:modId xmlns:p14="http://schemas.microsoft.com/office/powerpoint/2010/main" val="2912428934"/>
              </p:ext>
            </p:extLst>
          </p:nvPr>
        </p:nvGraphicFramePr>
        <p:xfrm>
          <a:off x="8758116" y="2603576"/>
          <a:ext cx="2875568" cy="341379"/>
        </p:xfrm>
        <a:graphic>
          <a:graphicData uri="http://schemas.openxmlformats.org/drawingml/2006/table">
            <a:tbl>
              <a:tblPr/>
              <a:tblGrid>
                <a:gridCol w="359446">
                  <a:extLst>
                    <a:ext uri="{9D8B030D-6E8A-4147-A177-3AD203B41FA5}">
                      <a16:colId xmlns:a16="http://schemas.microsoft.com/office/drawing/2014/main" val="1048504694"/>
                    </a:ext>
                  </a:extLst>
                </a:gridCol>
                <a:gridCol w="359446">
                  <a:extLst>
                    <a:ext uri="{9D8B030D-6E8A-4147-A177-3AD203B41FA5}">
                      <a16:colId xmlns:a16="http://schemas.microsoft.com/office/drawing/2014/main" val="3245383189"/>
                    </a:ext>
                  </a:extLst>
                </a:gridCol>
                <a:gridCol w="359446">
                  <a:extLst>
                    <a:ext uri="{9D8B030D-6E8A-4147-A177-3AD203B41FA5}">
                      <a16:colId xmlns:a16="http://schemas.microsoft.com/office/drawing/2014/main" val="1381024411"/>
                    </a:ext>
                  </a:extLst>
                </a:gridCol>
                <a:gridCol w="359446">
                  <a:extLst>
                    <a:ext uri="{9D8B030D-6E8A-4147-A177-3AD203B41FA5}">
                      <a16:colId xmlns:a16="http://schemas.microsoft.com/office/drawing/2014/main" val="3202492227"/>
                    </a:ext>
                  </a:extLst>
                </a:gridCol>
                <a:gridCol w="359446">
                  <a:extLst>
                    <a:ext uri="{9D8B030D-6E8A-4147-A177-3AD203B41FA5}">
                      <a16:colId xmlns:a16="http://schemas.microsoft.com/office/drawing/2014/main" val="2215415700"/>
                    </a:ext>
                  </a:extLst>
                </a:gridCol>
                <a:gridCol w="359446">
                  <a:extLst>
                    <a:ext uri="{9D8B030D-6E8A-4147-A177-3AD203B41FA5}">
                      <a16:colId xmlns:a16="http://schemas.microsoft.com/office/drawing/2014/main" val="26608438"/>
                    </a:ext>
                  </a:extLst>
                </a:gridCol>
                <a:gridCol w="359446">
                  <a:extLst>
                    <a:ext uri="{9D8B030D-6E8A-4147-A177-3AD203B41FA5}">
                      <a16:colId xmlns:a16="http://schemas.microsoft.com/office/drawing/2014/main" val="161935081"/>
                    </a:ext>
                  </a:extLst>
                </a:gridCol>
                <a:gridCol w="359446">
                  <a:extLst>
                    <a:ext uri="{9D8B030D-6E8A-4147-A177-3AD203B41FA5}">
                      <a16:colId xmlns:a16="http://schemas.microsoft.com/office/drawing/2014/main" val="3988257713"/>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0,3</a:t>
                      </a:r>
                    </a:p>
                  </a:txBody>
                  <a:tcPr marL="0" marR="0" marT="0"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0,5</a:t>
                      </a:r>
                    </a:p>
                  </a:txBody>
                  <a:tcPr marL="0" marR="0" marT="0"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0,8</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0,4</a:t>
                      </a:r>
                    </a:p>
                  </a:txBody>
                  <a:tcPr marL="0" marR="0" marT="0"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0,9</a:t>
                      </a:r>
                    </a:p>
                  </a:txBody>
                  <a:tcPr marL="0" marR="0" marT="0"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795692253"/>
                  </a:ext>
                </a:extLst>
              </a:tr>
            </a:tbl>
          </a:graphicData>
        </a:graphic>
      </p:graphicFrame>
      <p:graphicFrame>
        <p:nvGraphicFramePr>
          <p:cNvPr id="73" name="Tabla 72">
            <a:extLst>
              <a:ext uri="{FF2B5EF4-FFF2-40B4-BE49-F238E27FC236}">
                <a16:creationId xmlns:a16="http://schemas.microsoft.com/office/drawing/2014/main" id="{DBE59254-B0CC-41F5-BDD0-C9C70117E83D}"/>
              </a:ext>
            </a:extLst>
          </p:cNvPr>
          <p:cNvGraphicFramePr>
            <a:graphicFrameLocks noGrp="1"/>
          </p:cNvGraphicFramePr>
          <p:nvPr>
            <p:extLst>
              <p:ext uri="{D42A27DB-BD31-4B8C-83A1-F6EECF244321}">
                <p14:modId xmlns:p14="http://schemas.microsoft.com/office/powerpoint/2010/main" val="1795621319"/>
              </p:ext>
            </p:extLst>
          </p:nvPr>
        </p:nvGraphicFramePr>
        <p:xfrm>
          <a:off x="8758116" y="3694402"/>
          <a:ext cx="2875568" cy="341379"/>
        </p:xfrm>
        <a:graphic>
          <a:graphicData uri="http://schemas.openxmlformats.org/drawingml/2006/table">
            <a:tbl>
              <a:tblPr/>
              <a:tblGrid>
                <a:gridCol w="359446">
                  <a:extLst>
                    <a:ext uri="{9D8B030D-6E8A-4147-A177-3AD203B41FA5}">
                      <a16:colId xmlns:a16="http://schemas.microsoft.com/office/drawing/2014/main" val="1048504694"/>
                    </a:ext>
                  </a:extLst>
                </a:gridCol>
                <a:gridCol w="359446">
                  <a:extLst>
                    <a:ext uri="{9D8B030D-6E8A-4147-A177-3AD203B41FA5}">
                      <a16:colId xmlns:a16="http://schemas.microsoft.com/office/drawing/2014/main" val="3245383189"/>
                    </a:ext>
                  </a:extLst>
                </a:gridCol>
                <a:gridCol w="359446">
                  <a:extLst>
                    <a:ext uri="{9D8B030D-6E8A-4147-A177-3AD203B41FA5}">
                      <a16:colId xmlns:a16="http://schemas.microsoft.com/office/drawing/2014/main" val="1381024411"/>
                    </a:ext>
                  </a:extLst>
                </a:gridCol>
                <a:gridCol w="359446">
                  <a:extLst>
                    <a:ext uri="{9D8B030D-6E8A-4147-A177-3AD203B41FA5}">
                      <a16:colId xmlns:a16="http://schemas.microsoft.com/office/drawing/2014/main" val="3202492227"/>
                    </a:ext>
                  </a:extLst>
                </a:gridCol>
                <a:gridCol w="359446">
                  <a:extLst>
                    <a:ext uri="{9D8B030D-6E8A-4147-A177-3AD203B41FA5}">
                      <a16:colId xmlns:a16="http://schemas.microsoft.com/office/drawing/2014/main" val="2215415700"/>
                    </a:ext>
                  </a:extLst>
                </a:gridCol>
                <a:gridCol w="359446">
                  <a:extLst>
                    <a:ext uri="{9D8B030D-6E8A-4147-A177-3AD203B41FA5}">
                      <a16:colId xmlns:a16="http://schemas.microsoft.com/office/drawing/2014/main" val="26608438"/>
                    </a:ext>
                  </a:extLst>
                </a:gridCol>
                <a:gridCol w="359446">
                  <a:extLst>
                    <a:ext uri="{9D8B030D-6E8A-4147-A177-3AD203B41FA5}">
                      <a16:colId xmlns:a16="http://schemas.microsoft.com/office/drawing/2014/main" val="161935081"/>
                    </a:ext>
                  </a:extLst>
                </a:gridCol>
                <a:gridCol w="359446">
                  <a:extLst>
                    <a:ext uri="{9D8B030D-6E8A-4147-A177-3AD203B41FA5}">
                      <a16:colId xmlns:a16="http://schemas.microsoft.com/office/drawing/2014/main" val="3988257713"/>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3</a:t>
                      </a:r>
                    </a:p>
                  </a:txBody>
                  <a:tcPr marL="0" marR="0" marT="0"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795692253"/>
                  </a:ext>
                </a:extLst>
              </a:tr>
            </a:tbl>
          </a:graphicData>
        </a:graphic>
      </p:graphicFrame>
      <p:graphicFrame>
        <p:nvGraphicFramePr>
          <p:cNvPr id="74" name="Tabla 73">
            <a:extLst>
              <a:ext uri="{FF2B5EF4-FFF2-40B4-BE49-F238E27FC236}">
                <a16:creationId xmlns:a16="http://schemas.microsoft.com/office/drawing/2014/main" id="{C7251D45-8294-49A5-AD62-4E8CC90A763D}"/>
              </a:ext>
            </a:extLst>
          </p:cNvPr>
          <p:cNvGraphicFramePr>
            <a:graphicFrameLocks noGrp="1"/>
          </p:cNvGraphicFramePr>
          <p:nvPr>
            <p:extLst>
              <p:ext uri="{D42A27DB-BD31-4B8C-83A1-F6EECF244321}">
                <p14:modId xmlns:p14="http://schemas.microsoft.com/office/powerpoint/2010/main" val="795031634"/>
              </p:ext>
            </p:extLst>
          </p:nvPr>
        </p:nvGraphicFramePr>
        <p:xfrm>
          <a:off x="8758116" y="4431675"/>
          <a:ext cx="2875568" cy="341379"/>
        </p:xfrm>
        <a:graphic>
          <a:graphicData uri="http://schemas.openxmlformats.org/drawingml/2006/table">
            <a:tbl>
              <a:tblPr/>
              <a:tblGrid>
                <a:gridCol w="359446">
                  <a:extLst>
                    <a:ext uri="{9D8B030D-6E8A-4147-A177-3AD203B41FA5}">
                      <a16:colId xmlns:a16="http://schemas.microsoft.com/office/drawing/2014/main" val="3514863840"/>
                    </a:ext>
                  </a:extLst>
                </a:gridCol>
                <a:gridCol w="359446">
                  <a:extLst>
                    <a:ext uri="{9D8B030D-6E8A-4147-A177-3AD203B41FA5}">
                      <a16:colId xmlns:a16="http://schemas.microsoft.com/office/drawing/2014/main" val="404494983"/>
                    </a:ext>
                  </a:extLst>
                </a:gridCol>
                <a:gridCol w="359446">
                  <a:extLst>
                    <a:ext uri="{9D8B030D-6E8A-4147-A177-3AD203B41FA5}">
                      <a16:colId xmlns:a16="http://schemas.microsoft.com/office/drawing/2014/main" val="3712786645"/>
                    </a:ext>
                  </a:extLst>
                </a:gridCol>
                <a:gridCol w="359446">
                  <a:extLst>
                    <a:ext uri="{9D8B030D-6E8A-4147-A177-3AD203B41FA5}">
                      <a16:colId xmlns:a16="http://schemas.microsoft.com/office/drawing/2014/main" val="1455468305"/>
                    </a:ext>
                  </a:extLst>
                </a:gridCol>
                <a:gridCol w="359446">
                  <a:extLst>
                    <a:ext uri="{9D8B030D-6E8A-4147-A177-3AD203B41FA5}">
                      <a16:colId xmlns:a16="http://schemas.microsoft.com/office/drawing/2014/main" val="1814876692"/>
                    </a:ext>
                  </a:extLst>
                </a:gridCol>
                <a:gridCol w="359446">
                  <a:extLst>
                    <a:ext uri="{9D8B030D-6E8A-4147-A177-3AD203B41FA5}">
                      <a16:colId xmlns:a16="http://schemas.microsoft.com/office/drawing/2014/main" val="343424757"/>
                    </a:ext>
                  </a:extLst>
                </a:gridCol>
                <a:gridCol w="359446">
                  <a:extLst>
                    <a:ext uri="{9D8B030D-6E8A-4147-A177-3AD203B41FA5}">
                      <a16:colId xmlns:a16="http://schemas.microsoft.com/office/drawing/2014/main" val="727882194"/>
                    </a:ext>
                  </a:extLst>
                </a:gridCol>
                <a:gridCol w="359446">
                  <a:extLst>
                    <a:ext uri="{9D8B030D-6E8A-4147-A177-3AD203B41FA5}">
                      <a16:colId xmlns:a16="http://schemas.microsoft.com/office/drawing/2014/main" val="4116252610"/>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68894951"/>
                  </a:ext>
                </a:extLst>
              </a:tr>
            </a:tbl>
          </a:graphicData>
        </a:graphic>
      </p:graphicFrame>
      <p:graphicFrame>
        <p:nvGraphicFramePr>
          <p:cNvPr id="75" name="Tabla 74">
            <a:extLst>
              <a:ext uri="{FF2B5EF4-FFF2-40B4-BE49-F238E27FC236}">
                <a16:creationId xmlns:a16="http://schemas.microsoft.com/office/drawing/2014/main" id="{47042488-A1B1-4E0D-B6FA-DC910D509947}"/>
              </a:ext>
            </a:extLst>
          </p:cNvPr>
          <p:cNvGraphicFramePr>
            <a:graphicFrameLocks noGrp="1"/>
          </p:cNvGraphicFramePr>
          <p:nvPr>
            <p:extLst>
              <p:ext uri="{D42A27DB-BD31-4B8C-83A1-F6EECF244321}">
                <p14:modId xmlns:p14="http://schemas.microsoft.com/office/powerpoint/2010/main" val="858818141"/>
              </p:ext>
            </p:extLst>
          </p:nvPr>
        </p:nvGraphicFramePr>
        <p:xfrm>
          <a:off x="8758116" y="4772984"/>
          <a:ext cx="2875568" cy="341379"/>
        </p:xfrm>
        <a:graphic>
          <a:graphicData uri="http://schemas.openxmlformats.org/drawingml/2006/table">
            <a:tbl>
              <a:tblPr/>
              <a:tblGrid>
                <a:gridCol w="359446">
                  <a:extLst>
                    <a:ext uri="{9D8B030D-6E8A-4147-A177-3AD203B41FA5}">
                      <a16:colId xmlns:a16="http://schemas.microsoft.com/office/drawing/2014/main" val="761348512"/>
                    </a:ext>
                  </a:extLst>
                </a:gridCol>
                <a:gridCol w="359446">
                  <a:extLst>
                    <a:ext uri="{9D8B030D-6E8A-4147-A177-3AD203B41FA5}">
                      <a16:colId xmlns:a16="http://schemas.microsoft.com/office/drawing/2014/main" val="2685276708"/>
                    </a:ext>
                  </a:extLst>
                </a:gridCol>
                <a:gridCol w="359446">
                  <a:extLst>
                    <a:ext uri="{9D8B030D-6E8A-4147-A177-3AD203B41FA5}">
                      <a16:colId xmlns:a16="http://schemas.microsoft.com/office/drawing/2014/main" val="4051345508"/>
                    </a:ext>
                  </a:extLst>
                </a:gridCol>
                <a:gridCol w="359446">
                  <a:extLst>
                    <a:ext uri="{9D8B030D-6E8A-4147-A177-3AD203B41FA5}">
                      <a16:colId xmlns:a16="http://schemas.microsoft.com/office/drawing/2014/main" val="3594284051"/>
                    </a:ext>
                  </a:extLst>
                </a:gridCol>
                <a:gridCol w="359446">
                  <a:extLst>
                    <a:ext uri="{9D8B030D-6E8A-4147-A177-3AD203B41FA5}">
                      <a16:colId xmlns:a16="http://schemas.microsoft.com/office/drawing/2014/main" val="942869375"/>
                    </a:ext>
                  </a:extLst>
                </a:gridCol>
                <a:gridCol w="359446">
                  <a:extLst>
                    <a:ext uri="{9D8B030D-6E8A-4147-A177-3AD203B41FA5}">
                      <a16:colId xmlns:a16="http://schemas.microsoft.com/office/drawing/2014/main" val="2313947662"/>
                    </a:ext>
                  </a:extLst>
                </a:gridCol>
                <a:gridCol w="359446">
                  <a:extLst>
                    <a:ext uri="{9D8B030D-6E8A-4147-A177-3AD203B41FA5}">
                      <a16:colId xmlns:a16="http://schemas.microsoft.com/office/drawing/2014/main" val="1913534251"/>
                    </a:ext>
                  </a:extLst>
                </a:gridCol>
                <a:gridCol w="359446">
                  <a:extLst>
                    <a:ext uri="{9D8B030D-6E8A-4147-A177-3AD203B41FA5}">
                      <a16:colId xmlns:a16="http://schemas.microsoft.com/office/drawing/2014/main" val="3946064097"/>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141928"/>
                  </a:ext>
                </a:extLst>
              </a:tr>
            </a:tbl>
          </a:graphicData>
        </a:graphic>
      </p:graphicFrame>
      <mc:AlternateContent xmlns:mc="http://schemas.openxmlformats.org/markup-compatibility/2006" xmlns:a14="http://schemas.microsoft.com/office/drawing/2010/main">
        <mc:Choice Requires="a14">
          <p:sp>
            <p:nvSpPr>
              <p:cNvPr id="76" name="CuadroTexto 2">
                <a:extLst>
                  <a:ext uri="{FF2B5EF4-FFF2-40B4-BE49-F238E27FC236}">
                    <a16:creationId xmlns:a16="http://schemas.microsoft.com/office/drawing/2014/main" id="{5E8439CC-50C0-4FA0-AF2B-222C716A5127}"/>
                  </a:ext>
                </a:extLst>
              </p:cNvPr>
              <p:cNvSpPr txBox="1"/>
              <p:nvPr/>
            </p:nvSpPr>
            <p:spPr>
              <a:xfrm>
                <a:off x="9017688" y="2328150"/>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0</m:t>
                          </m:r>
                        </m:sub>
                        <m:sup>
                          <m:r>
                            <a:rPr lang="es-ES" sz="1100" b="0" i="1">
                              <a:latin typeface="Cambria Math" panose="02040503050406030204" pitchFamily="18" charset="0"/>
                            </a:rPr>
                            <m:t>′</m:t>
                          </m:r>
                        </m:sup>
                      </m:sSubSup>
                    </m:oMath>
                  </m:oMathPara>
                </a14:m>
                <a:endParaRPr lang="es-ES" sz="1100" dirty="0"/>
              </a:p>
            </p:txBody>
          </p:sp>
        </mc:Choice>
        <mc:Fallback xmlns="">
          <p:sp>
            <p:nvSpPr>
              <p:cNvPr id="76" name="CuadroTexto 2">
                <a:extLst>
                  <a:ext uri="{FF2B5EF4-FFF2-40B4-BE49-F238E27FC236}">
                    <a16:creationId xmlns:a16="http://schemas.microsoft.com/office/drawing/2014/main" id="{5E8439CC-50C0-4FA0-AF2B-222C716A5127}"/>
                  </a:ext>
                </a:extLst>
              </p:cNvPr>
              <p:cNvSpPr txBox="1">
                <a:spLocks noRot="1" noChangeAspect="1" noMove="1" noResize="1" noEditPoints="1" noAdjustHandles="1" noChangeArrowheads="1" noChangeShapeType="1" noTextEdit="1"/>
              </p:cNvSpPr>
              <p:nvPr/>
            </p:nvSpPr>
            <p:spPr>
              <a:xfrm>
                <a:off x="9017688" y="2328150"/>
                <a:ext cx="184908" cy="169277"/>
              </a:xfrm>
              <a:prstGeom prst="rect">
                <a:avLst/>
              </a:prstGeom>
              <a:blipFill>
                <a:blip r:embed="rId2"/>
                <a:stretch>
                  <a:fillRect l="-12903" b="-214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7" name="CuadroTexto 3">
                <a:extLst>
                  <a:ext uri="{FF2B5EF4-FFF2-40B4-BE49-F238E27FC236}">
                    <a16:creationId xmlns:a16="http://schemas.microsoft.com/office/drawing/2014/main" id="{8E726A50-E03C-429C-B158-F5E761C90FF8}"/>
                  </a:ext>
                </a:extLst>
              </p:cNvPr>
              <p:cNvSpPr txBox="1"/>
              <p:nvPr/>
            </p:nvSpPr>
            <p:spPr>
              <a:xfrm>
                <a:off x="9711081" y="2328150"/>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1</m:t>
                          </m:r>
                        </m:sub>
                        <m:sup>
                          <m:r>
                            <a:rPr lang="es-ES" sz="1100" b="0" i="1">
                              <a:latin typeface="Cambria Math" panose="02040503050406030204" pitchFamily="18" charset="0"/>
                            </a:rPr>
                            <m:t>′</m:t>
                          </m:r>
                        </m:sup>
                      </m:sSubSup>
                    </m:oMath>
                  </m:oMathPara>
                </a14:m>
                <a:endParaRPr lang="es-ES" sz="1100" dirty="0"/>
              </a:p>
            </p:txBody>
          </p:sp>
        </mc:Choice>
        <mc:Fallback xmlns="">
          <p:sp>
            <p:nvSpPr>
              <p:cNvPr id="77" name="CuadroTexto 3">
                <a:extLst>
                  <a:ext uri="{FF2B5EF4-FFF2-40B4-BE49-F238E27FC236}">
                    <a16:creationId xmlns:a16="http://schemas.microsoft.com/office/drawing/2014/main" id="{8E726A50-E03C-429C-B158-F5E761C90FF8}"/>
                  </a:ext>
                </a:extLst>
              </p:cNvPr>
              <p:cNvSpPr txBox="1">
                <a:spLocks noRot="1" noChangeAspect="1" noMove="1" noResize="1" noEditPoints="1" noAdjustHandles="1" noChangeArrowheads="1" noChangeShapeType="1" noTextEdit="1"/>
              </p:cNvSpPr>
              <p:nvPr/>
            </p:nvSpPr>
            <p:spPr>
              <a:xfrm>
                <a:off x="9711081" y="2328150"/>
                <a:ext cx="184908" cy="169277"/>
              </a:xfrm>
              <a:prstGeom prst="rect">
                <a:avLst/>
              </a:prstGeom>
              <a:blipFill>
                <a:blip r:embed="rId3"/>
                <a:stretch>
                  <a:fillRect l="-13333" r="-3333" b="-214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8" name="CuadroTexto 4">
                <a:extLst>
                  <a:ext uri="{FF2B5EF4-FFF2-40B4-BE49-F238E27FC236}">
                    <a16:creationId xmlns:a16="http://schemas.microsoft.com/office/drawing/2014/main" id="{B5774409-5B7B-4D9F-92BF-1F257D14BB07}"/>
                  </a:ext>
                </a:extLst>
              </p:cNvPr>
              <p:cNvSpPr txBox="1"/>
              <p:nvPr/>
            </p:nvSpPr>
            <p:spPr>
              <a:xfrm>
                <a:off x="10413913" y="2348283"/>
                <a:ext cx="184907"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2</m:t>
                          </m:r>
                        </m:sub>
                        <m:sup>
                          <m:r>
                            <a:rPr lang="es-ES" sz="1100" b="0" i="1">
                              <a:latin typeface="Cambria Math" panose="02040503050406030204" pitchFamily="18" charset="0"/>
                            </a:rPr>
                            <m:t>′</m:t>
                          </m:r>
                        </m:sup>
                      </m:sSubSup>
                    </m:oMath>
                  </m:oMathPara>
                </a14:m>
                <a:endParaRPr lang="es-ES" sz="1100" dirty="0"/>
              </a:p>
            </p:txBody>
          </p:sp>
        </mc:Choice>
        <mc:Fallback xmlns="">
          <p:sp>
            <p:nvSpPr>
              <p:cNvPr id="78" name="CuadroTexto 4">
                <a:extLst>
                  <a:ext uri="{FF2B5EF4-FFF2-40B4-BE49-F238E27FC236}">
                    <a16:creationId xmlns:a16="http://schemas.microsoft.com/office/drawing/2014/main" id="{B5774409-5B7B-4D9F-92BF-1F257D14BB07}"/>
                  </a:ext>
                </a:extLst>
              </p:cNvPr>
              <p:cNvSpPr txBox="1">
                <a:spLocks noRot="1" noChangeAspect="1" noMove="1" noResize="1" noEditPoints="1" noAdjustHandles="1" noChangeArrowheads="1" noChangeShapeType="1" noTextEdit="1"/>
              </p:cNvSpPr>
              <p:nvPr/>
            </p:nvSpPr>
            <p:spPr>
              <a:xfrm>
                <a:off x="10413913" y="2348283"/>
                <a:ext cx="184907" cy="169277"/>
              </a:xfrm>
              <a:prstGeom prst="rect">
                <a:avLst/>
              </a:prstGeom>
              <a:blipFill>
                <a:blip r:embed="rId4"/>
                <a:stretch>
                  <a:fillRect l="-12903" b="-214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9" name="CuadroTexto 5">
                <a:extLst>
                  <a:ext uri="{FF2B5EF4-FFF2-40B4-BE49-F238E27FC236}">
                    <a16:creationId xmlns:a16="http://schemas.microsoft.com/office/drawing/2014/main" id="{FDE94AAF-95F7-4D97-8821-5B318EE9DE8F}"/>
                  </a:ext>
                </a:extLst>
              </p:cNvPr>
              <p:cNvSpPr txBox="1"/>
              <p:nvPr/>
            </p:nvSpPr>
            <p:spPr>
              <a:xfrm>
                <a:off x="11134001" y="2339700"/>
                <a:ext cx="184907"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3</m:t>
                          </m:r>
                        </m:sub>
                        <m:sup>
                          <m:r>
                            <a:rPr lang="es-ES" sz="1100" b="0" i="1">
                              <a:latin typeface="Cambria Math" panose="02040503050406030204" pitchFamily="18" charset="0"/>
                            </a:rPr>
                            <m:t>′</m:t>
                          </m:r>
                        </m:sup>
                      </m:sSubSup>
                    </m:oMath>
                  </m:oMathPara>
                </a14:m>
                <a:endParaRPr lang="es-ES" sz="1100" dirty="0"/>
              </a:p>
            </p:txBody>
          </p:sp>
        </mc:Choice>
        <mc:Fallback xmlns="">
          <p:sp>
            <p:nvSpPr>
              <p:cNvPr id="79" name="CuadroTexto 5">
                <a:extLst>
                  <a:ext uri="{FF2B5EF4-FFF2-40B4-BE49-F238E27FC236}">
                    <a16:creationId xmlns:a16="http://schemas.microsoft.com/office/drawing/2014/main" id="{FDE94AAF-95F7-4D97-8821-5B318EE9DE8F}"/>
                  </a:ext>
                </a:extLst>
              </p:cNvPr>
              <p:cNvSpPr txBox="1">
                <a:spLocks noRot="1" noChangeAspect="1" noMove="1" noResize="1" noEditPoints="1" noAdjustHandles="1" noChangeArrowheads="1" noChangeShapeType="1" noTextEdit="1"/>
              </p:cNvSpPr>
              <p:nvPr/>
            </p:nvSpPr>
            <p:spPr>
              <a:xfrm>
                <a:off x="11134001" y="2339700"/>
                <a:ext cx="184907" cy="169277"/>
              </a:xfrm>
              <a:prstGeom prst="rect">
                <a:avLst/>
              </a:prstGeom>
              <a:blipFill>
                <a:blip r:embed="rId5"/>
                <a:stretch>
                  <a:fillRect l="-12903" b="-214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0" name="CuadroTexto 2">
                <a:extLst>
                  <a:ext uri="{FF2B5EF4-FFF2-40B4-BE49-F238E27FC236}">
                    <a16:creationId xmlns:a16="http://schemas.microsoft.com/office/drawing/2014/main" id="{53A967BD-6F8C-4510-8AF2-466690FB1F59}"/>
                  </a:ext>
                </a:extLst>
              </p:cNvPr>
              <p:cNvSpPr txBox="1"/>
              <p:nvPr/>
            </p:nvSpPr>
            <p:spPr>
              <a:xfrm>
                <a:off x="9360693" y="4210616"/>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0</m:t>
                          </m:r>
                        </m:sub>
                      </m:sSub>
                    </m:oMath>
                  </m:oMathPara>
                </a14:m>
                <a:endParaRPr lang="es-ES" sz="1100" dirty="0"/>
              </a:p>
            </p:txBody>
          </p:sp>
        </mc:Choice>
        <mc:Fallback xmlns="">
          <p:sp>
            <p:nvSpPr>
              <p:cNvPr id="80" name="CuadroTexto 2">
                <a:extLst>
                  <a:ext uri="{FF2B5EF4-FFF2-40B4-BE49-F238E27FC236}">
                    <a16:creationId xmlns:a16="http://schemas.microsoft.com/office/drawing/2014/main" id="{53A967BD-6F8C-4510-8AF2-466690FB1F59}"/>
                  </a:ext>
                </a:extLst>
              </p:cNvPr>
              <p:cNvSpPr txBox="1">
                <a:spLocks noRot="1" noChangeAspect="1" noMove="1" noResize="1" noEditPoints="1" noAdjustHandles="1" noChangeArrowheads="1" noChangeShapeType="1" noTextEdit="1"/>
              </p:cNvSpPr>
              <p:nvPr/>
            </p:nvSpPr>
            <p:spPr>
              <a:xfrm>
                <a:off x="9360693" y="4210616"/>
                <a:ext cx="184908" cy="169277"/>
              </a:xfrm>
              <a:prstGeom prst="rect">
                <a:avLst/>
              </a:prstGeom>
              <a:blipFill>
                <a:blip r:embed="rId6"/>
                <a:stretch>
                  <a:fillRect l="-13333" r="-3333" b="-2222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1" name="CuadroTexto 2">
                <a:extLst>
                  <a:ext uri="{FF2B5EF4-FFF2-40B4-BE49-F238E27FC236}">
                    <a16:creationId xmlns:a16="http://schemas.microsoft.com/office/drawing/2014/main" id="{735BD0FF-DD85-46D5-A321-253071A8DAFE}"/>
                  </a:ext>
                </a:extLst>
              </p:cNvPr>
              <p:cNvSpPr txBox="1"/>
              <p:nvPr/>
            </p:nvSpPr>
            <p:spPr>
              <a:xfrm>
                <a:off x="9017688" y="3451597"/>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0</m:t>
                          </m:r>
                        </m:sub>
                      </m:sSub>
                    </m:oMath>
                  </m:oMathPara>
                </a14:m>
                <a:endParaRPr lang="es-ES" sz="1100" dirty="0"/>
              </a:p>
            </p:txBody>
          </p:sp>
        </mc:Choice>
        <mc:Fallback xmlns="">
          <p:sp>
            <p:nvSpPr>
              <p:cNvPr id="81" name="CuadroTexto 2">
                <a:extLst>
                  <a:ext uri="{FF2B5EF4-FFF2-40B4-BE49-F238E27FC236}">
                    <a16:creationId xmlns:a16="http://schemas.microsoft.com/office/drawing/2014/main" id="{735BD0FF-DD85-46D5-A321-253071A8DAFE}"/>
                  </a:ext>
                </a:extLst>
              </p:cNvPr>
              <p:cNvSpPr txBox="1">
                <a:spLocks noRot="1" noChangeAspect="1" noMove="1" noResize="1" noEditPoints="1" noAdjustHandles="1" noChangeArrowheads="1" noChangeShapeType="1" noTextEdit="1"/>
              </p:cNvSpPr>
              <p:nvPr/>
            </p:nvSpPr>
            <p:spPr>
              <a:xfrm>
                <a:off x="9017688" y="3451597"/>
                <a:ext cx="184908" cy="169277"/>
              </a:xfrm>
              <a:prstGeom prst="rect">
                <a:avLst/>
              </a:prstGeom>
              <a:blipFill>
                <a:blip r:embed="rId6"/>
                <a:stretch>
                  <a:fillRect l="-12903" b="-178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3" name="CuadroTexto 2">
                <a:extLst>
                  <a:ext uri="{FF2B5EF4-FFF2-40B4-BE49-F238E27FC236}">
                    <a16:creationId xmlns:a16="http://schemas.microsoft.com/office/drawing/2014/main" id="{7DB09078-1B6F-4FE9-9CA6-11ABA04A8513}"/>
                  </a:ext>
                </a:extLst>
              </p:cNvPr>
              <p:cNvSpPr txBox="1"/>
              <p:nvPr/>
            </p:nvSpPr>
            <p:spPr>
              <a:xfrm>
                <a:off x="9711081" y="3451597"/>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1</m:t>
                          </m:r>
                        </m:sub>
                      </m:sSub>
                    </m:oMath>
                  </m:oMathPara>
                </a14:m>
                <a:endParaRPr lang="es-ES" sz="1100" dirty="0"/>
              </a:p>
            </p:txBody>
          </p:sp>
        </mc:Choice>
        <mc:Fallback xmlns="">
          <p:sp>
            <p:nvSpPr>
              <p:cNvPr id="83" name="CuadroTexto 2">
                <a:extLst>
                  <a:ext uri="{FF2B5EF4-FFF2-40B4-BE49-F238E27FC236}">
                    <a16:creationId xmlns:a16="http://schemas.microsoft.com/office/drawing/2014/main" id="{7DB09078-1B6F-4FE9-9CA6-11ABA04A8513}"/>
                  </a:ext>
                </a:extLst>
              </p:cNvPr>
              <p:cNvSpPr txBox="1">
                <a:spLocks noRot="1" noChangeAspect="1" noMove="1" noResize="1" noEditPoints="1" noAdjustHandles="1" noChangeArrowheads="1" noChangeShapeType="1" noTextEdit="1"/>
              </p:cNvSpPr>
              <p:nvPr/>
            </p:nvSpPr>
            <p:spPr>
              <a:xfrm>
                <a:off x="9711081" y="3451597"/>
                <a:ext cx="184908" cy="169277"/>
              </a:xfrm>
              <a:prstGeom prst="rect">
                <a:avLst/>
              </a:prstGeom>
              <a:blipFill>
                <a:blip r:embed="rId12"/>
                <a:stretch>
                  <a:fillRect l="-13333" b="-178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4" name="CuadroTexto 2">
                <a:extLst>
                  <a:ext uri="{FF2B5EF4-FFF2-40B4-BE49-F238E27FC236}">
                    <a16:creationId xmlns:a16="http://schemas.microsoft.com/office/drawing/2014/main" id="{5B90B3A5-D392-4EB9-958A-FF4DDCE89D64}"/>
                  </a:ext>
                </a:extLst>
              </p:cNvPr>
              <p:cNvSpPr txBox="1"/>
              <p:nvPr/>
            </p:nvSpPr>
            <p:spPr>
              <a:xfrm>
                <a:off x="10823831" y="4207813"/>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1</m:t>
                          </m:r>
                        </m:sub>
                      </m:sSub>
                    </m:oMath>
                  </m:oMathPara>
                </a14:m>
                <a:endParaRPr lang="es-ES" sz="1100" dirty="0"/>
              </a:p>
            </p:txBody>
          </p:sp>
        </mc:Choice>
        <mc:Fallback xmlns="">
          <p:sp>
            <p:nvSpPr>
              <p:cNvPr id="84" name="CuadroTexto 2">
                <a:extLst>
                  <a:ext uri="{FF2B5EF4-FFF2-40B4-BE49-F238E27FC236}">
                    <a16:creationId xmlns:a16="http://schemas.microsoft.com/office/drawing/2014/main" id="{5B90B3A5-D392-4EB9-958A-FF4DDCE89D64}"/>
                  </a:ext>
                </a:extLst>
              </p:cNvPr>
              <p:cNvSpPr txBox="1">
                <a:spLocks noRot="1" noChangeAspect="1" noMove="1" noResize="1" noEditPoints="1" noAdjustHandles="1" noChangeArrowheads="1" noChangeShapeType="1" noTextEdit="1"/>
              </p:cNvSpPr>
              <p:nvPr/>
            </p:nvSpPr>
            <p:spPr>
              <a:xfrm>
                <a:off x="10823831" y="4207813"/>
                <a:ext cx="184908" cy="169277"/>
              </a:xfrm>
              <a:prstGeom prst="rect">
                <a:avLst/>
              </a:prstGeom>
              <a:blipFill>
                <a:blip r:embed="rId12"/>
                <a:stretch>
                  <a:fillRect l="-13333" b="-178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5" name="CuadroTexto 2">
                <a:extLst>
                  <a:ext uri="{FF2B5EF4-FFF2-40B4-BE49-F238E27FC236}">
                    <a16:creationId xmlns:a16="http://schemas.microsoft.com/office/drawing/2014/main" id="{36106C70-F6D1-4FB5-9484-B22D0FA43122}"/>
                  </a:ext>
                </a:extLst>
              </p:cNvPr>
              <p:cNvSpPr txBox="1"/>
              <p:nvPr/>
            </p:nvSpPr>
            <p:spPr>
              <a:xfrm>
                <a:off x="10460539" y="3448675"/>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2</m:t>
                          </m:r>
                        </m:sub>
                      </m:sSub>
                    </m:oMath>
                  </m:oMathPara>
                </a14:m>
                <a:endParaRPr lang="es-ES" sz="1100" dirty="0"/>
              </a:p>
            </p:txBody>
          </p:sp>
        </mc:Choice>
        <mc:Fallback xmlns="">
          <p:sp>
            <p:nvSpPr>
              <p:cNvPr id="85" name="CuadroTexto 2">
                <a:extLst>
                  <a:ext uri="{FF2B5EF4-FFF2-40B4-BE49-F238E27FC236}">
                    <a16:creationId xmlns:a16="http://schemas.microsoft.com/office/drawing/2014/main" id="{36106C70-F6D1-4FB5-9484-B22D0FA43122}"/>
                  </a:ext>
                </a:extLst>
              </p:cNvPr>
              <p:cNvSpPr txBox="1">
                <a:spLocks noRot="1" noChangeAspect="1" noMove="1" noResize="1" noEditPoints="1" noAdjustHandles="1" noChangeArrowheads="1" noChangeShapeType="1" noTextEdit="1"/>
              </p:cNvSpPr>
              <p:nvPr/>
            </p:nvSpPr>
            <p:spPr>
              <a:xfrm>
                <a:off x="10460539" y="3448675"/>
                <a:ext cx="184908" cy="169277"/>
              </a:xfrm>
              <a:prstGeom prst="rect">
                <a:avLst/>
              </a:prstGeom>
              <a:blipFill>
                <a:blip r:embed="rId13"/>
                <a:stretch>
                  <a:fillRect l="-13333" r="-3333" b="-2222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6" name="CuadroTexto 2">
                <a:extLst>
                  <a:ext uri="{FF2B5EF4-FFF2-40B4-BE49-F238E27FC236}">
                    <a16:creationId xmlns:a16="http://schemas.microsoft.com/office/drawing/2014/main" id="{6C9398EE-111B-48D2-876F-F67C90A5D531}"/>
                  </a:ext>
                </a:extLst>
              </p:cNvPr>
              <p:cNvSpPr txBox="1"/>
              <p:nvPr/>
            </p:nvSpPr>
            <p:spPr>
              <a:xfrm>
                <a:off x="9360693" y="5168948"/>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2</m:t>
                          </m:r>
                        </m:sub>
                      </m:sSub>
                    </m:oMath>
                  </m:oMathPara>
                </a14:m>
                <a:endParaRPr lang="es-ES" sz="1100" dirty="0"/>
              </a:p>
            </p:txBody>
          </p:sp>
        </mc:Choice>
        <mc:Fallback xmlns="">
          <p:sp>
            <p:nvSpPr>
              <p:cNvPr id="86" name="CuadroTexto 2">
                <a:extLst>
                  <a:ext uri="{FF2B5EF4-FFF2-40B4-BE49-F238E27FC236}">
                    <a16:creationId xmlns:a16="http://schemas.microsoft.com/office/drawing/2014/main" id="{6C9398EE-111B-48D2-876F-F67C90A5D531}"/>
                  </a:ext>
                </a:extLst>
              </p:cNvPr>
              <p:cNvSpPr txBox="1">
                <a:spLocks noRot="1" noChangeAspect="1" noMove="1" noResize="1" noEditPoints="1" noAdjustHandles="1" noChangeArrowheads="1" noChangeShapeType="1" noTextEdit="1"/>
              </p:cNvSpPr>
              <p:nvPr/>
            </p:nvSpPr>
            <p:spPr>
              <a:xfrm>
                <a:off x="9360693" y="5168948"/>
                <a:ext cx="184908" cy="169277"/>
              </a:xfrm>
              <a:prstGeom prst="rect">
                <a:avLst/>
              </a:prstGeom>
              <a:blipFill>
                <a:blip r:embed="rId13"/>
                <a:stretch>
                  <a:fillRect l="-13333" r="-3333" b="-178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7" name="CuadroTexto 2">
                <a:extLst>
                  <a:ext uri="{FF2B5EF4-FFF2-40B4-BE49-F238E27FC236}">
                    <a16:creationId xmlns:a16="http://schemas.microsoft.com/office/drawing/2014/main" id="{3FD6840C-62E1-4F0F-A70F-A701269F79A5}"/>
                  </a:ext>
                </a:extLst>
              </p:cNvPr>
              <p:cNvSpPr txBox="1"/>
              <p:nvPr/>
            </p:nvSpPr>
            <p:spPr>
              <a:xfrm>
                <a:off x="11209404" y="3448675"/>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3</m:t>
                          </m:r>
                        </m:sub>
                      </m:sSub>
                    </m:oMath>
                  </m:oMathPara>
                </a14:m>
                <a:endParaRPr lang="es-ES" sz="1100" dirty="0"/>
              </a:p>
            </p:txBody>
          </p:sp>
        </mc:Choice>
        <mc:Fallback xmlns="">
          <p:sp>
            <p:nvSpPr>
              <p:cNvPr id="87" name="CuadroTexto 2">
                <a:extLst>
                  <a:ext uri="{FF2B5EF4-FFF2-40B4-BE49-F238E27FC236}">
                    <a16:creationId xmlns:a16="http://schemas.microsoft.com/office/drawing/2014/main" id="{3FD6840C-62E1-4F0F-A70F-A701269F79A5}"/>
                  </a:ext>
                </a:extLst>
              </p:cNvPr>
              <p:cNvSpPr txBox="1">
                <a:spLocks noRot="1" noChangeAspect="1" noMove="1" noResize="1" noEditPoints="1" noAdjustHandles="1" noChangeArrowheads="1" noChangeShapeType="1" noTextEdit="1"/>
              </p:cNvSpPr>
              <p:nvPr/>
            </p:nvSpPr>
            <p:spPr>
              <a:xfrm>
                <a:off x="11209404" y="3448675"/>
                <a:ext cx="184908" cy="169277"/>
              </a:xfrm>
              <a:prstGeom prst="rect">
                <a:avLst/>
              </a:prstGeom>
              <a:blipFill>
                <a:blip r:embed="rId14"/>
                <a:stretch>
                  <a:fillRect l="-13333" r="-3333" b="-2222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8" name="CuadroTexto 2">
                <a:extLst>
                  <a:ext uri="{FF2B5EF4-FFF2-40B4-BE49-F238E27FC236}">
                    <a16:creationId xmlns:a16="http://schemas.microsoft.com/office/drawing/2014/main" id="{8A439BB5-1CB8-4E00-9ADB-51C591097DB4}"/>
                  </a:ext>
                </a:extLst>
              </p:cNvPr>
              <p:cNvSpPr txBox="1"/>
              <p:nvPr/>
            </p:nvSpPr>
            <p:spPr>
              <a:xfrm>
                <a:off x="10823831" y="5166367"/>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3</m:t>
                          </m:r>
                        </m:sub>
                      </m:sSub>
                    </m:oMath>
                  </m:oMathPara>
                </a14:m>
                <a:endParaRPr lang="es-ES" sz="1100" dirty="0"/>
              </a:p>
            </p:txBody>
          </p:sp>
        </mc:Choice>
        <mc:Fallback xmlns="">
          <p:sp>
            <p:nvSpPr>
              <p:cNvPr id="88" name="CuadroTexto 2">
                <a:extLst>
                  <a:ext uri="{FF2B5EF4-FFF2-40B4-BE49-F238E27FC236}">
                    <a16:creationId xmlns:a16="http://schemas.microsoft.com/office/drawing/2014/main" id="{8A439BB5-1CB8-4E00-9ADB-51C591097DB4}"/>
                  </a:ext>
                </a:extLst>
              </p:cNvPr>
              <p:cNvSpPr txBox="1">
                <a:spLocks noRot="1" noChangeAspect="1" noMove="1" noResize="1" noEditPoints="1" noAdjustHandles="1" noChangeArrowheads="1" noChangeShapeType="1" noTextEdit="1"/>
              </p:cNvSpPr>
              <p:nvPr/>
            </p:nvSpPr>
            <p:spPr>
              <a:xfrm>
                <a:off x="10823831" y="5166367"/>
                <a:ext cx="184908" cy="169277"/>
              </a:xfrm>
              <a:prstGeom prst="rect">
                <a:avLst/>
              </a:prstGeom>
              <a:blipFill>
                <a:blip r:embed="rId14"/>
                <a:stretch>
                  <a:fillRect l="-13333" r="-3333" b="-22222"/>
                </a:stretch>
              </a:blipFill>
            </p:spPr>
            <p:txBody>
              <a:bodyPr/>
              <a:lstStyle/>
              <a:p>
                <a:r>
                  <a:rPr lang="es-ES">
                    <a:noFill/>
                  </a:rPr>
                  <a:t> </a:t>
                </a:r>
              </a:p>
            </p:txBody>
          </p:sp>
        </mc:Fallback>
      </mc:AlternateContent>
      <p:sp>
        <p:nvSpPr>
          <p:cNvPr id="47" name="CuadroTexto 46">
            <a:extLst>
              <a:ext uri="{FF2B5EF4-FFF2-40B4-BE49-F238E27FC236}">
                <a16:creationId xmlns:a16="http://schemas.microsoft.com/office/drawing/2014/main" id="{F4EF1CC0-6BBD-4E61-8017-33BCCB2D2521}"/>
              </a:ext>
            </a:extLst>
          </p:cNvPr>
          <p:cNvSpPr txBox="1"/>
          <p:nvPr/>
        </p:nvSpPr>
        <p:spPr>
          <a:xfrm>
            <a:off x="2251787" y="6422751"/>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48" name="Marcador de número de diapositiva 8">
            <a:extLst>
              <a:ext uri="{FF2B5EF4-FFF2-40B4-BE49-F238E27FC236}">
                <a16:creationId xmlns:a16="http://schemas.microsoft.com/office/drawing/2014/main" id="{3B9FE60B-25A6-4AF3-B00A-B038847E0551}"/>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9</a:t>
            </a:fld>
            <a:r>
              <a:rPr lang="es-ES" sz="1800" dirty="0"/>
              <a:t>/17</a:t>
            </a:r>
            <a:endParaRPr lang="es-ES" dirty="0"/>
          </a:p>
        </p:txBody>
      </p:sp>
    </p:spTree>
    <p:extLst>
      <p:ext uri="{BB962C8B-B14F-4D97-AF65-F5344CB8AC3E}">
        <p14:creationId xmlns:p14="http://schemas.microsoft.com/office/powerpoint/2010/main" val="1725881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2228</TotalTime>
  <Words>1036</Words>
  <Application>Microsoft Office PowerPoint</Application>
  <PresentationFormat>Widescreen</PresentationFormat>
  <Paragraphs>291</Paragraphs>
  <Slides>17</Slides>
  <Notes>8</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Tema de Office</vt:lpstr>
      <vt:lpstr>   Métodos de Simulación Ejercicio Práctico Nº1  Generación de Números y Variables Aleatorias </vt:lpstr>
      <vt:lpstr>Introducción</vt:lpstr>
      <vt:lpstr>Introducción. Enunciado</vt:lpstr>
      <vt:lpstr>Resultados de la Batería</vt:lpstr>
      <vt:lpstr>Resultados de la Batería</vt:lpstr>
      <vt:lpstr>Contraste Collision</vt:lpstr>
      <vt:lpstr>Contraste Collision. Introducción</vt:lpstr>
      <vt:lpstr>Contraste Collision. Procedimiento</vt:lpstr>
      <vt:lpstr>Contraste Collision. Procedimiento</vt:lpstr>
      <vt:lpstr>Contraste Birthday Spacings</vt:lpstr>
      <vt:lpstr>Contraste Birthday Spacings</vt:lpstr>
      <vt:lpstr>Contraste Birthday Spacings </vt:lpstr>
      <vt:lpstr>Contraste Max-of-t</vt:lpstr>
      <vt:lpstr>Contraste Max-of-t. Procedimiento</vt:lpstr>
      <vt:lpstr>Contraste Max-of-t. Procedimiento</vt:lpstr>
      <vt:lpstr>Contraste Max-of-t. Visualización con Datos Aleatorios Reales (Cuánticos)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Grado en Ingeniería Informática TRABAJO FIN DE GRADO  Definición y diseño del sistema de gestión del catálogo del Museo de la EPS </dc:title>
  <dc:creator>Joaquín Jiménez López de Castro</dc:creator>
  <cp:lastModifiedBy>Joaquín Jiménez López de Castro</cp:lastModifiedBy>
  <cp:revision>97</cp:revision>
  <dcterms:created xsi:type="dcterms:W3CDTF">2021-06-02T14:24:16Z</dcterms:created>
  <dcterms:modified xsi:type="dcterms:W3CDTF">2021-10-13T17:10:54Z</dcterms:modified>
</cp:coreProperties>
</file>