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1945600" cy="32918400"/>
  <p:notesSz cx="6858000" cy="9144000"/>
  <p:embeddedFontLst>
    <p:embeddedFont>
      <p:font typeface="Open Sans" panose="020B060603050402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j2lCnrPOAb5FD/7LHIg2ZKJEG5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239" autoAdjust="0"/>
    <p:restoredTop sz="94660"/>
  </p:normalViewPr>
  <p:slideViewPr>
    <p:cSldViewPr snapToGrid="0">
      <p:cViewPr varScale="1">
        <p:scale>
          <a:sx n="19" d="100"/>
          <a:sy n="19" d="100"/>
        </p:scale>
        <p:origin x="29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customschemas.google.com/relationships/presentationmetadata" Target="metadata"/><Relationship Id="rId4"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13288" y="685800"/>
            <a:ext cx="2032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645920" y="5387343"/>
            <a:ext cx="18653700" cy="11460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2743200" y="17289783"/>
            <a:ext cx="16459200" cy="79476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a:endParaRPr/>
          </a:p>
        </p:txBody>
      </p:sp>
      <p:sp>
        <p:nvSpPr>
          <p:cNvPr id="14" name="Google Shape;14;p3"/>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508760" y="1752607"/>
            <a:ext cx="18928200" cy="636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529590" y="9742050"/>
            <a:ext cx="20886300" cy="18928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4122541" y="13335000"/>
            <a:ext cx="27896700" cy="4731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478749" y="8740050"/>
            <a:ext cx="27896700" cy="13921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508760" y="1752607"/>
            <a:ext cx="18928200" cy="636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508760" y="8763000"/>
            <a:ext cx="18928200" cy="20886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497331" y="8206751"/>
            <a:ext cx="18928200" cy="13693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497331" y="22029431"/>
            <a:ext cx="18928200" cy="72009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7680"/>
              <a:buNone/>
              <a:defRPr sz="7680">
                <a:solidFill>
                  <a:schemeClr val="dk1"/>
                </a:solidFill>
              </a:defRPr>
            </a:lvl1pPr>
            <a:lvl2pPr marL="914400" lvl="1" indent="-228600" algn="l">
              <a:lnSpc>
                <a:spcPct val="90000"/>
              </a:lnSpc>
              <a:spcBef>
                <a:spcPts val="1600"/>
              </a:spcBef>
              <a:spcAft>
                <a:spcPts val="0"/>
              </a:spcAft>
              <a:buClr>
                <a:srgbClr val="888888"/>
              </a:buClr>
              <a:buSzPts val="6400"/>
              <a:buNone/>
              <a:defRPr sz="6400">
                <a:solidFill>
                  <a:srgbClr val="888888"/>
                </a:solidFill>
              </a:defRPr>
            </a:lvl2pPr>
            <a:lvl3pPr marL="1371600" lvl="2" indent="-228600" algn="l">
              <a:lnSpc>
                <a:spcPct val="90000"/>
              </a:lnSpc>
              <a:spcBef>
                <a:spcPts val="1600"/>
              </a:spcBef>
              <a:spcAft>
                <a:spcPts val="0"/>
              </a:spcAft>
              <a:buClr>
                <a:srgbClr val="888888"/>
              </a:buClr>
              <a:buSzPts val="5760"/>
              <a:buNone/>
              <a:defRPr sz="5760">
                <a:solidFill>
                  <a:srgbClr val="888888"/>
                </a:solidFill>
              </a:defRPr>
            </a:lvl3pPr>
            <a:lvl4pPr marL="1828800" lvl="3" indent="-228600" algn="l">
              <a:lnSpc>
                <a:spcPct val="90000"/>
              </a:lnSpc>
              <a:spcBef>
                <a:spcPts val="1600"/>
              </a:spcBef>
              <a:spcAft>
                <a:spcPts val="0"/>
              </a:spcAft>
              <a:buClr>
                <a:srgbClr val="888888"/>
              </a:buClr>
              <a:buSzPts val="5120"/>
              <a:buNone/>
              <a:defRPr sz="5120">
                <a:solidFill>
                  <a:srgbClr val="888888"/>
                </a:solidFill>
              </a:defRPr>
            </a:lvl4pPr>
            <a:lvl5pPr marL="2286000" lvl="4" indent="-228600" algn="l">
              <a:lnSpc>
                <a:spcPct val="90000"/>
              </a:lnSpc>
              <a:spcBef>
                <a:spcPts val="1600"/>
              </a:spcBef>
              <a:spcAft>
                <a:spcPts val="0"/>
              </a:spcAft>
              <a:buClr>
                <a:srgbClr val="888888"/>
              </a:buClr>
              <a:buSzPts val="5120"/>
              <a:buNone/>
              <a:defRPr sz="5120">
                <a:solidFill>
                  <a:srgbClr val="888888"/>
                </a:solidFill>
              </a:defRPr>
            </a:lvl5pPr>
            <a:lvl6pPr marL="2743200" lvl="5" indent="-228600" algn="l">
              <a:lnSpc>
                <a:spcPct val="90000"/>
              </a:lnSpc>
              <a:spcBef>
                <a:spcPts val="1600"/>
              </a:spcBef>
              <a:spcAft>
                <a:spcPts val="0"/>
              </a:spcAft>
              <a:buClr>
                <a:srgbClr val="888888"/>
              </a:buClr>
              <a:buSzPts val="5120"/>
              <a:buNone/>
              <a:defRPr sz="5120">
                <a:solidFill>
                  <a:srgbClr val="888888"/>
                </a:solidFill>
              </a:defRPr>
            </a:lvl6pPr>
            <a:lvl7pPr marL="3200400" lvl="6" indent="-228600" algn="l">
              <a:lnSpc>
                <a:spcPct val="90000"/>
              </a:lnSpc>
              <a:spcBef>
                <a:spcPts val="1600"/>
              </a:spcBef>
              <a:spcAft>
                <a:spcPts val="0"/>
              </a:spcAft>
              <a:buClr>
                <a:srgbClr val="888888"/>
              </a:buClr>
              <a:buSzPts val="5120"/>
              <a:buNone/>
              <a:defRPr sz="5120">
                <a:solidFill>
                  <a:srgbClr val="888888"/>
                </a:solidFill>
              </a:defRPr>
            </a:lvl7pPr>
            <a:lvl8pPr marL="3657600" lvl="7" indent="-228600" algn="l">
              <a:lnSpc>
                <a:spcPct val="90000"/>
              </a:lnSpc>
              <a:spcBef>
                <a:spcPts val="1600"/>
              </a:spcBef>
              <a:spcAft>
                <a:spcPts val="0"/>
              </a:spcAft>
              <a:buClr>
                <a:srgbClr val="888888"/>
              </a:buClr>
              <a:buSzPts val="5120"/>
              <a:buNone/>
              <a:defRPr sz="5120">
                <a:solidFill>
                  <a:srgbClr val="888888"/>
                </a:solidFill>
              </a:defRPr>
            </a:lvl8pPr>
            <a:lvl9pPr marL="4114800" lvl="8" indent="-228600" algn="l">
              <a:lnSpc>
                <a:spcPct val="90000"/>
              </a:lnSpc>
              <a:spcBef>
                <a:spcPts val="1600"/>
              </a:spcBef>
              <a:spcAft>
                <a:spcPts val="0"/>
              </a:spcAft>
              <a:buClr>
                <a:srgbClr val="888888"/>
              </a:buClr>
              <a:buSzPts val="5120"/>
              <a:buNone/>
              <a:defRPr sz="5120">
                <a:solidFill>
                  <a:srgbClr val="888888"/>
                </a:solidFill>
              </a:defRPr>
            </a:lvl9pPr>
          </a:lstStyle>
          <a:p>
            <a:endParaRPr/>
          </a:p>
        </p:txBody>
      </p:sp>
      <p:sp>
        <p:nvSpPr>
          <p:cNvPr id="26" name="Google Shape;26;p5"/>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508760" y="1752607"/>
            <a:ext cx="18928200" cy="636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1508760" y="8763000"/>
            <a:ext cx="9327000" cy="20886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1109960" y="8763000"/>
            <a:ext cx="9327000" cy="20886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511619" y="1752607"/>
            <a:ext cx="18928200" cy="636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511621" y="8069583"/>
            <a:ext cx="9284100" cy="39549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39" name="Google Shape;39;p7"/>
          <p:cNvSpPr txBox="1">
            <a:spLocks noGrp="1"/>
          </p:cNvSpPr>
          <p:nvPr>
            <p:ph type="body" idx="2"/>
          </p:nvPr>
        </p:nvSpPr>
        <p:spPr>
          <a:xfrm>
            <a:off x="1511621" y="12024360"/>
            <a:ext cx="9284100" cy="176859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1109961" y="8069583"/>
            <a:ext cx="9329700" cy="39549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1" name="Google Shape;41;p7"/>
          <p:cNvSpPr txBox="1">
            <a:spLocks noGrp="1"/>
          </p:cNvSpPr>
          <p:nvPr>
            <p:ph type="body" idx="4"/>
          </p:nvPr>
        </p:nvSpPr>
        <p:spPr>
          <a:xfrm>
            <a:off x="11109961" y="12024360"/>
            <a:ext cx="9329700" cy="176859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508760" y="1752607"/>
            <a:ext cx="18928200" cy="636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511619" y="2194560"/>
            <a:ext cx="7077900" cy="7680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9329739" y="4739648"/>
            <a:ext cx="11109900" cy="23393400"/>
          </a:xfrm>
          <a:prstGeom prst="rect">
            <a:avLst/>
          </a:prstGeom>
          <a:noFill/>
          <a:ln>
            <a:noFill/>
          </a:ln>
        </p:spPr>
        <p:txBody>
          <a:bodyPr spcFirstLastPara="1" wrap="square" lIns="91425" tIns="45700" rIns="91425" bIns="45700" anchor="t" anchorCtr="0">
            <a:normAutofit/>
          </a:bodyPr>
          <a:lstStyle>
            <a:lvl1pPr marL="457200" lvl="0" indent="-878839" algn="l">
              <a:lnSpc>
                <a:spcPct val="90000"/>
              </a:lnSpc>
              <a:spcBef>
                <a:spcPts val="3200"/>
              </a:spcBef>
              <a:spcAft>
                <a:spcPts val="0"/>
              </a:spcAft>
              <a:buClr>
                <a:schemeClr val="dk1"/>
              </a:buClr>
              <a:buSzPts val="10240"/>
              <a:buChar char="•"/>
              <a:defRPr sz="10240"/>
            </a:lvl1pPr>
            <a:lvl2pPr marL="914400" lvl="1" indent="-797560" algn="l">
              <a:lnSpc>
                <a:spcPct val="90000"/>
              </a:lnSpc>
              <a:spcBef>
                <a:spcPts val="1600"/>
              </a:spcBef>
              <a:spcAft>
                <a:spcPts val="0"/>
              </a:spcAft>
              <a:buClr>
                <a:schemeClr val="dk1"/>
              </a:buClr>
              <a:buSzPts val="8960"/>
              <a:buChar char="•"/>
              <a:defRPr sz="8960"/>
            </a:lvl2pPr>
            <a:lvl3pPr marL="1371600" lvl="2" indent="-716280" algn="l">
              <a:lnSpc>
                <a:spcPct val="90000"/>
              </a:lnSpc>
              <a:spcBef>
                <a:spcPts val="1600"/>
              </a:spcBef>
              <a:spcAft>
                <a:spcPts val="0"/>
              </a:spcAft>
              <a:buClr>
                <a:schemeClr val="dk1"/>
              </a:buClr>
              <a:buSzPts val="7680"/>
              <a:buChar char="•"/>
              <a:defRPr sz="7680"/>
            </a:lvl3pPr>
            <a:lvl4pPr marL="1828800" lvl="3" indent="-635000" algn="l">
              <a:lnSpc>
                <a:spcPct val="90000"/>
              </a:lnSpc>
              <a:spcBef>
                <a:spcPts val="1600"/>
              </a:spcBef>
              <a:spcAft>
                <a:spcPts val="0"/>
              </a:spcAft>
              <a:buClr>
                <a:schemeClr val="dk1"/>
              </a:buClr>
              <a:buSzPts val="6400"/>
              <a:buChar char="•"/>
              <a:defRPr sz="6400"/>
            </a:lvl4pPr>
            <a:lvl5pPr marL="2286000" lvl="4" indent="-635000" algn="l">
              <a:lnSpc>
                <a:spcPct val="90000"/>
              </a:lnSpc>
              <a:spcBef>
                <a:spcPts val="1600"/>
              </a:spcBef>
              <a:spcAft>
                <a:spcPts val="0"/>
              </a:spcAft>
              <a:buClr>
                <a:schemeClr val="dk1"/>
              </a:buClr>
              <a:buSzPts val="6400"/>
              <a:buChar char="•"/>
              <a:defRPr sz="6400"/>
            </a:lvl5pPr>
            <a:lvl6pPr marL="2743200" lvl="5" indent="-635000" algn="l">
              <a:lnSpc>
                <a:spcPct val="90000"/>
              </a:lnSpc>
              <a:spcBef>
                <a:spcPts val="1600"/>
              </a:spcBef>
              <a:spcAft>
                <a:spcPts val="0"/>
              </a:spcAft>
              <a:buClr>
                <a:schemeClr val="dk1"/>
              </a:buClr>
              <a:buSzPts val="6400"/>
              <a:buChar char="•"/>
              <a:defRPr sz="6400"/>
            </a:lvl6pPr>
            <a:lvl7pPr marL="3200400" lvl="6" indent="-635000" algn="l">
              <a:lnSpc>
                <a:spcPct val="90000"/>
              </a:lnSpc>
              <a:spcBef>
                <a:spcPts val="1600"/>
              </a:spcBef>
              <a:spcAft>
                <a:spcPts val="0"/>
              </a:spcAft>
              <a:buClr>
                <a:schemeClr val="dk1"/>
              </a:buClr>
              <a:buSzPts val="6400"/>
              <a:buChar char="•"/>
              <a:defRPr sz="6400"/>
            </a:lvl7pPr>
            <a:lvl8pPr marL="3657600" lvl="7" indent="-635000" algn="l">
              <a:lnSpc>
                <a:spcPct val="90000"/>
              </a:lnSpc>
              <a:spcBef>
                <a:spcPts val="1600"/>
              </a:spcBef>
              <a:spcAft>
                <a:spcPts val="0"/>
              </a:spcAft>
              <a:buClr>
                <a:schemeClr val="dk1"/>
              </a:buClr>
              <a:buSzPts val="6400"/>
              <a:buChar char="•"/>
              <a:defRPr sz="6400"/>
            </a:lvl8pPr>
            <a:lvl9pPr marL="4114800" lvl="8" indent="-635000" algn="l">
              <a:lnSpc>
                <a:spcPct val="90000"/>
              </a:lnSpc>
              <a:spcBef>
                <a:spcPts val="1600"/>
              </a:spcBef>
              <a:spcAft>
                <a:spcPts val="0"/>
              </a:spcAft>
              <a:buClr>
                <a:schemeClr val="dk1"/>
              </a:buClr>
              <a:buSzPts val="6400"/>
              <a:buChar char="•"/>
              <a:defRPr sz="6400"/>
            </a:lvl9pPr>
          </a:lstStyle>
          <a:p>
            <a:endParaRPr/>
          </a:p>
        </p:txBody>
      </p:sp>
      <p:sp>
        <p:nvSpPr>
          <p:cNvPr id="57" name="Google Shape;57;p10"/>
          <p:cNvSpPr txBox="1">
            <a:spLocks noGrp="1"/>
          </p:cNvSpPr>
          <p:nvPr>
            <p:ph type="body" idx="2"/>
          </p:nvPr>
        </p:nvSpPr>
        <p:spPr>
          <a:xfrm>
            <a:off x="1511619" y="9875520"/>
            <a:ext cx="7077900" cy="18295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58" name="Google Shape;58;p10"/>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511619" y="2194560"/>
            <a:ext cx="7077900" cy="7680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9329739" y="4739648"/>
            <a:ext cx="11109900" cy="23393400"/>
          </a:xfrm>
          <a:prstGeom prst="rect">
            <a:avLst/>
          </a:prstGeom>
          <a:noFill/>
          <a:ln>
            <a:noFill/>
          </a:ln>
        </p:spPr>
      </p:sp>
      <p:sp>
        <p:nvSpPr>
          <p:cNvPr id="64" name="Google Shape;64;p11"/>
          <p:cNvSpPr txBox="1">
            <a:spLocks noGrp="1"/>
          </p:cNvSpPr>
          <p:nvPr>
            <p:ph type="body" idx="1"/>
          </p:nvPr>
        </p:nvSpPr>
        <p:spPr>
          <a:xfrm>
            <a:off x="1511619" y="9875520"/>
            <a:ext cx="7077900" cy="18295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5" name="Google Shape;65;p11"/>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508760" y="1752607"/>
            <a:ext cx="18928200" cy="6362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080"/>
              <a:buFont typeface="Calibri"/>
              <a:buNone/>
              <a:defRPr sz="1408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1508760" y="8763000"/>
            <a:ext cx="18928200" cy="20886300"/>
          </a:xfrm>
          <a:prstGeom prst="rect">
            <a:avLst/>
          </a:prstGeom>
          <a:noFill/>
          <a:ln>
            <a:noFill/>
          </a:ln>
        </p:spPr>
        <p:txBody>
          <a:bodyPr spcFirstLastPara="1" wrap="square" lIns="91425" tIns="45700" rIns="91425" bIns="45700" anchor="t" anchorCtr="0">
            <a:normAutofit/>
          </a:bodyPr>
          <a:lstStyle>
            <a:lvl1pPr marL="457200" marR="0" lvl="0" indent="-797560" algn="l" rtl="0">
              <a:lnSpc>
                <a:spcPct val="90000"/>
              </a:lnSpc>
              <a:spcBef>
                <a:spcPts val="3200"/>
              </a:spcBef>
              <a:spcAft>
                <a:spcPts val="0"/>
              </a:spcAft>
              <a:buClr>
                <a:schemeClr val="dk1"/>
              </a:buClr>
              <a:buSzPts val="8960"/>
              <a:buFont typeface="Arial"/>
              <a:buChar char="•"/>
              <a:defRPr sz="8960" b="0" i="0" u="none" strike="noStrike" cap="none">
                <a:solidFill>
                  <a:schemeClr val="dk1"/>
                </a:solidFill>
                <a:latin typeface="Calibri"/>
                <a:ea typeface="Calibri"/>
                <a:cs typeface="Calibri"/>
                <a:sym typeface="Calibri"/>
              </a:defRPr>
            </a:lvl1pPr>
            <a:lvl2pPr marL="914400" marR="0" lvl="1" indent="-716280" algn="l" rtl="0">
              <a:lnSpc>
                <a:spcPct val="90000"/>
              </a:lnSpc>
              <a:spcBef>
                <a:spcPts val="1600"/>
              </a:spcBef>
              <a:spcAft>
                <a:spcPts val="0"/>
              </a:spcAft>
              <a:buClr>
                <a:schemeClr val="dk1"/>
              </a:buClr>
              <a:buSzPts val="7680"/>
              <a:buFont typeface="Arial"/>
              <a:buChar char="•"/>
              <a:defRPr sz="7680" b="0" i="0" u="none" strike="noStrike" cap="none">
                <a:solidFill>
                  <a:schemeClr val="dk1"/>
                </a:solidFill>
                <a:latin typeface="Calibri"/>
                <a:ea typeface="Calibri"/>
                <a:cs typeface="Calibri"/>
                <a:sym typeface="Calibri"/>
              </a:defRPr>
            </a:lvl2pPr>
            <a:lvl3pPr marL="1371600" marR="0" lvl="2" indent="-635000" algn="l" rtl="0">
              <a:lnSpc>
                <a:spcPct val="90000"/>
              </a:lnSpc>
              <a:spcBef>
                <a:spcPts val="16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3pPr>
            <a:lvl4pPr marL="1828800" marR="0" lvl="3"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4pPr>
            <a:lvl5pPr marL="2286000" marR="0" lvl="4"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5pPr>
            <a:lvl6pPr marL="2743200" marR="0" lvl="5"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6pPr>
            <a:lvl7pPr marL="3200400" marR="0" lvl="6"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7pPr>
            <a:lvl8pPr marL="3657600" marR="0" lvl="7"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8pPr>
            <a:lvl9pPr marL="4114800" marR="0" lvl="8" indent="-594359"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84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84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ortal.fabric-testbed.net/" TargetMode="External"/><Relationship Id="rId13" Type="http://schemas.openxmlformats.org/officeDocument/2006/relationships/hyperlink" Target="https://www.kaggle.com/datasets" TargetMode="External"/><Relationship Id="rId1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s://www.hpc.temple.edu/mhpc/hpc-technology/" TargetMode="External"/><Relationship Id="rId12" Type="http://schemas.openxmlformats.org/officeDocument/2006/relationships/hyperlink" Target="https://portal-aces.hprc.tamu.edu/pun/sys/dashboard" TargetMode="External"/><Relationship Id="rId17" Type="http://schemas.openxmlformats.org/officeDocument/2006/relationships/image" Target="../media/image5.jpg"/><Relationship Id="rId2" Type="http://schemas.openxmlformats.org/officeDocument/2006/relationships/notesSlide" Target="../notesSlides/notesSlide1.xml"/><Relationship Id="rId16"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hyperlink" Target="https://hprc.tamu.edu/" TargetMode="External"/><Relationship Id="rId11" Type="http://schemas.openxmlformats.org/officeDocument/2006/relationships/hyperlink" Target="https://tacc.utexas.edu/" TargetMode="External"/><Relationship Id="rId5" Type="http://schemas.openxmlformats.org/officeDocument/2006/relationships/hyperlink" Target="https://access-ci.org/" TargetMode="External"/><Relationship Id="rId15" Type="http://schemas.openxmlformats.org/officeDocument/2006/relationships/image" Target="../media/image3.png"/><Relationship Id="rId10" Type="http://schemas.openxmlformats.org/officeDocument/2006/relationships/hyperlink" Target="https://www.orbit-lab.org/" TargetMode="External"/><Relationship Id="rId4" Type="http://schemas.openxmlformats.org/officeDocument/2006/relationships/hyperlink" Target="https://www.chameleoncloud.org/experiment/share/" TargetMode="External"/><Relationship Id="rId9" Type="http://schemas.openxmlformats.org/officeDocument/2006/relationships/hyperlink" Target="https://www.cloudlab.us/" TargetMode="External"/><Relationship Id="rId1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t="35975"/>
          <a:stretch/>
        </p:blipFill>
        <p:spPr>
          <a:xfrm>
            <a:off x="-59083" y="31954361"/>
            <a:ext cx="22004683" cy="960300"/>
          </a:xfrm>
          <a:prstGeom prst="rect">
            <a:avLst/>
          </a:prstGeom>
          <a:noFill/>
          <a:ln>
            <a:noFill/>
          </a:ln>
        </p:spPr>
      </p:pic>
      <p:pic>
        <p:nvPicPr>
          <p:cNvPr id="85" name="Google Shape;85;p1"/>
          <p:cNvPicPr preferRelativeResize="0"/>
          <p:nvPr/>
        </p:nvPicPr>
        <p:blipFill>
          <a:blip r:embed="rId3">
            <a:alphaModFix/>
          </a:blip>
          <a:stretch>
            <a:fillRect/>
          </a:stretch>
        </p:blipFill>
        <p:spPr>
          <a:xfrm>
            <a:off x="0" y="-54187"/>
            <a:ext cx="21945600" cy="2811600"/>
          </a:xfrm>
          <a:prstGeom prst="rect">
            <a:avLst/>
          </a:prstGeom>
          <a:noFill/>
          <a:ln>
            <a:noFill/>
          </a:ln>
        </p:spPr>
      </p:pic>
      <p:sp>
        <p:nvSpPr>
          <p:cNvPr id="86" name="Google Shape;86;p1"/>
          <p:cNvSpPr txBox="1"/>
          <p:nvPr/>
        </p:nvSpPr>
        <p:spPr>
          <a:xfrm>
            <a:off x="11314543" y="18434552"/>
            <a:ext cx="4876800" cy="1692731"/>
          </a:xfrm>
          <a:prstGeom prst="rect">
            <a:avLst/>
          </a:prstGeom>
          <a:noFill/>
          <a:ln>
            <a:noFill/>
          </a:ln>
        </p:spPr>
        <p:txBody>
          <a:bodyPr spcFirstLastPara="1" wrap="square" lIns="91425" tIns="45700" rIns="91425" bIns="45700" anchor="t" anchorCtr="0">
            <a:spAutoFit/>
          </a:bodyPr>
          <a:lstStyle/>
          <a:p>
            <a:pPr marL="285750" marR="0" indent="-285750" algn="l">
              <a:buFont typeface="Arial" panose="020B0604020202020204" pitchFamily="34" charset="0"/>
              <a:buChar char="•"/>
            </a:pPr>
            <a:r>
              <a:rPr lang="en-US" sz="1800" b="0" i="0" u="none" strike="noStrike" baseline="0" dirty="0">
                <a:solidFill>
                  <a:srgbClr val="000000"/>
                </a:solidFill>
                <a:latin typeface="Open Sans" panose="020B0606030504020204" pitchFamily="34" charset="0"/>
              </a:rPr>
              <a:t>https://access-ci.org/ </a:t>
            </a:r>
          </a:p>
          <a:p>
            <a:pPr marL="285750" marR="0" indent="-285750" algn="l">
              <a:buFont typeface="Arial" panose="020B0604020202020204" pitchFamily="34" charset="0"/>
              <a:buChar char="•"/>
            </a:pPr>
            <a:r>
              <a:rPr lang="en-US" sz="1800" b="0" i="0" u="none" strike="noStrike" baseline="0" dirty="0">
                <a:solidFill>
                  <a:srgbClr val="000000"/>
                </a:solidFill>
                <a:latin typeface="Open Sans" panose="020B0606030504020204" pitchFamily="34" charset="0"/>
              </a:rPr>
              <a:t>(In particular </a:t>
            </a:r>
            <a:r>
              <a:rPr lang="en-US" sz="1800" b="0" i="0" u="none" strike="noStrike" baseline="0" dirty="0" err="1">
                <a:solidFill>
                  <a:srgbClr val="000000"/>
                </a:solidFill>
                <a:latin typeface="Open Sans" panose="020B0606030504020204" pitchFamily="34" charset="0"/>
              </a:rPr>
              <a:t>chameleoncloud</a:t>
            </a:r>
            <a:r>
              <a:rPr lang="en-US" sz="1800" b="0" i="0" u="none" strike="noStrike" baseline="0" dirty="0">
                <a:solidFill>
                  <a:srgbClr val="000000"/>
                </a:solidFill>
                <a:latin typeface="Open Sans" panose="020B0606030504020204" pitchFamily="34" charset="0"/>
              </a:rPr>
              <a:t> is a great resource for education materials, (</a:t>
            </a:r>
            <a:r>
              <a:rPr lang="en-US" sz="1800" b="0" i="0" u="none" strike="noStrike" baseline="0" dirty="0">
                <a:solidFill>
                  <a:srgbClr val="0562C1"/>
                </a:solidFill>
                <a:latin typeface="Open Sans" panose="020B0606030504020204" pitchFamily="34" charset="0"/>
              </a:rPr>
              <a:t>https://www.chameleoncloud.org/experiment/share/</a:t>
            </a:r>
            <a:r>
              <a:rPr lang="en-US" sz="1800" b="0" i="0" u="none" strike="noStrike" baseline="0" dirty="0">
                <a:solidFill>
                  <a:srgbClr val="000000"/>
                </a:solidFill>
                <a:latin typeface="Open Sans" panose="020B0606030504020204" pitchFamily="34" charset="0"/>
              </a:rPr>
              <a:t>)</a:t>
            </a:r>
          </a:p>
          <a:p>
            <a:pPr marL="285750" marR="0" lvl="0" indent="-285750" algn="l" rtl="0">
              <a:lnSpc>
                <a:spcPct val="100000"/>
              </a:lnSpc>
              <a:spcBef>
                <a:spcPts val="0"/>
              </a:spcBef>
              <a:spcAft>
                <a:spcPts val="0"/>
              </a:spcAft>
              <a:buClr>
                <a:srgbClr val="000000"/>
              </a:buClr>
              <a:buSzPts val="2400"/>
              <a:buFont typeface="Arial" panose="020B0604020202020204" pitchFamily="34" charset="0"/>
              <a:buChar char="•"/>
            </a:pPr>
            <a:endParaRPr sz="1400" b="0" i="0" u="none" strike="noStrike" cap="none" dirty="0">
              <a:solidFill>
                <a:srgbClr val="000000"/>
              </a:solidFill>
              <a:latin typeface="Arial"/>
              <a:ea typeface="Arial"/>
              <a:cs typeface="Arial"/>
              <a:sym typeface="Arial"/>
            </a:endParaRPr>
          </a:p>
        </p:txBody>
      </p:sp>
      <p:sp>
        <p:nvSpPr>
          <p:cNvPr id="87" name="Google Shape;87;p1"/>
          <p:cNvSpPr txBox="1"/>
          <p:nvPr/>
        </p:nvSpPr>
        <p:spPr>
          <a:xfrm>
            <a:off x="11314543" y="4468040"/>
            <a:ext cx="4876800" cy="12157134"/>
          </a:xfrm>
          <a:prstGeom prst="rect">
            <a:avLst/>
          </a:prstGeom>
          <a:noFill/>
          <a:ln>
            <a:noFill/>
          </a:ln>
        </p:spPr>
        <p:txBody>
          <a:bodyPr spcFirstLastPara="1" wrap="square" lIns="91425" tIns="45700" rIns="91425" bIns="45700" anchor="t" anchorCtr="0">
            <a:spAutoFi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High-Performance Computing (HPC) Resources</a:t>
            </a:r>
          </a:p>
          <a:p>
            <a:pPr marL="342900" indent="-342900">
              <a:buFont typeface="+mj-lt"/>
              <a:buAutoNum type="arabicPeriod"/>
            </a:pPr>
            <a:r>
              <a:rPr lang="en-US" sz="1600" b="1" dirty="0">
                <a:latin typeface="Open Sans" panose="020B0606030504020204" pitchFamily="34" charset="0"/>
                <a:ea typeface="Open Sans" panose="020B0606030504020204" pitchFamily="34" charset="0"/>
                <a:cs typeface="Open Sans" panose="020B0606030504020204" pitchFamily="34" charset="0"/>
                <a:hlinkClick r:id="rId4"/>
              </a:rPr>
              <a:t>Chameleon Cloud</a:t>
            </a:r>
            <a:r>
              <a:rPr lang="en-US" sz="1600" b="1" dirty="0">
                <a:latin typeface="Open Sans" panose="020B0606030504020204" pitchFamily="34" charset="0"/>
                <a:ea typeface="Open Sans" panose="020B0606030504020204" pitchFamily="34" charset="0"/>
                <a:cs typeface="Open Sans" panose="020B0606030504020204" pitchFamily="34" charset="0"/>
              </a:rPr>
              <a:t>: </a:t>
            </a:r>
            <a:r>
              <a:rPr lang="en-US" sz="1600" dirty="0">
                <a:latin typeface="Open Sans" panose="020B0606030504020204" pitchFamily="34" charset="0"/>
                <a:ea typeface="Open Sans" panose="020B0606030504020204" pitchFamily="34" charset="0"/>
                <a:cs typeface="Open Sans" panose="020B0606030504020204" pitchFamily="34" charset="0"/>
              </a:rPr>
              <a:t>An experimental platform for cloud computing research and education. It offers resources for building hands-on labs, particularly for testing digital forensics techniques in HPC environments.</a:t>
            </a:r>
          </a:p>
          <a:p>
            <a:pPr marL="342900" indent="-342900">
              <a:buFont typeface="+mj-lt"/>
              <a:buAutoNum type="arabicPeriod"/>
            </a:pPr>
            <a:r>
              <a:rPr lang="en-US" sz="1600" b="1" dirty="0">
                <a:latin typeface="Open Sans" panose="020B0606030504020204" pitchFamily="34" charset="0"/>
                <a:ea typeface="Open Sans" panose="020B0606030504020204" pitchFamily="34" charset="0"/>
                <a:cs typeface="Open Sans" panose="020B0606030504020204" pitchFamily="34" charset="0"/>
                <a:hlinkClick r:id="rId5"/>
              </a:rPr>
              <a:t>ACCESS: Advanced Cyberinfrastructure Coordination Ecosystem</a:t>
            </a:r>
            <a:r>
              <a:rPr lang="en-US" sz="1600" b="1" dirty="0">
                <a:latin typeface="Open Sans" panose="020B0606030504020204" pitchFamily="34" charset="0"/>
                <a:ea typeface="Open Sans" panose="020B0606030504020204" pitchFamily="34" charset="0"/>
                <a:cs typeface="Open Sans" panose="020B0606030504020204" pitchFamily="34" charset="0"/>
              </a:rPr>
              <a:t>: </a:t>
            </a:r>
            <a:r>
              <a:rPr lang="en-US" sz="1600" dirty="0">
                <a:latin typeface="Open Sans" panose="020B0606030504020204" pitchFamily="34" charset="0"/>
                <a:ea typeface="Open Sans" panose="020B0606030504020204" pitchFamily="34" charset="0"/>
                <a:cs typeface="Open Sans" panose="020B0606030504020204" pitchFamily="34" charset="0"/>
              </a:rPr>
              <a:t>A platform that provides users access to computational resources, data, and training. It's an ideal resource for students and faculty to engage with large-scale computing environments.</a:t>
            </a:r>
          </a:p>
          <a:p>
            <a:pPr marL="342900" indent="-342900">
              <a:buFont typeface="+mj-lt"/>
              <a:buAutoNum type="arabicPeriod"/>
            </a:pPr>
            <a:r>
              <a:rPr lang="en-US" sz="1600" b="1" dirty="0">
                <a:latin typeface="Open Sans" panose="020B0606030504020204" pitchFamily="34" charset="0"/>
                <a:ea typeface="Open Sans" panose="020B0606030504020204" pitchFamily="34" charset="0"/>
                <a:cs typeface="Open Sans" panose="020B0606030504020204" pitchFamily="34" charset="0"/>
                <a:hlinkClick r:id="rId6"/>
              </a:rPr>
              <a:t>HPRC: High-Performance Research Computing at Texas A&amp;M</a:t>
            </a:r>
            <a:r>
              <a:rPr lang="en-US" sz="1600" b="1" dirty="0">
                <a:latin typeface="Open Sans" panose="020B0606030504020204" pitchFamily="34" charset="0"/>
                <a:ea typeface="Open Sans" panose="020B0606030504020204" pitchFamily="34" charset="0"/>
                <a:cs typeface="Open Sans" panose="020B0606030504020204" pitchFamily="34" charset="0"/>
              </a:rPr>
              <a:t>: </a:t>
            </a:r>
            <a:r>
              <a:rPr lang="en-US" sz="1600" dirty="0">
                <a:latin typeface="Open Sans" panose="020B0606030504020204" pitchFamily="34" charset="0"/>
                <a:ea typeface="Open Sans" panose="020B0606030504020204" pitchFamily="34" charset="0"/>
                <a:cs typeface="Open Sans" panose="020B0606030504020204" pitchFamily="34" charset="0"/>
              </a:rPr>
              <a:t>Offers access to the </a:t>
            </a:r>
            <a:r>
              <a:rPr lang="en-US" sz="1600" b="1" dirty="0">
                <a:latin typeface="Open Sans" panose="020B0606030504020204" pitchFamily="34" charset="0"/>
                <a:ea typeface="Open Sans" panose="020B0606030504020204" pitchFamily="34" charset="0"/>
                <a:cs typeface="Open Sans" panose="020B0606030504020204" pitchFamily="34" charset="0"/>
              </a:rPr>
              <a:t>ACES</a:t>
            </a:r>
            <a:r>
              <a:rPr lang="en-US" sz="1600" dirty="0">
                <a:latin typeface="Open Sans" panose="020B0606030504020204" pitchFamily="34" charset="0"/>
                <a:ea typeface="Open Sans" panose="020B0606030504020204" pitchFamily="34" charset="0"/>
                <a:cs typeface="Open Sans" panose="020B0606030504020204" pitchFamily="34" charset="0"/>
              </a:rPr>
              <a:t> cluster, which can be used to run digital forensic analyses and other cybersecurity tasks, providing hands-on training for students.</a:t>
            </a:r>
          </a:p>
          <a:p>
            <a:pPr marL="342900" indent="-342900">
              <a:buFont typeface="+mj-lt"/>
              <a:buAutoNum type="arabicPeriod"/>
            </a:pPr>
            <a:r>
              <a:rPr lang="en-US" sz="1600" b="1" dirty="0">
                <a:latin typeface="Open Sans" panose="020B0606030504020204" pitchFamily="34" charset="0"/>
                <a:ea typeface="Open Sans" panose="020B0606030504020204" pitchFamily="34" charset="0"/>
                <a:cs typeface="Open Sans" panose="020B0606030504020204" pitchFamily="34" charset="0"/>
                <a:hlinkClick r:id="rId7"/>
              </a:rPr>
              <a:t>Temple University MHPC (Mid-Atlantic High Performance Computing Center)</a:t>
            </a:r>
            <a:r>
              <a:rPr lang="en-US" sz="1600" b="1" dirty="0">
                <a:latin typeface="Open Sans" panose="020B0606030504020204" pitchFamily="34" charset="0"/>
                <a:ea typeface="Open Sans" panose="020B0606030504020204" pitchFamily="34" charset="0"/>
                <a:cs typeface="Open Sans" panose="020B0606030504020204" pitchFamily="34" charset="0"/>
              </a:rPr>
              <a:t>: </a:t>
            </a:r>
            <a:r>
              <a:rPr lang="en-US" sz="1600" dirty="0">
                <a:latin typeface="Open Sans" panose="020B0606030504020204" pitchFamily="34" charset="0"/>
                <a:ea typeface="Open Sans" panose="020B0606030504020204" pitchFamily="34" charset="0"/>
                <a:cs typeface="Open Sans" panose="020B0606030504020204" pitchFamily="34" charset="0"/>
              </a:rPr>
              <a:t>Provides HPC technology resources and training for students and researchers, with an emphasis on interdisciplinary collaboration, which is perfect for digital forensics courses.</a:t>
            </a:r>
          </a:p>
          <a:p>
            <a:endParaRPr lang="en-US" sz="1600" b="1" dirty="0">
              <a:latin typeface="Open Sans" panose="020B0606030504020204" pitchFamily="34" charset="0"/>
              <a:ea typeface="Open Sans" panose="020B0606030504020204" pitchFamily="34" charset="0"/>
              <a:cs typeface="Open Sans" panose="020B0606030504020204" pitchFamily="34" charset="0"/>
            </a:endParaRPr>
          </a:p>
          <a:p>
            <a:r>
              <a:rPr lang="en-US" sz="1600" b="1" dirty="0">
                <a:latin typeface="Open Sans" panose="020B0606030504020204" pitchFamily="34" charset="0"/>
                <a:ea typeface="Open Sans" panose="020B0606030504020204" pitchFamily="34" charset="0"/>
                <a:cs typeface="Open Sans" panose="020B0606030504020204" pitchFamily="34" charset="0"/>
              </a:rPr>
              <a:t>Cybersecurity &amp; Digital Forensics Testbeds</a:t>
            </a:r>
          </a:p>
          <a:p>
            <a:pPr marL="342900" indent="-342900">
              <a:buFont typeface="+mj-lt"/>
              <a:buAutoNum type="arabicPeriod" startAt="5"/>
            </a:pPr>
            <a:r>
              <a:rPr lang="en-US" sz="1600" b="1" dirty="0">
                <a:latin typeface="Open Sans" panose="020B0606030504020204" pitchFamily="34" charset="0"/>
                <a:ea typeface="Open Sans" panose="020B0606030504020204" pitchFamily="34" charset="0"/>
                <a:cs typeface="Open Sans" panose="020B0606030504020204" pitchFamily="34" charset="0"/>
                <a:hlinkClick r:id="rId8"/>
              </a:rPr>
              <a:t>Fabric</a:t>
            </a:r>
            <a:r>
              <a:rPr lang="en-US" sz="1600" b="1" dirty="0">
                <a:latin typeface="Open Sans" panose="020B0606030504020204" pitchFamily="34" charset="0"/>
                <a:ea typeface="Open Sans" panose="020B0606030504020204" pitchFamily="34" charset="0"/>
                <a:cs typeface="Open Sans" panose="020B0606030504020204" pitchFamily="34" charset="0"/>
              </a:rPr>
              <a:t> (Adaptive </a:t>
            </a:r>
            <a:r>
              <a:rPr lang="en-US" sz="1600" b="1" dirty="0" err="1">
                <a:latin typeface="Open Sans" panose="020B0606030504020204" pitchFamily="34" charset="0"/>
                <a:ea typeface="Open Sans" panose="020B0606030504020204" pitchFamily="34" charset="0"/>
                <a:cs typeface="Open Sans" panose="020B0606030504020204" pitchFamily="34" charset="0"/>
              </a:rPr>
              <a:t>ProgrammaBle</a:t>
            </a:r>
            <a:r>
              <a:rPr lang="en-US" sz="1600" b="1" dirty="0">
                <a:latin typeface="Open Sans" panose="020B0606030504020204" pitchFamily="34" charset="0"/>
                <a:ea typeface="Open Sans" panose="020B0606030504020204" pitchFamily="34" charset="0"/>
                <a:cs typeface="Open Sans" panose="020B0606030504020204" pitchFamily="34" charset="0"/>
              </a:rPr>
              <a:t> Research Infrastructure):</a:t>
            </a:r>
            <a:r>
              <a:rPr lang="en-US" sz="1600" dirty="0">
                <a:latin typeface="Open Sans" panose="020B0606030504020204" pitchFamily="34" charset="0"/>
                <a:ea typeface="Open Sans" panose="020B0606030504020204" pitchFamily="34" charset="0"/>
                <a:cs typeface="Open Sans" panose="020B0606030504020204" pitchFamily="34" charset="0"/>
              </a:rPr>
              <a:t> is an International infrastructure that enables cutting-edge experimentation and research at-scale in the areas of networking, cybersecurity, distributed computing, storage, virtual reality, 5G, machine learning, and science applications.</a:t>
            </a:r>
          </a:p>
          <a:p>
            <a:pPr marL="342900" indent="-342900">
              <a:buFont typeface="+mj-lt"/>
              <a:buAutoNum type="arabicPeriod" startAt="5"/>
            </a:pPr>
            <a:r>
              <a:rPr lang="en-US" sz="1600" b="1" dirty="0" err="1">
                <a:latin typeface="Open Sans" panose="020B0606030504020204" pitchFamily="34" charset="0"/>
                <a:ea typeface="Open Sans" panose="020B0606030504020204" pitchFamily="34" charset="0"/>
                <a:cs typeface="Open Sans" panose="020B0606030504020204" pitchFamily="34" charset="0"/>
                <a:hlinkClick r:id="rId9"/>
              </a:rPr>
              <a:t>CloudLab</a:t>
            </a:r>
            <a:r>
              <a:rPr lang="en-US" sz="1600" b="1" dirty="0">
                <a:latin typeface="Open Sans" panose="020B0606030504020204" pitchFamily="34" charset="0"/>
                <a:ea typeface="Open Sans" panose="020B0606030504020204" pitchFamily="34" charset="0"/>
                <a:cs typeface="Open Sans" panose="020B0606030504020204" pitchFamily="34" charset="0"/>
              </a:rPr>
              <a:t>: </a:t>
            </a:r>
            <a:r>
              <a:rPr lang="en-US" sz="1600" dirty="0">
                <a:latin typeface="Open Sans" panose="020B0606030504020204" pitchFamily="34" charset="0"/>
                <a:ea typeface="Open Sans" panose="020B0606030504020204" pitchFamily="34" charset="0"/>
                <a:cs typeface="Open Sans" panose="020B0606030504020204" pitchFamily="34" charset="0"/>
              </a:rPr>
              <a:t>An open platform for creating custom clouds to experiment with different cloud architectures and services, useful for testing cloud-based digital forensics tasks.</a:t>
            </a:r>
          </a:p>
          <a:p>
            <a:pPr marL="342900" indent="-342900">
              <a:buFont typeface="+mj-lt"/>
              <a:buAutoNum type="arabicPeriod" startAt="5"/>
            </a:pPr>
            <a:r>
              <a:rPr lang="en-US" sz="1600" b="1" dirty="0">
                <a:latin typeface="Open Sans" panose="020B0606030504020204" pitchFamily="34" charset="0"/>
                <a:ea typeface="Open Sans" panose="020B0606030504020204" pitchFamily="34" charset="0"/>
                <a:cs typeface="Open Sans" panose="020B0606030504020204" pitchFamily="34" charset="0"/>
                <a:hlinkClick r:id="rId10"/>
              </a:rPr>
              <a:t>Orbit Wireless Testbed</a:t>
            </a:r>
            <a:r>
              <a:rPr lang="en-US" sz="1600" b="1" dirty="0">
                <a:latin typeface="Open Sans" panose="020B0606030504020204" pitchFamily="34" charset="0"/>
                <a:ea typeface="Open Sans" panose="020B0606030504020204" pitchFamily="34" charset="0"/>
                <a:cs typeface="Open Sans" panose="020B0606030504020204" pitchFamily="34" charset="0"/>
              </a:rPr>
              <a:t>: </a:t>
            </a:r>
            <a:r>
              <a:rPr lang="en-US" sz="1600" dirty="0">
                <a:latin typeface="Open Sans" panose="020B0606030504020204" pitchFamily="34" charset="0"/>
                <a:ea typeface="Open Sans" panose="020B0606030504020204" pitchFamily="34" charset="0"/>
                <a:cs typeface="Open Sans" panose="020B0606030504020204" pitchFamily="34" charset="0"/>
              </a:rPr>
              <a:t>A wireless testbed that enables wireless network and mobile device forensics labs, ideal for forensic analysis of mobile systems in wireless environments.</a:t>
            </a:r>
          </a:p>
          <a:p>
            <a:pPr marL="342900" indent="-342900">
              <a:buFont typeface="+mj-lt"/>
              <a:buAutoNum type="arabicPeriod" startAt="5"/>
            </a:pPr>
            <a:r>
              <a:rPr lang="en-US" sz="1600" b="1" dirty="0">
                <a:latin typeface="Open Sans" panose="020B0606030504020204" pitchFamily="34" charset="0"/>
                <a:ea typeface="Open Sans" panose="020B0606030504020204" pitchFamily="34" charset="0"/>
                <a:cs typeface="Open Sans" panose="020B0606030504020204" pitchFamily="34" charset="0"/>
                <a:hlinkClick r:id="rId11"/>
              </a:rPr>
              <a:t>TACC</a:t>
            </a:r>
            <a:r>
              <a:rPr lang="en-US" sz="1600" b="1" dirty="0">
                <a:latin typeface="Open Sans" panose="020B0606030504020204" pitchFamily="34" charset="0"/>
                <a:ea typeface="Open Sans" panose="020B0606030504020204" pitchFamily="34" charset="0"/>
                <a:cs typeface="Open Sans" panose="020B0606030504020204" pitchFamily="34" charset="0"/>
              </a:rPr>
              <a:t>: Texas Advanced Computing Center: </a:t>
            </a:r>
            <a:r>
              <a:rPr lang="en-US" sz="1600" dirty="0">
                <a:latin typeface="Open Sans" panose="020B0606030504020204" pitchFamily="34" charset="0"/>
                <a:ea typeface="Open Sans" panose="020B0606030504020204" pitchFamily="34" charset="0"/>
                <a:cs typeface="Open Sans" panose="020B0606030504020204" pitchFamily="34" charset="0"/>
              </a:rPr>
              <a:t>Provides access to HPC resources along with comprehensive training and educational materials for using HPC in research and education, including cybersecurity and digital forensics.</a:t>
            </a:r>
          </a:p>
        </p:txBody>
      </p:sp>
      <p:sp>
        <p:nvSpPr>
          <p:cNvPr id="88" name="Google Shape;88;p1"/>
          <p:cNvSpPr txBox="1"/>
          <p:nvPr/>
        </p:nvSpPr>
        <p:spPr>
          <a:xfrm>
            <a:off x="193947" y="4410742"/>
            <a:ext cx="4876800" cy="8680798"/>
          </a:xfrm>
          <a:prstGeom prst="rect">
            <a:avLst/>
          </a:prstGeom>
          <a:noFill/>
          <a:ln>
            <a:noFill/>
          </a:ln>
        </p:spPr>
        <p:txBody>
          <a:bodyPr spcFirstLastPara="1" wrap="square" lIns="91425" tIns="45700" rIns="91425" bIns="45700" anchor="t" anchorCtr="0">
            <a:spAutoFit/>
          </a:bodyPr>
          <a:lstStyle/>
          <a:p>
            <a:pPr marL="233045" marR="24130" algn="just">
              <a:lnSpc>
                <a:spcPct val="88000"/>
              </a:lnSpc>
              <a:spcBef>
                <a:spcPts val="465"/>
              </a:spcBef>
              <a:spcAft>
                <a:spcPts val="0"/>
              </a:spcAft>
            </a:pPr>
            <a:r>
              <a:rPr lang="en-US" sz="2000" dirty="0">
                <a:effectLst/>
                <a:latin typeface="Open Sans" panose="020B0606030504020204" pitchFamily="34" charset="0"/>
                <a:ea typeface="Open Sans" panose="020B0606030504020204" pitchFamily="34" charset="0"/>
              </a:rPr>
              <a:t>This course explores advanced topics in digital forensics, focusing on how High-Performance Computing (HPC) can enhance forensic analysis tasks. Students will learn cutting-edge forensic techniques, including file recovery, memory analysis, and network forensics, and apply these methods using HPC resources to handle large datasets and complex investigations efficiently.</a:t>
            </a:r>
          </a:p>
          <a:p>
            <a:pPr marL="233045" marR="24130" algn="just">
              <a:lnSpc>
                <a:spcPct val="88000"/>
              </a:lnSpc>
              <a:spcBef>
                <a:spcPts val="465"/>
              </a:spcBef>
              <a:spcAft>
                <a:spcPts val="0"/>
              </a:spcAft>
            </a:pPr>
            <a:r>
              <a:rPr lang="en-US" sz="2000" dirty="0">
                <a:effectLst/>
                <a:latin typeface="Open Sans" panose="020B0606030504020204" pitchFamily="34" charset="0"/>
                <a:ea typeface="Open Sans" panose="020B0606030504020204" pitchFamily="34" charset="0"/>
              </a:rPr>
              <a:t>Key topics include digital evidence collection, forensic data processing, incident response, and the ethical and legal considerations of digital forensics. The course also provides hands-on laboratory work, where students will develop scripts and apply digital forensics techniques in HPC environments. The goal is to equip students with practical skills in leveraging advanced computing technologies for real-world cybersecurity challenges.</a:t>
            </a:r>
          </a:p>
          <a:p>
            <a:pPr marL="233045" marR="24130" algn="just">
              <a:lnSpc>
                <a:spcPct val="88000"/>
              </a:lnSpc>
              <a:spcBef>
                <a:spcPts val="465"/>
              </a:spcBef>
              <a:spcAft>
                <a:spcPts val="0"/>
              </a:spcAft>
            </a:pPr>
            <a:r>
              <a:rPr lang="en-US" sz="2000" dirty="0">
                <a:effectLst/>
                <a:latin typeface="Open Sans" panose="020B0606030504020204" pitchFamily="34" charset="0"/>
                <a:ea typeface="Open Sans" panose="020B0606030504020204" pitchFamily="34" charset="0"/>
              </a:rPr>
              <a:t>Additionally, this course is designed to support a diverse learning community of students, faculty, and staff across disciplines, offering flexibility in duration and the opportunity for personalized learning experiences.</a:t>
            </a:r>
          </a:p>
        </p:txBody>
      </p:sp>
      <p:sp>
        <p:nvSpPr>
          <p:cNvPr id="89" name="Google Shape;89;p1"/>
          <p:cNvSpPr/>
          <p:nvPr/>
        </p:nvSpPr>
        <p:spPr>
          <a:xfrm>
            <a:off x="193947" y="3325494"/>
            <a:ext cx="4876800" cy="1085248"/>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dirty="0">
                <a:solidFill>
                  <a:schemeClr val="lt1"/>
                </a:solidFill>
                <a:latin typeface="Calibri"/>
                <a:ea typeface="Calibri"/>
                <a:cs typeface="Calibri"/>
                <a:sym typeface="Calibri"/>
              </a:rPr>
              <a:t>Revised Course Description</a:t>
            </a:r>
            <a:endParaRPr sz="1400" b="0" i="0" u="none" strike="noStrike" cap="none" dirty="0">
              <a:solidFill>
                <a:srgbClr val="000000"/>
              </a:solidFill>
              <a:latin typeface="Arial"/>
              <a:ea typeface="Arial"/>
              <a:cs typeface="Arial"/>
              <a:sym typeface="Arial"/>
            </a:endParaRPr>
          </a:p>
        </p:txBody>
      </p:sp>
      <p:sp>
        <p:nvSpPr>
          <p:cNvPr id="90" name="Google Shape;90;p1"/>
          <p:cNvSpPr/>
          <p:nvPr/>
        </p:nvSpPr>
        <p:spPr>
          <a:xfrm>
            <a:off x="193963" y="17088810"/>
            <a:ext cx="4876800" cy="9600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dirty="0">
                <a:solidFill>
                  <a:schemeClr val="lt1"/>
                </a:solidFill>
                <a:latin typeface="Calibri"/>
                <a:ea typeface="Calibri"/>
                <a:cs typeface="Calibri"/>
                <a:sym typeface="Calibri"/>
              </a:rPr>
              <a:t>Implementation Schedule</a:t>
            </a:r>
            <a:endParaRPr sz="1400" b="0" i="0" u="none" strike="noStrike" cap="none" dirty="0">
              <a:solidFill>
                <a:srgbClr val="000000"/>
              </a:solidFill>
              <a:latin typeface="Arial"/>
              <a:ea typeface="Arial"/>
              <a:cs typeface="Arial"/>
              <a:sym typeface="Arial"/>
            </a:endParaRPr>
          </a:p>
        </p:txBody>
      </p:sp>
      <p:sp>
        <p:nvSpPr>
          <p:cNvPr id="91" name="Google Shape;91;p1"/>
          <p:cNvSpPr/>
          <p:nvPr/>
        </p:nvSpPr>
        <p:spPr>
          <a:xfrm>
            <a:off x="5754253" y="3199422"/>
            <a:ext cx="4876800" cy="1695008"/>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dirty="0">
                <a:solidFill>
                  <a:schemeClr val="lt1"/>
                </a:solidFill>
                <a:latin typeface="Calibri"/>
                <a:ea typeface="Calibri"/>
                <a:cs typeface="Calibri"/>
                <a:sym typeface="Calibri"/>
              </a:rPr>
              <a:t>Sample HPC/Gateways Exercise</a:t>
            </a:r>
            <a:endParaRPr sz="1400" b="0" i="0" u="none" strike="noStrike" cap="none" dirty="0">
              <a:solidFill>
                <a:srgbClr val="000000"/>
              </a:solidFill>
              <a:latin typeface="Arial"/>
              <a:ea typeface="Arial"/>
              <a:cs typeface="Arial"/>
              <a:sym typeface="Arial"/>
            </a:endParaRPr>
          </a:p>
        </p:txBody>
      </p:sp>
      <p:sp>
        <p:nvSpPr>
          <p:cNvPr id="92" name="Google Shape;92;p1"/>
          <p:cNvSpPr/>
          <p:nvPr/>
        </p:nvSpPr>
        <p:spPr>
          <a:xfrm>
            <a:off x="5754253" y="17069637"/>
            <a:ext cx="4876800" cy="9600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chemeClr val="lt1"/>
                </a:solidFill>
                <a:latin typeface="Calibri"/>
                <a:ea typeface="Calibri"/>
                <a:cs typeface="Calibri"/>
                <a:sym typeface="Calibri"/>
              </a:rPr>
              <a:t>Resource Needs/List</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11314543" y="3218360"/>
            <a:ext cx="10180200" cy="122163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dirty="0">
                <a:solidFill>
                  <a:schemeClr val="lt1"/>
                </a:solidFill>
                <a:latin typeface="Calibri"/>
                <a:ea typeface="Calibri"/>
                <a:cs typeface="Calibri"/>
                <a:sym typeface="Calibri"/>
              </a:rPr>
              <a:t>Gateway Community Mentor Syllabus Suggestions</a:t>
            </a:r>
            <a:endParaRPr sz="1400" b="0" i="0" u="none" strike="noStrike" cap="none" dirty="0">
              <a:solidFill>
                <a:srgbClr val="000000"/>
              </a:solidFill>
              <a:latin typeface="Arial"/>
              <a:ea typeface="Arial"/>
              <a:cs typeface="Arial"/>
              <a:sym typeface="Arial"/>
            </a:endParaRPr>
          </a:p>
        </p:txBody>
      </p:sp>
      <p:sp>
        <p:nvSpPr>
          <p:cNvPr id="94" name="Google Shape;94;p1"/>
          <p:cNvSpPr/>
          <p:nvPr/>
        </p:nvSpPr>
        <p:spPr>
          <a:xfrm>
            <a:off x="11314550" y="17099100"/>
            <a:ext cx="4876800" cy="9603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lt1"/>
                </a:solidFill>
                <a:latin typeface="Calibri"/>
                <a:ea typeface="Calibri"/>
                <a:cs typeface="Calibri"/>
                <a:sym typeface="Calibri"/>
              </a:rPr>
              <a:t>Resources / Science Gateways</a:t>
            </a:r>
            <a:endParaRPr sz="1400" b="0" i="0" u="none" strike="noStrike" cap="none" dirty="0">
              <a:solidFill>
                <a:srgbClr val="000000"/>
              </a:solidFill>
              <a:latin typeface="Arial"/>
              <a:ea typeface="Arial"/>
              <a:cs typeface="Arial"/>
              <a:sym typeface="Arial"/>
            </a:endParaRPr>
          </a:p>
        </p:txBody>
      </p:sp>
      <p:sp>
        <p:nvSpPr>
          <p:cNvPr id="95" name="Google Shape;95;p1"/>
          <p:cNvSpPr/>
          <p:nvPr/>
        </p:nvSpPr>
        <p:spPr>
          <a:xfrm>
            <a:off x="11301613" y="23440860"/>
            <a:ext cx="4876800" cy="6858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Use Cases</a:t>
            </a:r>
            <a:endParaRPr sz="1400" b="0" i="0" u="none" strike="noStrike" cap="none">
              <a:solidFill>
                <a:srgbClr val="000000"/>
              </a:solidFill>
              <a:latin typeface="Arial"/>
              <a:ea typeface="Arial"/>
              <a:cs typeface="Arial"/>
              <a:sym typeface="Arial"/>
            </a:endParaRPr>
          </a:p>
        </p:txBody>
      </p:sp>
      <p:sp>
        <p:nvSpPr>
          <p:cNvPr id="96" name="Google Shape;96;p1"/>
          <p:cNvSpPr/>
          <p:nvPr/>
        </p:nvSpPr>
        <p:spPr>
          <a:xfrm>
            <a:off x="16603097" y="4443720"/>
            <a:ext cx="4876800" cy="6858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Datasets</a:t>
            </a: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a:off x="16603097" y="11188235"/>
            <a:ext cx="4876800" cy="6858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Possible Expansions</a:t>
            </a:r>
            <a:endParaRPr sz="1400" b="0" i="0" u="none" strike="noStrike" cap="none">
              <a:solidFill>
                <a:srgbClr val="000000"/>
              </a:solidFill>
              <a:latin typeface="Arial"/>
              <a:ea typeface="Arial"/>
              <a:cs typeface="Arial"/>
              <a:sym typeface="Arial"/>
            </a:endParaRPr>
          </a:p>
        </p:txBody>
      </p:sp>
      <p:sp>
        <p:nvSpPr>
          <p:cNvPr id="98" name="Google Shape;98;p1"/>
          <p:cNvSpPr txBox="1"/>
          <p:nvPr/>
        </p:nvSpPr>
        <p:spPr>
          <a:xfrm>
            <a:off x="193963" y="18090717"/>
            <a:ext cx="4876800" cy="8796214"/>
          </a:xfrm>
          <a:prstGeom prst="rect">
            <a:avLst/>
          </a:prstGeom>
          <a:noFill/>
          <a:ln>
            <a:noFill/>
          </a:ln>
        </p:spPr>
        <p:txBody>
          <a:bodyPr spcFirstLastPara="1" wrap="square" lIns="91425" tIns="45700" rIns="91425" bIns="45700" anchor="t" anchorCtr="0">
            <a:spAutoFit/>
          </a:bodyPr>
          <a:lstStyle/>
          <a:p>
            <a:pPr marL="342900" marR="24130" lvl="0" indent="-342900" algn="just" rtl="0">
              <a:lnSpc>
                <a:spcPct val="88000"/>
              </a:lnSpc>
              <a:spcBef>
                <a:spcPts val="10"/>
              </a:spcBef>
              <a:spcAft>
                <a:spcPts val="0"/>
              </a:spcAft>
              <a:buSzPts val="1450"/>
              <a:buFont typeface="Arial" panose="020B0604020202020204" pitchFamily="34" charset="0"/>
              <a:buChar char="•"/>
              <a:tabLst>
                <a:tab pos="442595" algn="l"/>
              </a:tabLst>
            </a:pPr>
            <a:r>
              <a:rPr lang="en-US" sz="2000" spc="0" dirty="0">
                <a:effectLst/>
                <a:latin typeface="Open Sans" panose="020B0606030504020204" pitchFamily="34" charset="0"/>
                <a:ea typeface="Open Sans" panose="020B0606030504020204" pitchFamily="34" charset="0"/>
                <a:cs typeface="Open Sans" panose="020B0606030504020204" pitchFamily="34" charset="0"/>
              </a:rPr>
              <a:t>I plan to incorporate various hands-on labs using open testbeds such as Geni.net, </a:t>
            </a:r>
            <a:r>
              <a:rPr lang="en-US" sz="2000" spc="0" dirty="0" err="1">
                <a:effectLst/>
                <a:latin typeface="Open Sans" panose="020B0606030504020204" pitchFamily="34" charset="0"/>
                <a:ea typeface="Open Sans" panose="020B0606030504020204" pitchFamily="34" charset="0"/>
                <a:cs typeface="Open Sans" panose="020B0606030504020204" pitchFamily="34" charset="0"/>
              </a:rPr>
              <a:t>CloudLab</a:t>
            </a:r>
            <a:r>
              <a:rPr lang="en-US" sz="2000" spc="0" dirty="0">
                <a:effectLst/>
                <a:latin typeface="Open Sans" panose="020B0606030504020204" pitchFamily="34" charset="0"/>
                <a:ea typeface="Open Sans" panose="020B0606030504020204" pitchFamily="34" charset="0"/>
                <a:cs typeface="Open Sans" panose="020B0606030504020204" pitchFamily="34" charset="0"/>
              </a:rPr>
              <a:t>, and ACCESS (formerly </a:t>
            </a:r>
            <a:r>
              <a:rPr lang="en-US" sz="2000" spc="0" dirty="0" err="1">
                <a:effectLst/>
                <a:latin typeface="Open Sans" panose="020B0606030504020204" pitchFamily="34" charset="0"/>
                <a:ea typeface="Open Sans" panose="020B0606030504020204" pitchFamily="34" charset="0"/>
                <a:cs typeface="Open Sans" panose="020B0606030504020204" pitchFamily="34" charset="0"/>
              </a:rPr>
              <a:t>Xsede</a:t>
            </a:r>
            <a:r>
              <a:rPr lang="en-US" sz="2000" spc="0" dirty="0">
                <a:effectLst/>
                <a:latin typeface="Open Sans" panose="020B0606030504020204" pitchFamily="34" charset="0"/>
                <a:ea typeface="Open Sans" panose="020B0606030504020204" pitchFamily="34" charset="0"/>
                <a:cs typeface="Open Sans" panose="020B0606030504020204" pitchFamily="34" charset="0"/>
              </a:rPr>
              <a:t>), along with other platforms like Orbit, </a:t>
            </a:r>
            <a:r>
              <a:rPr lang="en-US" sz="2000" spc="0" dirty="0" err="1">
                <a:effectLst/>
                <a:latin typeface="Open Sans" panose="020B0606030504020204" pitchFamily="34" charset="0"/>
                <a:ea typeface="Open Sans" panose="020B0606030504020204" pitchFamily="34" charset="0"/>
                <a:cs typeface="Open Sans" panose="020B0606030504020204" pitchFamily="34" charset="0"/>
              </a:rPr>
              <a:t>Deterlab</a:t>
            </a:r>
            <a:r>
              <a:rPr lang="en-US" sz="2000" spc="0" dirty="0">
                <a:effectLst/>
                <a:latin typeface="Open Sans" panose="020B0606030504020204" pitchFamily="34" charset="0"/>
                <a:ea typeface="Open Sans" panose="020B0606030504020204" pitchFamily="34" charset="0"/>
                <a:cs typeface="Open Sans" panose="020B0606030504020204" pitchFamily="34" charset="0"/>
              </a:rPr>
              <a:t>, and </a:t>
            </a:r>
            <a:r>
              <a:rPr lang="en-US" sz="2000" spc="0" dirty="0" err="1">
                <a:effectLst/>
                <a:latin typeface="Open Sans" panose="020B0606030504020204" pitchFamily="34" charset="0"/>
                <a:ea typeface="Open Sans" panose="020B0606030504020204" pitchFamily="34" charset="0"/>
                <a:cs typeface="Open Sans" panose="020B0606030504020204" pitchFamily="34" charset="0"/>
              </a:rPr>
              <a:t>Emulab</a:t>
            </a:r>
            <a:r>
              <a:rPr lang="en-US" sz="2000" spc="0" dirty="0">
                <a:effectLst/>
                <a:latin typeface="Open Sans" panose="020B0606030504020204" pitchFamily="34" charset="0"/>
                <a:ea typeface="Open Sans" panose="020B0606030504020204" pitchFamily="34" charset="0"/>
                <a:cs typeface="Open Sans" panose="020B0606030504020204" pitchFamily="34" charset="0"/>
              </a:rPr>
              <a:t>. Each testbed presents its own learning curve and opportunities for student engagement. As I update the CISS 3342 (Computer Forensics) course, I intend to experiment with different modules from these testbeds to improve the learning experience continuously.</a:t>
            </a:r>
          </a:p>
          <a:p>
            <a:pPr marL="342900" marR="24130" lvl="0" indent="-342900" algn="just">
              <a:lnSpc>
                <a:spcPct val="88000"/>
              </a:lnSpc>
              <a:spcBef>
                <a:spcPts val="10"/>
              </a:spcBef>
              <a:spcAft>
                <a:spcPts val="0"/>
              </a:spcAft>
              <a:buSzPts val="1450"/>
              <a:buFont typeface="Arial" panose="020B0604020202020204" pitchFamily="34" charset="0"/>
              <a:buChar char="•"/>
              <a:tabLst>
                <a:tab pos="442595" algn="l"/>
              </a:tabLst>
            </a:pPr>
            <a:r>
              <a:rPr lang="en-US" sz="2000" spc="0" dirty="0">
                <a:effectLst/>
                <a:latin typeface="Open Sans" panose="020B0606030504020204" pitchFamily="34" charset="0"/>
                <a:ea typeface="Open Sans" panose="020B0606030504020204" pitchFamily="34" charset="0"/>
                <a:cs typeface="Open Sans" panose="020B0606030504020204" pitchFamily="34" charset="0"/>
              </a:rPr>
              <a:t>Looking ahead, I aim to expand the course by introducing HPC testbeds, such as Chameleon Cloud from TACC and ACES from TAMU, to support high-performance digital forensics tasks. My goal is to increase the integration of HPC resources into the curriculum, guided by student feedback and the availability of testbed credits. Although the availability of credits may present challenges, the recent development of our own CAMSA local cluster will allow me to provide more consistent and robust HPC-based labs in future iterations of the course.</a:t>
            </a:r>
          </a:p>
          <a:p>
            <a:pPr marL="0" marR="0" lvl="0" indent="0" algn="l" rtl="0">
              <a:lnSpc>
                <a:spcPct val="100000"/>
              </a:lnSpc>
              <a:spcBef>
                <a:spcPts val="0"/>
              </a:spcBef>
              <a:spcAft>
                <a:spcPts val="0"/>
              </a:spcAft>
              <a:buClr>
                <a:srgbClr val="000000"/>
              </a:buClr>
              <a:buSzPts val="2400"/>
              <a:buFont typeface="Arial"/>
              <a:buNone/>
            </a:pPr>
            <a:endParaRPr sz="20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99" name="Google Shape;99;p1"/>
          <p:cNvSpPr txBox="1"/>
          <p:nvPr/>
        </p:nvSpPr>
        <p:spPr>
          <a:xfrm>
            <a:off x="5754253" y="4940480"/>
            <a:ext cx="4876800" cy="7107033"/>
          </a:xfrm>
          <a:prstGeom prst="rect">
            <a:avLst/>
          </a:prstGeom>
          <a:noFill/>
          <a:ln>
            <a:noFill/>
          </a:ln>
        </p:spPr>
        <p:txBody>
          <a:bodyPr spcFirstLastPara="1" wrap="square" lIns="91425" tIns="45700" rIns="91425" bIns="45700" anchor="t" anchorCtr="0">
            <a:spAutoFit/>
          </a:bodyPr>
          <a:lstStyle/>
          <a:p>
            <a:pPr marL="342900" marR="24765" lvl="0" indent="-342900" algn="just" rtl="0">
              <a:spcBef>
                <a:spcPts val="125"/>
              </a:spcBef>
              <a:spcAft>
                <a:spcPts val="0"/>
              </a:spcAft>
              <a:buSzPts val="1450"/>
              <a:buFont typeface="Arial" panose="020B0604020202020204" pitchFamily="34" charset="0"/>
              <a:buChar char="•"/>
              <a:tabLst>
                <a:tab pos="442595" algn="l"/>
              </a:tabLst>
            </a:pPr>
            <a:r>
              <a:rPr lang="en-US" sz="2000" spc="0" dirty="0">
                <a:effectLst/>
                <a:latin typeface="Open Sans" panose="020B0606030504020204" pitchFamily="34" charset="0"/>
                <a:ea typeface="Arial" panose="020B0604020202020204" pitchFamily="34" charset="0"/>
              </a:rPr>
              <a:t>In the past I used existing public materials from testbeds such as Fabric, </a:t>
            </a:r>
            <a:r>
              <a:rPr lang="en-US" sz="2000" dirty="0">
                <a:latin typeface="Open Sans" panose="020B0606030504020204" pitchFamily="34" charset="0"/>
                <a:ea typeface="Arial" panose="020B0604020202020204" pitchFamily="34" charset="0"/>
              </a:rPr>
              <a:t>Sphere</a:t>
            </a:r>
            <a:r>
              <a:rPr lang="en-US" sz="2000" spc="0" dirty="0">
                <a:effectLst/>
                <a:latin typeface="Open Sans" panose="020B0606030504020204" pitchFamily="34" charset="0"/>
                <a:ea typeface="Arial" panose="020B0604020202020204" pitchFamily="34" charset="0"/>
              </a:rPr>
              <a:t>, etc. Additionally, I provide samples of my experience implementing those experiments and feedback to previous students.</a:t>
            </a:r>
          </a:p>
          <a:p>
            <a:pPr marL="342900" marR="24765" lvl="0" indent="-342900">
              <a:spcBef>
                <a:spcPts val="10"/>
              </a:spcBef>
              <a:spcAft>
                <a:spcPts val="0"/>
              </a:spcAft>
              <a:buSzPts val="1450"/>
              <a:buFont typeface="Arial" panose="020B0604020202020204" pitchFamily="34" charset="0"/>
              <a:buChar char="•"/>
              <a:tabLst>
                <a:tab pos="442595" algn="l"/>
                <a:tab pos="3963670" algn="l"/>
              </a:tabLst>
            </a:pPr>
            <a:r>
              <a:rPr lang="en-US" sz="2000" spc="0" dirty="0">
                <a:effectLst/>
                <a:latin typeface="Open Sans" panose="020B0606030504020204" pitchFamily="34" charset="0"/>
                <a:ea typeface="Arial" panose="020B0604020202020204" pitchFamily="34" charset="0"/>
              </a:rPr>
              <a:t>There is one particular gateway I used and liked this year (the </a:t>
            </a:r>
            <a:r>
              <a:rPr lang="en-US" sz="2000" spc="0" dirty="0" err="1">
                <a:effectLst/>
                <a:latin typeface="Open Sans" panose="020B0606030504020204" pitchFamily="34" charset="0"/>
                <a:ea typeface="Arial" panose="020B0604020202020204" pitchFamily="34" charset="0"/>
              </a:rPr>
              <a:t>ChameleonCloud</a:t>
            </a:r>
            <a:r>
              <a:rPr lang="en-US" sz="2000" spc="0" dirty="0">
                <a:effectLst/>
                <a:latin typeface="Open Sans" panose="020B0606030504020204" pitchFamily="34" charset="0"/>
                <a:ea typeface="Arial" panose="020B0604020202020204" pitchFamily="34" charset="0"/>
              </a:rPr>
              <a:t> shared </a:t>
            </a:r>
            <a:r>
              <a:rPr lang="en-US" sz="2000" spc="-10" dirty="0">
                <a:effectLst/>
                <a:latin typeface="Open Sans" panose="020B0606030504020204" pitchFamily="34" charset="0"/>
                <a:ea typeface="Arial" panose="020B0604020202020204" pitchFamily="34" charset="0"/>
              </a:rPr>
              <a:t>experiments</a:t>
            </a:r>
            <a:r>
              <a:rPr lang="en-US" sz="2000" spc="0" dirty="0">
                <a:effectLst/>
                <a:latin typeface="Open Sans" panose="020B0606030504020204" pitchFamily="34" charset="0"/>
                <a:ea typeface="Arial" panose="020B0604020202020204" pitchFamily="34" charset="0"/>
              </a:rPr>
              <a:t>	</a:t>
            </a:r>
            <a:r>
              <a:rPr lang="en-US" sz="2000" spc="-10" dirty="0">
                <a:effectLst/>
                <a:latin typeface="Open Sans" panose="020B0606030504020204" pitchFamily="34" charset="0"/>
                <a:ea typeface="Arial" panose="020B0604020202020204" pitchFamily="34" charset="0"/>
              </a:rPr>
              <a:t>portal):</a:t>
            </a:r>
          </a:p>
          <a:p>
            <a:pPr marL="442595"/>
            <a:r>
              <a:rPr lang="en-US" sz="2000" spc="-10" dirty="0">
                <a:effectLst/>
                <a:latin typeface="Open Sans" panose="020B0606030504020204" pitchFamily="34" charset="0"/>
                <a:ea typeface="Open Sans" panose="020B0606030504020204" pitchFamily="34" charset="0"/>
              </a:rPr>
              <a:t>(</a:t>
            </a:r>
            <a:r>
              <a:rPr lang="en-US" sz="2000" u="sng" spc="-10" dirty="0">
                <a:solidFill>
                  <a:srgbClr val="0562C1"/>
                </a:solidFill>
                <a:effectLst/>
                <a:latin typeface="Open Sans" panose="020B0606030504020204" pitchFamily="34" charset="0"/>
                <a:ea typeface="Open Sans" panose="020B0606030504020204" pitchFamily="34" charset="0"/>
                <a:hlinkClick r:id="rId4"/>
              </a:rPr>
              <a:t>https://www.chameleoncloud.org/experiment/share/</a:t>
            </a:r>
            <a:r>
              <a:rPr lang="en-US" sz="2000" spc="-10" dirty="0">
                <a:effectLst/>
                <a:latin typeface="Open Sans" panose="020B0606030504020204" pitchFamily="34" charset="0"/>
                <a:ea typeface="Open Sans" panose="020B0606030504020204" pitchFamily="34" charset="0"/>
              </a:rPr>
              <a:t>)</a:t>
            </a:r>
          </a:p>
          <a:p>
            <a:pPr marL="342900" marR="24130" lvl="0" indent="-342900" algn="just">
              <a:spcBef>
                <a:spcPts val="70"/>
              </a:spcBef>
              <a:spcAft>
                <a:spcPts val="0"/>
              </a:spcAft>
              <a:buSzPts val="1450"/>
              <a:buFont typeface="Arial" panose="020B0604020202020204" pitchFamily="34" charset="0"/>
              <a:buChar char="•"/>
              <a:tabLst>
                <a:tab pos="442595" algn="l"/>
              </a:tabLst>
            </a:pPr>
            <a:r>
              <a:rPr lang="en-US" sz="2000" spc="0" dirty="0">
                <a:effectLst/>
                <a:latin typeface="Open Sans" panose="020B0606030504020204" pitchFamily="34" charset="0"/>
                <a:ea typeface="Arial" panose="020B0604020202020204" pitchFamily="34" charset="0"/>
              </a:rPr>
              <a:t>The portal focuses on an excellent idea (reproducibility). This allows students to submit their feedback and experience.</a:t>
            </a:r>
          </a:p>
          <a:p>
            <a:pPr marL="342900" marR="24130" lvl="0" indent="-342900" algn="just">
              <a:spcBef>
                <a:spcPts val="1745"/>
              </a:spcBef>
              <a:spcAft>
                <a:spcPts val="0"/>
              </a:spcAft>
              <a:buSzPts val="1450"/>
              <a:buFont typeface="Arial" panose="020B0604020202020204" pitchFamily="34" charset="0"/>
              <a:buChar char="•"/>
              <a:tabLst>
                <a:tab pos="442595" algn="l"/>
                <a:tab pos="2165350" algn="l"/>
                <a:tab pos="3743960" algn="l"/>
              </a:tabLst>
            </a:pPr>
            <a:r>
              <a:rPr lang="en-US" sz="2000" spc="0" dirty="0">
                <a:effectLst/>
                <a:latin typeface="Open Sans" panose="020B0606030504020204" pitchFamily="34" charset="0"/>
                <a:ea typeface="Arial" panose="020B0604020202020204" pitchFamily="34" charset="0"/>
              </a:rPr>
              <a:t>I am also planning to utilize the new TAMU </a:t>
            </a:r>
            <a:r>
              <a:rPr lang="en-US" sz="2000" spc="-10" dirty="0">
                <a:effectLst/>
                <a:latin typeface="Open Sans" panose="020B0606030504020204" pitchFamily="34" charset="0"/>
                <a:ea typeface="Arial" panose="020B0604020202020204" pitchFamily="34" charset="0"/>
              </a:rPr>
              <a:t>cluster</a:t>
            </a:r>
            <a:r>
              <a:rPr lang="en-US" sz="2000" spc="0" dirty="0">
                <a:effectLst/>
                <a:latin typeface="Open Sans" panose="020B0606030504020204" pitchFamily="34" charset="0"/>
                <a:ea typeface="Arial" panose="020B0604020202020204" pitchFamily="34" charset="0"/>
              </a:rPr>
              <a:t>	</a:t>
            </a:r>
            <a:r>
              <a:rPr lang="en-US" sz="2000" spc="-20" dirty="0">
                <a:effectLst/>
                <a:latin typeface="Open Sans" panose="020B0606030504020204" pitchFamily="34" charset="0"/>
                <a:ea typeface="Arial" panose="020B0604020202020204" pitchFamily="34" charset="0"/>
              </a:rPr>
              <a:t>ACES</a:t>
            </a:r>
            <a:r>
              <a:rPr lang="en-US" sz="2000" spc="0" dirty="0">
                <a:effectLst/>
                <a:latin typeface="Open Sans" panose="020B0606030504020204" pitchFamily="34" charset="0"/>
                <a:ea typeface="Arial" panose="020B0604020202020204" pitchFamily="34" charset="0"/>
              </a:rPr>
              <a:t>	</a:t>
            </a:r>
            <a:r>
              <a:rPr lang="en-US" sz="2000" spc="-10" dirty="0">
                <a:effectLst/>
                <a:latin typeface="Open Sans" panose="020B0606030504020204" pitchFamily="34" charset="0"/>
                <a:ea typeface="Arial" panose="020B0604020202020204" pitchFamily="34" charset="0"/>
              </a:rPr>
              <a:t>(</a:t>
            </a:r>
            <a:r>
              <a:rPr lang="en-US" sz="2000" u="sng" spc="-10" dirty="0">
                <a:solidFill>
                  <a:srgbClr val="0562C1"/>
                </a:solidFill>
                <a:effectLst/>
                <a:latin typeface="Open Sans" panose="020B0606030504020204" pitchFamily="34" charset="0"/>
                <a:ea typeface="Arial" panose="020B0604020202020204" pitchFamily="34" charset="0"/>
                <a:hlinkClick r:id="rId12"/>
              </a:rPr>
              <a:t>https://portal-</a:t>
            </a:r>
            <a:r>
              <a:rPr lang="en-US" sz="2000" spc="-10" dirty="0">
                <a:solidFill>
                  <a:srgbClr val="0562C1"/>
                </a:solidFill>
                <a:effectLst/>
                <a:latin typeface="Open Sans" panose="020B0606030504020204" pitchFamily="34" charset="0"/>
                <a:ea typeface="Arial" panose="020B0604020202020204" pitchFamily="34" charset="0"/>
              </a:rPr>
              <a:t> </a:t>
            </a:r>
            <a:r>
              <a:rPr lang="en-US" sz="2000" u="sng" spc="-10" dirty="0">
                <a:solidFill>
                  <a:srgbClr val="0562C1"/>
                </a:solidFill>
                <a:effectLst/>
                <a:latin typeface="Open Sans" panose="020B0606030504020204" pitchFamily="34" charset="0"/>
                <a:ea typeface="Arial" panose="020B0604020202020204" pitchFamily="34" charset="0"/>
                <a:hlinkClick r:id="rId12"/>
              </a:rPr>
              <a:t>aces.hprc.tamu.edu/pun/sys/dashboard</a:t>
            </a:r>
            <a:r>
              <a:rPr lang="en-US" sz="2000" spc="-10" dirty="0">
                <a:effectLst/>
                <a:latin typeface="Open Sans" panose="020B0606030504020204" pitchFamily="34" charset="0"/>
                <a:ea typeface="Arial" panose="020B0604020202020204" pitchFamily="34" charset="0"/>
              </a:rPr>
              <a:t>)</a:t>
            </a:r>
          </a:p>
        </p:txBody>
      </p:sp>
      <p:sp>
        <p:nvSpPr>
          <p:cNvPr id="100" name="Google Shape;100;p1"/>
          <p:cNvSpPr txBox="1"/>
          <p:nvPr/>
        </p:nvSpPr>
        <p:spPr>
          <a:xfrm>
            <a:off x="5754253" y="18029757"/>
            <a:ext cx="4876800" cy="9941143"/>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400"/>
              <a:buFont typeface="+mj-lt"/>
              <a:buAutoNum type="arabicPeriod"/>
            </a:pPr>
            <a:r>
              <a:rPr lang="en-US" sz="2000" b="1"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Securing HPC Access: </a:t>
            </a:r>
            <a:r>
              <a:rPr lang="en-US" sz="20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I am currently working on securing HPC credits for me and my students from providers such as ACCESS and TACC. While we have limited resources at the moment, my goal is to ensure consistent availability for educational purposes. This will allow us to incorporate HPC resources into the course and provide students with hands-on experience.</a:t>
            </a:r>
          </a:p>
          <a:p>
            <a:pPr marL="457200" marR="0" lvl="0" indent="-457200" algn="l" rtl="0">
              <a:lnSpc>
                <a:spcPct val="100000"/>
              </a:lnSpc>
              <a:spcBef>
                <a:spcPts val="0"/>
              </a:spcBef>
              <a:spcAft>
                <a:spcPts val="0"/>
              </a:spcAft>
              <a:buClr>
                <a:srgbClr val="000000"/>
              </a:buClr>
              <a:buSzPts val="2400"/>
              <a:buFont typeface="+mj-lt"/>
              <a:buAutoNum type="arabicPeriod"/>
            </a:pPr>
            <a:r>
              <a:rPr lang="en-US" sz="2000" b="1"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Securing Resources: </a:t>
            </a:r>
            <a:r>
              <a:rPr lang="en-US" sz="20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I plan to secure additional resources from providers such as ACCESS and TACC to ensure a consistent and reliable HPC experience for students.</a:t>
            </a:r>
          </a:p>
          <a:p>
            <a:pPr marL="457200" marR="0" lvl="0" indent="-457200" algn="l" rtl="0">
              <a:lnSpc>
                <a:spcPct val="100000"/>
              </a:lnSpc>
              <a:spcBef>
                <a:spcPts val="0"/>
              </a:spcBef>
              <a:spcAft>
                <a:spcPts val="0"/>
              </a:spcAft>
              <a:buClr>
                <a:srgbClr val="000000"/>
              </a:buClr>
              <a:buSzPts val="2400"/>
              <a:buFont typeface="+mj-lt"/>
              <a:buAutoNum type="arabicPeriod"/>
            </a:pPr>
            <a:r>
              <a:rPr lang="en-US" sz="2000" b="1"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Educational Material Needs: </a:t>
            </a:r>
            <a:r>
              <a:rPr lang="en-US" sz="20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My focus is on obtaining educational materials that:</a:t>
            </a:r>
          </a:p>
          <a:p>
            <a:pPr marL="685800" lvl="3" indent="-342900">
              <a:buSzPts val="2400"/>
              <a:buFont typeface="Arial" panose="020B0604020202020204" pitchFamily="34" charset="0"/>
              <a:buChar char="•"/>
            </a:pPr>
            <a:r>
              <a:rPr lang="en-US" sz="20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Are simple and user-friendly,</a:t>
            </a:r>
          </a:p>
          <a:p>
            <a:pPr marL="685800" lvl="3" indent="-342900">
              <a:buSzPts val="2400"/>
              <a:buFont typeface="Arial" panose="020B0604020202020204" pitchFamily="34" charset="0"/>
              <a:buChar char="•"/>
            </a:pPr>
            <a:r>
              <a:rPr lang="en-US" sz="20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Function as described without complex technical setup,</a:t>
            </a:r>
          </a:p>
          <a:p>
            <a:pPr marL="685800" lvl="3" indent="-342900">
              <a:buSzPts val="2400"/>
              <a:buFont typeface="Arial" panose="020B0604020202020204" pitchFamily="34" charset="0"/>
              <a:buChar char="•"/>
            </a:pPr>
            <a:r>
              <a:rPr lang="en-US" sz="20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Emphasize user experience rather than technical specifications, and</a:t>
            </a:r>
          </a:p>
          <a:p>
            <a:pPr marL="685800" lvl="3" indent="-342900">
              <a:buSzPts val="2400"/>
              <a:buFont typeface="Arial" panose="020B0604020202020204" pitchFamily="34" charset="0"/>
              <a:buChar char="•"/>
            </a:pPr>
            <a:r>
              <a:rPr lang="en-US" sz="20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Are customized to suit the diverse research disciplines, allowing students and researchers to see how HPC can be leveraged in their own fields.</a:t>
            </a:r>
          </a:p>
        </p:txBody>
      </p:sp>
      <p:sp>
        <p:nvSpPr>
          <p:cNvPr id="101" name="Google Shape;101;p1"/>
          <p:cNvSpPr txBox="1"/>
          <p:nvPr/>
        </p:nvSpPr>
        <p:spPr>
          <a:xfrm>
            <a:off x="11301613" y="24156938"/>
            <a:ext cx="4876800" cy="5632271"/>
          </a:xfrm>
          <a:prstGeom prst="rect">
            <a:avLst/>
          </a:prstGeom>
          <a:noFill/>
          <a:ln>
            <a:noFill/>
          </a:ln>
        </p:spPr>
        <p:txBody>
          <a:bodyPr spcFirstLastPara="1" wrap="square" lIns="91425" tIns="45700" rIns="91425" bIns="45700" anchor="t" anchorCtr="0">
            <a:spAutoFit/>
          </a:bodyPr>
          <a:lstStyle/>
          <a:p>
            <a:pPr marL="457200" indent="-457200">
              <a:buFont typeface="+mj-lt"/>
              <a:buAutoNum type="arabicPeriod"/>
            </a:pPr>
            <a:r>
              <a:rPr lang="en-US" sz="2000" b="1" dirty="0">
                <a:latin typeface="Open Sans" panose="020B0606030504020204" pitchFamily="34" charset="0"/>
                <a:ea typeface="Open Sans" panose="020B0606030504020204" pitchFamily="34" charset="0"/>
                <a:cs typeface="Open Sans" panose="020B0606030504020204" pitchFamily="34" charset="0"/>
              </a:rPr>
              <a:t>Teaching Course Materials:</a:t>
            </a:r>
            <a:r>
              <a:rPr lang="en-US" sz="2000" dirty="0">
                <a:latin typeface="Open Sans" panose="020B0606030504020204" pitchFamily="34" charset="0"/>
                <a:ea typeface="Open Sans" panose="020B0606030504020204" pitchFamily="34" charset="0"/>
                <a:cs typeface="Open Sans" panose="020B0606030504020204" pitchFamily="34" charset="0"/>
              </a:rPr>
              <a:t> I intend to adapt this course to fit students in digital forensics, cybersecurity, and specialized areas such as Computer Networking and Cloud Computing, and Malware Analysis, incorporating HPC resources for hands-on learning.</a:t>
            </a:r>
          </a:p>
          <a:p>
            <a:pPr marL="457200" indent="-457200">
              <a:buFont typeface="+mj-lt"/>
              <a:buAutoNum type="arabicPeriod"/>
            </a:pPr>
            <a:r>
              <a:rPr lang="en-US" sz="2000" b="1" dirty="0">
                <a:latin typeface="Open Sans" panose="020B0606030504020204" pitchFamily="34" charset="0"/>
                <a:ea typeface="Open Sans" panose="020B0606030504020204" pitchFamily="34" charset="0"/>
                <a:cs typeface="Open Sans" panose="020B0606030504020204" pitchFamily="34" charset="0"/>
              </a:rPr>
              <a:t>Teaching the Broader HPC User Community:</a:t>
            </a:r>
            <a:r>
              <a:rPr lang="en-US" sz="2000" dirty="0">
                <a:latin typeface="Open Sans" panose="020B0606030504020204" pitchFamily="34" charset="0"/>
                <a:ea typeface="Open Sans" panose="020B0606030504020204" pitchFamily="34" charset="0"/>
                <a:cs typeface="Open Sans" panose="020B0606030504020204" pitchFamily="34" charset="0"/>
              </a:rPr>
              <a:t> The course will also be tailored for a broader HPC user base, focusing on practical, user-centric perspectives. The emphasis will be on how to effectively utilize HPC for research and analysis, without delving too deeply into the underlying technology, architecture, or HPC tools.</a:t>
            </a:r>
          </a:p>
        </p:txBody>
      </p:sp>
      <p:sp>
        <p:nvSpPr>
          <p:cNvPr id="102" name="Google Shape;102;p1"/>
          <p:cNvSpPr txBox="1"/>
          <p:nvPr/>
        </p:nvSpPr>
        <p:spPr>
          <a:xfrm>
            <a:off x="16590167" y="5373157"/>
            <a:ext cx="4876800" cy="563227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400"/>
              <a:buFont typeface="Arial"/>
              <a:buChar char="•"/>
            </a:pPr>
            <a:r>
              <a:rPr lang="nb-NO" sz="20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Kaggle Datasets: </a:t>
            </a:r>
            <a:r>
              <a:rPr lang="nb-NO" sz="20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hlinkClick r:id="rId13"/>
              </a:rPr>
              <a:t>https://www.kaggle.com/datasets</a:t>
            </a:r>
            <a:endParaRPr lang="nb-NO" sz="20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nb-NO" sz="20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GitHub Repositories</a:t>
            </a:r>
          </a:p>
          <a:p>
            <a:pPr marL="342900" marR="0" lvl="0" indent="-342900" algn="l" rtl="0">
              <a:lnSpc>
                <a:spcPct val="100000"/>
              </a:lnSpc>
              <a:spcBef>
                <a:spcPts val="0"/>
              </a:spcBef>
              <a:spcAft>
                <a:spcPts val="0"/>
              </a:spcAft>
              <a:buClr>
                <a:srgbClr val="000000"/>
              </a:buClr>
              <a:buSzPts val="2400"/>
              <a:buFont typeface="Arial"/>
              <a:buChar char="•"/>
            </a:pPr>
            <a:r>
              <a:rPr lang="nb-NO" sz="20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UNSW-NB15 Dataset: Contains labeled network traffic data, including benign and attack traffic, suitable for testing intrusion detection systems.</a:t>
            </a:r>
          </a:p>
          <a:p>
            <a:pPr marL="342900" marR="0" lvl="0" indent="-342900" algn="l" rtl="0">
              <a:lnSpc>
                <a:spcPct val="100000"/>
              </a:lnSpc>
              <a:spcBef>
                <a:spcPts val="0"/>
              </a:spcBef>
              <a:spcAft>
                <a:spcPts val="0"/>
              </a:spcAft>
              <a:buClr>
                <a:srgbClr val="000000"/>
              </a:buClr>
              <a:buSzPts val="2400"/>
              <a:buFont typeface="Arial"/>
              <a:buChar char="•"/>
            </a:pPr>
            <a:r>
              <a:rPr lang="nb-NO" sz="20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KDD Cup 1999 Dataset: A widely-used dataset for network intrusion detection, consisting of simulated network connections labeled as normal or attack.</a:t>
            </a:r>
          </a:p>
          <a:p>
            <a:pPr marL="342900" marR="0" lvl="0" indent="-342900" algn="l" rtl="0">
              <a:lnSpc>
                <a:spcPct val="100000"/>
              </a:lnSpc>
              <a:spcBef>
                <a:spcPts val="0"/>
              </a:spcBef>
              <a:spcAft>
                <a:spcPts val="0"/>
              </a:spcAft>
              <a:buClr>
                <a:srgbClr val="000000"/>
              </a:buClr>
              <a:buSzPts val="2400"/>
              <a:buFont typeface="Arial"/>
              <a:buChar char="•"/>
            </a:pPr>
            <a:r>
              <a:rPr lang="nb-NO" sz="20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ADFA Intrusion Detection Datasets</a:t>
            </a:r>
          </a:p>
          <a:p>
            <a:pPr marL="342900" marR="0" lvl="0" indent="-342900" algn="l" rtl="0">
              <a:lnSpc>
                <a:spcPct val="100000"/>
              </a:lnSpc>
              <a:spcBef>
                <a:spcPts val="0"/>
              </a:spcBef>
              <a:spcAft>
                <a:spcPts val="0"/>
              </a:spcAft>
              <a:buClr>
                <a:srgbClr val="000000"/>
              </a:buClr>
              <a:buSzPts val="2400"/>
              <a:buFont typeface="Arial"/>
              <a:buChar char="•"/>
            </a:pPr>
            <a:r>
              <a:rPr lang="nb-NO" sz="20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CICIDS: Canadian Institute for Cybersecurity provides various datasets simulating real-world attack scenarios in network traffic.</a:t>
            </a:r>
          </a:p>
        </p:txBody>
      </p:sp>
      <p:sp>
        <p:nvSpPr>
          <p:cNvPr id="103" name="Google Shape;103;p1"/>
          <p:cNvSpPr txBox="1"/>
          <p:nvPr/>
        </p:nvSpPr>
        <p:spPr>
          <a:xfrm>
            <a:off x="16590167" y="11874035"/>
            <a:ext cx="4876800" cy="53244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dirty="0">
                <a:latin typeface="Open Sans" panose="020B0606030504020204" pitchFamily="34" charset="0"/>
                <a:ea typeface="Open Sans" panose="020B0606030504020204" pitchFamily="34" charset="0"/>
                <a:cs typeface="Open Sans" panose="020B0606030504020204" pitchFamily="34" charset="0"/>
              </a:rPr>
              <a:t>Expanding HPC Education:</a:t>
            </a:r>
            <a:r>
              <a:rPr lang="en-US" sz="2000" dirty="0">
                <a:latin typeface="Open Sans" panose="020B0606030504020204" pitchFamily="34" charset="0"/>
                <a:ea typeface="Open Sans" panose="020B0606030504020204" pitchFamily="34" charset="0"/>
                <a:cs typeface="Open Sans" panose="020B0606030504020204" pitchFamily="34" charset="0"/>
              </a:rPr>
              <a:t> My long-term goal is to expand beyond this one digital forensics course and offer an introductory HPC course accessible to faculty, students, and staff across OLLU. As I work on integrating HPC into the digital forensics' curriculum, I aim to make HPC resources available to the wider academic community. The primary objective is to develop a flexible course, with a duration ranging from 1 to 16 weeks, allowing for additional training and customized modules tailored to the specific needs of different disciplines. This is a key milestone I aim to achieve in the coming year.</a:t>
            </a:r>
            <a:endParaRPr sz="20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104" name="Google Shape;104;p1"/>
          <p:cNvPicPr preferRelativeResize="0"/>
          <p:nvPr/>
        </p:nvPicPr>
        <p:blipFill rotWithShape="1">
          <a:blip r:embed="rId14">
            <a:alphaModFix/>
          </a:blip>
          <a:srcRect/>
          <a:stretch/>
        </p:blipFill>
        <p:spPr>
          <a:xfrm>
            <a:off x="20703008" y="46228"/>
            <a:ext cx="975360" cy="975360"/>
          </a:xfrm>
          <a:prstGeom prst="rect">
            <a:avLst/>
          </a:prstGeom>
          <a:noFill/>
          <a:ln>
            <a:noFill/>
          </a:ln>
        </p:spPr>
      </p:pic>
      <p:sp>
        <p:nvSpPr>
          <p:cNvPr id="105" name="Google Shape;105;p1"/>
          <p:cNvSpPr txBox="1"/>
          <p:nvPr/>
        </p:nvSpPr>
        <p:spPr>
          <a:xfrm>
            <a:off x="20473207" y="2218518"/>
            <a:ext cx="14349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05164"/>
                </a:solidFill>
                <a:latin typeface="Arial"/>
                <a:ea typeface="Arial"/>
                <a:cs typeface="Arial"/>
                <a:sym typeface="Arial"/>
              </a:rPr>
              <a:t>SGX3 award # 2231406</a:t>
            </a:r>
            <a:endParaRPr sz="1400" b="0" i="0" u="none" strike="noStrike" cap="none">
              <a:solidFill>
                <a:srgbClr val="205164"/>
              </a:solidFill>
              <a:latin typeface="Arial"/>
              <a:ea typeface="Arial"/>
              <a:cs typeface="Arial"/>
              <a:sym typeface="Arial"/>
            </a:endParaRPr>
          </a:p>
        </p:txBody>
      </p:sp>
      <p:sp>
        <p:nvSpPr>
          <p:cNvPr id="106" name="Google Shape;106;p1"/>
          <p:cNvSpPr txBox="1"/>
          <p:nvPr/>
        </p:nvSpPr>
        <p:spPr>
          <a:xfrm>
            <a:off x="1844317" y="125363"/>
            <a:ext cx="18138900" cy="1754286"/>
          </a:xfrm>
          <a:prstGeom prst="rect">
            <a:avLst/>
          </a:prstGeom>
          <a:noFill/>
          <a:ln>
            <a:noFill/>
          </a:ln>
        </p:spPr>
        <p:txBody>
          <a:bodyPr spcFirstLastPara="1" wrap="square" lIns="91425" tIns="45700" rIns="91425" bIns="45700" anchor="t" anchorCtr="0">
            <a:spAutoFit/>
          </a:bodyPr>
          <a:lstStyle/>
          <a:p>
            <a:pPr marL="463550" algn="ctr"/>
            <a:r>
              <a:rPr lang="en-US" sz="5400" b="1" dirty="0">
                <a:solidFill>
                  <a:srgbClr val="2B2B5F"/>
                </a:solidFill>
                <a:effectLst/>
                <a:latin typeface="Calibri" panose="020F0502020204030204" pitchFamily="34" charset="0"/>
                <a:ea typeface="Calibri" panose="020F0502020204030204" pitchFamily="34" charset="0"/>
              </a:rPr>
              <a:t>Title:</a:t>
            </a:r>
            <a:r>
              <a:rPr lang="en-US" sz="5400" b="1" spc="-105" dirty="0">
                <a:solidFill>
                  <a:srgbClr val="2B2B5F"/>
                </a:solidFill>
                <a:effectLst/>
                <a:latin typeface="Calibri" panose="020F0502020204030204" pitchFamily="34" charset="0"/>
                <a:ea typeface="Calibri" panose="020F0502020204030204" pitchFamily="34" charset="0"/>
              </a:rPr>
              <a:t> </a:t>
            </a:r>
            <a:r>
              <a:rPr lang="en-US" sz="5400" b="1" dirty="0">
                <a:solidFill>
                  <a:srgbClr val="2B2B5F"/>
                </a:solidFill>
                <a:effectLst/>
                <a:latin typeface="Calibri" panose="020F0502020204030204" pitchFamily="34" charset="0"/>
                <a:ea typeface="Calibri" panose="020F0502020204030204" pitchFamily="34" charset="0"/>
              </a:rPr>
              <a:t>Introduction</a:t>
            </a:r>
            <a:r>
              <a:rPr lang="en-US" sz="5400" b="1" spc="-85" dirty="0">
                <a:solidFill>
                  <a:srgbClr val="2B2B5F"/>
                </a:solidFill>
                <a:effectLst/>
                <a:latin typeface="Calibri" panose="020F0502020204030204" pitchFamily="34" charset="0"/>
                <a:ea typeface="Calibri" panose="020F0502020204030204" pitchFamily="34" charset="0"/>
              </a:rPr>
              <a:t> </a:t>
            </a:r>
            <a:r>
              <a:rPr lang="en-US" sz="5400" b="1" dirty="0">
                <a:solidFill>
                  <a:srgbClr val="2B2B5F"/>
                </a:solidFill>
                <a:effectLst/>
                <a:latin typeface="Calibri" panose="020F0502020204030204" pitchFamily="34" charset="0"/>
                <a:ea typeface="Calibri" panose="020F0502020204030204" pitchFamily="34" charset="0"/>
              </a:rPr>
              <a:t>to</a:t>
            </a:r>
            <a:r>
              <a:rPr lang="en-US" sz="5400" b="1" spc="-90" dirty="0">
                <a:solidFill>
                  <a:srgbClr val="2B2B5F"/>
                </a:solidFill>
                <a:effectLst/>
                <a:latin typeface="Calibri" panose="020F0502020204030204" pitchFamily="34" charset="0"/>
                <a:ea typeface="Calibri" panose="020F0502020204030204" pitchFamily="34" charset="0"/>
              </a:rPr>
              <a:t> </a:t>
            </a:r>
            <a:r>
              <a:rPr lang="en-US" sz="5400" b="1" dirty="0">
                <a:solidFill>
                  <a:srgbClr val="2B2B5F"/>
                </a:solidFill>
                <a:effectLst/>
                <a:latin typeface="Calibri" panose="020F0502020204030204" pitchFamily="34" charset="0"/>
                <a:ea typeface="Calibri" panose="020F0502020204030204" pitchFamily="34" charset="0"/>
              </a:rPr>
              <a:t>HPC</a:t>
            </a:r>
            <a:r>
              <a:rPr lang="en-US" sz="5400" b="1" spc="-90" dirty="0">
                <a:solidFill>
                  <a:srgbClr val="2B2B5F"/>
                </a:solidFill>
                <a:effectLst/>
                <a:latin typeface="Calibri" panose="020F0502020204030204" pitchFamily="34" charset="0"/>
                <a:ea typeface="Calibri" panose="020F0502020204030204" pitchFamily="34" charset="0"/>
              </a:rPr>
              <a:t> </a:t>
            </a:r>
            <a:r>
              <a:rPr lang="en-US" sz="5400" b="1" dirty="0">
                <a:solidFill>
                  <a:srgbClr val="2B2B5F"/>
                </a:solidFill>
                <a:effectLst/>
                <a:latin typeface="Calibri" panose="020F0502020204030204" pitchFamily="34" charset="0"/>
                <a:ea typeface="Calibri" panose="020F0502020204030204" pitchFamily="34" charset="0"/>
              </a:rPr>
              <a:t>and</a:t>
            </a:r>
            <a:r>
              <a:rPr lang="en-US" sz="5400" b="1" spc="-80" dirty="0">
                <a:solidFill>
                  <a:srgbClr val="2B2B5F"/>
                </a:solidFill>
                <a:effectLst/>
                <a:latin typeface="Calibri" panose="020F0502020204030204" pitchFamily="34" charset="0"/>
                <a:ea typeface="Calibri" panose="020F0502020204030204" pitchFamily="34" charset="0"/>
              </a:rPr>
              <a:t> </a:t>
            </a:r>
            <a:r>
              <a:rPr lang="en-US" sz="5400" b="1" dirty="0">
                <a:solidFill>
                  <a:srgbClr val="2B2B5F"/>
                </a:solidFill>
                <a:effectLst/>
                <a:latin typeface="Calibri" panose="020F0502020204030204" pitchFamily="34" charset="0"/>
                <a:ea typeface="Calibri" panose="020F0502020204030204" pitchFamily="34" charset="0"/>
              </a:rPr>
              <a:t>Digital Forensics</a:t>
            </a:r>
          </a:p>
          <a:p>
            <a:pPr marL="463550" algn="ctr"/>
            <a:r>
              <a:rPr lang="en-US" sz="5400" b="1" dirty="0">
                <a:solidFill>
                  <a:srgbClr val="2B2B5F"/>
                </a:solidFill>
                <a:effectLst/>
                <a:latin typeface="Calibri" panose="020F0502020204030204" pitchFamily="34" charset="0"/>
                <a:ea typeface="Calibri" panose="020F0502020204030204" pitchFamily="34" charset="0"/>
              </a:rPr>
              <a:t>(For</a:t>
            </a:r>
            <a:r>
              <a:rPr lang="en-US" sz="5400" b="1" spc="-90" dirty="0">
                <a:solidFill>
                  <a:srgbClr val="2B2B5F"/>
                </a:solidFill>
                <a:effectLst/>
                <a:latin typeface="Calibri" panose="020F0502020204030204" pitchFamily="34" charset="0"/>
                <a:ea typeface="Calibri" panose="020F0502020204030204" pitchFamily="34" charset="0"/>
              </a:rPr>
              <a:t> </a:t>
            </a:r>
            <a:r>
              <a:rPr lang="en-US" sz="5400" b="1" dirty="0">
                <a:solidFill>
                  <a:srgbClr val="2B2B5F"/>
                </a:solidFill>
                <a:effectLst/>
                <a:latin typeface="Calibri" panose="020F0502020204030204" pitchFamily="34" charset="0"/>
                <a:ea typeface="Calibri" panose="020F0502020204030204" pitchFamily="34" charset="0"/>
              </a:rPr>
              <a:t>CISS</a:t>
            </a:r>
            <a:r>
              <a:rPr lang="en-US" sz="5400" b="1" spc="-75" dirty="0">
                <a:solidFill>
                  <a:srgbClr val="2B2B5F"/>
                </a:solidFill>
                <a:effectLst/>
                <a:latin typeface="Calibri" panose="020F0502020204030204" pitchFamily="34" charset="0"/>
                <a:ea typeface="Calibri" panose="020F0502020204030204" pitchFamily="34" charset="0"/>
              </a:rPr>
              <a:t> 3342</a:t>
            </a:r>
            <a:r>
              <a:rPr lang="en-US" sz="5400" b="1" spc="-85" dirty="0">
                <a:solidFill>
                  <a:srgbClr val="2B2B5F"/>
                </a:solidFill>
                <a:effectLst/>
                <a:latin typeface="Calibri" panose="020F0502020204030204" pitchFamily="34" charset="0"/>
                <a:ea typeface="Calibri" panose="020F0502020204030204" pitchFamily="34" charset="0"/>
              </a:rPr>
              <a:t> </a:t>
            </a:r>
            <a:r>
              <a:rPr lang="en-US" sz="5400" b="1" dirty="0">
                <a:solidFill>
                  <a:srgbClr val="2B2B5F"/>
                </a:solidFill>
                <a:effectLst/>
                <a:latin typeface="Calibri" panose="020F0502020204030204" pitchFamily="34" charset="0"/>
                <a:ea typeface="Calibri" panose="020F0502020204030204" pitchFamily="34" charset="0"/>
              </a:rPr>
              <a:t>Computer</a:t>
            </a:r>
            <a:r>
              <a:rPr lang="en-US" sz="5400" b="1" spc="-80" dirty="0">
                <a:solidFill>
                  <a:srgbClr val="2B2B5F"/>
                </a:solidFill>
                <a:effectLst/>
                <a:latin typeface="Calibri" panose="020F0502020204030204" pitchFamily="34" charset="0"/>
                <a:ea typeface="Calibri" panose="020F0502020204030204" pitchFamily="34" charset="0"/>
              </a:rPr>
              <a:t> </a:t>
            </a:r>
            <a:r>
              <a:rPr lang="en-US" sz="5400" b="1" spc="-10" dirty="0">
                <a:solidFill>
                  <a:srgbClr val="2B2B5F"/>
                </a:solidFill>
                <a:effectLst/>
                <a:latin typeface="Calibri" panose="020F0502020204030204" pitchFamily="34" charset="0"/>
                <a:ea typeface="Calibri" panose="020F0502020204030204" pitchFamily="34" charset="0"/>
              </a:rPr>
              <a:t>Forensics)</a:t>
            </a:r>
            <a:endParaRPr lang="en-US" sz="5400" b="1" dirty="0">
              <a:effectLst/>
              <a:latin typeface="Calibri" panose="020F0502020204030204" pitchFamily="34" charset="0"/>
              <a:ea typeface="Calibri" panose="020F0502020204030204" pitchFamily="34" charset="0"/>
            </a:endParaRPr>
          </a:p>
        </p:txBody>
      </p:sp>
      <p:sp>
        <p:nvSpPr>
          <p:cNvPr id="107" name="Google Shape;107;p1"/>
          <p:cNvSpPr/>
          <p:nvPr/>
        </p:nvSpPr>
        <p:spPr>
          <a:xfrm>
            <a:off x="18602959" y="20360003"/>
            <a:ext cx="2864041" cy="21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rPr>
              <a:t>Ahmad Al-Omari</a:t>
            </a:r>
            <a:endParaRPr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rtl="0">
              <a:lnSpc>
                <a:spcPct val="100000"/>
              </a:lnSpc>
              <a:spcBef>
                <a:spcPts val="0"/>
              </a:spcBef>
              <a:spcAft>
                <a:spcPts val="0"/>
              </a:spcAft>
              <a:buClr>
                <a:srgbClr val="000000"/>
              </a:buClr>
              <a:buSzPts val="2000"/>
              <a:buFont typeface="Arial"/>
              <a:buNone/>
            </a:pPr>
            <a:r>
              <a:rPr lang="en-US"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rPr>
              <a:t>Our Lady of the Lake University</a:t>
            </a:r>
            <a:endParaRPr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rtl="0">
              <a:lnSpc>
                <a:spcPct val="100000"/>
              </a:lnSpc>
              <a:spcBef>
                <a:spcPts val="0"/>
              </a:spcBef>
              <a:spcAft>
                <a:spcPts val="0"/>
              </a:spcAft>
              <a:buClr>
                <a:srgbClr val="000000"/>
              </a:buClr>
              <a:buSzPts val="2000"/>
              <a:buFont typeface="Arial"/>
              <a:buNone/>
            </a:pPr>
            <a:r>
              <a:rPr lang="en-US" dirty="0">
                <a:latin typeface="Open Sans" panose="020B0606030504020204" pitchFamily="34" charset="0"/>
                <a:ea typeface="Open Sans" panose="020B0606030504020204" pitchFamily="34" charset="0"/>
                <a:cs typeface="Open Sans" panose="020B0606030504020204" pitchFamily="34" charset="0"/>
                <a:sym typeface="Calibri"/>
              </a:rPr>
              <a:t>a</a:t>
            </a:r>
            <a:r>
              <a:rPr lang="en-US"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rPr>
              <a:t>al-Omari@ollusa.edu</a:t>
            </a:r>
            <a:endParaRPr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Times New Roman"/>
            </a:endParaRPr>
          </a:p>
        </p:txBody>
      </p:sp>
      <p:sp>
        <p:nvSpPr>
          <p:cNvPr id="110" name="Google Shape;110;p1"/>
          <p:cNvSpPr/>
          <p:nvPr/>
        </p:nvSpPr>
        <p:spPr>
          <a:xfrm>
            <a:off x="18755359" y="24237080"/>
            <a:ext cx="2711641" cy="2194500"/>
          </a:xfrm>
          <a:prstGeom prst="rect">
            <a:avLst/>
          </a:prstGeom>
          <a:noFill/>
          <a:ln>
            <a:noFill/>
          </a:ln>
        </p:spPr>
        <p:txBody>
          <a:bodyPr spcFirstLastPara="1" wrap="square" lIns="91425" tIns="45700" rIns="91425" bIns="45700" anchor="t" anchorCtr="0">
            <a:noAutofit/>
          </a:bodyPr>
          <a:lstStyle/>
          <a:p>
            <a:pPr marR="74220" algn="l"/>
            <a:r>
              <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Mohamed </a:t>
            </a:r>
            <a:r>
              <a:rPr lang="en-US"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Elbakary</a:t>
            </a:r>
            <a:endPar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R="74220" algn="l"/>
            <a:r>
              <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Elizabeth City State University</a:t>
            </a:r>
          </a:p>
          <a:p>
            <a:pPr marR="74220" algn="l"/>
            <a:r>
              <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melbakary@ecsu.edu</a:t>
            </a:r>
            <a:endParaRPr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Times New Roman"/>
            </a:endParaRPr>
          </a:p>
        </p:txBody>
      </p:sp>
      <p:sp>
        <p:nvSpPr>
          <p:cNvPr id="111" name="Google Shape;111;p1"/>
          <p:cNvSpPr/>
          <p:nvPr/>
        </p:nvSpPr>
        <p:spPr>
          <a:xfrm>
            <a:off x="18836639" y="28114157"/>
            <a:ext cx="2630361" cy="21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b="1"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HPC/Gateways Mentor</a:t>
            </a:r>
            <a:endParaRPr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R="74220" algn="l"/>
            <a:r>
              <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Izzat Alsmadi</a:t>
            </a:r>
          </a:p>
          <a:p>
            <a:pPr marR="55290" algn="l"/>
            <a:r>
              <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Texas A&amp;M, San Antonio</a:t>
            </a:r>
          </a:p>
          <a:p>
            <a:pPr marR="0" algn="l"/>
            <a:r>
              <a:rPr lang="en-US"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ialsmadi@tamusa.edu</a:t>
            </a:r>
            <a:endParaRPr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Times New Roman"/>
            </a:endParaRPr>
          </a:p>
        </p:txBody>
      </p:sp>
      <p:sp>
        <p:nvSpPr>
          <p:cNvPr id="113" name="Google Shape;113;p1"/>
          <p:cNvSpPr/>
          <p:nvPr/>
        </p:nvSpPr>
        <p:spPr>
          <a:xfrm>
            <a:off x="16590167" y="19318803"/>
            <a:ext cx="4876800" cy="6858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Authors</a:t>
            </a:r>
            <a:endParaRPr sz="1400" b="0" i="0" u="none" strike="noStrike" cap="none">
              <a:solidFill>
                <a:srgbClr val="000000"/>
              </a:solidFill>
              <a:latin typeface="Arial"/>
              <a:ea typeface="Arial"/>
              <a:cs typeface="Arial"/>
              <a:sym typeface="Arial"/>
            </a:endParaRPr>
          </a:p>
        </p:txBody>
      </p:sp>
      <p:pic>
        <p:nvPicPr>
          <p:cNvPr id="114" name="Google Shape;114;p1"/>
          <p:cNvPicPr preferRelativeResize="0"/>
          <p:nvPr/>
        </p:nvPicPr>
        <p:blipFill>
          <a:blip r:embed="rId15">
            <a:alphaModFix/>
          </a:blip>
          <a:stretch>
            <a:fillRect/>
          </a:stretch>
        </p:blipFill>
        <p:spPr>
          <a:xfrm>
            <a:off x="193950" y="215398"/>
            <a:ext cx="1625636" cy="975367"/>
          </a:xfrm>
          <a:prstGeom prst="rect">
            <a:avLst/>
          </a:prstGeom>
          <a:noFill/>
          <a:ln>
            <a:noFill/>
          </a:ln>
        </p:spPr>
      </p:pic>
      <p:sp>
        <p:nvSpPr>
          <p:cNvPr id="115" name="Google Shape;115;p1"/>
          <p:cNvSpPr txBox="1"/>
          <p:nvPr/>
        </p:nvSpPr>
        <p:spPr>
          <a:xfrm>
            <a:off x="12371967" y="31991250"/>
            <a:ext cx="9306300" cy="1046700"/>
          </a:xfrm>
          <a:prstGeom prst="rect">
            <a:avLst/>
          </a:prstGeom>
          <a:noFill/>
          <a:ln>
            <a:noFill/>
          </a:ln>
        </p:spPr>
        <p:txBody>
          <a:bodyPr spcFirstLastPara="1" wrap="square" lIns="91425" tIns="91425" rIns="91425" bIns="91425" anchor="t" anchorCtr="0">
            <a:spAutoFit/>
          </a:bodyPr>
          <a:lstStyle/>
          <a:p>
            <a:pPr marL="914400" lvl="0" indent="0" algn="r" rtl="0">
              <a:spcBef>
                <a:spcPts val="0"/>
              </a:spcBef>
              <a:spcAft>
                <a:spcPts val="0"/>
              </a:spcAft>
              <a:buNone/>
            </a:pPr>
            <a:r>
              <a:rPr lang="en-US" sz="2800" b="1" dirty="0">
                <a:solidFill>
                  <a:srgbClr val="454545"/>
                </a:solidFill>
                <a:latin typeface="Calibri"/>
                <a:ea typeface="Calibri"/>
                <a:cs typeface="Calibri"/>
                <a:sym typeface="Calibri"/>
              </a:rPr>
              <a:t>MORE INFORMATION → https://hackhpc.github.io/facultyhack-gateways23</a:t>
            </a:r>
            <a:r>
              <a:rPr lang="en-US" sz="2800" dirty="0">
                <a:solidFill>
                  <a:schemeClr val="lt1"/>
                </a:solidFill>
                <a:latin typeface="Times New Roman"/>
                <a:ea typeface="Times New Roman"/>
                <a:cs typeface="Times New Roman"/>
                <a:sym typeface="Times New Roman"/>
              </a:rPr>
              <a:t>  </a:t>
            </a:r>
            <a:r>
              <a:rPr lang="en-US" sz="2800" dirty="0">
                <a:solidFill>
                  <a:srgbClr val="F28753"/>
                </a:solidFill>
                <a:latin typeface="Times New Roman"/>
                <a:ea typeface="Times New Roman"/>
                <a:cs typeface="Times New Roman"/>
                <a:sym typeface="Times New Roman"/>
              </a:rPr>
              <a:t>__</a:t>
            </a:r>
            <a:endParaRPr dirty="0"/>
          </a:p>
        </p:txBody>
      </p:sp>
      <p:pic>
        <p:nvPicPr>
          <p:cNvPr id="9" name="Picture 8" descr="A person with grey hair and mustache wearing a suit and tie&#10;&#10;Description automatically generated">
            <a:extLst>
              <a:ext uri="{FF2B5EF4-FFF2-40B4-BE49-F238E27FC236}">
                <a16:creationId xmlns:a16="http://schemas.microsoft.com/office/drawing/2014/main" id="{8BB492FA-36BF-9E96-7CA2-BE6FCEF066DA}"/>
              </a:ext>
            </a:extLst>
          </p:cNvPr>
          <p:cNvPicPr>
            <a:picLocks noChangeAspect="1"/>
          </p:cNvPicPr>
          <p:nvPr/>
        </p:nvPicPr>
        <p:blipFill>
          <a:blip r:embed="rId16"/>
          <a:stretch>
            <a:fillRect/>
          </a:stretch>
        </p:blipFill>
        <p:spPr>
          <a:xfrm>
            <a:off x="16222931" y="20360002"/>
            <a:ext cx="2380027" cy="2380027"/>
          </a:xfrm>
          <a:prstGeom prst="rect">
            <a:avLst/>
          </a:prstGeom>
        </p:spPr>
      </p:pic>
      <p:pic>
        <p:nvPicPr>
          <p:cNvPr id="11" name="Picture 10" descr="A person in a suit jacket&#10;&#10;Description automatically generated">
            <a:extLst>
              <a:ext uri="{FF2B5EF4-FFF2-40B4-BE49-F238E27FC236}">
                <a16:creationId xmlns:a16="http://schemas.microsoft.com/office/drawing/2014/main" id="{AD676F9C-3C08-D8E0-A0DF-5DC9C7522061}"/>
              </a:ext>
            </a:extLst>
          </p:cNvPr>
          <p:cNvPicPr>
            <a:picLocks noChangeAspect="1"/>
          </p:cNvPicPr>
          <p:nvPr/>
        </p:nvPicPr>
        <p:blipFill>
          <a:blip r:embed="rId17"/>
          <a:stretch>
            <a:fillRect/>
          </a:stretch>
        </p:blipFill>
        <p:spPr>
          <a:xfrm>
            <a:off x="16470582" y="24363264"/>
            <a:ext cx="2249170" cy="2811463"/>
          </a:xfrm>
          <a:prstGeom prst="rect">
            <a:avLst/>
          </a:prstGeom>
        </p:spPr>
      </p:pic>
      <p:pic>
        <p:nvPicPr>
          <p:cNvPr id="3" name="Picture 2" descr="A person in a suit&#10;&#10;Description automatically generated">
            <a:extLst>
              <a:ext uri="{FF2B5EF4-FFF2-40B4-BE49-F238E27FC236}">
                <a16:creationId xmlns:a16="http://schemas.microsoft.com/office/drawing/2014/main" id="{AE2F524E-58BE-402D-FD1A-FDAA152951E1}"/>
              </a:ext>
            </a:extLst>
          </p:cNvPr>
          <p:cNvPicPr>
            <a:picLocks noChangeAspect="1"/>
          </p:cNvPicPr>
          <p:nvPr/>
        </p:nvPicPr>
        <p:blipFill>
          <a:blip r:embed="rId18"/>
          <a:stretch>
            <a:fillRect/>
          </a:stretch>
        </p:blipFill>
        <p:spPr>
          <a:xfrm>
            <a:off x="16506189" y="28160177"/>
            <a:ext cx="2249170" cy="28087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1300</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Open Sans</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Jeff Wood</dc:creator>
  <cp:lastModifiedBy>Izzat Alsmadi</cp:lastModifiedBy>
  <cp:revision>9</cp:revision>
  <dcterms:created xsi:type="dcterms:W3CDTF">2022-08-16T17:08:39Z</dcterms:created>
  <dcterms:modified xsi:type="dcterms:W3CDTF">2024-09-29T22:30:18Z</dcterms:modified>
</cp:coreProperties>
</file>