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9753600" cx="13004800"/>
  <p:notesSz cx="6858000" cy="9144000"/>
  <p:embeddedFontLst>
    <p:embeddedFont>
      <p:font typeface="Helvetica Neue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11" Type="http://schemas.openxmlformats.org/officeDocument/2006/relationships/slide" Target="slides/slide7.xml"/><Relationship Id="rId22" Type="http://schemas.openxmlformats.org/officeDocument/2006/relationships/font" Target="fonts/HelveticaNeue-boldItalic.fntdata"/><Relationship Id="rId10" Type="http://schemas.openxmlformats.org/officeDocument/2006/relationships/slide" Target="slides/slide6.xml"/><Relationship Id="rId21" Type="http://schemas.openxmlformats.org/officeDocument/2006/relationships/font" Target="fonts/HelveticaNeue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HelveticaNeue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4572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9144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13716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18288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22860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27432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32004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36576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Team 03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Balaji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Tanfe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Tanfe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Jess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Jess</a:t>
            </a:r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Balaji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Balaji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Balaji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Sagar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Amir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Amir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Amir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Sagar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&amp; Sub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1270000" y="1638300"/>
            <a:ext cx="10464800" cy="3301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270000" y="5029200"/>
            <a:ext cx="10464800" cy="113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63525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63525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63525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63525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1270000" y="6362700"/>
            <a:ext cx="10464800" cy="46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1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63525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63525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63525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63525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63525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63525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63525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63525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1270000" y="4267200"/>
            <a:ext cx="10464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63525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63525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63525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63525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63525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63525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63525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63525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pic"/>
          </p:nvPr>
        </p:nvSpPr>
        <p:spPr>
          <a:xfrm>
            <a:off x="-3175" y="0"/>
            <a:ext cx="13004799" cy="975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63525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63525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63525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63525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63525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63525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63525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63525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63525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- Top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Bulle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952500" y="25908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63525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63525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63525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63525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63525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63525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63525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63525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63525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Horizontal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idx="2" type="pic"/>
          </p:nvPr>
        </p:nvSpPr>
        <p:spPr>
          <a:xfrm>
            <a:off x="1619250" y="660400"/>
            <a:ext cx="9758015" cy="5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63525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63525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63525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63525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63525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63525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63525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63525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63525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1270000" y="8191500"/>
            <a:ext cx="10464800" cy="113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63525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63525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63525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63525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- Cent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1270000" y="3225800"/>
            <a:ext cx="10464800" cy="330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Vertical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idx="2" type="pic"/>
          </p:nvPr>
        </p:nvSpPr>
        <p:spPr>
          <a:xfrm>
            <a:off x="6718299" y="638918"/>
            <a:ext cx="5325769" cy="8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63525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63525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63525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63525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63525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63525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63525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63525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63525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0" name="Shape 30"/>
          <p:cNvSpPr txBox="1"/>
          <p:nvPr>
            <p:ph type="title"/>
          </p:nvPr>
        </p:nvSpPr>
        <p:spPr>
          <a:xfrm>
            <a:off x="952500" y="635000"/>
            <a:ext cx="5333999" cy="39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6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952500" y="4762500"/>
            <a:ext cx="53339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63525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63525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63525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63525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Bullets &amp; 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pic"/>
          </p:nvPr>
        </p:nvSpPr>
        <p:spPr>
          <a:xfrm>
            <a:off x="6718300" y="2590800"/>
            <a:ext cx="53339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63525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63525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63525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63525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63525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63525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63525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63525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63525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5" name="Shape 35"/>
          <p:cNvSpPr txBox="1"/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952500" y="2590800"/>
            <a:ext cx="53339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09550" lvl="0" marL="3429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09550" lvl="1" marL="6858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09550" lvl="2" marL="12319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09550" lvl="3" marL="16764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09550" lvl="4" marL="21209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63525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63525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63525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63525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" type="body"/>
          </p:nvPr>
        </p:nvSpPr>
        <p:spPr>
          <a:xfrm>
            <a:off x="952500" y="1270000"/>
            <a:ext cx="11099799" cy="7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63525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63525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63525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63525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63525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63525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63525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63525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63525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3 Up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pic"/>
          </p:nvPr>
        </p:nvSpPr>
        <p:spPr>
          <a:xfrm>
            <a:off x="6731000" y="4965700"/>
            <a:ext cx="5333999" cy="38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63525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63525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63525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63525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63525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63525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63525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63525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63525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3" name="Shape 43"/>
          <p:cNvSpPr/>
          <p:nvPr>
            <p:ph idx="3" type="pic"/>
          </p:nvPr>
        </p:nvSpPr>
        <p:spPr>
          <a:xfrm>
            <a:off x="6731000" y="635000"/>
            <a:ext cx="5333999" cy="38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63525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63525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63525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63525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63525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63525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63525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63525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63525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4" name="Shape 44"/>
          <p:cNvSpPr/>
          <p:nvPr>
            <p:ph idx="4" type="pic"/>
          </p:nvPr>
        </p:nvSpPr>
        <p:spPr>
          <a:xfrm>
            <a:off x="952500" y="635000"/>
            <a:ext cx="5333999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63525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63525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63525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63525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63525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63525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63525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63525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63525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952500" y="25908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63525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63525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63525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63525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63525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63525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63525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63525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63525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5.png"/><Relationship Id="rId4" Type="http://schemas.openxmlformats.org/officeDocument/2006/relationships/image" Target="../media/image0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Relationship Id="rId5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Relationship Id="rId4" Type="http://schemas.openxmlformats.org/officeDocument/2006/relationships/image" Target="../media/image0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4294967295" type="ctrTitle"/>
          </p:nvPr>
        </p:nvSpPr>
        <p:spPr>
          <a:xfrm>
            <a:off x="1270000" y="1315325"/>
            <a:ext cx="10464900" cy="3302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1" i="0" lang="en-US" sz="704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CARDS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1" i="0" lang="en-US" sz="704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AGAINST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1" i="0" lang="en-US" sz="704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TELEGRAM</a:t>
            </a:r>
          </a:p>
        </p:txBody>
      </p:sp>
      <p:sp>
        <p:nvSpPr>
          <p:cNvPr id="60" name="Shape 60"/>
          <p:cNvSpPr txBox="1"/>
          <p:nvPr>
            <p:ph idx="4294967295" type="subTitle"/>
          </p:nvPr>
        </p:nvSpPr>
        <p:spPr>
          <a:xfrm>
            <a:off x="1270000" y="5029200"/>
            <a:ext cx="10464800" cy="113029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lang="en-US" sz="3200"/>
              <a:t>CHAT-BASED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PARTY GAME FOR HORRIBLE PEOPLE</a:t>
            </a:r>
            <a:r>
              <a:rPr lang="en-US" sz="3200"/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3200"/>
              <a:t>BY HORRIBLE PEOPLE</a:t>
            </a:r>
          </a:p>
        </p:txBody>
      </p:sp>
      <p:sp>
        <p:nvSpPr>
          <p:cNvPr id="61" name="Shape 61"/>
          <p:cNvSpPr txBox="1"/>
          <p:nvPr>
            <p:ph idx="4294967295" type="subTitle"/>
          </p:nvPr>
        </p:nvSpPr>
        <p:spPr>
          <a:xfrm>
            <a:off x="1270000" y="8504250"/>
            <a:ext cx="118920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400"/>
              <a:t>Sagar Patel     Amir Omidi</a:t>
            </a:r>
            <a:r>
              <a:rPr lang="en-US" sz="2400">
                <a:solidFill>
                  <a:schemeClr val="lt1"/>
                </a:solidFill>
              </a:rPr>
              <a:t>     </a:t>
            </a:r>
            <a:r>
              <a:rPr lang="en-US" sz="2400"/>
              <a:t>Jessica Hoban</a:t>
            </a:r>
            <a:r>
              <a:rPr lang="en-US" sz="2400">
                <a:solidFill>
                  <a:schemeClr val="lt1"/>
                </a:solidFill>
              </a:rPr>
              <a:t>     </a:t>
            </a:r>
            <a:r>
              <a:rPr lang="en-US" sz="2400"/>
              <a:t>Balaji Lakshmanan</a:t>
            </a:r>
            <a:r>
              <a:rPr lang="en-US" sz="2400">
                <a:solidFill>
                  <a:schemeClr val="lt1"/>
                </a:solidFill>
              </a:rPr>
              <a:t>     </a:t>
            </a:r>
            <a:r>
              <a:rPr lang="en-US" sz="2400"/>
              <a:t>Tanfe Aderemi</a:t>
            </a:r>
          </a:p>
        </p:txBody>
      </p:sp>
      <p:sp>
        <p:nvSpPr>
          <p:cNvPr id="62" name="Shape 62"/>
          <p:cNvSpPr txBox="1"/>
          <p:nvPr>
            <p:ph idx="4294967295" type="subTitle"/>
          </p:nvPr>
        </p:nvSpPr>
        <p:spPr>
          <a:xfrm>
            <a:off x="1270000" y="8077850"/>
            <a:ext cx="118920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400"/>
              <a:t>Team 03: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Plan and Schedule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795275" y="2787350"/>
            <a:ext cx="11624700" cy="57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sz="3600">
                <a:solidFill>
                  <a:schemeClr val="lt1"/>
                </a:solidFill>
              </a:rPr>
              <a:t>Phase One (Planning)</a:t>
            </a:r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en-US" sz="3600">
                <a:solidFill>
                  <a:schemeClr val="lt1"/>
                </a:solidFill>
              </a:rPr>
              <a:t>Finalise critical tasks</a:t>
            </a:r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en-US" sz="3600">
                <a:solidFill>
                  <a:schemeClr val="lt1"/>
                </a:solidFill>
              </a:rPr>
              <a:t>Decide game constraints</a:t>
            </a:r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en-US" sz="3600">
                <a:solidFill>
                  <a:schemeClr val="lt1"/>
                </a:solidFill>
              </a:rPr>
              <a:t>Assign time frames</a:t>
            </a:r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en-US" sz="3600">
                <a:solidFill>
                  <a:schemeClr val="lt1"/>
                </a:solidFill>
              </a:rPr>
              <a:t>Assess project status</a:t>
            </a:r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en-US" sz="3600">
                <a:solidFill>
                  <a:schemeClr val="lt1"/>
                </a:solidFill>
              </a:rPr>
              <a:t>Review technological issues</a:t>
            </a: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</a:rPr>
              <a:t>Due: February 5, 2017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Plan and Schedule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795275" y="2787350"/>
            <a:ext cx="11624700" cy="57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3600">
                <a:solidFill>
                  <a:schemeClr val="lt1"/>
                </a:solidFill>
              </a:rPr>
              <a:t>Phase Two (Development)</a:t>
            </a:r>
          </a:p>
          <a:p>
            <a:pPr indent="-457200" lvl="1" marL="9144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○"/>
            </a:pPr>
            <a:r>
              <a:rPr lang="en-US" sz="3600">
                <a:solidFill>
                  <a:schemeClr val="lt1"/>
                </a:solidFill>
              </a:rPr>
              <a:t>Cards Against Humanity software</a:t>
            </a:r>
          </a:p>
          <a:p>
            <a:pPr indent="-457200" lvl="1" marL="9144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○"/>
            </a:pPr>
            <a:r>
              <a:rPr lang="en-US" sz="3600">
                <a:solidFill>
                  <a:schemeClr val="lt1"/>
                </a:solidFill>
              </a:rPr>
              <a:t>Game logic</a:t>
            </a:r>
          </a:p>
          <a:p>
            <a:pPr indent="-457200" lvl="1" marL="9144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○"/>
            </a:pPr>
            <a:r>
              <a:rPr lang="en-US" sz="3600">
                <a:solidFill>
                  <a:schemeClr val="lt1"/>
                </a:solidFill>
              </a:rPr>
              <a:t>Incorporation of CZAR cycle</a:t>
            </a:r>
          </a:p>
          <a:p>
            <a:pPr indent="-457200" lvl="1" marL="9144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○"/>
            </a:pPr>
            <a:r>
              <a:rPr lang="en-US" sz="3600">
                <a:solidFill>
                  <a:schemeClr val="lt1"/>
                </a:solidFill>
              </a:rPr>
              <a:t>Keeping track of scores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 sz="3600">
                <a:solidFill>
                  <a:schemeClr val="lt1"/>
                </a:solidFill>
              </a:rPr>
              <a:t>Due: February 15th, 2017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Plan and Schedule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795275" y="2787350"/>
            <a:ext cx="11624700" cy="57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3600">
                <a:solidFill>
                  <a:schemeClr val="lt1"/>
                </a:solidFill>
              </a:rPr>
              <a:t>Phase Three (Testing)</a:t>
            </a:r>
          </a:p>
          <a:p>
            <a:pPr indent="-457200" lvl="1" marL="9144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○"/>
            </a:pPr>
            <a:r>
              <a:rPr lang="en-US" sz="3600">
                <a:solidFill>
                  <a:schemeClr val="lt1"/>
                </a:solidFill>
              </a:rPr>
              <a:t>Initial tests for single player</a:t>
            </a:r>
          </a:p>
          <a:p>
            <a:pPr indent="-457200" lvl="1" marL="9144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○"/>
            </a:pPr>
            <a:r>
              <a:rPr lang="en-US" sz="3600">
                <a:solidFill>
                  <a:schemeClr val="lt1"/>
                </a:solidFill>
              </a:rPr>
              <a:t>Multi-player testing in group chat</a:t>
            </a:r>
          </a:p>
          <a:p>
            <a:pPr indent="-457200" lvl="1" marL="9144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○"/>
            </a:pPr>
            <a:r>
              <a:rPr lang="en-US" sz="3600">
                <a:solidFill>
                  <a:schemeClr val="lt1"/>
                </a:solidFill>
              </a:rPr>
              <a:t>Deployment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600">
                <a:solidFill>
                  <a:schemeClr val="lt1"/>
                </a:solidFill>
              </a:rPr>
              <a:t>Due: March 24th, 2017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4355275" y="7777250"/>
            <a:ext cx="41358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Screen Shot 2017-02-02 at 9.01.17 AM.png"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900" y="218675"/>
            <a:ext cx="10450407" cy="5980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2-02 at 9.01.25 AM.png"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900" y="6198725"/>
            <a:ext cx="10450401" cy="3430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952550" y="3483350"/>
            <a:ext cx="11099700" cy="215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Demonstration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">
            <a:off x="590750" y="4121856"/>
            <a:ext cx="5300049" cy="5300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7">
            <a:off x="7938100" y="443479"/>
            <a:ext cx="4558100" cy="4558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26899" y="5366075"/>
            <a:ext cx="3936324" cy="39363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502175" y="347650"/>
            <a:ext cx="7126800" cy="34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6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Make Group Chats Great Again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Project Request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584750" y="2222050"/>
            <a:ext cx="11811900" cy="6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600">
                <a:solidFill>
                  <a:schemeClr val="lt1"/>
                </a:solidFill>
              </a:rPr>
              <a:t>Incorporate Cards Against Humanity on Telegram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  <a:p>
            <a:pPr lvl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600">
                <a:solidFill>
                  <a:schemeClr val="lt1"/>
                </a:solidFill>
              </a:rPr>
              <a:t>Multi-platform Accessibility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600">
                <a:solidFill>
                  <a:schemeClr val="lt1"/>
                </a:solidFill>
              </a:rPr>
              <a:t>Multi-player Interface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</p:txBody>
      </p:sp>
      <p:pic>
        <p:nvPicPr>
          <p:cNvPr descr="telegram.jpg"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7000" y="3482537"/>
            <a:ext cx="3273500" cy="17212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rds1.jpg"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6600" y="3212925"/>
            <a:ext cx="3916572" cy="24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/>
          <p:nvPr/>
        </p:nvSpPr>
        <p:spPr>
          <a:xfrm>
            <a:off x="6606200" y="4146500"/>
            <a:ext cx="950700" cy="39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Project Request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596400" y="2413100"/>
            <a:ext cx="11811900" cy="6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4000">
                <a:solidFill>
                  <a:schemeClr val="lt1"/>
                </a:solidFill>
              </a:rPr>
              <a:t>Basic Game Logic</a:t>
            </a:r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3600">
                <a:solidFill>
                  <a:schemeClr val="lt1"/>
                </a:solidFill>
              </a:rPr>
              <a:t>CZAR selected randomly</a:t>
            </a:r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3600">
                <a:solidFill>
                  <a:schemeClr val="lt1"/>
                </a:solidFill>
              </a:rPr>
              <a:t>Black Prompt cards to be shown at random</a:t>
            </a:r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3600">
                <a:solidFill>
                  <a:schemeClr val="lt1"/>
                </a:solidFill>
              </a:rPr>
              <a:t>White Answer cards “dealt” to all players </a:t>
            </a:r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3600">
                <a:solidFill>
                  <a:schemeClr val="lt1"/>
                </a:solidFill>
              </a:rPr>
              <a:t>Best answer chosen by CZAR</a:t>
            </a:r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3600">
                <a:solidFill>
                  <a:schemeClr val="lt1"/>
                </a:solidFill>
              </a:rPr>
              <a:t>Scores displayed at the end of each turn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Scope of Effort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795275" y="2787350"/>
            <a:ext cx="11624700" cy="57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533400" lvl="0" marL="4572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4800">
                <a:solidFill>
                  <a:schemeClr val="lt1"/>
                </a:solidFill>
              </a:rPr>
              <a:t>Critical Priority:</a:t>
            </a:r>
          </a:p>
          <a:p>
            <a:pPr indent="-457200" lvl="1" marL="9144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○"/>
            </a:pPr>
            <a:r>
              <a:rPr lang="en-US" sz="3600">
                <a:solidFill>
                  <a:schemeClr val="lt1"/>
                </a:solidFill>
              </a:rPr>
              <a:t>User Interface on Telegram</a:t>
            </a:r>
          </a:p>
          <a:p>
            <a:pPr indent="-457200" lvl="2" marL="13716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■"/>
            </a:pPr>
            <a:r>
              <a:rPr lang="en-US" sz="3600">
                <a:solidFill>
                  <a:schemeClr val="lt1"/>
                </a:solidFill>
              </a:rPr>
              <a:t>Using custom keyboards with card value</a:t>
            </a:r>
          </a:p>
          <a:p>
            <a:pPr indent="-457200" lvl="1" marL="9144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○"/>
            </a:pPr>
            <a:r>
              <a:rPr lang="en-US" sz="3600">
                <a:solidFill>
                  <a:schemeClr val="lt1"/>
                </a:solidFill>
              </a:rPr>
              <a:t>Parse JSON card packs to be available for game</a:t>
            </a:r>
          </a:p>
          <a:p>
            <a:pPr indent="-457200" lvl="1" marL="9144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○"/>
            </a:pPr>
            <a:r>
              <a:rPr lang="en-US" sz="3600">
                <a:solidFill>
                  <a:schemeClr val="lt1"/>
                </a:solidFill>
              </a:rPr>
              <a:t>Allowing multi-player access for players</a:t>
            </a:r>
          </a:p>
          <a:p>
            <a:pPr indent="-457200" lvl="1" marL="9144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○"/>
            </a:pPr>
            <a:r>
              <a:rPr lang="en-US" sz="3600">
                <a:solidFill>
                  <a:schemeClr val="lt1"/>
                </a:solidFill>
              </a:rPr>
              <a:t>Display results at the end of each turn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467800" y="491200"/>
            <a:ext cx="5449800" cy="86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327450" y="350850"/>
            <a:ext cx="12233100" cy="90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5334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-US" sz="4800">
                <a:solidFill>
                  <a:srgbClr val="FFFFFF"/>
                </a:solidFill>
              </a:rPr>
              <a:t>Nice-to-Haves</a:t>
            </a:r>
          </a:p>
          <a:p>
            <a:pPr indent="-457200" lvl="1" marL="914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○"/>
            </a:pPr>
            <a:r>
              <a:rPr lang="en-US" sz="3600">
                <a:solidFill>
                  <a:srgbClr val="FFFFFF"/>
                </a:solidFill>
              </a:rPr>
              <a:t>Website</a:t>
            </a:r>
          </a:p>
          <a:p>
            <a:pPr indent="-457200" lvl="2" marL="13716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■"/>
            </a:pPr>
            <a:r>
              <a:rPr lang="en-US" sz="3600">
                <a:solidFill>
                  <a:srgbClr val="FFFFFF"/>
                </a:solidFill>
              </a:rPr>
              <a:t>Information on how to play the game and learn about more functionality</a:t>
            </a:r>
          </a:p>
          <a:p>
            <a:pPr indent="-457200" lvl="2" marL="13716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■"/>
            </a:pPr>
            <a:r>
              <a:rPr lang="en-US" sz="3600">
                <a:solidFill>
                  <a:srgbClr val="FFFFFF"/>
                </a:solidFill>
              </a:rPr>
              <a:t>Development updates and future ideas</a:t>
            </a:r>
          </a:p>
          <a:p>
            <a:pPr indent="-457200" lvl="1" marL="914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○"/>
            </a:pPr>
            <a:r>
              <a:rPr lang="en-US" sz="3600">
                <a:solidFill>
                  <a:srgbClr val="FFFFFF"/>
                </a:solidFill>
              </a:rPr>
              <a:t>Customized card packs chosen by players</a:t>
            </a:r>
          </a:p>
          <a:p>
            <a:pPr indent="-457200" lvl="2" marL="13716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■"/>
            </a:pPr>
            <a:r>
              <a:rPr lang="en-US" sz="3600">
                <a:solidFill>
                  <a:srgbClr val="FFFFFF"/>
                </a:solidFill>
              </a:rPr>
              <a:t>Children friendly version</a:t>
            </a:r>
          </a:p>
          <a:p>
            <a:pPr indent="-457200" lvl="1" marL="914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○"/>
            </a:pPr>
            <a:r>
              <a:rPr lang="en-US" sz="3600">
                <a:solidFill>
                  <a:srgbClr val="FFFFFF"/>
                </a:solidFill>
              </a:rPr>
              <a:t>Creating a player management system to initiate public games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467800" y="491200"/>
            <a:ext cx="5449800" cy="86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327450" y="350850"/>
            <a:ext cx="12233100" cy="90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5334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-US" sz="4800">
                <a:solidFill>
                  <a:srgbClr val="FFFFFF"/>
                </a:solidFill>
              </a:rPr>
              <a:t>Future Considerations</a:t>
            </a:r>
          </a:p>
          <a:p>
            <a:pPr indent="-457200" lvl="1" marL="914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○"/>
            </a:pPr>
            <a:r>
              <a:rPr lang="en-US" sz="3600">
                <a:solidFill>
                  <a:srgbClr val="FFFFFF"/>
                </a:solidFill>
              </a:rPr>
              <a:t>Global Leaderboard</a:t>
            </a:r>
          </a:p>
          <a:p>
            <a:pPr indent="-457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■"/>
            </a:pPr>
            <a:r>
              <a:rPr lang="en-US" sz="3600">
                <a:solidFill>
                  <a:srgbClr val="FFFFFF"/>
                </a:solidFill>
              </a:rPr>
              <a:t>Shows high scores</a:t>
            </a:r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○"/>
            </a:pPr>
            <a:r>
              <a:rPr lang="en-US" sz="3600">
                <a:solidFill>
                  <a:srgbClr val="FFFFFF"/>
                </a:solidFill>
              </a:rPr>
              <a:t>Global competition</a:t>
            </a:r>
          </a:p>
          <a:p>
            <a:pPr indent="-457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■"/>
            </a:pPr>
            <a:r>
              <a:rPr lang="en-US" sz="3600">
                <a:solidFill>
                  <a:srgbClr val="FFFFFF"/>
                </a:solidFill>
              </a:rPr>
              <a:t>Games for players with high scores</a:t>
            </a:r>
          </a:p>
          <a:p>
            <a:pPr indent="-457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■"/>
            </a:pPr>
            <a:r>
              <a:rPr lang="en-US" sz="3600">
                <a:solidFill>
                  <a:srgbClr val="FFFFFF"/>
                </a:solidFill>
              </a:rPr>
              <a:t>Platform for “Socializing”</a:t>
            </a:r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○"/>
            </a:pPr>
            <a:r>
              <a:rPr lang="en-US" sz="3600">
                <a:solidFill>
                  <a:srgbClr val="FFFFFF"/>
                </a:solidFill>
              </a:rPr>
              <a:t>Web-based game</a:t>
            </a:r>
          </a:p>
          <a:p>
            <a:pPr indent="-457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■"/>
            </a:pPr>
            <a:r>
              <a:rPr lang="en-US" sz="3600">
                <a:solidFill>
                  <a:srgbClr val="FFFFFF"/>
                </a:solidFill>
              </a:rPr>
              <a:t>No Telegram dependency!</a:t>
            </a:r>
          </a:p>
          <a:p>
            <a:pPr indent="-457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■"/>
            </a:pPr>
            <a:r>
              <a:rPr lang="en-US" sz="3600">
                <a:solidFill>
                  <a:srgbClr val="FFFFFF"/>
                </a:solidFill>
              </a:rPr>
              <a:t>Play on a website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Approach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795275" y="2787350"/>
            <a:ext cx="11624700" cy="57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533400" lvl="0" marL="4572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4800">
                <a:solidFill>
                  <a:schemeClr val="lt1"/>
                </a:solidFill>
              </a:rPr>
              <a:t>Technical</a:t>
            </a:r>
            <a:r>
              <a:rPr lang="en-US" sz="4800">
                <a:solidFill>
                  <a:schemeClr val="lt1"/>
                </a:solidFill>
              </a:rPr>
              <a:t>:</a:t>
            </a:r>
          </a:p>
          <a:p>
            <a:pPr indent="-457200" lvl="1" marL="9144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○"/>
            </a:pPr>
            <a:r>
              <a:rPr lang="en-US" sz="3600">
                <a:solidFill>
                  <a:schemeClr val="lt1"/>
                </a:solidFill>
              </a:rPr>
              <a:t>Bitbucket for version control</a:t>
            </a:r>
          </a:p>
          <a:p>
            <a:pPr indent="-457200" lvl="1" marL="9144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○"/>
            </a:pPr>
            <a:r>
              <a:rPr lang="en-US" sz="3600">
                <a:solidFill>
                  <a:schemeClr val="lt1"/>
                </a:solidFill>
              </a:rPr>
              <a:t>Front-end</a:t>
            </a:r>
          </a:p>
          <a:p>
            <a:pPr indent="-457200" lvl="2" marL="13716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■"/>
            </a:pPr>
            <a:r>
              <a:rPr lang="en-US" sz="3600">
                <a:solidFill>
                  <a:schemeClr val="lt1"/>
                </a:solidFill>
              </a:rPr>
              <a:t>User Interface and Design</a:t>
            </a:r>
          </a:p>
          <a:p>
            <a:pPr indent="-457200" lvl="1" marL="9144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○"/>
            </a:pPr>
            <a:r>
              <a:rPr lang="en-US" sz="3600">
                <a:solidFill>
                  <a:schemeClr val="lt1"/>
                </a:solidFill>
              </a:rPr>
              <a:t>Back-end</a:t>
            </a:r>
          </a:p>
          <a:p>
            <a:pPr indent="-457200" lvl="2" marL="13716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■"/>
            </a:pPr>
            <a:r>
              <a:rPr lang="en-US" sz="3600">
                <a:solidFill>
                  <a:schemeClr val="lt1"/>
                </a:solidFill>
              </a:rPr>
              <a:t>Telegram’s Bot API</a:t>
            </a:r>
          </a:p>
          <a:p>
            <a:pPr indent="-457200" lvl="2" marL="13716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■"/>
            </a:pPr>
            <a:r>
              <a:rPr lang="en-US" sz="3600">
                <a:solidFill>
                  <a:schemeClr val="lt1"/>
                </a:solidFill>
              </a:rPr>
              <a:t>Java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Major Deliverables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795275" y="2787350"/>
            <a:ext cx="11624700" cy="57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3600">
                <a:solidFill>
                  <a:schemeClr val="lt1"/>
                </a:solidFill>
              </a:rPr>
              <a:t>Provide users access to official card packs</a:t>
            </a:r>
          </a:p>
          <a:p>
            <a:pPr indent="-457200" lvl="1" marL="9144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○"/>
            </a:pPr>
            <a:r>
              <a:rPr lang="en-US" sz="3600">
                <a:solidFill>
                  <a:schemeClr val="lt1"/>
                </a:solidFill>
              </a:rPr>
              <a:t>Parse official JSON cards into JAVA object</a:t>
            </a:r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3600">
                <a:solidFill>
                  <a:schemeClr val="lt1"/>
                </a:solidFill>
              </a:rPr>
              <a:t>Easy-to-use Interface</a:t>
            </a:r>
          </a:p>
          <a:p>
            <a:pPr indent="-457200" lvl="1" marL="9144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○"/>
            </a:pPr>
            <a:r>
              <a:rPr lang="en-US" sz="3600">
                <a:solidFill>
                  <a:schemeClr val="lt1"/>
                </a:solidFill>
              </a:rPr>
              <a:t>Clear difference between white and black cards</a:t>
            </a:r>
          </a:p>
          <a:p>
            <a:pPr indent="-457200" lvl="1" marL="9144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○"/>
            </a:pPr>
            <a:r>
              <a:rPr lang="en-US" sz="3600">
                <a:solidFill>
                  <a:schemeClr val="lt1"/>
                </a:solidFill>
              </a:rPr>
              <a:t>Provide response with just a click</a:t>
            </a:r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3600">
                <a:solidFill>
                  <a:schemeClr val="lt1"/>
                </a:solidFill>
              </a:rPr>
              <a:t>Provide multi-player functionality</a:t>
            </a:r>
          </a:p>
          <a:p>
            <a:pPr indent="-457200" lvl="1" marL="9144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○"/>
            </a:pPr>
            <a:r>
              <a:rPr lang="en-US" sz="3600">
                <a:solidFill>
                  <a:schemeClr val="lt1"/>
                </a:solidFill>
              </a:rPr>
              <a:t>Handle group chats / game lobbies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