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2" r:id="rId4"/>
    <p:sldId id="263" r:id="rId5"/>
    <p:sldId id="265" r:id="rId6"/>
    <p:sldId id="266" r:id="rId7"/>
    <p:sldId id="264" r:id="rId8"/>
    <p:sldId id="259" r:id="rId9"/>
    <p:sldId id="260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969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BC843-9142-46B7-907D-4E19C89C41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2216E7-26F2-D8EA-D33E-C707CFE465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72658-7A5A-77B9-6899-7655DF63C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131D8-A83D-07E8-1392-1D4C139C8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37B3B-1972-4CA7-5FB2-0B25D67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A65A4-F7EB-210A-3C34-631F901A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74C471-E939-BBDC-72C6-78D9A5AF6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63987-63EE-F714-3AD1-76D085A87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31BED-9E5B-BDF3-06BA-1FB4CFC1D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C681F-5B36-8F95-DB0C-A66A1475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431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2BDB0D-9A69-6EF8-9BA1-8D04202D13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C77916-F65D-8CC4-2474-A35A67CD3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6AFA5-F778-708A-CD60-49B6F7176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DDCA1-FA12-D092-6571-57D0E1064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35A6A7-BC86-BCEF-4998-947120705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719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C6B56B-3D8A-91C3-A128-D3C1505352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0D5C2-CFC3-FB96-E52B-416A6FDDD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88C6-2A0B-925D-7ADA-DABB397B1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09C8FA-11CF-8ED1-85CF-CF9A2139B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D0AE4-C102-3295-6DC4-667087A7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907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E085-BCC4-BEDD-671D-1F567FAF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D7527-149B-2C68-0723-F1C0153633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7B764F-1B40-3F87-C363-097F7F088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E4E9C-A939-D693-19E0-900A6663B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79395-53DB-9553-5A0F-C7489660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01987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33B9D-F807-0BF2-1FC7-2943F6C01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1C3A7-49D0-25F6-D168-1E3A768C26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C285CF-D3DB-DBF1-548D-6D6F7905A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2A6690-1C5E-63BE-D30B-C70022A3C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81F79C-BE17-3CC1-8705-5CA4789B5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E2CB94-2F78-7D29-5D5F-C14F940E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3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43E88C-1815-C118-F3FC-078FF3D754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2727DA-1703-6BDB-824C-CB9D12D246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9B0ED7-229C-09D8-695B-8EC23B2E0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226800-7EC2-DB02-93BC-FC48789C53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83227-EF1A-6784-E9B2-D3230D30A8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500C32-3561-EAD4-52B8-0CA609E17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7339D4-7595-0F77-6B04-D0632F175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0FE41C-FABD-73A1-C52A-849B47255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509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90AEC-606F-7638-555A-AFA573FA0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9050A9-20EC-04A4-FED8-43DD0D8A4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B4AF9-ACF8-4549-054B-91921AD5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EB5221-CB45-A112-3E52-A7252B388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20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CDC91F-B89A-217F-F638-A4EAB2430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3000C3-EBCF-AC95-50EE-9E4226131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3AAB7-34B0-F7BF-C19D-5F9D6B59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487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E69B8-92C2-495C-2583-9C5DF5D9B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97CC9-18BB-8495-0BD7-31048566E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1A2F07-678B-2EE5-CE92-8360111FA3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3655-E74B-3490-39A8-BE451D018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CC5712-9E4A-A918-EEE5-1297A8B9B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64CE9-AAF5-65F1-305D-5E4524976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61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939B7-065D-5FF2-C9FE-9E52F638E0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35643-4296-E02F-4A2C-EFADDD1D08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185055-3750-AFB4-3245-A7FB1B933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829A8-8076-96FA-D0E1-A12319F84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04DC-D558-1AF2-F747-2F1AF0008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28091-C209-F84A-B157-DDC89359D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1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475218-6D8C-FBC2-49E3-38F1C7DDA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B28CA-4BA4-C566-295C-4E9DF71E9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C372AD-CDC3-083B-3999-7CA76E3F5C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A9BF86-BC8A-452C-A971-9F94B6951901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B72A0-B2CE-2277-04FE-CDD2A5EAA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F5469-E232-181B-D79A-4EF07CA150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FC156C-91E8-49CA-B956-271068B374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01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cscomprod-my.sharepoint.com/:x:/r/personal/540845_tcs_com/Documents/Contact%20Center%20Data%20Set.xlsx?d=w52ea3ed69bc843ff87ec63d821f31358&amp;csf=1&amp;web=1&amp;e=DZgyez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package" Target="../embeddings/Microsoft_Excel_Worksheet.xlsx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B760E1-7C79-0E69-EC39-6A914897A9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9243" y="1419225"/>
            <a:ext cx="6798608" cy="2346136"/>
          </a:xfrm>
        </p:spPr>
        <p:txBody>
          <a:bodyPr>
            <a:normAutofit/>
          </a:bodyPr>
          <a:lstStyle/>
          <a:p>
            <a:r>
              <a:rPr lang="en-US" sz="4400" dirty="0"/>
              <a:t>Member Advisories</a:t>
            </a:r>
          </a:p>
        </p:txBody>
      </p:sp>
      <p:pic>
        <p:nvPicPr>
          <p:cNvPr id="4" name="Picture 3" descr="A green sphere on top of a cube&#10;&#10;Description automatically generated">
            <a:extLst>
              <a:ext uri="{FF2B5EF4-FFF2-40B4-BE49-F238E27FC236}">
                <a16:creationId xmlns:a16="http://schemas.microsoft.com/office/drawing/2014/main" id="{C8435ADE-BDE4-D320-4C4B-F6B5309255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12" r="33606" b="2"/>
          <a:stretch/>
        </p:blipFill>
        <p:spPr>
          <a:xfrm>
            <a:off x="902700" y="1208531"/>
            <a:ext cx="2797422" cy="4735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190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28D67-7D82-81E8-6C5A-2F4E6876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B5896-55E8-7EA9-2611-DFD2D023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/>
              <a:t>Other Possible Scenarios for Future</a:t>
            </a:r>
            <a:endParaRPr lang="en-US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B704EF65-07A0-691D-AA29-C1EB855D768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7292451"/>
              </p:ext>
            </p:extLst>
          </p:nvPr>
        </p:nvGraphicFramePr>
        <p:xfrm>
          <a:off x="3613150" y="3235325"/>
          <a:ext cx="4965700" cy="387350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2143708624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3150828726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Common problem</a:t>
                      </a:r>
                    </a:p>
                  </a:txBody>
                  <a:tcPr marL="6350" marR="6350" marT="635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Notifying the  group ( once receiving more than specific number of calls for a particular group/ LOB)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373058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15B95B-E856-004B-4AE1-BA0C6F2280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7765663"/>
              </p:ext>
            </p:extLst>
          </p:nvPr>
        </p:nvGraphicFramePr>
        <p:xfrm>
          <a:off x="3613150" y="3891439"/>
          <a:ext cx="4965700" cy="219710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2252700520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1628960223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Group email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Banner/ Related notification to be sent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350" marR="6350" marT="63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19945986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6DC1F9-24F4-5304-FDB1-40C793A33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57967"/>
              </p:ext>
            </p:extLst>
          </p:nvPr>
        </p:nvGraphicFramePr>
        <p:xfrm>
          <a:off x="3613150" y="2571637"/>
          <a:ext cx="4965700" cy="465477"/>
        </p:xfrm>
        <a:graphic>
          <a:graphicData uri="http://schemas.openxmlformats.org/drawingml/2006/table">
            <a:tbl>
              <a:tblPr/>
              <a:tblGrid>
                <a:gridCol w="1333500">
                  <a:extLst>
                    <a:ext uri="{9D8B030D-6E8A-4147-A177-3AD203B41FA5}">
                      <a16:colId xmlns:a16="http://schemas.microsoft.com/office/drawing/2014/main" val="3882484432"/>
                    </a:ext>
                  </a:extLst>
                </a:gridCol>
                <a:gridCol w="3632200">
                  <a:extLst>
                    <a:ext uri="{9D8B030D-6E8A-4147-A177-3AD203B41FA5}">
                      <a16:colId xmlns:a16="http://schemas.microsoft.com/office/drawing/2014/main" val="558618478"/>
                    </a:ext>
                  </a:extLst>
                </a:gridCol>
              </a:tblGrid>
              <a:tr h="465477"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 Charting -</a:t>
                      </a:r>
                      <a:b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AI Advisories Creation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Existing + AI generated Advisories ( Analytics Driven)</a:t>
                      </a:r>
                    </a:p>
                  </a:txBody>
                  <a:tcPr marL="6350" marR="6350" marT="635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059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3231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EC6559-A4BA-60BC-3D5F-8427CA43F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 dirty="0"/>
              <a:t>Data Intelligence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85A9-A09A-C544-CE4C-D3B5E931F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Advisories are categorized , per the member plan with effective and end date</a:t>
            </a:r>
          </a:p>
          <a:p>
            <a:r>
              <a:rPr lang="en-US" dirty="0"/>
              <a:t>The Proposed solution will send an automated email to the member mailbox once the effective date kicks off.</a:t>
            </a:r>
          </a:p>
          <a:p>
            <a:r>
              <a:rPr lang="en-US" dirty="0"/>
              <a:t>The solution will not be limited for the one-time email rather will comprehensively cover the below</a:t>
            </a:r>
          </a:p>
          <a:p>
            <a:pPr lvl="1"/>
            <a:r>
              <a:rPr lang="en-US" dirty="0"/>
              <a:t>First email notification</a:t>
            </a:r>
          </a:p>
          <a:p>
            <a:pPr lvl="1"/>
            <a:r>
              <a:rPr lang="en-US" dirty="0"/>
              <a:t>Follow up email once per month</a:t>
            </a:r>
          </a:p>
          <a:p>
            <a:pPr lvl="1"/>
            <a:r>
              <a:rPr lang="en-US" dirty="0"/>
              <a:t>Informing the member through AI Automated calls</a:t>
            </a:r>
          </a:p>
          <a:p>
            <a:pPr lvl="1"/>
            <a:r>
              <a:rPr lang="en-US" dirty="0"/>
              <a:t>If the Advisories are related to any post procedure/ After care, AI BOT calls would be initiated</a:t>
            </a:r>
          </a:p>
          <a:p>
            <a:pPr lvl="1"/>
            <a:r>
              <a:rPr lang="en-US" dirty="0"/>
              <a:t>In case of MEDICAID member, Human calls will be initiated</a:t>
            </a:r>
          </a:p>
          <a:p>
            <a:pPr lvl="1"/>
            <a:r>
              <a:rPr lang="en-US" dirty="0"/>
              <a:t>Whenever any member calls (IVR-&gt;AI-&gt; Human) , prior to the call closure the user will be asked about the open advisories and will sent/ informed about its details ( post checking is time permits fir the same)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3255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B92F4-F669-B6CB-38B5-167A7892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Notification – 3 Types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AEF2DB-BE70-796B-5B59-4C56A97B8A8F}"/>
              </a:ext>
            </a:extLst>
          </p:cNvPr>
          <p:cNvSpPr txBox="1"/>
          <p:nvPr/>
        </p:nvSpPr>
        <p:spPr>
          <a:xfrm>
            <a:off x="811922" y="1382455"/>
            <a:ext cx="1056289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Since we do not have access to Horizon application, for demonstration of capability purposes, we are mimicking the DB housing notification/advisories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63EE5C1-9ACF-1A82-7417-37494E2172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8951148"/>
              </p:ext>
            </p:extLst>
          </p:nvPr>
        </p:nvGraphicFramePr>
        <p:xfrm>
          <a:off x="859221" y="2646029"/>
          <a:ext cx="10515598" cy="900880"/>
        </p:xfrm>
        <a:graphic>
          <a:graphicData uri="http://schemas.openxmlformats.org/drawingml/2006/table">
            <a:tbl>
              <a:tblPr/>
              <a:tblGrid>
                <a:gridCol w="998281">
                  <a:extLst>
                    <a:ext uri="{9D8B030D-6E8A-4147-A177-3AD203B41FA5}">
                      <a16:colId xmlns:a16="http://schemas.microsoft.com/office/drawing/2014/main" val="2276746794"/>
                    </a:ext>
                  </a:extLst>
                </a:gridCol>
                <a:gridCol w="706648">
                  <a:extLst>
                    <a:ext uri="{9D8B030D-6E8A-4147-A177-3AD203B41FA5}">
                      <a16:colId xmlns:a16="http://schemas.microsoft.com/office/drawing/2014/main" val="1939365799"/>
                    </a:ext>
                  </a:extLst>
                </a:gridCol>
                <a:gridCol w="900135">
                  <a:extLst>
                    <a:ext uri="{9D8B030D-6E8A-4147-A177-3AD203B41FA5}">
                      <a16:colId xmlns:a16="http://schemas.microsoft.com/office/drawing/2014/main" val="725731650"/>
                    </a:ext>
                  </a:extLst>
                </a:gridCol>
                <a:gridCol w="900135">
                  <a:extLst>
                    <a:ext uri="{9D8B030D-6E8A-4147-A177-3AD203B41FA5}">
                      <a16:colId xmlns:a16="http://schemas.microsoft.com/office/drawing/2014/main" val="3730271167"/>
                    </a:ext>
                  </a:extLst>
                </a:gridCol>
                <a:gridCol w="1267480">
                  <a:extLst>
                    <a:ext uri="{9D8B030D-6E8A-4147-A177-3AD203B41FA5}">
                      <a16:colId xmlns:a16="http://schemas.microsoft.com/office/drawing/2014/main" val="3619679223"/>
                    </a:ext>
                  </a:extLst>
                </a:gridCol>
                <a:gridCol w="2131161">
                  <a:extLst>
                    <a:ext uri="{9D8B030D-6E8A-4147-A177-3AD203B41FA5}">
                      <a16:colId xmlns:a16="http://schemas.microsoft.com/office/drawing/2014/main" val="2489503851"/>
                    </a:ext>
                  </a:extLst>
                </a:gridCol>
                <a:gridCol w="672998">
                  <a:extLst>
                    <a:ext uri="{9D8B030D-6E8A-4147-A177-3AD203B41FA5}">
                      <a16:colId xmlns:a16="http://schemas.microsoft.com/office/drawing/2014/main" val="1119741005"/>
                    </a:ext>
                  </a:extLst>
                </a:gridCol>
                <a:gridCol w="830032">
                  <a:extLst>
                    <a:ext uri="{9D8B030D-6E8A-4147-A177-3AD203B41FA5}">
                      <a16:colId xmlns:a16="http://schemas.microsoft.com/office/drawing/2014/main" val="1366618605"/>
                    </a:ext>
                  </a:extLst>
                </a:gridCol>
                <a:gridCol w="2108728">
                  <a:extLst>
                    <a:ext uri="{9D8B030D-6E8A-4147-A177-3AD203B41FA5}">
                      <a16:colId xmlns:a16="http://schemas.microsoft.com/office/drawing/2014/main" val="1811310477"/>
                    </a:ext>
                  </a:extLst>
                </a:gridCol>
              </a:tblGrid>
              <a:tr h="1973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Card ID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ID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Begin Date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End Date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Program/Measure Code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Name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Status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System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Advisories Messages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9598"/>
                  </a:ext>
                </a:extLst>
              </a:tr>
              <a:tr h="1973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29946"/>
                  </a:ext>
                </a:extLst>
              </a:tr>
              <a:tr h="34583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16834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7E180CA-7537-1D3A-58E4-9B5FEB0BDA03}"/>
              </a:ext>
            </a:extLst>
          </p:cNvPr>
          <p:cNvCxnSpPr/>
          <p:nvPr/>
        </p:nvCxnSpPr>
        <p:spPr>
          <a:xfrm>
            <a:off x="504497" y="3096469"/>
            <a:ext cx="3831020" cy="1396703"/>
          </a:xfrm>
          <a:prstGeom prst="bentConnector3">
            <a:avLst>
              <a:gd name="adj1" fmla="val -1049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05A4EACB-3B8B-B126-866C-1974E04A6601}"/>
              </a:ext>
            </a:extLst>
          </p:cNvPr>
          <p:cNvSpPr txBox="1"/>
          <p:nvPr/>
        </p:nvSpPr>
        <p:spPr>
          <a:xfrm>
            <a:off x="4540469" y="3610154"/>
            <a:ext cx="683435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There are 3 types of Proactive Notifications possible</a:t>
            </a:r>
          </a:p>
          <a:p>
            <a:pPr marL="342900" indent="-342900">
              <a:buAutoNum type="arabicPeriod"/>
            </a:pPr>
            <a:r>
              <a:rPr lang="en-US" sz="1400" b="1" dirty="0"/>
              <a:t>Mass Push Notification </a:t>
            </a:r>
            <a:r>
              <a:rPr lang="en-US" sz="1400" dirty="0"/>
              <a:t>Like a Typical Reminder to select choice of Plan Features for upcoming Open Enrollment – Typically Fired in form of emailers in the month of Sep – Oct – Nov or a Provider has moved out of Horizon’s network</a:t>
            </a:r>
          </a:p>
          <a:p>
            <a:pPr marL="342900" indent="-342900">
              <a:buAutoNum type="arabicPeriod"/>
            </a:pPr>
            <a:r>
              <a:rPr lang="en-US" sz="1400" b="1" dirty="0"/>
              <a:t>Persona Driven Notification </a:t>
            </a:r>
            <a:r>
              <a:rPr lang="en-US" sz="1400" dirty="0"/>
              <a:t>based of advisories – Each Member may be eligible for certain proactive advisories like Wellness program, Outpatient visit </a:t>
            </a:r>
            <a:r>
              <a:rPr lang="en-US" sz="1400" dirty="0" err="1"/>
              <a:t>etc</a:t>
            </a:r>
            <a:endParaRPr lang="en-US" sz="1400" dirty="0"/>
          </a:p>
          <a:p>
            <a:pPr marL="342900" indent="-342900">
              <a:buAutoNum type="arabicPeriod"/>
            </a:pPr>
            <a:r>
              <a:rPr lang="en-US" sz="1400" b="1" dirty="0"/>
              <a:t>Analytics Driven Notification – </a:t>
            </a:r>
            <a:r>
              <a:rPr lang="en-US" sz="1400" dirty="0"/>
              <a:t>Advanced type of notifications where based of call volumes, type of customers, and other data, we curate analytical inference and determine certain notification. Example, lets say there has been a high number of claim denial calls in last month and most of those belong to a particular type of Provider. This can be simple operational error on provider end in claim detail submission leading this denial by Horizon. We may determine a </a:t>
            </a:r>
            <a:r>
              <a:rPr lang="en-US" sz="1400" dirty="0">
                <a:solidFill>
                  <a:schemeClr val="accent4"/>
                </a:solidFill>
              </a:rPr>
              <a:t>Proactive Notification to this Provider to review the Claim Submission Guideline as the number of Incorrect claim submissions have increased. This requires advanced GenAi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CC940-6D68-F445-EECA-B5A3475A6413}"/>
              </a:ext>
            </a:extLst>
          </p:cNvPr>
          <p:cNvSpPr txBox="1"/>
          <p:nvPr/>
        </p:nvSpPr>
        <p:spPr>
          <a:xfrm>
            <a:off x="8507785" y="1360553"/>
            <a:ext cx="289068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 Kailash’s data given </a:t>
            </a:r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D55CF0CE-ECFF-8249-205F-E20582300C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1922" y="2213452"/>
            <a:ext cx="12192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Contact Center Data Set.xlsx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34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83405-2F76-6D53-38F6-051C97CFB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C6E2E-D254-50DD-13C6-3E675F488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Notification – Mass Notification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CA723A9-AFFE-9C82-64E0-22428F5D1D31}"/>
              </a:ext>
            </a:extLst>
          </p:cNvPr>
          <p:cNvGraphicFramePr>
            <a:graphicFrameLocks noGrp="1"/>
          </p:cNvGraphicFramePr>
          <p:nvPr/>
        </p:nvGraphicFramePr>
        <p:xfrm>
          <a:off x="859221" y="2646029"/>
          <a:ext cx="10515598" cy="900880"/>
        </p:xfrm>
        <a:graphic>
          <a:graphicData uri="http://schemas.openxmlformats.org/drawingml/2006/table">
            <a:tbl>
              <a:tblPr/>
              <a:tblGrid>
                <a:gridCol w="998281">
                  <a:extLst>
                    <a:ext uri="{9D8B030D-6E8A-4147-A177-3AD203B41FA5}">
                      <a16:colId xmlns:a16="http://schemas.microsoft.com/office/drawing/2014/main" val="2276746794"/>
                    </a:ext>
                  </a:extLst>
                </a:gridCol>
                <a:gridCol w="706648">
                  <a:extLst>
                    <a:ext uri="{9D8B030D-6E8A-4147-A177-3AD203B41FA5}">
                      <a16:colId xmlns:a16="http://schemas.microsoft.com/office/drawing/2014/main" val="1939365799"/>
                    </a:ext>
                  </a:extLst>
                </a:gridCol>
                <a:gridCol w="900135">
                  <a:extLst>
                    <a:ext uri="{9D8B030D-6E8A-4147-A177-3AD203B41FA5}">
                      <a16:colId xmlns:a16="http://schemas.microsoft.com/office/drawing/2014/main" val="725731650"/>
                    </a:ext>
                  </a:extLst>
                </a:gridCol>
                <a:gridCol w="900135">
                  <a:extLst>
                    <a:ext uri="{9D8B030D-6E8A-4147-A177-3AD203B41FA5}">
                      <a16:colId xmlns:a16="http://schemas.microsoft.com/office/drawing/2014/main" val="3730271167"/>
                    </a:ext>
                  </a:extLst>
                </a:gridCol>
                <a:gridCol w="1267480">
                  <a:extLst>
                    <a:ext uri="{9D8B030D-6E8A-4147-A177-3AD203B41FA5}">
                      <a16:colId xmlns:a16="http://schemas.microsoft.com/office/drawing/2014/main" val="3619679223"/>
                    </a:ext>
                  </a:extLst>
                </a:gridCol>
                <a:gridCol w="2131161">
                  <a:extLst>
                    <a:ext uri="{9D8B030D-6E8A-4147-A177-3AD203B41FA5}">
                      <a16:colId xmlns:a16="http://schemas.microsoft.com/office/drawing/2014/main" val="2489503851"/>
                    </a:ext>
                  </a:extLst>
                </a:gridCol>
                <a:gridCol w="672998">
                  <a:extLst>
                    <a:ext uri="{9D8B030D-6E8A-4147-A177-3AD203B41FA5}">
                      <a16:colId xmlns:a16="http://schemas.microsoft.com/office/drawing/2014/main" val="1119741005"/>
                    </a:ext>
                  </a:extLst>
                </a:gridCol>
                <a:gridCol w="830032">
                  <a:extLst>
                    <a:ext uri="{9D8B030D-6E8A-4147-A177-3AD203B41FA5}">
                      <a16:colId xmlns:a16="http://schemas.microsoft.com/office/drawing/2014/main" val="1366618605"/>
                    </a:ext>
                  </a:extLst>
                </a:gridCol>
                <a:gridCol w="2108728">
                  <a:extLst>
                    <a:ext uri="{9D8B030D-6E8A-4147-A177-3AD203B41FA5}">
                      <a16:colId xmlns:a16="http://schemas.microsoft.com/office/drawing/2014/main" val="1811310477"/>
                    </a:ext>
                  </a:extLst>
                </a:gridCol>
              </a:tblGrid>
              <a:tr h="1973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Card ID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ID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Begin Date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End Date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Program/Measure Code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Name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Status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System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Advisories Messages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9598"/>
                  </a:ext>
                </a:extLst>
              </a:tr>
              <a:tr h="1973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29946"/>
                  </a:ext>
                </a:extLst>
              </a:tr>
              <a:tr h="34583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16834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9E6CA7B0-A2FD-CE51-CB52-6F85EEEC4CED}"/>
              </a:ext>
            </a:extLst>
          </p:cNvPr>
          <p:cNvCxnSpPr/>
          <p:nvPr/>
        </p:nvCxnSpPr>
        <p:spPr>
          <a:xfrm>
            <a:off x="504497" y="3096469"/>
            <a:ext cx="3831020" cy="1396703"/>
          </a:xfrm>
          <a:prstGeom prst="bentConnector3">
            <a:avLst>
              <a:gd name="adj1" fmla="val -1049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37044A9-CAA2-F326-FC0E-EEBB8B2FCAB9}"/>
              </a:ext>
            </a:extLst>
          </p:cNvPr>
          <p:cNvSpPr txBox="1"/>
          <p:nvPr/>
        </p:nvSpPr>
        <p:spPr>
          <a:xfrm>
            <a:off x="4540469" y="3610154"/>
            <a:ext cx="68343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Table of data set provided, you can pull up column N and F to determine Mass Notification date, frequency </a:t>
            </a:r>
            <a:r>
              <a:rPr lang="en-US" sz="1400" dirty="0" err="1"/>
              <a:t>etc</a:t>
            </a:r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3B1BA1-90D7-4EE1-E623-C7D4251C0D75}"/>
              </a:ext>
            </a:extLst>
          </p:cNvPr>
          <p:cNvSpPr txBox="1"/>
          <p:nvPr/>
        </p:nvSpPr>
        <p:spPr>
          <a:xfrm>
            <a:off x="8507785" y="1360553"/>
            <a:ext cx="289068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 Kailash’s data given </a:t>
            </a:r>
          </a:p>
        </p:txBody>
      </p:sp>
    </p:spTree>
    <p:extLst>
      <p:ext uri="{BB962C8B-B14F-4D97-AF65-F5344CB8AC3E}">
        <p14:creationId xmlns:p14="http://schemas.microsoft.com/office/powerpoint/2010/main" val="2984057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38CB0-7334-F5B0-32DF-2AA529AB5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6144C-FD68-3CC6-A8CC-A452F84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Notification – Persona based Notification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CC3E7CC-7BA0-CB65-DE53-C0FC766387F2}"/>
              </a:ext>
            </a:extLst>
          </p:cNvPr>
          <p:cNvGraphicFramePr>
            <a:graphicFrameLocks noGrp="1"/>
          </p:cNvGraphicFramePr>
          <p:nvPr/>
        </p:nvGraphicFramePr>
        <p:xfrm>
          <a:off x="859221" y="2646029"/>
          <a:ext cx="10515598" cy="900880"/>
        </p:xfrm>
        <a:graphic>
          <a:graphicData uri="http://schemas.openxmlformats.org/drawingml/2006/table">
            <a:tbl>
              <a:tblPr/>
              <a:tblGrid>
                <a:gridCol w="998281">
                  <a:extLst>
                    <a:ext uri="{9D8B030D-6E8A-4147-A177-3AD203B41FA5}">
                      <a16:colId xmlns:a16="http://schemas.microsoft.com/office/drawing/2014/main" val="2276746794"/>
                    </a:ext>
                  </a:extLst>
                </a:gridCol>
                <a:gridCol w="706648">
                  <a:extLst>
                    <a:ext uri="{9D8B030D-6E8A-4147-A177-3AD203B41FA5}">
                      <a16:colId xmlns:a16="http://schemas.microsoft.com/office/drawing/2014/main" val="1939365799"/>
                    </a:ext>
                  </a:extLst>
                </a:gridCol>
                <a:gridCol w="900135">
                  <a:extLst>
                    <a:ext uri="{9D8B030D-6E8A-4147-A177-3AD203B41FA5}">
                      <a16:colId xmlns:a16="http://schemas.microsoft.com/office/drawing/2014/main" val="725731650"/>
                    </a:ext>
                  </a:extLst>
                </a:gridCol>
                <a:gridCol w="900135">
                  <a:extLst>
                    <a:ext uri="{9D8B030D-6E8A-4147-A177-3AD203B41FA5}">
                      <a16:colId xmlns:a16="http://schemas.microsoft.com/office/drawing/2014/main" val="3730271167"/>
                    </a:ext>
                  </a:extLst>
                </a:gridCol>
                <a:gridCol w="1267480">
                  <a:extLst>
                    <a:ext uri="{9D8B030D-6E8A-4147-A177-3AD203B41FA5}">
                      <a16:colId xmlns:a16="http://schemas.microsoft.com/office/drawing/2014/main" val="3619679223"/>
                    </a:ext>
                  </a:extLst>
                </a:gridCol>
                <a:gridCol w="2131161">
                  <a:extLst>
                    <a:ext uri="{9D8B030D-6E8A-4147-A177-3AD203B41FA5}">
                      <a16:colId xmlns:a16="http://schemas.microsoft.com/office/drawing/2014/main" val="2489503851"/>
                    </a:ext>
                  </a:extLst>
                </a:gridCol>
                <a:gridCol w="672998">
                  <a:extLst>
                    <a:ext uri="{9D8B030D-6E8A-4147-A177-3AD203B41FA5}">
                      <a16:colId xmlns:a16="http://schemas.microsoft.com/office/drawing/2014/main" val="1119741005"/>
                    </a:ext>
                  </a:extLst>
                </a:gridCol>
                <a:gridCol w="830032">
                  <a:extLst>
                    <a:ext uri="{9D8B030D-6E8A-4147-A177-3AD203B41FA5}">
                      <a16:colId xmlns:a16="http://schemas.microsoft.com/office/drawing/2014/main" val="1366618605"/>
                    </a:ext>
                  </a:extLst>
                </a:gridCol>
                <a:gridCol w="2108728">
                  <a:extLst>
                    <a:ext uri="{9D8B030D-6E8A-4147-A177-3AD203B41FA5}">
                      <a16:colId xmlns:a16="http://schemas.microsoft.com/office/drawing/2014/main" val="1811310477"/>
                    </a:ext>
                  </a:extLst>
                </a:gridCol>
              </a:tblGrid>
              <a:tr h="1973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Customer Card ID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ID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Begin Date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End Date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Program/Measure Code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Program Name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Case Status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Source System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Advisories Messages</a:t>
                      </a: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EDF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799598"/>
                  </a:ext>
                </a:extLst>
              </a:tr>
              <a:tr h="197378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629946"/>
                  </a:ext>
                </a:extLst>
              </a:tr>
              <a:tr h="34583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435" marR="8435" marT="8435" marB="40488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616834"/>
                  </a:ext>
                </a:extLst>
              </a:tr>
            </a:tbl>
          </a:graphicData>
        </a:graphic>
      </p:graphicFrame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B9A904E-847B-C03C-91FC-05F74710F32C}"/>
              </a:ext>
            </a:extLst>
          </p:cNvPr>
          <p:cNvCxnSpPr/>
          <p:nvPr/>
        </p:nvCxnSpPr>
        <p:spPr>
          <a:xfrm>
            <a:off x="504497" y="3096469"/>
            <a:ext cx="3831020" cy="1396703"/>
          </a:xfrm>
          <a:prstGeom prst="bentConnector3">
            <a:avLst>
              <a:gd name="adj1" fmla="val -10494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0C4E26E-F085-C368-13AC-B04BF4BEFD0A}"/>
              </a:ext>
            </a:extLst>
          </p:cNvPr>
          <p:cNvSpPr txBox="1"/>
          <p:nvPr/>
        </p:nvSpPr>
        <p:spPr>
          <a:xfrm>
            <a:off x="4540469" y="3610154"/>
            <a:ext cx="683435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From Table of data set provided, you can pull up column N and F to determine Persona based notification belonging to one particular Customer ID – Col A, determine if its time to fire notification based on </a:t>
            </a:r>
            <a:r>
              <a:rPr lang="en-US" sz="1400" dirty="0" err="1"/>
              <a:t>col.C</a:t>
            </a:r>
            <a:r>
              <a:rPr lang="en-US" sz="1400" dirty="0"/>
              <a:t> and D and determine exact </a:t>
            </a:r>
            <a:r>
              <a:rPr lang="en-US" sz="1400" dirty="0" err="1"/>
              <a:t>noficiation</a:t>
            </a:r>
            <a:r>
              <a:rPr lang="en-US" sz="1400" dirty="0"/>
              <a:t> from col. M</a:t>
            </a:r>
          </a:p>
          <a:p>
            <a:endParaRPr lang="en-US" sz="1400" b="1" dirty="0">
              <a:solidFill>
                <a:schemeClr val="accent4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7B9D7C-E2B9-635D-3BA3-46F89DD2233E}"/>
              </a:ext>
            </a:extLst>
          </p:cNvPr>
          <p:cNvSpPr txBox="1"/>
          <p:nvPr/>
        </p:nvSpPr>
        <p:spPr>
          <a:xfrm>
            <a:off x="8507785" y="1360553"/>
            <a:ext cx="289068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 Kailash’s data given </a:t>
            </a:r>
          </a:p>
        </p:txBody>
      </p:sp>
    </p:spTree>
    <p:extLst>
      <p:ext uri="{BB962C8B-B14F-4D97-AF65-F5344CB8AC3E}">
        <p14:creationId xmlns:p14="http://schemas.microsoft.com/office/powerpoint/2010/main" val="10195920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5A11F-5422-7C34-4352-433E9A583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0F0F3-6BF6-608B-D155-D2211462D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Notification – Analytics driven Notification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E1BBDE-DAB7-33D3-302E-4C3F5F97E325}"/>
              </a:ext>
            </a:extLst>
          </p:cNvPr>
          <p:cNvSpPr txBox="1"/>
          <p:nvPr/>
        </p:nvSpPr>
        <p:spPr>
          <a:xfrm>
            <a:off x="366675" y="2259449"/>
            <a:ext cx="1147627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Refer the sample list of chat interaction for a period. Look at potential analytics inference and NBA. But we need GAI to generate these inference and accordingly create notifications</a:t>
            </a:r>
          </a:p>
          <a:p>
            <a:endParaRPr lang="en-US" sz="1400" b="1" dirty="0">
              <a:solidFill>
                <a:schemeClr val="accent4"/>
              </a:solidFill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9BEA7C88-2235-CA62-1BED-4497B360074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94180"/>
              </p:ext>
            </p:extLst>
          </p:nvPr>
        </p:nvGraphicFramePr>
        <p:xfrm>
          <a:off x="8588477" y="339212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showAsIcon="1" r:id="rId2" imgW="914570" imgH="771690" progId="Excel.Sheet.12">
                  <p:embed/>
                </p:oleObj>
              </mc:Choice>
              <mc:Fallback>
                <p:oleObj name="Worksheet" showAsIcon="1" r:id="rId2" imgW="914570" imgH="77169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88477" y="339212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ADFAA9-4A00-633D-9725-E3325AA3532B}"/>
              </a:ext>
            </a:extLst>
          </p:cNvPr>
          <p:cNvSpPr txBox="1"/>
          <p:nvPr/>
        </p:nvSpPr>
        <p:spPr>
          <a:xfrm>
            <a:off x="8507785" y="1360553"/>
            <a:ext cx="2890684" cy="369332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Refer attached</a:t>
            </a:r>
          </a:p>
        </p:txBody>
      </p:sp>
    </p:spTree>
    <p:extLst>
      <p:ext uri="{BB962C8B-B14F-4D97-AF65-F5344CB8AC3E}">
        <p14:creationId xmlns:p14="http://schemas.microsoft.com/office/powerpoint/2010/main" val="1283800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75CD7-19E1-D6D9-FDF0-A6CD085D62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4DAB8-FE1E-1BFC-38CF-91237FFC2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Proactive Notification – as a last step in a VOICE BOT call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A1F7CD-D0B9-4BF5-6DD8-C2FE2DEEB5F2}"/>
              </a:ext>
            </a:extLst>
          </p:cNvPr>
          <p:cNvSpPr txBox="1"/>
          <p:nvPr/>
        </p:nvSpPr>
        <p:spPr>
          <a:xfrm>
            <a:off x="661642" y="2666258"/>
            <a:ext cx="113877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This was attempted in Orals where the last step in answering a Call thru Voice BOT was identifying that member had flu shot visit pending and booking an </a:t>
            </a:r>
            <a:r>
              <a:rPr lang="en-US" sz="1400" dirty="0" err="1"/>
              <a:t>apptmt</a:t>
            </a:r>
            <a:r>
              <a:rPr lang="en-US" sz="1400" dirty="0"/>
              <a:t>. Please make it dynamic, coding driven as opposed to hard coded. GAI must determine the member’s eligibility basis a test data and determine the appropriate notification (in this case Flu Shot)</a:t>
            </a:r>
            <a:endParaRPr lang="en-US" sz="14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8228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C84138-3D65-D055-6DD8-9819E0543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C756D-85E4-E9AE-1D32-CAEDDE3F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 dirty="0"/>
              <a:t>Data Sample Provided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8BA584-89E9-96F6-64B1-5D45F1B25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Member Data</a:t>
            </a:r>
          </a:p>
          <a:p>
            <a:r>
              <a:rPr lang="en-US" dirty="0"/>
              <a:t>Member Data mapped to Advisories</a:t>
            </a:r>
          </a:p>
          <a:p>
            <a:r>
              <a:rPr lang="en-US" dirty="0"/>
              <a:t>Advisories Data Dump</a:t>
            </a:r>
          </a:p>
          <a:p>
            <a:r>
              <a:rPr lang="en-US" dirty="0"/>
              <a:t>Email ID ( mailbox) </a:t>
            </a:r>
          </a:p>
        </p:txBody>
      </p:sp>
    </p:spTree>
    <p:extLst>
      <p:ext uri="{BB962C8B-B14F-4D97-AF65-F5344CB8AC3E}">
        <p14:creationId xmlns:p14="http://schemas.microsoft.com/office/powerpoint/2010/main" val="1287831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BDAAB-C904-ADAF-CA2F-755EB8EB0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AB2D-ADA8-C156-791C-3EBFF3BF1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/>
          <a:lstStyle/>
          <a:p>
            <a:r>
              <a:rPr lang="en-US" dirty="0"/>
              <a:t>Demo Strategy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B7704C-98BD-9AE0-7027-FD22D1FF3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/>
              <a:t>Showcasing the member data &amp; their related advisories ( Open)</a:t>
            </a:r>
          </a:p>
          <a:p>
            <a:r>
              <a:rPr lang="en-US" dirty="0"/>
              <a:t>Member Email ID</a:t>
            </a:r>
          </a:p>
          <a:p>
            <a:r>
              <a:rPr lang="en-US" dirty="0"/>
              <a:t>Automatic trigger of email to the specified member( post effective dates)</a:t>
            </a:r>
          </a:p>
          <a:p>
            <a:r>
              <a:rPr lang="en-US" dirty="0"/>
              <a:t>Mail received in the mailbox- Showcasing this as evidence</a:t>
            </a:r>
          </a:p>
          <a:p>
            <a:r>
              <a:rPr lang="en-US" dirty="0"/>
              <a:t>Show Omni channel capability thru a SMS trigger as well as automated call trigger </a:t>
            </a:r>
          </a:p>
        </p:txBody>
      </p:sp>
    </p:spTree>
    <p:extLst>
      <p:ext uri="{BB962C8B-B14F-4D97-AF65-F5344CB8AC3E}">
        <p14:creationId xmlns:p14="http://schemas.microsoft.com/office/powerpoint/2010/main" val="159702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1211</TotalTime>
  <Words>764</Words>
  <Application>Microsoft Office PowerPoint</Application>
  <PresentationFormat>Widescreen</PresentationFormat>
  <Paragraphs>76</Paragraphs>
  <Slides>10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Aptos</vt:lpstr>
      <vt:lpstr>Aptos Display</vt:lpstr>
      <vt:lpstr>Aptos Narrow</vt:lpstr>
      <vt:lpstr>Arial</vt:lpstr>
      <vt:lpstr>Calibri</vt:lpstr>
      <vt:lpstr>Office Theme</vt:lpstr>
      <vt:lpstr>Worksheet</vt:lpstr>
      <vt:lpstr>Member Advisories</vt:lpstr>
      <vt:lpstr>Data Intelligence</vt:lpstr>
      <vt:lpstr>Proactive Notification – 3 Types </vt:lpstr>
      <vt:lpstr>Proactive Notification – Mass Notification</vt:lpstr>
      <vt:lpstr>Proactive Notification – Persona based Notification</vt:lpstr>
      <vt:lpstr>Proactive Notification – Analytics driven Notification</vt:lpstr>
      <vt:lpstr>Proactive Notification – as a last step in a VOICE BOT call</vt:lpstr>
      <vt:lpstr>Data Sample Provided</vt:lpstr>
      <vt:lpstr>Demo Strategy </vt:lpstr>
      <vt:lpstr>Other Possible Scenarios for Future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 K Kailash</dc:creator>
  <cp:lastModifiedBy>APARNA JOSHI</cp:lastModifiedBy>
  <cp:revision>2</cp:revision>
  <dcterms:created xsi:type="dcterms:W3CDTF">2025-08-25T10:33:39Z</dcterms:created>
  <dcterms:modified xsi:type="dcterms:W3CDTF">2025-09-04T17:18:42Z</dcterms:modified>
</cp:coreProperties>
</file>