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google.com" TargetMode="External"/><Relationship Id="rId4" Type="http://schemas.openxmlformats.org/officeDocument/2006/relationships/hyperlink" Target="http://google.com" TargetMode="External"/><Relationship Id="rId5" Type="http://schemas.openxmlformats.org/officeDocument/2006/relationships/hyperlink" Target="http://google.com" TargetMode="External"/><Relationship Id="rId6" Type="http://schemas.openxmlformats.org/officeDocument/2006/relationships/hyperlink" Target="http://docs.aws.amazon.com/AmazonVPC/latest/UserGuide/VPC_Scenario2.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218300"/>
            <a:ext cx="8520600" cy="1064100"/>
          </a:xfrm>
          <a:prstGeom prst="rect">
            <a:avLst/>
          </a:prstGeom>
        </p:spPr>
        <p:txBody>
          <a:bodyPr anchorCtr="0" anchor="t" bIns="91425" lIns="91425" rIns="91425" tIns="91425">
            <a:noAutofit/>
          </a:bodyPr>
          <a:lstStyle/>
          <a:p>
            <a:pPr lvl="0" algn="ctr">
              <a:spcBef>
                <a:spcPts val="0"/>
              </a:spcBef>
              <a:buNone/>
            </a:pPr>
            <a:r>
              <a:rPr lang="en" sz="4800">
                <a:latin typeface="Impact"/>
                <a:ea typeface="Impact"/>
                <a:cs typeface="Impact"/>
                <a:sym typeface="Impact"/>
              </a:rPr>
              <a:t>BLOG-IT</a:t>
            </a:r>
          </a:p>
          <a:p>
            <a:pPr lvl="0" rtl="0" algn="ctr">
              <a:spcBef>
                <a:spcPts val="0"/>
              </a:spcBef>
              <a:buNone/>
            </a:pPr>
            <a:r>
              <a:rPr lang="en" sz="2400">
                <a:solidFill>
                  <a:schemeClr val="accent3"/>
                </a:solidFill>
                <a:latin typeface="Average"/>
                <a:ea typeface="Average"/>
                <a:cs typeface="Average"/>
                <a:sym typeface="Average"/>
              </a:rPr>
              <a:t>                                          </a:t>
            </a:r>
          </a:p>
          <a:p>
            <a:pPr lvl="0" rtl="0" algn="ctr">
              <a:spcBef>
                <a:spcPts val="0"/>
              </a:spcBef>
              <a:buNone/>
            </a:pPr>
            <a:r>
              <a:rPr lang="en" sz="2400">
                <a:solidFill>
                  <a:schemeClr val="accent3"/>
                </a:solidFill>
                <a:latin typeface="Average"/>
                <a:ea typeface="Average"/>
                <a:cs typeface="Average"/>
                <a:sym typeface="Average"/>
              </a:rPr>
              <a:t>                                                 - Prof. Julian Cooper</a:t>
            </a:r>
          </a:p>
        </p:txBody>
      </p:sp>
      <p:sp>
        <p:nvSpPr>
          <p:cNvPr id="60" name="Shape 60"/>
          <p:cNvSpPr txBox="1"/>
          <p:nvPr>
            <p:ph idx="1" type="body"/>
          </p:nvPr>
        </p:nvSpPr>
        <p:spPr>
          <a:xfrm>
            <a:off x="311700" y="1036875"/>
            <a:ext cx="8520600" cy="4038600"/>
          </a:xfrm>
          <a:prstGeom prst="rect">
            <a:avLst/>
          </a:prstGeom>
        </p:spPr>
        <p:txBody>
          <a:bodyPr anchorCtr="0" anchor="t" bIns="91425" lIns="91425" rIns="91425" tIns="91425">
            <a:noAutofit/>
          </a:bodyPr>
          <a:lstStyle/>
          <a:p>
            <a:pPr lvl="0" rtl="0" algn="l">
              <a:spcBef>
                <a:spcPts val="0"/>
              </a:spcBef>
              <a:buNone/>
            </a:pPr>
            <a:r>
              <a:t/>
            </a:r>
            <a:endParaRPr b="1" sz="2400"/>
          </a:p>
          <a:p>
            <a:pPr lvl="0" rtl="0" algn="ctr">
              <a:spcBef>
                <a:spcPts val="0"/>
              </a:spcBef>
              <a:buNone/>
            </a:pPr>
            <a:r>
              <a:t/>
            </a:r>
            <a:endParaRPr b="1" sz="2400"/>
          </a:p>
          <a:p>
            <a:pPr lvl="0" rtl="0" algn="ctr">
              <a:spcBef>
                <a:spcPts val="0"/>
              </a:spcBef>
              <a:buNone/>
            </a:pPr>
            <a:r>
              <a:rPr b="1" lang="en" sz="2400"/>
              <a:t>Team Members</a:t>
            </a:r>
          </a:p>
          <a:p>
            <a:pPr lvl="0" rtl="0" algn="ctr">
              <a:spcBef>
                <a:spcPts val="0"/>
              </a:spcBef>
              <a:spcAft>
                <a:spcPts val="0"/>
              </a:spcAft>
              <a:buNone/>
            </a:pPr>
            <a:r>
              <a:rPr lang="en"/>
              <a:t>Ajinkya Peshave</a:t>
            </a:r>
          </a:p>
          <a:p>
            <a:pPr lvl="0" rtl="0" algn="ctr">
              <a:spcBef>
                <a:spcPts val="0"/>
              </a:spcBef>
              <a:spcAft>
                <a:spcPts val="0"/>
              </a:spcAft>
              <a:buNone/>
            </a:pPr>
            <a:r>
              <a:rPr lang="en"/>
              <a:t>Amey Utturkar</a:t>
            </a:r>
          </a:p>
          <a:p>
            <a:pPr lvl="0" rtl="0" algn="ctr">
              <a:spcBef>
                <a:spcPts val="0"/>
              </a:spcBef>
              <a:spcAft>
                <a:spcPts val="0"/>
              </a:spcAft>
              <a:buNone/>
            </a:pPr>
            <a:r>
              <a:rPr lang="en"/>
              <a:t>Ankur Vora</a:t>
            </a:r>
          </a:p>
          <a:p>
            <a:pPr lvl="0" rtl="0" algn="ctr">
              <a:spcBef>
                <a:spcPts val="0"/>
              </a:spcBef>
              <a:spcAft>
                <a:spcPts val="0"/>
              </a:spcAft>
              <a:buNone/>
            </a:pPr>
            <a:r>
              <a:rPr lang="en"/>
              <a:t>Kinjal Gada</a:t>
            </a:r>
          </a:p>
          <a:p>
            <a:pPr lvl="0" rtl="0" algn="ctr">
              <a:spcBef>
                <a:spcPts val="0"/>
              </a:spcBef>
              <a:spcAft>
                <a:spcPts val="0"/>
              </a:spcAft>
              <a:buNone/>
            </a:pPr>
            <a:r>
              <a:rPr lang="en"/>
              <a:t>Krutika Dedhia</a:t>
            </a:r>
          </a:p>
          <a:p>
            <a:pPr lvl="0" rtl="0" algn="ctr">
              <a:spcBef>
                <a:spcPts val="0"/>
              </a:spcBef>
              <a:spcAft>
                <a:spcPts val="0"/>
              </a:spcAft>
              <a:buNone/>
            </a:pPr>
            <a:r>
              <a:rPr lang="en"/>
              <a:t>Radhika Shroff</a:t>
            </a:r>
          </a:p>
          <a:p>
            <a:pPr lvl="0" rtl="0" algn="ctr">
              <a:spcBef>
                <a:spcPts val="0"/>
              </a:spcBef>
              <a:buNone/>
            </a:pPr>
            <a:r>
              <a:t/>
            </a:r>
            <a:endParaRPr b="1" sz="2400"/>
          </a:p>
          <a:p>
            <a:pPr lvl="0" rtl="0" algn="r">
              <a:spcBef>
                <a:spcPts val="0"/>
              </a:spcBef>
              <a:spcAft>
                <a:spcPts val="0"/>
              </a:spcAft>
              <a:buNone/>
            </a:pPr>
            <a:r>
              <a:t/>
            </a:r>
            <a:endParaRPr sz="1800"/>
          </a:p>
          <a:p>
            <a:pPr lvl="0" rtl="0" algn="r">
              <a:spcBef>
                <a:spcPts val="0"/>
              </a:spcBef>
              <a:buNone/>
            </a:pPr>
            <a:r>
              <a:rPr lang="en" sz="2400"/>
              <a:t> </a:t>
            </a:r>
          </a:p>
          <a:p>
            <a:pPr lvl="0" rtl="0" algn="r">
              <a:spcBef>
                <a:spcPts val="0"/>
              </a:spcBef>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97000"/>
            <a:ext cx="4129800" cy="783000"/>
          </a:xfrm>
          <a:prstGeom prst="rect">
            <a:avLst/>
          </a:prstGeom>
        </p:spPr>
        <p:txBody>
          <a:bodyPr anchorCtr="0" anchor="b" bIns="91425" lIns="91425" rIns="91425" tIns="91425">
            <a:noAutofit/>
          </a:bodyPr>
          <a:lstStyle/>
          <a:p>
            <a:pPr lvl="0">
              <a:spcBef>
                <a:spcPts val="0"/>
              </a:spcBef>
              <a:buNone/>
            </a:pPr>
            <a:r>
              <a:rPr lang="en" sz="3000"/>
              <a:t>PERFORMANCE STATISTICS</a:t>
            </a:r>
          </a:p>
        </p:txBody>
      </p:sp>
      <p:pic>
        <p:nvPicPr>
          <p:cNvPr id="119" name="Shape 119"/>
          <p:cNvPicPr preferRelativeResize="0"/>
          <p:nvPr/>
        </p:nvPicPr>
        <p:blipFill>
          <a:blip r:embed="rId3">
            <a:alphaModFix/>
          </a:blip>
          <a:stretch>
            <a:fillRect/>
          </a:stretch>
        </p:blipFill>
        <p:spPr>
          <a:xfrm>
            <a:off x="311700" y="1215000"/>
            <a:ext cx="8085475" cy="3400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45700" y="243000"/>
            <a:ext cx="2808000" cy="729000"/>
          </a:xfrm>
          <a:prstGeom prst="rect">
            <a:avLst/>
          </a:prstGeom>
        </p:spPr>
        <p:txBody>
          <a:bodyPr anchorCtr="0" anchor="b" bIns="91425" lIns="91425" rIns="91425" tIns="91425">
            <a:noAutofit/>
          </a:bodyPr>
          <a:lstStyle/>
          <a:p>
            <a:pPr lvl="0">
              <a:spcBef>
                <a:spcPts val="0"/>
              </a:spcBef>
              <a:buNone/>
            </a:pPr>
            <a:r>
              <a:rPr lang="en" sz="3000"/>
              <a:t>LOAD BALANCER</a:t>
            </a:r>
          </a:p>
        </p:txBody>
      </p:sp>
      <p:pic>
        <p:nvPicPr>
          <p:cNvPr id="125" name="Shape 125"/>
          <p:cNvPicPr preferRelativeResize="0"/>
          <p:nvPr/>
        </p:nvPicPr>
        <p:blipFill>
          <a:blip r:embed="rId3">
            <a:alphaModFix/>
          </a:blip>
          <a:stretch>
            <a:fillRect/>
          </a:stretch>
        </p:blipFill>
        <p:spPr>
          <a:xfrm>
            <a:off x="445499" y="1277325"/>
            <a:ext cx="8464625" cy="3647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97000"/>
            <a:ext cx="2808000" cy="755700"/>
          </a:xfrm>
          <a:prstGeom prst="rect">
            <a:avLst/>
          </a:prstGeom>
        </p:spPr>
        <p:txBody>
          <a:bodyPr anchorCtr="0" anchor="b" bIns="91425" lIns="91425" rIns="91425" tIns="91425">
            <a:noAutofit/>
          </a:bodyPr>
          <a:lstStyle/>
          <a:p>
            <a:pPr lvl="0">
              <a:spcBef>
                <a:spcPts val="0"/>
              </a:spcBef>
              <a:buNone/>
            </a:pPr>
            <a:r>
              <a:rPr lang="en" sz="3000"/>
              <a:t>AUTO SCALING</a:t>
            </a:r>
          </a:p>
        </p:txBody>
      </p:sp>
      <p:pic>
        <p:nvPicPr>
          <p:cNvPr id="131" name="Shape 131"/>
          <p:cNvPicPr preferRelativeResize="0"/>
          <p:nvPr/>
        </p:nvPicPr>
        <p:blipFill>
          <a:blip r:embed="rId3">
            <a:alphaModFix/>
          </a:blip>
          <a:stretch>
            <a:fillRect/>
          </a:stretch>
        </p:blipFill>
        <p:spPr>
          <a:xfrm>
            <a:off x="152400" y="1463700"/>
            <a:ext cx="8839197" cy="30469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95025"/>
            <a:ext cx="2808000" cy="755700"/>
          </a:xfrm>
          <a:prstGeom prst="rect">
            <a:avLst/>
          </a:prstGeom>
        </p:spPr>
        <p:txBody>
          <a:bodyPr anchorCtr="0" anchor="b" bIns="91425" lIns="91425" rIns="91425" tIns="91425">
            <a:noAutofit/>
          </a:bodyPr>
          <a:lstStyle/>
          <a:p>
            <a:pPr lvl="0">
              <a:spcBef>
                <a:spcPts val="0"/>
              </a:spcBef>
              <a:buNone/>
            </a:pPr>
            <a:r>
              <a:rPr lang="en" sz="3000"/>
              <a:t>COST STATISTICS</a:t>
            </a:r>
          </a:p>
        </p:txBody>
      </p:sp>
      <p:sp>
        <p:nvSpPr>
          <p:cNvPr id="137" name="Shape 137"/>
          <p:cNvSpPr txBox="1"/>
          <p:nvPr>
            <p:ph idx="1" type="body"/>
          </p:nvPr>
        </p:nvSpPr>
        <p:spPr>
          <a:xfrm>
            <a:off x="311700" y="1325300"/>
            <a:ext cx="2808000" cy="3287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SzPct val="100000"/>
              <a:buChar char="●"/>
            </a:pPr>
            <a:r>
              <a:rPr lang="en" sz="1800"/>
              <a:t>Our estimated cost for the application comes out to be $36.60 which comes out to be $219.6 for 6 months.</a:t>
            </a:r>
          </a:p>
        </p:txBody>
      </p:sp>
      <p:pic>
        <p:nvPicPr>
          <p:cNvPr id="138" name="Shape 138"/>
          <p:cNvPicPr preferRelativeResize="0"/>
          <p:nvPr/>
        </p:nvPicPr>
        <p:blipFill>
          <a:blip r:embed="rId3">
            <a:alphaModFix/>
          </a:blip>
          <a:stretch>
            <a:fillRect/>
          </a:stretch>
        </p:blipFill>
        <p:spPr>
          <a:xfrm>
            <a:off x="3119700" y="1325300"/>
            <a:ext cx="5719499" cy="3395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295025"/>
            <a:ext cx="2808000" cy="755700"/>
          </a:xfrm>
          <a:prstGeom prst="rect">
            <a:avLst/>
          </a:prstGeom>
        </p:spPr>
        <p:txBody>
          <a:bodyPr anchorCtr="0" anchor="b" bIns="91425" lIns="91425" rIns="91425" tIns="91425">
            <a:noAutofit/>
          </a:bodyPr>
          <a:lstStyle/>
          <a:p>
            <a:pPr lvl="0" rtl="0">
              <a:spcBef>
                <a:spcPts val="0"/>
              </a:spcBef>
              <a:buNone/>
            </a:pPr>
            <a:r>
              <a:rPr lang="en" sz="3000"/>
              <a:t>REFERENCES</a:t>
            </a:r>
          </a:p>
        </p:txBody>
      </p:sp>
      <p:sp>
        <p:nvSpPr>
          <p:cNvPr id="144" name="Shape 144"/>
          <p:cNvSpPr txBox="1"/>
          <p:nvPr>
            <p:ph idx="1" type="body"/>
          </p:nvPr>
        </p:nvSpPr>
        <p:spPr>
          <a:xfrm>
            <a:off x="392700" y="1134000"/>
            <a:ext cx="8098800" cy="3393000"/>
          </a:xfrm>
          <a:prstGeom prst="rect">
            <a:avLst/>
          </a:prstGeom>
        </p:spPr>
        <p:txBody>
          <a:bodyPr anchorCtr="0" anchor="t" bIns="91425" lIns="91425" rIns="91425" tIns="91425">
            <a:noAutofit/>
          </a:bodyPr>
          <a:lstStyle/>
          <a:p>
            <a:pPr indent="-342900" lvl="0" marL="457200" rtl="0">
              <a:lnSpc>
                <a:spcPct val="130000"/>
              </a:lnSpc>
              <a:spcBef>
                <a:spcPts val="1000"/>
              </a:spcBef>
              <a:spcAft>
                <a:spcPts val="0"/>
              </a:spcAft>
              <a:buClr>
                <a:srgbClr val="EFEFEF"/>
              </a:buClr>
              <a:buSzPct val="100000"/>
              <a:buFont typeface="Droid Serif"/>
              <a:buAutoNum type="arabicPeriod"/>
            </a:pPr>
            <a:r>
              <a:rPr lang="en" sz="1800">
                <a:hlinkClick r:id="rId3"/>
              </a:rPr>
              <a:t>http://google.com</a:t>
            </a:r>
          </a:p>
          <a:p>
            <a:pPr indent="-342900" lvl="0" marL="457200" rtl="0">
              <a:lnSpc>
                <a:spcPct val="130000"/>
              </a:lnSpc>
              <a:spcBef>
                <a:spcPts val="1000"/>
              </a:spcBef>
              <a:spcAft>
                <a:spcPts val="0"/>
              </a:spcAft>
              <a:buClr>
                <a:srgbClr val="EFEFEF"/>
              </a:buClr>
              <a:buSzPct val="100000"/>
              <a:buFont typeface="Droid Serif"/>
              <a:buAutoNum type="arabicPeriod"/>
            </a:pPr>
            <a:r>
              <a:rPr lang="en" sz="1800">
                <a:hlinkClick r:id="rId4"/>
              </a:rPr>
              <a:t>https://aws.amazon.com/documentation/</a:t>
            </a:r>
          </a:p>
          <a:p>
            <a:pPr indent="-342900" lvl="0" marL="457200" rtl="0">
              <a:lnSpc>
                <a:spcPct val="130000"/>
              </a:lnSpc>
              <a:spcBef>
                <a:spcPts val="1000"/>
              </a:spcBef>
              <a:spcAft>
                <a:spcPts val="0"/>
              </a:spcAft>
              <a:buClr>
                <a:srgbClr val="EFEFEF"/>
              </a:buClr>
              <a:buSzPct val="100000"/>
              <a:buFont typeface="Droid Serif"/>
              <a:buAutoNum type="arabicPeriod"/>
            </a:pPr>
            <a:r>
              <a:rPr lang="en" sz="1800">
                <a:hlinkClick r:id="rId5"/>
              </a:rPr>
              <a:t>https://en.wikipedia.org/wiki</a:t>
            </a:r>
            <a:r>
              <a:rPr lang="en" sz="1800"/>
              <a:t>/</a:t>
            </a:r>
          </a:p>
          <a:p>
            <a:pPr indent="-342900" lvl="0" marL="457200" rtl="0">
              <a:lnSpc>
                <a:spcPct val="130000"/>
              </a:lnSpc>
              <a:spcBef>
                <a:spcPts val="1000"/>
              </a:spcBef>
              <a:spcAft>
                <a:spcPts val="0"/>
              </a:spcAft>
              <a:buClr>
                <a:srgbClr val="EFEFEF"/>
              </a:buClr>
              <a:buSzPct val="100000"/>
              <a:buFont typeface="Droid Serif"/>
              <a:buAutoNum type="arabicPeriod"/>
            </a:pPr>
            <a:r>
              <a:rPr lang="en" sz="1800">
                <a:hlinkClick r:id="rId6"/>
              </a:rPr>
              <a:t>http://docs.aws.amazon.com/AmazonVPC/latest/UserGuide/VPC_Scenario2.html</a:t>
            </a:r>
          </a:p>
          <a:p>
            <a:pPr indent="-342900" lvl="0" marL="457200" rtl="0">
              <a:lnSpc>
                <a:spcPct val="130000"/>
              </a:lnSpc>
              <a:spcBef>
                <a:spcPts val="1000"/>
              </a:spcBef>
              <a:spcAft>
                <a:spcPts val="0"/>
              </a:spcAft>
              <a:buClr>
                <a:srgbClr val="EFEFEF"/>
              </a:buClr>
              <a:buSzPct val="100000"/>
              <a:buFont typeface="Droid Serif"/>
              <a:buAutoNum type="arabicPeriod"/>
            </a:pPr>
            <a:r>
              <a:rPr lang="en" sz="1800"/>
              <a:t>E. F. Codd, "A relational model of data for large shared data banks," in Communications of ACM, San Jose, 1970.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284700" y="133025"/>
            <a:ext cx="2808000" cy="755700"/>
          </a:xfrm>
          <a:prstGeom prst="rect">
            <a:avLst/>
          </a:prstGeom>
        </p:spPr>
        <p:txBody>
          <a:bodyPr anchorCtr="0" anchor="b" bIns="91425" lIns="91425" rIns="91425" tIns="91425">
            <a:noAutofit/>
          </a:bodyPr>
          <a:lstStyle/>
          <a:p>
            <a:pPr lvl="0" rtl="0">
              <a:spcBef>
                <a:spcPts val="0"/>
              </a:spcBef>
              <a:buNone/>
            </a:pPr>
            <a:r>
              <a:rPr lang="en" sz="3000"/>
              <a:t>CONCLUSION</a:t>
            </a:r>
          </a:p>
        </p:txBody>
      </p:sp>
      <p:sp>
        <p:nvSpPr>
          <p:cNvPr id="150" name="Shape 150"/>
          <p:cNvSpPr txBox="1"/>
          <p:nvPr>
            <p:ph idx="1" type="body"/>
          </p:nvPr>
        </p:nvSpPr>
        <p:spPr>
          <a:xfrm>
            <a:off x="365700" y="810000"/>
            <a:ext cx="8098800" cy="3969000"/>
          </a:xfrm>
          <a:prstGeom prst="rect">
            <a:avLst/>
          </a:prstGeom>
        </p:spPr>
        <p:txBody>
          <a:bodyPr anchorCtr="0" anchor="t" bIns="91425" lIns="91425" rIns="91425" tIns="91425">
            <a:noAutofit/>
          </a:bodyPr>
          <a:lstStyle/>
          <a:p>
            <a:pPr indent="-342900" lvl="0" marL="457200" rtl="0">
              <a:lnSpc>
                <a:spcPct val="130000"/>
              </a:lnSpc>
              <a:spcBef>
                <a:spcPts val="1000"/>
              </a:spcBef>
              <a:spcAft>
                <a:spcPts val="0"/>
              </a:spcAft>
              <a:buClr>
                <a:srgbClr val="EFEFEF"/>
              </a:buClr>
              <a:buSzPct val="100000"/>
              <a:buFont typeface="Droid Serif"/>
              <a:buAutoNum type="arabicPeriod"/>
            </a:pPr>
            <a:r>
              <a:rPr lang="en" sz="1800"/>
              <a:t>Developed and deployed a blogging application on AWS. </a:t>
            </a:r>
          </a:p>
          <a:p>
            <a:pPr indent="-342900" lvl="0" marL="457200" rtl="0">
              <a:lnSpc>
                <a:spcPct val="130000"/>
              </a:lnSpc>
              <a:spcBef>
                <a:spcPts val="1000"/>
              </a:spcBef>
              <a:spcAft>
                <a:spcPts val="0"/>
              </a:spcAft>
              <a:buClr>
                <a:srgbClr val="EFEFEF"/>
              </a:buClr>
              <a:buSzPct val="100000"/>
              <a:buFont typeface="Droid Serif"/>
              <a:buAutoNum type="arabicPeriod"/>
            </a:pPr>
            <a:r>
              <a:rPr lang="en" sz="1800"/>
              <a:t>Implemented cloud architecture using AWS services like EC2 instances, DynamoDB, Load Balancers, Auto Scaling, VPC. that served variety of purposes. </a:t>
            </a:r>
          </a:p>
          <a:p>
            <a:pPr indent="-342900" lvl="0" marL="457200" rtl="0">
              <a:lnSpc>
                <a:spcPct val="130000"/>
              </a:lnSpc>
              <a:spcBef>
                <a:spcPts val="1000"/>
              </a:spcBef>
              <a:spcAft>
                <a:spcPts val="0"/>
              </a:spcAft>
              <a:buClr>
                <a:srgbClr val="EFEFEF"/>
              </a:buClr>
              <a:buSzPct val="100000"/>
              <a:buFont typeface="Droid Serif"/>
              <a:buAutoNum type="arabicPeriod"/>
            </a:pPr>
            <a:r>
              <a:rPr lang="en" sz="1800"/>
              <a:t>VPC improved the overall security of the application while DynamoDB acted as the backbone of the application enabling us to have a secure and scalable data store.</a:t>
            </a:r>
          </a:p>
          <a:p>
            <a:pPr indent="-342900" lvl="0" marL="457200" rtl="0">
              <a:lnSpc>
                <a:spcPct val="130000"/>
              </a:lnSpc>
              <a:spcBef>
                <a:spcPts val="1000"/>
              </a:spcBef>
              <a:spcAft>
                <a:spcPts val="0"/>
              </a:spcAft>
              <a:buSzPct val="100000"/>
              <a:buAutoNum type="arabicPeriod"/>
            </a:pPr>
            <a:r>
              <a:rPr lang="en" sz="1800"/>
              <a:t>Used simply month calculator feature that helped us to identify areas of development and allows us to choose the services only that we like to pay for and reduce our monthly costs for our application.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1984500" y="1593000"/>
            <a:ext cx="4995000" cy="1566000"/>
          </a:xfrm>
          <a:prstGeom prst="rect">
            <a:avLst/>
          </a:prstGeom>
        </p:spPr>
        <p:txBody>
          <a:bodyPr anchorCtr="0" anchor="b" bIns="91425" lIns="91425" rIns="91425" tIns="91425">
            <a:noAutofit/>
          </a:bodyPr>
          <a:lstStyle/>
          <a:p>
            <a:pPr lvl="0" algn="ctr">
              <a:spcBef>
                <a:spcPts val="0"/>
              </a:spcBef>
              <a:buNone/>
            </a:pPr>
            <a:r>
              <a:rPr b="1" i="1" lang="en" sz="720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BRIEF OVERVIEW</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Blog-It is a application that would allow users to create blog in a secure and robust environment.</a:t>
            </a:r>
          </a:p>
          <a:p>
            <a:pPr indent="-228600" lvl="0" marL="457200" rtl="0">
              <a:spcBef>
                <a:spcPts val="0"/>
              </a:spcBef>
              <a:buChar char="●"/>
            </a:pPr>
            <a:r>
              <a:rPr lang="en"/>
              <a:t>Purpose of this project is to deploy it on AWS cloud wherein reducing a major load on our local servers. </a:t>
            </a:r>
          </a:p>
          <a:p>
            <a:pPr indent="-228600" lvl="0" marL="457200" rtl="0">
              <a:spcBef>
                <a:spcPts val="0"/>
              </a:spcBef>
              <a:buChar char="●"/>
            </a:pPr>
            <a:r>
              <a:rPr lang="en"/>
              <a:t>Allows to scale the server according to user traffic, hence avoiding latency and bottlenecks.</a:t>
            </a:r>
          </a:p>
          <a:p>
            <a:pPr indent="-228600" lvl="0" marL="457200" rtl="0">
              <a:spcBef>
                <a:spcPts val="0"/>
              </a:spcBef>
              <a:buChar char="●"/>
            </a:pPr>
            <a:r>
              <a:rPr lang="en"/>
              <a:t>Therefore, providing IAAS to host our applications on cloud.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TECHNOLOGIES USED</a:t>
            </a:r>
          </a:p>
        </p:txBody>
      </p:sp>
      <p:sp>
        <p:nvSpPr>
          <p:cNvPr id="72" name="Shape 72"/>
          <p:cNvSpPr txBox="1"/>
          <p:nvPr>
            <p:ph idx="1" type="body"/>
          </p:nvPr>
        </p:nvSpPr>
        <p:spPr>
          <a:xfrm>
            <a:off x="311700" y="1152475"/>
            <a:ext cx="4183800" cy="37884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Spring Boot </a:t>
            </a:r>
          </a:p>
          <a:p>
            <a:pPr indent="-342900" lvl="0" marL="457200" rtl="0">
              <a:spcBef>
                <a:spcPts val="0"/>
              </a:spcBef>
              <a:buSzPct val="100000"/>
              <a:buChar char="●"/>
            </a:pPr>
            <a:r>
              <a:rPr lang="en" sz="1800"/>
              <a:t>JavaScript</a:t>
            </a:r>
          </a:p>
          <a:p>
            <a:pPr indent="-342900" lvl="0" marL="457200" rtl="0">
              <a:spcBef>
                <a:spcPts val="0"/>
              </a:spcBef>
              <a:buSzPct val="100000"/>
              <a:buChar char="●"/>
            </a:pPr>
            <a:r>
              <a:rPr lang="en" sz="1800"/>
              <a:t>Bootstrap</a:t>
            </a:r>
          </a:p>
          <a:p>
            <a:pPr indent="-342900" lvl="0" marL="457200" rtl="0">
              <a:spcBef>
                <a:spcPts val="0"/>
              </a:spcBef>
              <a:buSzPct val="100000"/>
              <a:buChar char="●"/>
            </a:pPr>
            <a:r>
              <a:rPr lang="en" sz="1800"/>
              <a:t>JQuery</a:t>
            </a:r>
          </a:p>
          <a:p>
            <a:pPr indent="-342900" lvl="0" marL="457200" rtl="0">
              <a:spcBef>
                <a:spcPts val="0"/>
              </a:spcBef>
              <a:buSzPct val="100000"/>
              <a:buChar char="●"/>
            </a:pPr>
            <a:r>
              <a:rPr lang="en" sz="1800"/>
              <a:t>Thymeleaf</a:t>
            </a:r>
          </a:p>
          <a:p>
            <a:pPr indent="-342900" lvl="0" marL="457200" rtl="0">
              <a:spcBef>
                <a:spcPts val="0"/>
              </a:spcBef>
              <a:buSzPct val="100000"/>
              <a:buChar char="●"/>
            </a:pPr>
            <a:r>
              <a:rPr lang="en" sz="1800"/>
              <a:t>CSS3</a:t>
            </a:r>
          </a:p>
          <a:p>
            <a:pPr indent="-342900" lvl="0" marL="457200" rtl="0">
              <a:spcBef>
                <a:spcPts val="0"/>
              </a:spcBef>
              <a:buSzPct val="100000"/>
              <a:buChar char="●"/>
            </a:pPr>
            <a:r>
              <a:rPr lang="en" sz="1800"/>
              <a:t>Ajax</a:t>
            </a:r>
          </a:p>
          <a:p>
            <a:pPr indent="-342900" lvl="0" marL="457200" rtl="0">
              <a:spcBef>
                <a:spcPts val="0"/>
              </a:spcBef>
              <a:buSzPct val="100000"/>
              <a:buChar char="●"/>
            </a:pPr>
            <a:r>
              <a:rPr lang="en" sz="1800"/>
              <a:t>Amazon EC2</a:t>
            </a:r>
          </a:p>
          <a:p>
            <a:pPr indent="-342900" lvl="0" marL="457200" rtl="0">
              <a:spcBef>
                <a:spcPts val="0"/>
              </a:spcBef>
              <a:buSzPct val="100000"/>
              <a:buChar char="●"/>
            </a:pPr>
            <a:r>
              <a:rPr lang="en" sz="1800"/>
              <a:t>Elastic Beanstalk</a:t>
            </a:r>
          </a:p>
          <a:p>
            <a:pPr indent="-342900" lvl="0" marL="457200">
              <a:spcBef>
                <a:spcPts val="0"/>
              </a:spcBef>
              <a:buSzPct val="100000"/>
              <a:buChar char="●"/>
            </a:pPr>
            <a:r>
              <a:rPr lang="en" sz="1800"/>
              <a:t>Dynamo DB</a:t>
            </a:r>
          </a:p>
        </p:txBody>
      </p:sp>
      <p:sp>
        <p:nvSpPr>
          <p:cNvPr id="73" name="Shape 73"/>
          <p:cNvSpPr txBox="1"/>
          <p:nvPr>
            <p:ph idx="2" type="body"/>
          </p:nvPr>
        </p:nvSpPr>
        <p:spPr>
          <a:xfrm>
            <a:off x="4832250" y="1152625"/>
            <a:ext cx="3999900" cy="3416400"/>
          </a:xfrm>
          <a:prstGeom prst="rect">
            <a:avLst/>
          </a:prstGeom>
          <a:solidFill>
            <a:srgbClr val="EFEFEF"/>
          </a:solidFill>
        </p:spPr>
        <p:txBody>
          <a:bodyPr anchorCtr="0" anchor="t" bIns="91425" lIns="91425" rIns="91425" tIns="91425">
            <a:noAutofit/>
          </a:bodyPr>
          <a:lstStyle/>
          <a:p>
            <a:pPr lvl="0">
              <a:spcBef>
                <a:spcPts val="0"/>
              </a:spcBef>
              <a:buNone/>
            </a:pPr>
            <a:r>
              <a:t/>
            </a:r>
            <a:endParaRPr/>
          </a:p>
        </p:txBody>
      </p:sp>
      <p:pic>
        <p:nvPicPr>
          <p:cNvPr descr="blog.jpeg" id="74" name="Shape 74"/>
          <p:cNvPicPr preferRelativeResize="0"/>
          <p:nvPr/>
        </p:nvPicPr>
        <p:blipFill>
          <a:blip r:embed="rId3">
            <a:alphaModFix/>
          </a:blip>
          <a:stretch>
            <a:fillRect/>
          </a:stretch>
        </p:blipFill>
        <p:spPr>
          <a:xfrm>
            <a:off x="4740300" y="1152625"/>
            <a:ext cx="4183799"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lgn="l">
              <a:spcBef>
                <a:spcPts val="0"/>
              </a:spcBef>
              <a:buNone/>
            </a:pPr>
            <a:r>
              <a:rPr lang="en"/>
              <a:t>APPLICATION FLOW</a:t>
            </a:r>
          </a:p>
        </p:txBody>
      </p:sp>
      <p:sp>
        <p:nvSpPr>
          <p:cNvPr id="80" name="Shape 80"/>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sp>
        <p:nvSpPr>
          <p:cNvPr id="81" name="Shape 81"/>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2" name="Shape 82"/>
          <p:cNvPicPr preferRelativeResize="0"/>
          <p:nvPr/>
        </p:nvPicPr>
        <p:blipFill>
          <a:blip r:embed="rId3">
            <a:alphaModFix/>
          </a:blip>
          <a:stretch>
            <a:fillRect/>
          </a:stretch>
        </p:blipFill>
        <p:spPr>
          <a:xfrm>
            <a:off x="2266450" y="1262050"/>
            <a:ext cx="5315275" cy="3121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203700" y="114375"/>
            <a:ext cx="7867500" cy="592200"/>
          </a:xfrm>
          <a:prstGeom prst="rect">
            <a:avLst/>
          </a:prstGeom>
        </p:spPr>
        <p:txBody>
          <a:bodyPr anchorCtr="0" anchor="b" bIns="91425" lIns="91425" rIns="91425" tIns="91425">
            <a:noAutofit/>
          </a:bodyPr>
          <a:lstStyle/>
          <a:p>
            <a:pPr lvl="0" rtl="0">
              <a:spcBef>
                <a:spcPts val="0"/>
              </a:spcBef>
              <a:buNone/>
            </a:pPr>
            <a:r>
              <a:rPr lang="en" sz="3000"/>
              <a:t>ARCHITECTURE</a:t>
            </a:r>
          </a:p>
        </p:txBody>
      </p:sp>
      <p:pic>
        <p:nvPicPr>
          <p:cNvPr descr="Architecture .png" id="88" name="Shape 88"/>
          <p:cNvPicPr preferRelativeResize="0"/>
          <p:nvPr/>
        </p:nvPicPr>
        <p:blipFill>
          <a:blip r:embed="rId3">
            <a:alphaModFix/>
          </a:blip>
          <a:stretch>
            <a:fillRect/>
          </a:stretch>
        </p:blipFill>
        <p:spPr>
          <a:xfrm>
            <a:off x="2468049" y="617775"/>
            <a:ext cx="4322450" cy="441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177600"/>
            <a:ext cx="6586800" cy="755700"/>
          </a:xfrm>
          <a:prstGeom prst="rect">
            <a:avLst/>
          </a:prstGeom>
        </p:spPr>
        <p:txBody>
          <a:bodyPr anchorCtr="0" anchor="b" bIns="91425" lIns="91425" rIns="91425" tIns="91425">
            <a:noAutofit/>
          </a:bodyPr>
          <a:lstStyle/>
          <a:p>
            <a:pPr lvl="0">
              <a:spcBef>
                <a:spcPts val="0"/>
              </a:spcBef>
              <a:buNone/>
            </a:pPr>
            <a:r>
              <a:rPr lang="en" sz="3000"/>
              <a:t>ARCHITECTURE (contd.)</a:t>
            </a:r>
          </a:p>
        </p:txBody>
      </p:sp>
      <p:sp>
        <p:nvSpPr>
          <p:cNvPr id="94" name="Shape 94"/>
          <p:cNvSpPr txBox="1"/>
          <p:nvPr>
            <p:ph idx="1" type="body"/>
          </p:nvPr>
        </p:nvSpPr>
        <p:spPr>
          <a:xfrm>
            <a:off x="311700" y="999000"/>
            <a:ext cx="8314800" cy="35700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Architecture involves creation of VPC, creation of public subnet and private subnet.</a:t>
            </a:r>
          </a:p>
          <a:p>
            <a:pPr indent="-342900" lvl="0" marL="457200" rtl="0">
              <a:spcBef>
                <a:spcPts val="0"/>
              </a:spcBef>
              <a:buSzPct val="100000"/>
              <a:buChar char="●"/>
            </a:pPr>
            <a:r>
              <a:rPr lang="en" sz="1800"/>
              <a:t>Public subnet includes NAT gateway along with the custom route table.</a:t>
            </a:r>
          </a:p>
          <a:p>
            <a:pPr indent="-342900" lvl="0" marL="457200" rtl="0">
              <a:spcBef>
                <a:spcPts val="0"/>
              </a:spcBef>
              <a:buSzPct val="100000"/>
              <a:buChar char="●"/>
            </a:pPr>
            <a:r>
              <a:rPr lang="en" sz="1800"/>
              <a:t>Private subnet includes instances and auto scaling group along with main route table.</a:t>
            </a:r>
          </a:p>
          <a:p>
            <a:pPr indent="-342900" lvl="0" marL="457200" rtl="0">
              <a:spcBef>
                <a:spcPts val="0"/>
              </a:spcBef>
              <a:buSzPct val="100000"/>
              <a:buChar char="●"/>
            </a:pPr>
            <a:r>
              <a:rPr lang="en" sz="1800"/>
              <a:t>DynamoDB requests are handled by VPC endpoint making the request secure.</a:t>
            </a:r>
          </a:p>
          <a:p>
            <a:pPr indent="-342900" lvl="0" marL="457200" rtl="0">
              <a:spcBef>
                <a:spcPts val="0"/>
              </a:spcBef>
              <a:buSzPct val="100000"/>
              <a:buChar char="●"/>
            </a:pPr>
            <a:r>
              <a:rPr lang="en" sz="1800"/>
              <a:t>Also included elastic load balancer that would distribute the load through NACL to the availability zones.</a:t>
            </a:r>
          </a:p>
          <a:p>
            <a:pPr indent="-342900" lvl="0" marL="457200" rtl="0">
              <a:spcBef>
                <a:spcPts val="0"/>
              </a:spcBef>
              <a:buSzPct val="100000"/>
              <a:buChar char="●"/>
            </a:pPr>
            <a:r>
              <a:rPr lang="en" sz="1800"/>
              <a:t>Included features like alarm and cloud watch.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19700" y="312600"/>
            <a:ext cx="3940800" cy="755700"/>
          </a:xfrm>
          <a:prstGeom prst="rect">
            <a:avLst/>
          </a:prstGeom>
        </p:spPr>
        <p:txBody>
          <a:bodyPr anchorCtr="0" anchor="b" bIns="91425" lIns="91425" rIns="91425" tIns="91425">
            <a:noAutofit/>
          </a:bodyPr>
          <a:lstStyle/>
          <a:p>
            <a:pPr lvl="0">
              <a:spcBef>
                <a:spcPts val="0"/>
              </a:spcBef>
              <a:buNone/>
            </a:pPr>
            <a:r>
              <a:rPr lang="en" sz="3000"/>
              <a:t>SECURITY FEATURES</a:t>
            </a:r>
          </a:p>
        </p:txBody>
      </p:sp>
      <p:sp>
        <p:nvSpPr>
          <p:cNvPr id="100" name="Shape 100"/>
          <p:cNvSpPr txBox="1"/>
          <p:nvPr>
            <p:ph idx="1" type="body"/>
          </p:nvPr>
        </p:nvSpPr>
        <p:spPr>
          <a:xfrm>
            <a:off x="419700" y="1443600"/>
            <a:ext cx="7154400" cy="3179400"/>
          </a:xfrm>
          <a:prstGeom prst="rect">
            <a:avLst/>
          </a:prstGeom>
        </p:spPr>
        <p:txBody>
          <a:bodyPr anchorCtr="0" anchor="t" bIns="91425" lIns="91425" rIns="91425" tIns="91425">
            <a:noAutofit/>
          </a:bodyPr>
          <a:lstStyle/>
          <a:p>
            <a:pPr indent="-342900" lvl="0" marL="457200" rtl="0">
              <a:spcBef>
                <a:spcPts val="0"/>
              </a:spcBef>
              <a:buSzPct val="100000"/>
            </a:pPr>
            <a:r>
              <a:rPr lang="en" sz="1800"/>
              <a:t>Access Token</a:t>
            </a:r>
          </a:p>
          <a:p>
            <a:pPr indent="-342900" lvl="0" marL="457200" rtl="0">
              <a:spcBef>
                <a:spcPts val="0"/>
              </a:spcBef>
              <a:buSzPct val="100000"/>
            </a:pPr>
            <a:r>
              <a:rPr lang="en" sz="1800"/>
              <a:t>Password Encryption</a:t>
            </a:r>
          </a:p>
          <a:p>
            <a:pPr indent="-342900" lvl="0" marL="457200" rtl="0">
              <a:spcBef>
                <a:spcPts val="0"/>
              </a:spcBef>
              <a:buSzPct val="100000"/>
            </a:pPr>
            <a:r>
              <a:rPr lang="en" sz="1800"/>
              <a:t>Validations</a:t>
            </a:r>
          </a:p>
          <a:p>
            <a:pPr indent="-342900" lvl="0" marL="457200">
              <a:spcBef>
                <a:spcPts val="0"/>
              </a:spcBef>
              <a:buSzPct val="100000"/>
            </a:pPr>
            <a:r>
              <a:rPr lang="en" sz="1800"/>
              <a:t>Session Management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16500" y="285600"/>
            <a:ext cx="8491200" cy="755700"/>
          </a:xfrm>
          <a:prstGeom prst="rect">
            <a:avLst/>
          </a:prstGeom>
        </p:spPr>
        <p:txBody>
          <a:bodyPr anchorCtr="0" anchor="b" bIns="91425" lIns="91425" rIns="91425" tIns="91425">
            <a:noAutofit/>
          </a:bodyPr>
          <a:lstStyle/>
          <a:p>
            <a:pPr lvl="0">
              <a:spcBef>
                <a:spcPts val="0"/>
              </a:spcBef>
              <a:buNone/>
            </a:pPr>
            <a:r>
              <a:rPr lang="en" sz="3000"/>
              <a:t>DYNAMODB</a:t>
            </a:r>
          </a:p>
        </p:txBody>
      </p:sp>
      <p:sp>
        <p:nvSpPr>
          <p:cNvPr id="106" name="Shape 106"/>
          <p:cNvSpPr txBox="1"/>
          <p:nvPr>
            <p:ph idx="1" type="body"/>
          </p:nvPr>
        </p:nvSpPr>
        <p:spPr>
          <a:xfrm>
            <a:off x="416500" y="1389800"/>
            <a:ext cx="7845300" cy="3179400"/>
          </a:xfrm>
          <a:prstGeom prst="rect">
            <a:avLst/>
          </a:prstGeom>
        </p:spPr>
        <p:txBody>
          <a:bodyPr anchorCtr="0" anchor="t" bIns="91425" lIns="91425" rIns="91425" tIns="91425">
            <a:noAutofit/>
          </a:bodyPr>
          <a:lstStyle/>
          <a:p>
            <a:pPr indent="-342900" lvl="0" marL="457200" rtl="0">
              <a:spcBef>
                <a:spcPts val="0"/>
              </a:spcBef>
              <a:buSzPct val="100000"/>
            </a:pPr>
            <a:r>
              <a:rPr lang="en" sz="1800"/>
              <a:t>Incorporated DynamoDB in the architecture</a:t>
            </a:r>
          </a:p>
          <a:p>
            <a:pPr indent="-342900" lvl="0" marL="457200" rtl="0">
              <a:spcBef>
                <a:spcPts val="0"/>
              </a:spcBef>
              <a:buSzPct val="100000"/>
            </a:pPr>
            <a:r>
              <a:rPr lang="en" sz="1800"/>
              <a:t>DynamoDB is a fast, secure and scalable data store</a:t>
            </a:r>
          </a:p>
          <a:p>
            <a:pPr indent="-342900" lvl="0" marL="457200" rtl="0">
              <a:spcBef>
                <a:spcPts val="0"/>
              </a:spcBef>
              <a:buSzPct val="100000"/>
            </a:pPr>
            <a:r>
              <a:rPr lang="en" sz="1800"/>
              <a:t>DynamoDB is backed with Amazon AWS’ robust infrastructure</a:t>
            </a:r>
          </a:p>
          <a:p>
            <a:pPr indent="-342900" lvl="0" marL="457200" rtl="0">
              <a:spcBef>
                <a:spcPts val="0"/>
              </a:spcBef>
              <a:buSzPct val="100000"/>
            </a:pPr>
            <a:r>
              <a:rPr lang="en" sz="1800"/>
              <a:t>DynamoDB is reliable and is always available data store</a:t>
            </a:r>
          </a:p>
          <a:p>
            <a:pPr indent="-342900" lvl="0" marL="457200" rtl="0">
              <a:spcBef>
                <a:spcPts val="0"/>
              </a:spcBef>
              <a:buSzPct val="100000"/>
            </a:pPr>
            <a:r>
              <a:rPr lang="en" sz="1800"/>
              <a:t>It is very fast and easy to setup a DynamoDB on the AWS</a:t>
            </a:r>
          </a:p>
          <a:p>
            <a:pPr indent="-342900" lvl="0" marL="457200" rtl="0">
              <a:spcBef>
                <a:spcPts val="0"/>
              </a:spcBef>
              <a:buSzPct val="100000"/>
            </a:pPr>
            <a:r>
              <a:rPr lang="en" sz="1800"/>
              <a:t>Four parameters to connect to DynamoDB</a:t>
            </a:r>
          </a:p>
          <a:p>
            <a:pPr indent="-342900" lvl="1" marL="914400" rtl="0">
              <a:spcBef>
                <a:spcPts val="0"/>
              </a:spcBef>
              <a:buSzPct val="100000"/>
            </a:pPr>
            <a:r>
              <a:rPr lang="en" sz="1800"/>
              <a:t>Region</a:t>
            </a:r>
          </a:p>
          <a:p>
            <a:pPr indent="-342900" lvl="1" marL="914400" rtl="0">
              <a:spcBef>
                <a:spcPts val="0"/>
              </a:spcBef>
              <a:buSzPct val="100000"/>
            </a:pPr>
            <a:r>
              <a:rPr lang="en" sz="1800"/>
              <a:t>Endpoint</a:t>
            </a:r>
          </a:p>
          <a:p>
            <a:pPr indent="-342900" lvl="1" marL="914400" rtl="0">
              <a:spcBef>
                <a:spcPts val="0"/>
              </a:spcBef>
              <a:buSzPct val="100000"/>
            </a:pPr>
            <a:r>
              <a:rPr lang="en" sz="1800"/>
              <a:t>AWS access key id</a:t>
            </a:r>
          </a:p>
          <a:p>
            <a:pPr indent="-342900" lvl="1" marL="914400" rtl="0">
              <a:spcBef>
                <a:spcPts val="0"/>
              </a:spcBef>
              <a:buSzPct val="100000"/>
            </a:pPr>
            <a:r>
              <a:rPr lang="en" sz="1800"/>
              <a:t>AWS secret access key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32000"/>
            <a:ext cx="2808000" cy="513000"/>
          </a:xfrm>
          <a:prstGeom prst="rect">
            <a:avLst/>
          </a:prstGeom>
        </p:spPr>
        <p:txBody>
          <a:bodyPr anchorCtr="0" anchor="b" bIns="91425" lIns="91425" rIns="91425" tIns="91425">
            <a:noAutofit/>
          </a:bodyPr>
          <a:lstStyle/>
          <a:p>
            <a:pPr lvl="0">
              <a:spcBef>
                <a:spcPts val="0"/>
              </a:spcBef>
              <a:buNone/>
            </a:pPr>
            <a:r>
              <a:rPr lang="en" sz="3000"/>
              <a:t>LOAD TESTING</a:t>
            </a:r>
          </a:p>
        </p:txBody>
      </p:sp>
      <p:sp>
        <p:nvSpPr>
          <p:cNvPr id="112" name="Shape 112"/>
          <p:cNvSpPr txBox="1"/>
          <p:nvPr>
            <p:ph idx="1" type="body"/>
          </p:nvPr>
        </p:nvSpPr>
        <p:spPr>
          <a:xfrm>
            <a:off x="256500" y="1250750"/>
            <a:ext cx="2863200" cy="3318300"/>
          </a:xfrm>
          <a:prstGeom prst="rect">
            <a:avLst/>
          </a:prstGeom>
        </p:spPr>
        <p:txBody>
          <a:bodyPr anchorCtr="0" anchor="t" bIns="91425" lIns="91425" rIns="91425" tIns="91425">
            <a:noAutofit/>
          </a:bodyPr>
          <a:lstStyle/>
          <a:p>
            <a:pPr lvl="0">
              <a:spcBef>
                <a:spcPts val="0"/>
              </a:spcBef>
              <a:buNone/>
            </a:pPr>
            <a:r>
              <a:rPr lang="en" sz="1800"/>
              <a:t>JMeter is open source tool for load and performance testing. </a:t>
            </a:r>
          </a:p>
        </p:txBody>
      </p:sp>
      <p:pic>
        <p:nvPicPr>
          <p:cNvPr id="113" name="Shape 113"/>
          <p:cNvPicPr preferRelativeResize="0"/>
          <p:nvPr/>
        </p:nvPicPr>
        <p:blipFill>
          <a:blip r:embed="rId3">
            <a:alphaModFix/>
          </a:blip>
          <a:stretch>
            <a:fillRect/>
          </a:stretch>
        </p:blipFill>
        <p:spPr>
          <a:xfrm>
            <a:off x="3034100" y="1106999"/>
            <a:ext cx="6011924" cy="36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