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8"/>
  </p:notesMasterIdLst>
  <p:sldIdLst>
    <p:sldId id="441" r:id="rId5"/>
    <p:sldId id="442" r:id="rId6"/>
    <p:sldId id="447" r:id="rId7"/>
    <p:sldId id="457" r:id="rId8"/>
    <p:sldId id="443" r:id="rId9"/>
    <p:sldId id="452" r:id="rId10"/>
    <p:sldId id="451" r:id="rId11"/>
    <p:sldId id="453" r:id="rId12"/>
    <p:sldId id="454" r:id="rId13"/>
    <p:sldId id="455" r:id="rId14"/>
    <p:sldId id="456" r:id="rId15"/>
    <p:sldId id="458" r:id="rId16"/>
    <p:sldId id="459" r:id="rId17"/>
    <p:sldId id="461" r:id="rId18"/>
    <p:sldId id="460" r:id="rId19"/>
    <p:sldId id="444" r:id="rId20"/>
    <p:sldId id="445" r:id="rId21"/>
    <p:sldId id="446" r:id="rId22"/>
    <p:sldId id="448" r:id="rId23"/>
    <p:sldId id="449" r:id="rId24"/>
    <p:sldId id="450" r:id="rId25"/>
    <p:sldId id="462" r:id="rId26"/>
    <p:sldId id="463" r:id="rId2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79C"/>
    <a:srgbClr val="575756"/>
    <a:srgbClr val="F39200"/>
    <a:srgbClr val="4726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102" autoAdjust="0"/>
    <p:restoredTop sz="95373" autoAdjust="0"/>
  </p:normalViewPr>
  <p:slideViewPr>
    <p:cSldViewPr snapToGrid="0" snapToObjects="1" showGuides="1">
      <p:cViewPr>
        <p:scale>
          <a:sx n="60" d="100"/>
          <a:sy n="60" d="100"/>
        </p:scale>
        <p:origin x="509" y="542"/>
      </p:cViewPr>
      <p:guideLst>
        <p:guide orient="horz" pos="2160"/>
        <p:guide pos="3840"/>
      </p:guideLst>
    </p:cSldViewPr>
  </p:slideViewPr>
  <p:notesTextViewPr>
    <p:cViewPr>
      <p:scale>
        <a:sx n="1" d="1"/>
        <a:sy n="1" d="1"/>
      </p:scale>
      <p:origin x="0" y="0"/>
    </p:cViewPr>
  </p:notesTextViewPr>
  <p:sorterViewPr>
    <p:cViewPr>
      <p:scale>
        <a:sx n="100" d="100"/>
        <a:sy n="100" d="100"/>
      </p:scale>
      <p:origin x="0" y="-2259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4B872-E5DB-404B-B43D-34F136D0C43C}" type="datetimeFigureOut">
              <a:rPr lang="nl-NL" smtClean="0"/>
              <a:t>1-6-2021</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nl-NL"/>
              <a:t>Tekststijl van het model bewerken
Tweede niveau
Derde niveau
Vierde niveau
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79F352-ED85-1340-B4B7-D1DE9957CB70}" type="slidenum">
              <a:rPr lang="nl-NL" smtClean="0"/>
              <a:t>‹#›</a:t>
            </a:fld>
            <a:endParaRPr lang="nl-NL"/>
          </a:p>
        </p:txBody>
      </p:sp>
    </p:spTree>
    <p:extLst>
      <p:ext uri="{BB962C8B-B14F-4D97-AF65-F5344CB8AC3E}">
        <p14:creationId xmlns:p14="http://schemas.microsoft.com/office/powerpoint/2010/main" val="146548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astro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0C57BB-C1EA-4043-AB52-4E2109B563F1}"/>
              </a:ext>
            </a:extLst>
          </p:cNvPr>
          <p:cNvSpPr>
            <a:spLocks noGrp="1"/>
          </p:cNvSpPr>
          <p:nvPr>
            <p:ph type="title"/>
          </p:nvPr>
        </p:nvSpPr>
        <p:spPr>
          <a:xfrm>
            <a:off x="719999" y="558728"/>
            <a:ext cx="10822644" cy="660472"/>
          </a:xfrm>
          <a:prstGeom prst="rect">
            <a:avLst/>
          </a:prstGeom>
        </p:spPr>
        <p:txBody>
          <a:bodyPr/>
          <a:lstStyle>
            <a:lvl1pPr>
              <a:defRPr sz="3600" b="1" i="0" baseline="0">
                <a:solidFill>
                  <a:srgbClr val="575756"/>
                </a:solidFill>
              </a:defRPr>
            </a:lvl1pPr>
          </a:lstStyle>
          <a:p>
            <a:endParaRPr lang="nl-NL" dirty="0"/>
          </a:p>
        </p:txBody>
      </p:sp>
      <p:sp>
        <p:nvSpPr>
          <p:cNvPr id="4" name="Tijdelijke aanduiding voor tekst 3">
            <a:extLst>
              <a:ext uri="{FF2B5EF4-FFF2-40B4-BE49-F238E27FC236}">
                <a16:creationId xmlns:a16="http://schemas.microsoft.com/office/drawing/2014/main" id="{4A363250-9011-9644-8A11-1DD9F846D813}"/>
              </a:ext>
            </a:extLst>
          </p:cNvPr>
          <p:cNvSpPr>
            <a:spLocks noGrp="1"/>
          </p:cNvSpPr>
          <p:nvPr>
            <p:ph type="body" sz="quarter" idx="10" hasCustomPrompt="1"/>
          </p:nvPr>
        </p:nvSpPr>
        <p:spPr>
          <a:xfrm>
            <a:off x="720725" y="1511300"/>
            <a:ext cx="10821988" cy="4227513"/>
          </a:xfrm>
          <a:prstGeom prst="rect">
            <a:avLst/>
          </a:prstGeom>
        </p:spPr>
        <p:txBody>
          <a:bodyPr/>
          <a:lstStyle>
            <a:lvl1pPr marL="285750" indent="-285750">
              <a:buFont typeface="Arial" panose="020B0604020202020204" pitchFamily="34" charset="0"/>
              <a:buChar char="•"/>
              <a:defRPr sz="2800">
                <a:solidFill>
                  <a:srgbClr val="575756"/>
                </a:solidFill>
              </a:defRPr>
            </a:lvl1pPr>
            <a:lvl2pPr marL="628650" indent="-228600">
              <a:defRPr sz="2400">
                <a:solidFill>
                  <a:srgbClr val="575756"/>
                </a:solidFill>
              </a:defRPr>
            </a:lvl2pPr>
            <a:lvl4pPr marL="895350" indent="-228600">
              <a:defRPr sz="2000">
                <a:solidFill>
                  <a:srgbClr val="575756"/>
                </a:solidFill>
              </a:defRPr>
            </a:lvl4pPr>
            <a:lvl5pPr marL="1163638" indent="-268288">
              <a:defRPr>
                <a:solidFill>
                  <a:srgbClr val="575756"/>
                </a:solidFill>
              </a:defRPr>
            </a:lvl5pPr>
            <a:lvl6pPr marL="760413" indent="0">
              <a:buNone/>
              <a:defRPr sz="1800"/>
            </a:lvl6pPr>
          </a:lstStyle>
          <a:p>
            <a:r>
              <a:rPr lang="nl-NL" dirty="0"/>
              <a:t>Level 1</a:t>
            </a:r>
          </a:p>
          <a:p>
            <a:pPr lvl="1"/>
            <a:r>
              <a:rPr lang="nl-NL" dirty="0"/>
              <a:t>Level 2</a:t>
            </a:r>
          </a:p>
          <a:p>
            <a:pPr lvl="3"/>
            <a:r>
              <a:rPr lang="nl-NL" dirty="0"/>
              <a:t>Level 3</a:t>
            </a:r>
          </a:p>
          <a:p>
            <a:pPr lvl="4"/>
            <a:r>
              <a:rPr lang="nl-NL" dirty="0"/>
              <a:t>Level 4</a:t>
            </a:r>
          </a:p>
        </p:txBody>
      </p:sp>
    </p:spTree>
    <p:extLst>
      <p:ext uri="{BB962C8B-B14F-4D97-AF65-F5344CB8AC3E}">
        <p14:creationId xmlns:p14="http://schemas.microsoft.com/office/powerpoint/2010/main" val="1578415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Maastro titel - subtitel">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F33FA782-4233-A44E-A2E2-3B8B4BC0BC79}"/>
              </a:ext>
            </a:extLst>
          </p:cNvPr>
          <p:cNvSpPr>
            <a:spLocks noGrp="1"/>
          </p:cNvSpPr>
          <p:nvPr>
            <p:ph type="title"/>
          </p:nvPr>
        </p:nvSpPr>
        <p:spPr>
          <a:xfrm>
            <a:off x="719999" y="3087101"/>
            <a:ext cx="8530018" cy="759971"/>
          </a:xfrm>
          <a:prstGeom prst="rect">
            <a:avLst/>
          </a:prstGeom>
        </p:spPr>
        <p:txBody>
          <a:bodyPr/>
          <a:lstStyle>
            <a:lvl1pPr>
              <a:defRPr sz="3600" b="1" i="0" baseline="0">
                <a:solidFill>
                  <a:srgbClr val="575756"/>
                </a:solidFill>
              </a:defRPr>
            </a:lvl1pPr>
          </a:lstStyle>
          <a:p>
            <a:endParaRPr lang="nl-NL" dirty="0"/>
          </a:p>
        </p:txBody>
      </p:sp>
      <p:sp>
        <p:nvSpPr>
          <p:cNvPr id="4" name="Tijdelijke aanduiding voor tekst 2">
            <a:extLst>
              <a:ext uri="{FF2B5EF4-FFF2-40B4-BE49-F238E27FC236}">
                <a16:creationId xmlns:a16="http://schemas.microsoft.com/office/drawing/2014/main" id="{642E1A68-7C6A-634B-ACF4-C3ECF099543D}"/>
              </a:ext>
            </a:extLst>
          </p:cNvPr>
          <p:cNvSpPr>
            <a:spLocks noGrp="1"/>
          </p:cNvSpPr>
          <p:nvPr>
            <p:ph type="body" sz="quarter" idx="10"/>
          </p:nvPr>
        </p:nvSpPr>
        <p:spPr>
          <a:xfrm>
            <a:off x="716378" y="4012276"/>
            <a:ext cx="8533639" cy="1087772"/>
          </a:xfrm>
          <a:prstGeom prst="rect">
            <a:avLst/>
          </a:prstGeom>
        </p:spPr>
        <p:txBody>
          <a:bodyPr/>
          <a:lstStyle>
            <a:lvl1pPr marL="0" indent="0">
              <a:buNone/>
              <a:defRPr sz="3600">
                <a:solidFill>
                  <a:srgbClr val="575756"/>
                </a:solidFill>
                <a:latin typeface="+mj-lt"/>
              </a:defRPr>
            </a:lvl1pPr>
          </a:lstStyle>
          <a:p>
            <a:endParaRPr lang="nl-NL" dirty="0"/>
          </a:p>
        </p:txBody>
      </p:sp>
      <p:pic>
        <p:nvPicPr>
          <p:cNvPr id="5" name="Afbeelding 4">
            <a:extLst>
              <a:ext uri="{FF2B5EF4-FFF2-40B4-BE49-F238E27FC236}">
                <a16:creationId xmlns:a16="http://schemas.microsoft.com/office/drawing/2014/main" id="{990EA9F1-8E93-074D-A1B5-9458617CE929}"/>
              </a:ext>
            </a:extLst>
          </p:cNvPr>
          <p:cNvPicPr>
            <a:picLocks noChangeAspect="1"/>
          </p:cNvPicPr>
          <p:nvPr userDrawn="1"/>
        </p:nvPicPr>
        <p:blipFill>
          <a:blip r:embed="rId2"/>
          <a:stretch>
            <a:fillRect/>
          </a:stretch>
        </p:blipFill>
        <p:spPr>
          <a:xfrm>
            <a:off x="5622893" y="-15903"/>
            <a:ext cx="6569108" cy="5208105"/>
          </a:xfrm>
          <a:prstGeom prst="rect">
            <a:avLst/>
          </a:prstGeom>
        </p:spPr>
      </p:pic>
    </p:spTree>
    <p:extLst>
      <p:ext uri="{BB962C8B-B14F-4D97-AF65-F5344CB8AC3E}">
        <p14:creationId xmlns:p14="http://schemas.microsoft.com/office/powerpoint/2010/main" val="26581371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BD919B0E-6B86-6A41-8DC5-05429A7F86A7}"/>
              </a:ext>
            </a:extLst>
          </p:cNvPr>
          <p:cNvPicPr>
            <a:picLocks noChangeAspect="1"/>
          </p:cNvPicPr>
          <p:nvPr userDrawn="1"/>
        </p:nvPicPr>
        <p:blipFill>
          <a:blip r:embed="rId4"/>
          <a:stretch>
            <a:fillRect/>
          </a:stretch>
        </p:blipFill>
        <p:spPr>
          <a:xfrm>
            <a:off x="720000" y="6269626"/>
            <a:ext cx="2057101" cy="512508"/>
          </a:xfrm>
          <a:prstGeom prst="rect">
            <a:avLst/>
          </a:prstGeom>
        </p:spPr>
      </p:pic>
      <p:cxnSp>
        <p:nvCxnSpPr>
          <p:cNvPr id="13" name="Rechte verbindingslijn 12">
            <a:extLst>
              <a:ext uri="{FF2B5EF4-FFF2-40B4-BE49-F238E27FC236}">
                <a16:creationId xmlns:a16="http://schemas.microsoft.com/office/drawing/2014/main" id="{04EAFC94-3FBD-2B4E-B13F-EE727864A948}"/>
              </a:ext>
            </a:extLst>
          </p:cNvPr>
          <p:cNvCxnSpPr>
            <a:cxnSpLocks/>
          </p:cNvCxnSpPr>
          <p:nvPr userDrawn="1"/>
        </p:nvCxnSpPr>
        <p:spPr>
          <a:xfrm>
            <a:off x="720000" y="6149496"/>
            <a:ext cx="10728000" cy="0"/>
          </a:xfrm>
          <a:prstGeom prst="line">
            <a:avLst/>
          </a:prstGeom>
          <a:ln w="12700">
            <a:solidFill>
              <a:srgbClr val="F39200"/>
            </a:solidFill>
          </a:ln>
        </p:spPr>
        <p:style>
          <a:lnRef idx="1">
            <a:schemeClr val="accent1"/>
          </a:lnRef>
          <a:fillRef idx="0">
            <a:schemeClr val="accent1"/>
          </a:fillRef>
          <a:effectRef idx="0">
            <a:schemeClr val="accent1"/>
          </a:effectRef>
          <a:fontRef idx="minor">
            <a:schemeClr val="tx1"/>
          </a:fontRef>
        </p:style>
      </p:cxnSp>
      <p:pic>
        <p:nvPicPr>
          <p:cNvPr id="4" name="Picture 1" descr="Description: Description: Description: Description: Description: cid:7be816a6-b2a9-454e-8cd6-4f56ec462d38@unimaas.nl"/>
          <p:cNvPicPr>
            <a:picLocks noChangeAspect="1" noChangeArrowheads="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937749" y="6199649"/>
            <a:ext cx="70167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http://www.mumc.nl/sites/default/files/styles/token-image-medium/public/uploads/mumc_logo_web1200_0.png?itok=T9z30nnA"/>
          <p:cNvPicPr>
            <a:picLocks noChangeAspect="1" noChangeArrowheads="1"/>
          </p:cNvPicPr>
          <p:nvPr userDrawn="1"/>
        </p:nvPicPr>
        <p:blipFill>
          <a:blip r:embed="rId6">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9430635" y="6318671"/>
            <a:ext cx="2017365" cy="4144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maastricht university logo"/>
          <p:cNvPicPr>
            <a:picLocks noChangeAspect="1" noChangeArrowheads="1"/>
          </p:cNvPicPr>
          <p:nvPr userDrawn="1"/>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00072" y="6269626"/>
            <a:ext cx="2469914" cy="512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030843"/>
      </p:ext>
    </p:extLst>
  </p:cSld>
  <p:clrMap bg1="lt1" tx1="dk1" bg2="lt2" tx2="dk2" accent1="accent1" accent2="accent2" accent3="accent3" accent4="accent4" accent5="accent5" accent6="accent6" hlink="hlink" folHlink="folHlink"/>
  <p:sldLayoutIdLst>
    <p:sldLayoutId id="2147483653" r:id="rId1"/>
    <p:sldLayoutId id="214748367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20.56.33.226:7200/sparq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parql.cancerdata.org/ld-vowl/#/graph?endpointURL=http:%2F%2Fsparql.cancerdata.org%2Fnamespace%2Fradont-mapping%2Fsparql" TargetMode="External"/><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aapm-bdsc-ontology-tg/radont/issues/16"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onathanbona" TargetMode="External"/><Relationship Id="rId2" Type="http://schemas.openxmlformats.org/officeDocument/2006/relationships/hyperlink" Target="https://github.com/aapm-bdsc-ontology-tg/radont/issues/29"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aapm-bdsc-ontology-tg/radont/issues/34"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aapm-bdsc-ontology-tg/radont/issues/34"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apmbdsc.azurewebsites.net/" TargetMode="External"/><Relationship Id="rId2" Type="http://schemas.openxmlformats.org/officeDocument/2006/relationships/hyperlink" Target="https://www.astro.org/Patient-Care-and-Research/Clinical-Practice-Statements/Minimum-Data-Element"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hyperlink" Target="https://www.elephantsql.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sourceforge.net/projects/ontop4obda/files/ontop-4.1.0/" TargetMode="External"/><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9520867-CBA8-2C41-960C-6D8FB666D745}"/>
              </a:ext>
            </a:extLst>
          </p:cNvPr>
          <p:cNvSpPr>
            <a:spLocks noGrp="1"/>
          </p:cNvSpPr>
          <p:nvPr>
            <p:ph type="title"/>
          </p:nvPr>
        </p:nvSpPr>
        <p:spPr/>
        <p:txBody>
          <a:bodyPr/>
          <a:lstStyle/>
          <a:p>
            <a:r>
              <a:rPr lang="en-US" dirty="0" err="1"/>
              <a:t>Radont</a:t>
            </a:r>
            <a:r>
              <a:rPr lang="en-US" dirty="0"/>
              <a:t> Mapping effort – June 2 2021</a:t>
            </a:r>
            <a:endParaRPr lang="nl-NL" dirty="0"/>
          </a:p>
        </p:txBody>
      </p:sp>
      <p:sp>
        <p:nvSpPr>
          <p:cNvPr id="4" name="Tijdelijke aanduiding voor tekst 3">
            <a:extLst>
              <a:ext uri="{FF2B5EF4-FFF2-40B4-BE49-F238E27FC236}">
                <a16:creationId xmlns:a16="http://schemas.microsoft.com/office/drawing/2014/main" id="{1725C4EC-B8A8-9244-B46E-D7432F511FE3}"/>
              </a:ext>
            </a:extLst>
          </p:cNvPr>
          <p:cNvSpPr>
            <a:spLocks noGrp="1"/>
          </p:cNvSpPr>
          <p:nvPr>
            <p:ph type="body" sz="quarter" idx="10"/>
          </p:nvPr>
        </p:nvSpPr>
        <p:spPr/>
        <p:txBody>
          <a:bodyPr/>
          <a:lstStyle/>
          <a:p>
            <a:r>
              <a:rPr lang="en-US" sz="2000" dirty="0"/>
              <a:t>Andre Dekker</a:t>
            </a:r>
          </a:p>
          <a:p>
            <a:r>
              <a:rPr lang="en-US" sz="2000" dirty="0"/>
              <a:t>Medical Physicist, Professor of Clinical Data Science</a:t>
            </a:r>
          </a:p>
          <a:p>
            <a:r>
              <a:rPr lang="en-US" sz="2000" dirty="0"/>
              <a:t>Maastro Clinic, Maastricht University, Maastricht UMC+</a:t>
            </a:r>
          </a:p>
        </p:txBody>
      </p:sp>
    </p:spTree>
    <p:extLst>
      <p:ext uri="{BB962C8B-B14F-4D97-AF65-F5344CB8AC3E}">
        <p14:creationId xmlns:p14="http://schemas.microsoft.com/office/powerpoint/2010/main" val="3266379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25786-AA22-492F-B989-ED6DDD787E2C}"/>
              </a:ext>
            </a:extLst>
          </p:cNvPr>
          <p:cNvSpPr>
            <a:spLocks noGrp="1"/>
          </p:cNvSpPr>
          <p:nvPr>
            <p:ph type="title"/>
          </p:nvPr>
        </p:nvSpPr>
        <p:spPr/>
        <p:txBody>
          <a:bodyPr/>
          <a:lstStyle/>
          <a:p>
            <a:r>
              <a:rPr lang="en-US" dirty="0"/>
              <a:t>Move to </a:t>
            </a:r>
            <a:r>
              <a:rPr lang="en-US" dirty="0" err="1"/>
              <a:t>GraphDB</a:t>
            </a:r>
            <a:endParaRPr lang="en-US" dirty="0"/>
          </a:p>
        </p:txBody>
      </p:sp>
      <p:sp>
        <p:nvSpPr>
          <p:cNvPr id="3" name="Text Placeholder 2">
            <a:extLst>
              <a:ext uri="{FF2B5EF4-FFF2-40B4-BE49-F238E27FC236}">
                <a16:creationId xmlns:a16="http://schemas.microsoft.com/office/drawing/2014/main" id="{057CBC1F-20BA-4D4A-8796-2C51CA846307}"/>
              </a:ext>
            </a:extLst>
          </p:cNvPr>
          <p:cNvSpPr>
            <a:spLocks noGrp="1"/>
          </p:cNvSpPr>
          <p:nvPr>
            <p:ph type="body" sz="quarter" idx="10"/>
          </p:nvPr>
        </p:nvSpPr>
        <p:spPr>
          <a:xfrm>
            <a:off x="720725" y="1511300"/>
            <a:ext cx="5184775" cy="4227513"/>
          </a:xfrm>
        </p:spPr>
        <p:txBody>
          <a:bodyPr/>
          <a:lstStyle/>
          <a:p>
            <a:r>
              <a:rPr lang="en-US" dirty="0"/>
              <a:t>Export mapping as R2RML file from Protege</a:t>
            </a:r>
          </a:p>
          <a:p>
            <a:r>
              <a:rPr lang="en-US" dirty="0"/>
              <a:t>Setup </a:t>
            </a:r>
            <a:r>
              <a:rPr lang="en-US" dirty="0" err="1"/>
              <a:t>GraphDB</a:t>
            </a:r>
            <a:r>
              <a:rPr lang="en-US" dirty="0"/>
              <a:t> </a:t>
            </a:r>
            <a:r>
              <a:rPr lang="en-US" dirty="0" err="1"/>
              <a:t>Ontop</a:t>
            </a:r>
            <a:r>
              <a:rPr lang="en-US" dirty="0"/>
              <a:t> </a:t>
            </a:r>
            <a:r>
              <a:rPr lang="en-US" dirty="0" err="1"/>
              <a:t>Virutal</a:t>
            </a:r>
            <a:r>
              <a:rPr lang="en-US" dirty="0"/>
              <a:t> SPARQL</a:t>
            </a:r>
          </a:p>
          <a:p>
            <a:r>
              <a:rPr lang="en-US" dirty="0"/>
              <a:t>Upload R2RML file </a:t>
            </a:r>
          </a:p>
        </p:txBody>
      </p:sp>
      <p:pic>
        <p:nvPicPr>
          <p:cNvPr id="5" name="Picture 4">
            <a:extLst>
              <a:ext uri="{FF2B5EF4-FFF2-40B4-BE49-F238E27FC236}">
                <a16:creationId xmlns:a16="http://schemas.microsoft.com/office/drawing/2014/main" id="{C2607D6C-680E-40F1-BFB1-D24077CD3C0E}"/>
              </a:ext>
            </a:extLst>
          </p:cNvPr>
          <p:cNvPicPr>
            <a:picLocks noChangeAspect="1"/>
          </p:cNvPicPr>
          <p:nvPr/>
        </p:nvPicPr>
        <p:blipFill>
          <a:blip r:embed="rId2"/>
          <a:stretch>
            <a:fillRect/>
          </a:stretch>
        </p:blipFill>
        <p:spPr>
          <a:xfrm>
            <a:off x="5664200" y="227952"/>
            <a:ext cx="6252941" cy="5510861"/>
          </a:xfrm>
          <a:prstGeom prst="rect">
            <a:avLst/>
          </a:prstGeom>
        </p:spPr>
      </p:pic>
      <p:pic>
        <p:nvPicPr>
          <p:cNvPr id="7" name="Picture 6">
            <a:extLst>
              <a:ext uri="{FF2B5EF4-FFF2-40B4-BE49-F238E27FC236}">
                <a16:creationId xmlns:a16="http://schemas.microsoft.com/office/drawing/2014/main" id="{5644A96C-8ACF-4489-8D3C-AC8BCF0AAB9D}"/>
              </a:ext>
            </a:extLst>
          </p:cNvPr>
          <p:cNvPicPr>
            <a:picLocks noChangeAspect="1"/>
          </p:cNvPicPr>
          <p:nvPr/>
        </p:nvPicPr>
        <p:blipFill>
          <a:blip r:embed="rId3"/>
          <a:stretch>
            <a:fillRect/>
          </a:stretch>
        </p:blipFill>
        <p:spPr>
          <a:xfrm>
            <a:off x="963612" y="3746499"/>
            <a:ext cx="4500747" cy="2284413"/>
          </a:xfrm>
          <a:prstGeom prst="rect">
            <a:avLst/>
          </a:prstGeom>
        </p:spPr>
      </p:pic>
    </p:spTree>
    <p:extLst>
      <p:ext uri="{BB962C8B-B14F-4D97-AF65-F5344CB8AC3E}">
        <p14:creationId xmlns:p14="http://schemas.microsoft.com/office/powerpoint/2010/main" val="446239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25786-AA22-492F-B989-ED6DDD787E2C}"/>
              </a:ext>
            </a:extLst>
          </p:cNvPr>
          <p:cNvSpPr>
            <a:spLocks noGrp="1"/>
          </p:cNvSpPr>
          <p:nvPr>
            <p:ph type="title"/>
          </p:nvPr>
        </p:nvSpPr>
        <p:spPr/>
        <p:txBody>
          <a:bodyPr/>
          <a:lstStyle/>
          <a:p>
            <a:r>
              <a:rPr lang="en-US" dirty="0"/>
              <a:t>Query in </a:t>
            </a:r>
            <a:r>
              <a:rPr lang="en-US" dirty="0" err="1"/>
              <a:t>GraphDB</a:t>
            </a:r>
            <a:endParaRPr lang="en-US" dirty="0"/>
          </a:p>
        </p:txBody>
      </p:sp>
      <p:sp>
        <p:nvSpPr>
          <p:cNvPr id="9" name="TextBox 8">
            <a:extLst>
              <a:ext uri="{FF2B5EF4-FFF2-40B4-BE49-F238E27FC236}">
                <a16:creationId xmlns:a16="http://schemas.microsoft.com/office/drawing/2014/main" id="{E5C9B686-A478-406E-BB13-C434DB55CA04}"/>
              </a:ext>
            </a:extLst>
          </p:cNvPr>
          <p:cNvSpPr txBox="1"/>
          <p:nvPr/>
        </p:nvSpPr>
        <p:spPr>
          <a:xfrm>
            <a:off x="963612" y="5554147"/>
            <a:ext cx="6096000" cy="369332"/>
          </a:xfrm>
          <a:prstGeom prst="rect">
            <a:avLst/>
          </a:prstGeom>
          <a:noFill/>
        </p:spPr>
        <p:txBody>
          <a:bodyPr wrap="square">
            <a:spAutoFit/>
          </a:bodyPr>
          <a:lstStyle/>
          <a:p>
            <a:r>
              <a:rPr lang="en-US" dirty="0">
                <a:hlinkClick r:id="rId2"/>
              </a:rPr>
              <a:t>http://20.56.33.226:7200/sparql</a:t>
            </a:r>
            <a:r>
              <a:rPr lang="en-US" dirty="0"/>
              <a:t> </a:t>
            </a:r>
          </a:p>
        </p:txBody>
      </p:sp>
      <p:pic>
        <p:nvPicPr>
          <p:cNvPr id="13" name="Picture 12">
            <a:extLst>
              <a:ext uri="{FF2B5EF4-FFF2-40B4-BE49-F238E27FC236}">
                <a16:creationId xmlns:a16="http://schemas.microsoft.com/office/drawing/2014/main" id="{EC532366-6ABB-45DC-9648-38D925B4D781}"/>
              </a:ext>
            </a:extLst>
          </p:cNvPr>
          <p:cNvPicPr>
            <a:picLocks noChangeAspect="1"/>
          </p:cNvPicPr>
          <p:nvPr/>
        </p:nvPicPr>
        <p:blipFill>
          <a:blip r:embed="rId3"/>
          <a:stretch>
            <a:fillRect/>
          </a:stretch>
        </p:blipFill>
        <p:spPr>
          <a:xfrm>
            <a:off x="4138882" y="1079500"/>
            <a:ext cx="7913417" cy="5003800"/>
          </a:xfrm>
          <a:prstGeom prst="rect">
            <a:avLst/>
          </a:prstGeom>
        </p:spPr>
      </p:pic>
    </p:spTree>
    <p:extLst>
      <p:ext uri="{BB962C8B-B14F-4D97-AF65-F5344CB8AC3E}">
        <p14:creationId xmlns:p14="http://schemas.microsoft.com/office/powerpoint/2010/main" val="391560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80D5-463A-4B78-9C6A-80763E058A04}"/>
              </a:ext>
            </a:extLst>
          </p:cNvPr>
          <p:cNvSpPr>
            <a:spLocks noGrp="1"/>
          </p:cNvSpPr>
          <p:nvPr>
            <p:ph type="title"/>
          </p:nvPr>
        </p:nvSpPr>
        <p:spPr/>
        <p:txBody>
          <a:bodyPr/>
          <a:lstStyle/>
          <a:p>
            <a:r>
              <a:rPr lang="en-US" dirty="0"/>
              <a:t>OROO view</a:t>
            </a:r>
          </a:p>
        </p:txBody>
      </p:sp>
      <p:sp>
        <p:nvSpPr>
          <p:cNvPr id="3" name="Text Placeholder 2">
            <a:extLst>
              <a:ext uri="{FF2B5EF4-FFF2-40B4-BE49-F238E27FC236}">
                <a16:creationId xmlns:a16="http://schemas.microsoft.com/office/drawing/2014/main" id="{03709757-4FAA-4FAA-9C00-6D5F7209E7F7}"/>
              </a:ext>
            </a:extLst>
          </p:cNvPr>
          <p:cNvSpPr>
            <a:spLocks noGrp="1"/>
          </p:cNvSpPr>
          <p:nvPr>
            <p:ph type="body" sz="quarter" idx="10"/>
          </p:nvPr>
        </p:nvSpPr>
        <p:spPr>
          <a:xfrm>
            <a:off x="720725" y="1511300"/>
            <a:ext cx="8639175" cy="4227513"/>
          </a:xfrm>
        </p:spPr>
        <p:txBody>
          <a:bodyPr/>
          <a:lstStyle/>
          <a:p>
            <a:r>
              <a:rPr lang="en-US" dirty="0"/>
              <a:t>Make an </a:t>
            </a:r>
            <a:r>
              <a:rPr lang="en-US" dirty="0" err="1"/>
              <a:t>ooro</a:t>
            </a:r>
            <a:r>
              <a:rPr lang="en-US" dirty="0"/>
              <a:t> application ontology in Protégé with </a:t>
            </a:r>
            <a:r>
              <a:rPr lang="en-US" dirty="0" err="1"/>
              <a:t>OORO:Patient</a:t>
            </a:r>
            <a:endParaRPr lang="en-US" dirty="0"/>
          </a:p>
        </p:txBody>
      </p:sp>
      <p:pic>
        <p:nvPicPr>
          <p:cNvPr id="5" name="Picture 4">
            <a:extLst>
              <a:ext uri="{FF2B5EF4-FFF2-40B4-BE49-F238E27FC236}">
                <a16:creationId xmlns:a16="http://schemas.microsoft.com/office/drawing/2014/main" id="{59429C5E-03CE-4D16-98C5-01E2766CCA08}"/>
              </a:ext>
            </a:extLst>
          </p:cNvPr>
          <p:cNvPicPr>
            <a:picLocks noChangeAspect="1"/>
          </p:cNvPicPr>
          <p:nvPr/>
        </p:nvPicPr>
        <p:blipFill>
          <a:blip r:embed="rId2"/>
          <a:stretch>
            <a:fillRect/>
          </a:stretch>
        </p:blipFill>
        <p:spPr>
          <a:xfrm>
            <a:off x="1135062" y="3754437"/>
            <a:ext cx="3572335" cy="1465263"/>
          </a:xfrm>
          <a:prstGeom prst="rect">
            <a:avLst/>
          </a:prstGeom>
        </p:spPr>
      </p:pic>
    </p:spTree>
    <p:extLst>
      <p:ext uri="{BB962C8B-B14F-4D97-AF65-F5344CB8AC3E}">
        <p14:creationId xmlns:p14="http://schemas.microsoft.com/office/powerpoint/2010/main" val="1916276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80D5-463A-4B78-9C6A-80763E058A04}"/>
              </a:ext>
            </a:extLst>
          </p:cNvPr>
          <p:cNvSpPr>
            <a:spLocks noGrp="1"/>
          </p:cNvSpPr>
          <p:nvPr>
            <p:ph type="title"/>
          </p:nvPr>
        </p:nvSpPr>
        <p:spPr/>
        <p:txBody>
          <a:bodyPr/>
          <a:lstStyle/>
          <a:p>
            <a:r>
              <a:rPr lang="en-US" dirty="0"/>
              <a:t>OROO view</a:t>
            </a:r>
          </a:p>
        </p:txBody>
      </p:sp>
      <p:sp>
        <p:nvSpPr>
          <p:cNvPr id="3" name="Text Placeholder 2">
            <a:extLst>
              <a:ext uri="{FF2B5EF4-FFF2-40B4-BE49-F238E27FC236}">
                <a16:creationId xmlns:a16="http://schemas.microsoft.com/office/drawing/2014/main" id="{03709757-4FAA-4FAA-9C00-6D5F7209E7F7}"/>
              </a:ext>
            </a:extLst>
          </p:cNvPr>
          <p:cNvSpPr>
            <a:spLocks noGrp="1"/>
          </p:cNvSpPr>
          <p:nvPr>
            <p:ph type="body" sz="quarter" idx="10"/>
          </p:nvPr>
        </p:nvSpPr>
        <p:spPr>
          <a:xfrm>
            <a:off x="720725" y="1511300"/>
            <a:ext cx="2759075" cy="4227513"/>
          </a:xfrm>
        </p:spPr>
        <p:txBody>
          <a:bodyPr/>
          <a:lstStyle/>
          <a:p>
            <a:r>
              <a:rPr lang="en-US" sz="2000" dirty="0"/>
              <a:t>Materialize triples (this should not be necessary) and make a Graph with materialized instances + </a:t>
            </a:r>
            <a:r>
              <a:rPr lang="en-US" sz="2000" dirty="0" err="1"/>
              <a:t>radont</a:t>
            </a:r>
            <a:r>
              <a:rPr lang="en-US" sz="2000" dirty="0"/>
              <a:t> + </a:t>
            </a:r>
            <a:r>
              <a:rPr lang="en-US" sz="2000" dirty="0" err="1"/>
              <a:t>ooro</a:t>
            </a:r>
            <a:endParaRPr lang="en-US" sz="2000" dirty="0"/>
          </a:p>
          <a:p>
            <a:r>
              <a:rPr lang="en-US" sz="2000" dirty="0"/>
              <a:t>Switch inferencing on and off to see difference</a:t>
            </a:r>
          </a:p>
          <a:p>
            <a:r>
              <a:rPr lang="en-US" sz="2000" dirty="0"/>
              <a:t>(note that you could also map to OORO if that is easier…)</a:t>
            </a:r>
          </a:p>
        </p:txBody>
      </p:sp>
      <p:pic>
        <p:nvPicPr>
          <p:cNvPr id="8" name="Picture 7">
            <a:extLst>
              <a:ext uri="{FF2B5EF4-FFF2-40B4-BE49-F238E27FC236}">
                <a16:creationId xmlns:a16="http://schemas.microsoft.com/office/drawing/2014/main" id="{E6D59CE4-372E-4BDA-B476-02A51FCAE4AA}"/>
              </a:ext>
            </a:extLst>
          </p:cNvPr>
          <p:cNvPicPr>
            <a:picLocks noChangeAspect="1"/>
          </p:cNvPicPr>
          <p:nvPr/>
        </p:nvPicPr>
        <p:blipFill>
          <a:blip r:embed="rId2"/>
          <a:stretch>
            <a:fillRect/>
          </a:stretch>
        </p:blipFill>
        <p:spPr>
          <a:xfrm>
            <a:off x="4358026" y="558728"/>
            <a:ext cx="6695398" cy="5451648"/>
          </a:xfrm>
          <a:prstGeom prst="rect">
            <a:avLst/>
          </a:prstGeom>
        </p:spPr>
      </p:pic>
    </p:spTree>
    <p:extLst>
      <p:ext uri="{BB962C8B-B14F-4D97-AF65-F5344CB8AC3E}">
        <p14:creationId xmlns:p14="http://schemas.microsoft.com/office/powerpoint/2010/main" val="1073472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F3696-5C1D-4BC9-AE26-609205CD05C1}"/>
              </a:ext>
            </a:extLst>
          </p:cNvPr>
          <p:cNvSpPr>
            <a:spLocks noGrp="1"/>
          </p:cNvSpPr>
          <p:nvPr>
            <p:ph type="title"/>
          </p:nvPr>
        </p:nvSpPr>
        <p:spPr/>
        <p:txBody>
          <a:bodyPr/>
          <a:lstStyle/>
          <a:p>
            <a:r>
              <a:rPr lang="en-US" dirty="0"/>
              <a:t>Useless fun</a:t>
            </a:r>
          </a:p>
        </p:txBody>
      </p:sp>
      <p:pic>
        <p:nvPicPr>
          <p:cNvPr id="7" name="Picture 6">
            <a:extLst>
              <a:ext uri="{FF2B5EF4-FFF2-40B4-BE49-F238E27FC236}">
                <a16:creationId xmlns:a16="http://schemas.microsoft.com/office/drawing/2014/main" id="{AD4917D1-58B8-4990-8E9C-2C1C7F37E2C6}"/>
              </a:ext>
            </a:extLst>
          </p:cNvPr>
          <p:cNvPicPr>
            <a:picLocks noChangeAspect="1"/>
          </p:cNvPicPr>
          <p:nvPr/>
        </p:nvPicPr>
        <p:blipFill>
          <a:blip r:embed="rId2"/>
          <a:stretch>
            <a:fillRect/>
          </a:stretch>
        </p:blipFill>
        <p:spPr>
          <a:xfrm>
            <a:off x="5780087" y="871717"/>
            <a:ext cx="5564083" cy="4329112"/>
          </a:xfrm>
          <a:prstGeom prst="rect">
            <a:avLst/>
          </a:prstGeom>
        </p:spPr>
      </p:pic>
      <p:sp>
        <p:nvSpPr>
          <p:cNvPr id="9" name="TextBox 8">
            <a:extLst>
              <a:ext uri="{FF2B5EF4-FFF2-40B4-BE49-F238E27FC236}">
                <a16:creationId xmlns:a16="http://schemas.microsoft.com/office/drawing/2014/main" id="{460A30E6-EB08-45C6-A628-6FFF60DDE54D}"/>
              </a:ext>
            </a:extLst>
          </p:cNvPr>
          <p:cNvSpPr txBox="1"/>
          <p:nvPr/>
        </p:nvSpPr>
        <p:spPr>
          <a:xfrm>
            <a:off x="471487" y="5062953"/>
            <a:ext cx="6096000" cy="923330"/>
          </a:xfrm>
          <a:prstGeom prst="rect">
            <a:avLst/>
          </a:prstGeom>
          <a:noFill/>
        </p:spPr>
        <p:txBody>
          <a:bodyPr wrap="square">
            <a:spAutoFit/>
          </a:bodyPr>
          <a:lstStyle/>
          <a:p>
            <a:r>
              <a:rPr lang="en-US" dirty="0">
                <a:hlinkClick r:id="rId3"/>
              </a:rPr>
              <a:t>http://sparql.cancerdata.org/ld-vowl/#/graph?endpointURL=http:%2F%2Fsparql.cancerdata.org%2Fnamespace%2Fradont-mapping%2Fsparql</a:t>
            </a:r>
            <a:r>
              <a:rPr lang="en-US" dirty="0"/>
              <a:t> </a:t>
            </a:r>
          </a:p>
        </p:txBody>
      </p:sp>
    </p:spTree>
    <p:extLst>
      <p:ext uri="{BB962C8B-B14F-4D97-AF65-F5344CB8AC3E}">
        <p14:creationId xmlns:p14="http://schemas.microsoft.com/office/powerpoint/2010/main" val="3667034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78FA4-C000-4EAC-B6F5-6C707787C414}"/>
              </a:ext>
            </a:extLst>
          </p:cNvPr>
          <p:cNvSpPr>
            <a:spLocks noGrp="1"/>
          </p:cNvSpPr>
          <p:nvPr>
            <p:ph type="title"/>
          </p:nvPr>
        </p:nvSpPr>
        <p:spPr/>
        <p:txBody>
          <a:bodyPr/>
          <a:lstStyle/>
          <a:p>
            <a:r>
              <a:rPr lang="en-US" dirty="0"/>
              <a:t>Open issues</a:t>
            </a:r>
          </a:p>
        </p:txBody>
      </p:sp>
      <p:sp>
        <p:nvSpPr>
          <p:cNvPr id="3" name="Text Placeholder 2">
            <a:extLst>
              <a:ext uri="{FF2B5EF4-FFF2-40B4-BE49-F238E27FC236}">
                <a16:creationId xmlns:a16="http://schemas.microsoft.com/office/drawing/2014/main" id="{5E0BEB60-7327-4B1C-B4F1-7BD9D05355E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87029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D864-93C5-4AE1-A969-E2ED00D84345}"/>
              </a:ext>
            </a:extLst>
          </p:cNvPr>
          <p:cNvSpPr>
            <a:spLocks noGrp="1"/>
          </p:cNvSpPr>
          <p:nvPr>
            <p:ph type="title"/>
          </p:nvPr>
        </p:nvSpPr>
        <p:spPr/>
        <p:txBody>
          <a:bodyPr/>
          <a:lstStyle/>
          <a:p>
            <a:r>
              <a:rPr lang="en-US" sz="2800" b="1" dirty="0">
                <a:hlinkClick r:id="rId2"/>
              </a:rPr>
              <a:t>Establish simple process for adding new imported terms/ontologies</a:t>
            </a:r>
            <a:r>
              <a:rPr lang="en-US" sz="2800" b="1" dirty="0"/>
              <a:t> #16 </a:t>
            </a:r>
          </a:p>
        </p:txBody>
      </p:sp>
      <p:sp>
        <p:nvSpPr>
          <p:cNvPr id="3" name="Text Placeholder 2">
            <a:extLst>
              <a:ext uri="{FF2B5EF4-FFF2-40B4-BE49-F238E27FC236}">
                <a16:creationId xmlns:a16="http://schemas.microsoft.com/office/drawing/2014/main" id="{05C2E18B-7C3A-4585-A553-3CABBE6DCEFF}"/>
              </a:ext>
            </a:extLst>
          </p:cNvPr>
          <p:cNvSpPr>
            <a:spLocks noGrp="1"/>
          </p:cNvSpPr>
          <p:nvPr>
            <p:ph type="body" sz="quarter" idx="10"/>
          </p:nvPr>
        </p:nvSpPr>
        <p:spPr/>
        <p:txBody>
          <a:bodyPr/>
          <a:lstStyle/>
          <a:p>
            <a:pPr marL="0" indent="0">
              <a:buNone/>
            </a:pPr>
            <a:r>
              <a:rPr lang="en-US" sz="1400" dirty="0"/>
              <a:t>@jonathanbona: I would also propose the following as part of the "import policy":</a:t>
            </a:r>
          </a:p>
          <a:p>
            <a:pPr marL="0" indent="0">
              <a:buNone/>
            </a:pPr>
            <a:r>
              <a:rPr lang="en-US" sz="1400" dirty="0"/>
              <a:t>0. Select the ontology that has properly put the term you need in BFO (it happens regularly that the ontology that defined the concept and the ontology that imported it and put it into BFO are different, select the latter)</a:t>
            </a:r>
          </a:p>
          <a:p>
            <a:pPr marL="0" indent="0">
              <a:buNone/>
            </a:pPr>
            <a:r>
              <a:rPr lang="en-US" sz="1400" dirty="0"/>
              <a:t>1. Select the term you need as the  low level source term URIs in </a:t>
            </a:r>
            <a:r>
              <a:rPr lang="en-US" sz="1400" dirty="0" err="1"/>
              <a:t>Ontofox</a:t>
            </a:r>
            <a:endParaRPr lang="en-US" sz="1400" dirty="0"/>
          </a:p>
          <a:p>
            <a:pPr marL="0" indent="0">
              <a:buNone/>
            </a:pPr>
            <a:r>
              <a:rPr lang="en-US" sz="1400" dirty="0"/>
              <a:t>2. Select the first BFO parent as the top level source term URI in </a:t>
            </a:r>
            <a:r>
              <a:rPr lang="en-US" sz="1400" dirty="0" err="1"/>
              <a:t>Ontofox</a:t>
            </a:r>
            <a:endParaRPr lang="en-US" sz="1400" dirty="0"/>
          </a:p>
          <a:p>
            <a:pPr marL="0" indent="0">
              <a:buNone/>
            </a:pPr>
            <a:r>
              <a:rPr lang="en-US" sz="1400" dirty="0"/>
              <a:t>3. Set </a:t>
            </a:r>
            <a:r>
              <a:rPr lang="en-US" sz="1400" dirty="0" err="1"/>
              <a:t>includeNoIntermediates</a:t>
            </a:r>
            <a:r>
              <a:rPr lang="en-US" sz="1400" dirty="0"/>
              <a:t> (alternative is to </a:t>
            </a:r>
            <a:r>
              <a:rPr lang="en-US" sz="1400" dirty="0" err="1"/>
              <a:t>includeAllIntermediates</a:t>
            </a:r>
            <a:r>
              <a:rPr lang="en-US" sz="1400" dirty="0"/>
              <a:t> but that gives a lot of overhead?)</a:t>
            </a:r>
          </a:p>
          <a:p>
            <a:pPr marL="0" indent="0">
              <a:buNone/>
            </a:pPr>
            <a:r>
              <a:rPr lang="en-US" sz="1400" dirty="0"/>
              <a:t>4. Include the following annotations</a:t>
            </a:r>
          </a:p>
          <a:p>
            <a:pPr marL="0" indent="0">
              <a:buNone/>
            </a:pPr>
            <a:r>
              <a:rPr lang="en-US" sz="1400" dirty="0"/>
              <a:t>http://www.w3.org/2000/01/rdf-schema#label</a:t>
            </a:r>
          </a:p>
          <a:p>
            <a:pPr marL="0" indent="0">
              <a:buNone/>
            </a:pPr>
            <a:r>
              <a:rPr lang="en-US" sz="1400" dirty="0"/>
              <a:t>http://purl.obolibrary.org/obo/IAO_0000115</a:t>
            </a:r>
          </a:p>
          <a:p>
            <a:pPr marL="0" indent="0">
              <a:buNone/>
            </a:pPr>
            <a:endParaRPr lang="en-US" sz="1400" dirty="0"/>
          </a:p>
          <a:p>
            <a:pPr marL="0" indent="0">
              <a:buNone/>
            </a:pPr>
            <a:r>
              <a:rPr lang="en-US" sz="1400" dirty="0"/>
              <a:t>@jonathanbona : I would also propose the following as part of the "import policy"</a:t>
            </a:r>
          </a:p>
          <a:p>
            <a:pPr marL="0" indent="0">
              <a:buNone/>
            </a:pPr>
            <a:r>
              <a:rPr lang="en-US" sz="1400" dirty="0"/>
              <a:t>We will import all entities we need in our domain into the </a:t>
            </a:r>
            <a:r>
              <a:rPr lang="en-US" sz="1400" dirty="0" err="1"/>
              <a:t>radont</a:t>
            </a:r>
            <a:r>
              <a:rPr lang="en-US" sz="1400" dirty="0"/>
              <a:t> ontology, provided that they follow BFO. We want to end up in a situation where to map data in our domain, you only need to have the </a:t>
            </a:r>
            <a:r>
              <a:rPr lang="en-US" sz="1400" dirty="0" err="1"/>
              <a:t>radont</a:t>
            </a:r>
            <a:r>
              <a:rPr lang="en-US" sz="1400" dirty="0"/>
              <a:t> ontology.</a:t>
            </a:r>
          </a:p>
          <a:p>
            <a:pPr marL="0" indent="0">
              <a:buNone/>
            </a:pPr>
            <a:r>
              <a:rPr lang="en-US" sz="1400" dirty="0"/>
              <a:t>Any other entity, i.e. one not following BFO, should be placed in an application ontology.</a:t>
            </a:r>
          </a:p>
          <a:p>
            <a:pPr marL="0" indent="0">
              <a:buNone/>
            </a:pPr>
            <a:r>
              <a:rPr lang="en-US" sz="1400" dirty="0" err="1"/>
              <a:t>radont</a:t>
            </a:r>
            <a:r>
              <a:rPr lang="en-US" sz="1400" dirty="0"/>
              <a:t> does not import all axioms, i.e. if one want to do full inferencing you need to import the source ontologies.</a:t>
            </a:r>
          </a:p>
        </p:txBody>
      </p:sp>
    </p:spTree>
    <p:extLst>
      <p:ext uri="{BB962C8B-B14F-4D97-AF65-F5344CB8AC3E}">
        <p14:creationId xmlns:p14="http://schemas.microsoft.com/office/powerpoint/2010/main" val="1329292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D864-93C5-4AE1-A969-E2ED00D84345}"/>
              </a:ext>
            </a:extLst>
          </p:cNvPr>
          <p:cNvSpPr>
            <a:spLocks noGrp="1"/>
          </p:cNvSpPr>
          <p:nvPr>
            <p:ph type="title"/>
          </p:nvPr>
        </p:nvSpPr>
        <p:spPr/>
        <p:txBody>
          <a:bodyPr/>
          <a:lstStyle/>
          <a:p>
            <a:r>
              <a:rPr lang="nl-NL" b="1" dirty="0">
                <a:hlinkClick r:id="rId2"/>
              </a:rPr>
              <a:t>Homo sapiens</a:t>
            </a:r>
            <a:r>
              <a:rPr lang="nl-NL" b="1" dirty="0"/>
              <a:t> #29 </a:t>
            </a:r>
          </a:p>
        </p:txBody>
      </p:sp>
      <p:sp>
        <p:nvSpPr>
          <p:cNvPr id="3" name="Text Placeholder 2">
            <a:extLst>
              <a:ext uri="{FF2B5EF4-FFF2-40B4-BE49-F238E27FC236}">
                <a16:creationId xmlns:a16="http://schemas.microsoft.com/office/drawing/2014/main" id="{05C2E18B-7C3A-4585-A553-3CABBE6DCEFF}"/>
              </a:ext>
            </a:extLst>
          </p:cNvPr>
          <p:cNvSpPr>
            <a:spLocks noGrp="1"/>
          </p:cNvSpPr>
          <p:nvPr>
            <p:ph type="body" sz="quarter" idx="10"/>
          </p:nvPr>
        </p:nvSpPr>
        <p:spPr/>
        <p:txBody>
          <a:bodyPr/>
          <a:lstStyle/>
          <a:p>
            <a:pPr marL="0" indent="0">
              <a:buNone/>
            </a:pPr>
            <a:r>
              <a:rPr lang="en-US" dirty="0"/>
              <a:t>The most often used Homo Sapiens is from NCBIT not NCIT. But NCIT also has homo sapiens defined. </a:t>
            </a:r>
            <a:r>
              <a:rPr lang="en-US" dirty="0">
                <a:hlinkClick r:id="rId3"/>
              </a:rPr>
              <a:t>@jonathanbona</a:t>
            </a:r>
            <a:r>
              <a:rPr lang="en-US" dirty="0"/>
              <a:t>: In the above comment, do you indeed suggest using the NCIT or is this a typo and do you vote for using the NCBIT one?</a:t>
            </a:r>
          </a:p>
          <a:p>
            <a:pPr marL="0" indent="0">
              <a:buNone/>
            </a:pPr>
            <a:r>
              <a:rPr lang="en-US" dirty="0"/>
              <a:t>Homo sapiens defined in NCBIT but other ontologies have put it in its right place as a material entity, e.g. OBI. Should we import from there? At the moment it is not properly imported into </a:t>
            </a:r>
            <a:r>
              <a:rPr lang="en-US" dirty="0" err="1"/>
              <a:t>radont</a:t>
            </a:r>
            <a:r>
              <a:rPr lang="en-US" dirty="0"/>
              <a:t>.</a:t>
            </a:r>
          </a:p>
        </p:txBody>
      </p:sp>
    </p:spTree>
    <p:extLst>
      <p:ext uri="{BB962C8B-B14F-4D97-AF65-F5344CB8AC3E}">
        <p14:creationId xmlns:p14="http://schemas.microsoft.com/office/powerpoint/2010/main" val="2786300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D864-93C5-4AE1-A969-E2ED00D84345}"/>
              </a:ext>
            </a:extLst>
          </p:cNvPr>
          <p:cNvSpPr>
            <a:spLocks noGrp="1"/>
          </p:cNvSpPr>
          <p:nvPr>
            <p:ph type="title"/>
          </p:nvPr>
        </p:nvSpPr>
        <p:spPr/>
        <p:txBody>
          <a:bodyPr/>
          <a:lstStyle/>
          <a:p>
            <a:r>
              <a:rPr lang="en-US" b="1" dirty="0">
                <a:hlinkClick r:id="rId2"/>
              </a:rPr>
              <a:t>Given name, Family name</a:t>
            </a:r>
            <a:r>
              <a:rPr lang="en-US" b="1" dirty="0"/>
              <a:t> #34 </a:t>
            </a:r>
          </a:p>
        </p:txBody>
      </p:sp>
      <p:sp>
        <p:nvSpPr>
          <p:cNvPr id="3" name="Text Placeholder 2">
            <a:extLst>
              <a:ext uri="{FF2B5EF4-FFF2-40B4-BE49-F238E27FC236}">
                <a16:creationId xmlns:a16="http://schemas.microsoft.com/office/drawing/2014/main" id="{05C2E18B-7C3A-4585-A553-3CABBE6DCEFF}"/>
              </a:ext>
            </a:extLst>
          </p:cNvPr>
          <p:cNvSpPr>
            <a:spLocks noGrp="1"/>
          </p:cNvSpPr>
          <p:nvPr>
            <p:ph type="body" sz="quarter" idx="10"/>
          </p:nvPr>
        </p:nvSpPr>
        <p:spPr/>
        <p:txBody>
          <a:bodyPr numCol="2"/>
          <a:lstStyle/>
          <a:p>
            <a:pPr marL="0" indent="0">
              <a:buNone/>
            </a:pPr>
            <a:r>
              <a:rPr lang="en-US" sz="1600" dirty="0"/>
              <a:t>Will we choose OPMI or PNO for the name. Suggestion: OPMI</a:t>
            </a:r>
          </a:p>
          <a:p>
            <a:pPr marL="0" indent="0">
              <a:buNone/>
            </a:pPr>
            <a:endParaRPr lang="en-US" sz="1600" dirty="0"/>
          </a:p>
          <a:p>
            <a:pPr marL="0" indent="0">
              <a:buNone/>
            </a:pPr>
            <a:r>
              <a:rPr lang="en-US" sz="1600" dirty="0"/>
              <a:t>OPMI has defined person first name and person last name (and more extensive things like maiden name, middle name </a:t>
            </a:r>
            <a:r>
              <a:rPr lang="en-US" sz="1600" dirty="0" err="1"/>
              <a:t>etc</a:t>
            </a:r>
            <a:r>
              <a:rPr lang="en-US" sz="1600" dirty="0"/>
              <a:t>).</a:t>
            </a:r>
            <a:br>
              <a:rPr lang="en-US" sz="1600" dirty="0"/>
            </a:br>
            <a:r>
              <a:rPr lang="en-US" sz="1600" dirty="0"/>
              <a:t>The tree is</a:t>
            </a:r>
          </a:p>
          <a:p>
            <a:r>
              <a:rPr lang="en-US" sz="1600" dirty="0"/>
              <a:t>generically dependent continuant</a:t>
            </a:r>
          </a:p>
          <a:p>
            <a:r>
              <a:rPr lang="en-US" sz="1600" dirty="0"/>
              <a:t>information content entity</a:t>
            </a:r>
          </a:p>
          <a:p>
            <a:r>
              <a:rPr lang="en-US" sz="1600" b="1" dirty="0"/>
              <a:t>textual entity</a:t>
            </a:r>
            <a:endParaRPr lang="en-US" sz="1600" dirty="0"/>
          </a:p>
          <a:p>
            <a:r>
              <a:rPr lang="en-US" sz="1600" dirty="0"/>
              <a:t>person name</a:t>
            </a:r>
          </a:p>
          <a:p>
            <a:r>
              <a:rPr lang="en-US" sz="1600" dirty="0"/>
              <a:t>person first name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PNO can apparently use the IAO namespace (?) has defined a personal name IAO_0020015 (which does not resolve btw) in the tree</a:t>
            </a:r>
            <a:br>
              <a:rPr lang="en-US" sz="1600" dirty="0"/>
            </a:br>
            <a:r>
              <a:rPr lang="en-US" sz="1600" dirty="0"/>
              <a:t>generically dependent continuant</a:t>
            </a:r>
          </a:p>
          <a:p>
            <a:r>
              <a:rPr lang="en-US" sz="1600" dirty="0"/>
              <a:t>information content entity</a:t>
            </a:r>
          </a:p>
          <a:p>
            <a:r>
              <a:rPr lang="en-US" sz="1600" b="1" dirty="0"/>
              <a:t>Identifier</a:t>
            </a:r>
          </a:p>
          <a:p>
            <a:r>
              <a:rPr lang="en-US" sz="1600" dirty="0"/>
              <a:t>personal name</a:t>
            </a:r>
          </a:p>
          <a:p>
            <a:r>
              <a:rPr lang="en-US" sz="1600" dirty="0"/>
              <a:t>given name</a:t>
            </a:r>
          </a:p>
          <a:p>
            <a:r>
              <a:rPr lang="en-US" sz="1600" dirty="0"/>
              <a:t>family name</a:t>
            </a:r>
          </a:p>
          <a:p>
            <a:pPr marL="0" indent="0">
              <a:buNone/>
            </a:pPr>
            <a:endParaRPr lang="en-US" dirty="0"/>
          </a:p>
        </p:txBody>
      </p:sp>
    </p:spTree>
    <p:extLst>
      <p:ext uri="{BB962C8B-B14F-4D97-AF65-F5344CB8AC3E}">
        <p14:creationId xmlns:p14="http://schemas.microsoft.com/office/powerpoint/2010/main" val="2835945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D864-93C5-4AE1-A969-E2ED00D84345}"/>
              </a:ext>
            </a:extLst>
          </p:cNvPr>
          <p:cNvSpPr>
            <a:spLocks noGrp="1"/>
          </p:cNvSpPr>
          <p:nvPr>
            <p:ph type="title"/>
          </p:nvPr>
        </p:nvSpPr>
        <p:spPr/>
        <p:txBody>
          <a:bodyPr/>
          <a:lstStyle/>
          <a:p>
            <a:r>
              <a:rPr lang="en-US" b="1" dirty="0">
                <a:hlinkClick r:id="rId2"/>
              </a:rPr>
              <a:t>Given name, Family name</a:t>
            </a:r>
            <a:r>
              <a:rPr lang="en-US" b="1" dirty="0"/>
              <a:t> #34 </a:t>
            </a:r>
          </a:p>
        </p:txBody>
      </p:sp>
      <p:sp>
        <p:nvSpPr>
          <p:cNvPr id="3" name="Text Placeholder 2">
            <a:extLst>
              <a:ext uri="{FF2B5EF4-FFF2-40B4-BE49-F238E27FC236}">
                <a16:creationId xmlns:a16="http://schemas.microsoft.com/office/drawing/2014/main" id="{05C2E18B-7C3A-4585-A553-3CABBE6DCEFF}"/>
              </a:ext>
            </a:extLst>
          </p:cNvPr>
          <p:cNvSpPr>
            <a:spLocks noGrp="1"/>
          </p:cNvSpPr>
          <p:nvPr>
            <p:ph type="body" sz="quarter" idx="10"/>
          </p:nvPr>
        </p:nvSpPr>
        <p:spPr/>
        <p:txBody>
          <a:bodyPr numCol="1"/>
          <a:lstStyle/>
          <a:p>
            <a:pPr marL="0" indent="0">
              <a:buNone/>
            </a:pPr>
            <a:r>
              <a:rPr lang="en-US" dirty="0"/>
              <a:t>@jonathanbona : What property do i use to give someone a certain name? And which one to set a value? </a:t>
            </a:r>
          </a:p>
          <a:p>
            <a:pPr marL="0" indent="0">
              <a:buNone/>
            </a:pPr>
            <a:r>
              <a:rPr lang="en-US" dirty="0"/>
              <a:t>Typically it would be something like below, but what do i use for ?1 and ?2</a:t>
            </a:r>
          </a:p>
          <a:p>
            <a:pPr marL="0" indent="0">
              <a:buNone/>
            </a:pPr>
            <a:r>
              <a:rPr lang="en-US" dirty="0"/>
              <a:t>&lt;andre&gt; a homo sapiens</a:t>
            </a:r>
          </a:p>
          <a:p>
            <a:pPr marL="0" indent="0">
              <a:buNone/>
            </a:pPr>
            <a:r>
              <a:rPr lang="en-US" dirty="0"/>
              <a:t>&lt;andre&gt; ?1 &lt;name&gt;</a:t>
            </a:r>
          </a:p>
          <a:p>
            <a:pPr marL="0" indent="0">
              <a:buNone/>
            </a:pPr>
            <a:r>
              <a:rPr lang="en-US" dirty="0"/>
              <a:t>&lt;name&gt; a </a:t>
            </a:r>
            <a:r>
              <a:rPr lang="en-US" dirty="0" err="1"/>
              <a:t>givenname</a:t>
            </a:r>
            <a:endParaRPr lang="en-US" dirty="0"/>
          </a:p>
          <a:p>
            <a:pPr marL="0" indent="0">
              <a:buNone/>
            </a:pPr>
            <a:r>
              <a:rPr lang="en-US" dirty="0"/>
              <a:t>&lt;name&gt; ?2 "andre"</a:t>
            </a:r>
          </a:p>
          <a:p>
            <a:pPr marL="0" indent="0">
              <a:buNone/>
            </a:pPr>
            <a:endParaRPr lang="en-US" dirty="0"/>
          </a:p>
        </p:txBody>
      </p:sp>
    </p:spTree>
    <p:extLst>
      <p:ext uri="{BB962C8B-B14F-4D97-AF65-F5344CB8AC3E}">
        <p14:creationId xmlns:p14="http://schemas.microsoft.com/office/powerpoint/2010/main" val="88278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83AF-B5F1-4A2E-AC7B-77A63AF68309}"/>
              </a:ext>
            </a:extLst>
          </p:cNvPr>
          <p:cNvSpPr>
            <a:spLocks noGrp="1"/>
          </p:cNvSpPr>
          <p:nvPr>
            <p:ph type="title"/>
          </p:nvPr>
        </p:nvSpPr>
        <p:spPr/>
        <p:txBody>
          <a:bodyPr/>
          <a:lstStyle/>
          <a:p>
            <a:r>
              <a:rPr lang="en-US" dirty="0"/>
              <a:t>Idea </a:t>
            </a:r>
          </a:p>
        </p:txBody>
      </p:sp>
      <p:sp>
        <p:nvSpPr>
          <p:cNvPr id="3" name="Text Placeholder 2">
            <a:extLst>
              <a:ext uri="{FF2B5EF4-FFF2-40B4-BE49-F238E27FC236}">
                <a16:creationId xmlns:a16="http://schemas.microsoft.com/office/drawing/2014/main" id="{299075EE-F2DA-4424-A706-86C2F7A75D43}"/>
              </a:ext>
            </a:extLst>
          </p:cNvPr>
          <p:cNvSpPr>
            <a:spLocks noGrp="1"/>
          </p:cNvSpPr>
          <p:nvPr>
            <p:ph type="body" sz="quarter" idx="10"/>
          </p:nvPr>
        </p:nvSpPr>
        <p:spPr/>
        <p:txBody>
          <a:bodyPr/>
          <a:lstStyle/>
          <a:p>
            <a:pPr marL="0" indent="0">
              <a:buNone/>
            </a:pPr>
            <a:r>
              <a:rPr lang="en-US" sz="2400" dirty="0"/>
              <a:t>What</a:t>
            </a:r>
          </a:p>
          <a:p>
            <a:r>
              <a:rPr lang="en-US" sz="2400" dirty="0"/>
              <a:t>Extract real data from clinical systems (EHR, Aria, </a:t>
            </a:r>
            <a:r>
              <a:rPr lang="en-US" sz="2400" dirty="0" err="1"/>
              <a:t>Mosaiq</a:t>
            </a:r>
            <a:r>
              <a:rPr lang="en-US" sz="2400" dirty="0"/>
              <a:t>, </a:t>
            </a:r>
            <a:r>
              <a:rPr lang="en-US" sz="2400" dirty="0" err="1"/>
              <a:t>Raycare</a:t>
            </a:r>
            <a:r>
              <a:rPr lang="en-US" sz="2400" dirty="0"/>
              <a:t>, PACS) and put it into an RDF graph using the </a:t>
            </a:r>
            <a:r>
              <a:rPr lang="en-US" sz="2400" dirty="0" err="1"/>
              <a:t>radont</a:t>
            </a:r>
            <a:r>
              <a:rPr lang="en-US" sz="2400" dirty="0"/>
              <a:t> ontology.</a:t>
            </a:r>
          </a:p>
          <a:p>
            <a:pPr marL="0" indent="0">
              <a:buNone/>
            </a:pPr>
            <a:r>
              <a:rPr lang="en-US" sz="2400" dirty="0"/>
              <a:t>Why</a:t>
            </a:r>
          </a:p>
          <a:p>
            <a:r>
              <a:rPr lang="en-US" sz="2400" dirty="0"/>
              <a:t>Real-world test for ourselves in the </a:t>
            </a:r>
            <a:r>
              <a:rPr lang="en-US" sz="2400" dirty="0" err="1"/>
              <a:t>radont</a:t>
            </a:r>
            <a:r>
              <a:rPr lang="en-US" sz="2400" dirty="0"/>
              <a:t> group</a:t>
            </a:r>
          </a:p>
          <a:p>
            <a:r>
              <a:rPr lang="en-US" sz="2400" dirty="0"/>
              <a:t>Demo for others (esp. Big Data Subcommittee)</a:t>
            </a:r>
          </a:p>
          <a:p>
            <a:pPr marL="0" indent="0">
              <a:buNone/>
            </a:pPr>
            <a:r>
              <a:rPr lang="en-US" sz="2400" dirty="0"/>
              <a:t>Scope</a:t>
            </a:r>
          </a:p>
          <a:p>
            <a:r>
              <a:rPr lang="en-US" sz="2400" dirty="0"/>
              <a:t>Focus on </a:t>
            </a:r>
            <a:r>
              <a:rPr lang="en-US" sz="2400" dirty="0">
                <a:hlinkClick r:id="rId2"/>
              </a:rPr>
              <a:t>ASTRO-MDE</a:t>
            </a:r>
            <a:r>
              <a:rPr lang="en-US" sz="2400" dirty="0"/>
              <a:t> &amp; </a:t>
            </a:r>
            <a:r>
              <a:rPr lang="en-US" sz="2400" dirty="0">
                <a:hlinkClick r:id="rId3"/>
              </a:rPr>
              <a:t>AAPM-OORO</a:t>
            </a:r>
            <a:endParaRPr lang="en-US" sz="2400" dirty="0"/>
          </a:p>
        </p:txBody>
      </p:sp>
    </p:spTree>
    <p:extLst>
      <p:ext uri="{BB962C8B-B14F-4D97-AF65-F5344CB8AC3E}">
        <p14:creationId xmlns:p14="http://schemas.microsoft.com/office/powerpoint/2010/main" val="1985181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6F82-CAE2-4B38-97BD-8AB31170A98E}"/>
              </a:ext>
            </a:extLst>
          </p:cNvPr>
          <p:cNvSpPr>
            <a:spLocks noGrp="1"/>
          </p:cNvSpPr>
          <p:nvPr>
            <p:ph type="title"/>
          </p:nvPr>
        </p:nvSpPr>
        <p:spPr/>
        <p:txBody>
          <a:bodyPr/>
          <a:lstStyle/>
          <a:p>
            <a:r>
              <a:rPr lang="en-US" dirty="0"/>
              <a:t>SPARQL</a:t>
            </a:r>
          </a:p>
        </p:txBody>
      </p:sp>
      <p:sp>
        <p:nvSpPr>
          <p:cNvPr id="3" name="Text Placeholder 2">
            <a:extLst>
              <a:ext uri="{FF2B5EF4-FFF2-40B4-BE49-F238E27FC236}">
                <a16:creationId xmlns:a16="http://schemas.microsoft.com/office/drawing/2014/main" id="{AE93BEEB-5D73-424B-B00A-4A79B96E5934}"/>
              </a:ext>
            </a:extLst>
          </p:cNvPr>
          <p:cNvSpPr>
            <a:spLocks noGrp="1"/>
          </p:cNvSpPr>
          <p:nvPr>
            <p:ph type="body" sz="quarter" idx="10"/>
          </p:nvPr>
        </p:nvSpPr>
        <p:spPr/>
        <p:txBody>
          <a:bodyPr/>
          <a:lstStyle/>
          <a:p>
            <a:pPr marL="0" indent="0">
              <a:buNone/>
            </a:pPr>
            <a:r>
              <a:rPr lang="en-US" sz="1800" dirty="0">
                <a:latin typeface="Courier New" panose="02070309020205020404" pitchFamily="49" charset="0"/>
                <a:cs typeface="Courier New" panose="02070309020205020404" pitchFamily="49" charset="0"/>
              </a:rPr>
              <a:t>PREFIX obi: &lt;http://purl.obolibrary.org/obo/OBI_&gt;</a:t>
            </a:r>
          </a:p>
          <a:p>
            <a:pPr marL="0" indent="0">
              <a:buNone/>
            </a:pPr>
            <a:r>
              <a:rPr lang="en-US" sz="1800" dirty="0">
                <a:latin typeface="Courier New" panose="02070309020205020404" pitchFamily="49" charset="0"/>
                <a:cs typeface="Courier New" panose="02070309020205020404" pitchFamily="49" charset="0"/>
              </a:rPr>
              <a:t>PREFIX </a:t>
            </a:r>
            <a:r>
              <a:rPr lang="en-US" sz="1800" dirty="0" err="1">
                <a:latin typeface="Courier New" panose="02070309020205020404" pitchFamily="49" charset="0"/>
                <a:cs typeface="Courier New" panose="02070309020205020404" pitchFamily="49" charset="0"/>
              </a:rPr>
              <a:t>ro</a:t>
            </a:r>
            <a:r>
              <a:rPr lang="en-US" sz="1800" dirty="0">
                <a:latin typeface="Courier New" panose="02070309020205020404" pitchFamily="49" charset="0"/>
                <a:cs typeface="Courier New" panose="02070309020205020404" pitchFamily="49" charset="0"/>
              </a:rPr>
              <a:t>: &lt;http://purl.obolibrary.org/obo/RO_&gt;</a:t>
            </a:r>
          </a:p>
          <a:p>
            <a:pPr marL="0" indent="0">
              <a:buNone/>
            </a:pPr>
            <a:r>
              <a:rPr lang="en-US" sz="1800" dirty="0">
                <a:latin typeface="Courier New" panose="02070309020205020404" pitchFamily="49" charset="0"/>
                <a:cs typeface="Courier New" panose="02070309020205020404" pitchFamily="49" charset="0"/>
              </a:rPr>
              <a:t>PREFIX </a:t>
            </a:r>
            <a:r>
              <a:rPr lang="en-US" sz="1800" dirty="0" err="1">
                <a:latin typeface="Courier New" panose="02070309020205020404" pitchFamily="49" charset="0"/>
                <a:cs typeface="Courier New" panose="02070309020205020404" pitchFamily="49" charset="0"/>
              </a:rPr>
              <a:t>ncbitaxon</a:t>
            </a:r>
            <a:r>
              <a:rPr lang="en-US" sz="1800" dirty="0">
                <a:latin typeface="Courier New" panose="02070309020205020404" pitchFamily="49" charset="0"/>
                <a:cs typeface="Courier New" panose="02070309020205020404" pitchFamily="49" charset="0"/>
              </a:rPr>
              <a:t>: &lt;http://purl.obolibrary.org/obo/NCBITaxon_&gt;</a:t>
            </a:r>
          </a:p>
          <a:p>
            <a:pPr marL="0" indent="0">
              <a:buNone/>
            </a:pPr>
            <a:r>
              <a:rPr lang="en-US" sz="1800" dirty="0">
                <a:latin typeface="Courier New" panose="02070309020205020404" pitchFamily="49" charset="0"/>
                <a:cs typeface="Courier New" panose="02070309020205020404" pitchFamily="49" charset="0"/>
              </a:rPr>
              <a:t>SELECT ?patient </a:t>
            </a:r>
          </a:p>
          <a:p>
            <a:pPr marL="0" indent="0">
              <a:buNone/>
            </a:pPr>
            <a:r>
              <a:rPr lang="en-US" sz="1800" dirty="0">
                <a:latin typeface="Courier New" panose="02070309020205020404" pitchFamily="49" charset="0"/>
                <a:cs typeface="Courier New" panose="02070309020205020404" pitchFamily="49" charset="0"/>
              </a:rPr>
              <a:t>WHERE {    </a:t>
            </a:r>
          </a:p>
          <a:p>
            <a:pPr marL="0" indent="0">
              <a:buNone/>
            </a:pPr>
            <a:r>
              <a:rPr lang="en-US" sz="1800" dirty="0">
                <a:latin typeface="Courier New" panose="02070309020205020404" pitchFamily="49" charset="0"/>
                <a:cs typeface="Courier New" panose="02070309020205020404" pitchFamily="49" charset="0"/>
              </a:rPr>
              <a:t>	?patient a ncbitaxon:9606; #homo sapiens</a:t>
            </a:r>
          </a:p>
          <a:p>
            <a:pPr marL="0" indent="0">
              <a:buNone/>
            </a:pPr>
            <a:r>
              <a:rPr lang="en-US" sz="1800" dirty="0">
                <a:latin typeface="Courier New" panose="02070309020205020404" pitchFamily="49" charset="0"/>
                <a:cs typeface="Courier New" panose="02070309020205020404" pitchFamily="49" charset="0"/>
              </a:rPr>
              <a:t>	ro:0000087 _:role. #has role </a:t>
            </a:r>
          </a:p>
          <a:p>
            <a:pPr marL="0" indent="0">
              <a:buNone/>
            </a:pPr>
            <a:r>
              <a:rPr lang="en-US" sz="1800" dirty="0">
                <a:latin typeface="Courier New" panose="02070309020205020404" pitchFamily="49" charset="0"/>
                <a:cs typeface="Courier New" panose="02070309020205020404" pitchFamily="49" charset="0"/>
              </a:rPr>
              <a:t>    	_:role a obi:0000093 . #patient role</a:t>
            </a:r>
          </a:p>
          <a:p>
            <a:pPr marL="0" indent="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73522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6F82-CAE2-4B38-97BD-8AB31170A98E}"/>
              </a:ext>
            </a:extLst>
          </p:cNvPr>
          <p:cNvSpPr>
            <a:spLocks noGrp="1"/>
          </p:cNvSpPr>
          <p:nvPr>
            <p:ph type="title"/>
          </p:nvPr>
        </p:nvSpPr>
        <p:spPr/>
        <p:txBody>
          <a:bodyPr/>
          <a:lstStyle/>
          <a:p>
            <a:r>
              <a:rPr lang="en-US" dirty="0"/>
              <a:t>SPARQL</a:t>
            </a:r>
          </a:p>
        </p:txBody>
      </p:sp>
      <p:sp>
        <p:nvSpPr>
          <p:cNvPr id="3" name="Text Placeholder 2">
            <a:extLst>
              <a:ext uri="{FF2B5EF4-FFF2-40B4-BE49-F238E27FC236}">
                <a16:creationId xmlns:a16="http://schemas.microsoft.com/office/drawing/2014/main" id="{AE93BEEB-5D73-424B-B00A-4A79B96E5934}"/>
              </a:ext>
            </a:extLst>
          </p:cNvPr>
          <p:cNvSpPr>
            <a:spLocks noGrp="1"/>
          </p:cNvSpPr>
          <p:nvPr>
            <p:ph type="body" sz="quarter" idx="10"/>
          </p:nvPr>
        </p:nvSpPr>
        <p:spPr/>
        <p:txBody>
          <a:bodyPr/>
          <a:lstStyle/>
          <a:p>
            <a:pPr marL="0" indent="0">
              <a:buNone/>
            </a:pPr>
            <a:r>
              <a:rPr lang="en-US" sz="1800" dirty="0"/>
              <a:t>PREFIX </a:t>
            </a:r>
            <a:r>
              <a:rPr lang="en-US" sz="1800" dirty="0" err="1"/>
              <a:t>ooro</a:t>
            </a:r>
            <a:r>
              <a:rPr lang="en-US" sz="1800" dirty="0"/>
              <a:t>: &lt;http://www.semanticweb.org/andre.dekker/ontologies/2021/5/OORO#&gt;</a:t>
            </a:r>
          </a:p>
          <a:p>
            <a:pPr marL="0" indent="0">
              <a:buNone/>
            </a:pPr>
            <a:r>
              <a:rPr lang="en-US" sz="1800" dirty="0"/>
              <a:t>SELECT ?patient </a:t>
            </a:r>
          </a:p>
          <a:p>
            <a:pPr marL="0" indent="0">
              <a:buNone/>
            </a:pPr>
            <a:r>
              <a:rPr lang="en-US" sz="1800" dirty="0"/>
              <a:t>WHERE {    </a:t>
            </a:r>
          </a:p>
          <a:p>
            <a:pPr marL="0" indent="0">
              <a:buNone/>
            </a:pPr>
            <a:r>
              <a:rPr lang="en-US" sz="1800" dirty="0"/>
              <a:t>	?patient a </a:t>
            </a:r>
            <a:r>
              <a:rPr lang="en-US" sz="1800" dirty="0" err="1"/>
              <a:t>ooro:Patient</a:t>
            </a:r>
            <a:r>
              <a:rPr lang="en-US" sz="1800" dirty="0"/>
              <a:t> . </a:t>
            </a:r>
          </a:p>
          <a:p>
            <a:pPr marL="0" indent="0">
              <a:buNone/>
            </a:pPr>
            <a:r>
              <a:rPr lang="en-US" sz="1800" dirty="0"/>
              <a:t>}</a:t>
            </a:r>
          </a:p>
        </p:txBody>
      </p:sp>
    </p:spTree>
    <p:extLst>
      <p:ext uri="{BB962C8B-B14F-4D97-AF65-F5344CB8AC3E}">
        <p14:creationId xmlns:p14="http://schemas.microsoft.com/office/powerpoint/2010/main" val="3095158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3F50-758F-4C36-B74A-6110109459AC}"/>
              </a:ext>
            </a:extLst>
          </p:cNvPr>
          <p:cNvSpPr>
            <a:spLocks noGrp="1"/>
          </p:cNvSpPr>
          <p:nvPr>
            <p:ph type="title"/>
          </p:nvPr>
        </p:nvSpPr>
        <p:spPr/>
        <p:txBody>
          <a:bodyPr/>
          <a:lstStyle/>
          <a:p>
            <a:r>
              <a:rPr lang="en-US" dirty="0"/>
              <a:t>VOWL blacklist</a:t>
            </a:r>
          </a:p>
        </p:txBody>
      </p:sp>
      <p:sp>
        <p:nvSpPr>
          <p:cNvPr id="3" name="Text Placeholder 2">
            <a:extLst>
              <a:ext uri="{FF2B5EF4-FFF2-40B4-BE49-F238E27FC236}">
                <a16:creationId xmlns:a16="http://schemas.microsoft.com/office/drawing/2014/main" id="{6D929545-4E81-43A6-9170-8BEB46CE1FD6}"/>
              </a:ext>
            </a:extLst>
          </p:cNvPr>
          <p:cNvSpPr>
            <a:spLocks noGrp="1"/>
          </p:cNvSpPr>
          <p:nvPr>
            <p:ph type="body" sz="quarter" idx="10"/>
          </p:nvPr>
        </p:nvSpPr>
        <p:spPr/>
        <p:txBody>
          <a:bodyPr/>
          <a:lstStyle/>
          <a:p>
            <a:r>
              <a:rPr lang="en-US" dirty="0"/>
              <a:t>http://purl.obolibrary.org/obo/BFO_0000001, </a:t>
            </a:r>
          </a:p>
          <a:p>
            <a:r>
              <a:rPr lang="en-US" dirty="0"/>
              <a:t>http://purl.obolibrary.org/obo/BFO_0000002, </a:t>
            </a:r>
          </a:p>
          <a:p>
            <a:r>
              <a:rPr lang="en-US" dirty="0"/>
              <a:t>http://purl.obolibrary.org/obo/BFO_0000003, </a:t>
            </a:r>
          </a:p>
          <a:p>
            <a:r>
              <a:rPr lang="en-US" dirty="0"/>
              <a:t>http://purl.obolibrary.org/obo/BFO_0000004, </a:t>
            </a:r>
          </a:p>
          <a:p>
            <a:r>
              <a:rPr lang="en-US" dirty="0"/>
              <a:t>http://purl.obolibrary.org/obo/BFO_0000005, </a:t>
            </a:r>
          </a:p>
          <a:p>
            <a:r>
              <a:rPr lang="en-US" dirty="0"/>
              <a:t>http://purl.obolibrary.org/obo/BFO_0000040, </a:t>
            </a:r>
          </a:p>
          <a:p>
            <a:r>
              <a:rPr lang="en-US" dirty="0"/>
              <a:t>http://purl.obolibrary.org/obo/BFO_0000017, </a:t>
            </a:r>
          </a:p>
          <a:p>
            <a:r>
              <a:rPr lang="en-US" dirty="0"/>
              <a:t>http://purl.obolibrary.org/obo/BFO_0000020, </a:t>
            </a:r>
          </a:p>
          <a:p>
            <a:r>
              <a:rPr lang="en-US" dirty="0"/>
              <a:t>http://purl.obolibrary.org/obo/BFO_0000023, </a:t>
            </a:r>
          </a:p>
          <a:p>
            <a:r>
              <a:rPr lang="en-US" dirty="0"/>
              <a:t>http://www.w3.org/2002/07/owl#Axiom, </a:t>
            </a:r>
          </a:p>
          <a:p>
            <a:r>
              <a:rPr lang="en-US" dirty="0"/>
              <a:t>http://www.w3.org/1999/02/22-rdf-syntax-ns#List, </a:t>
            </a:r>
          </a:p>
          <a:p>
            <a:r>
              <a:rPr lang="en-US" dirty="0"/>
              <a:t>http://www.w3.org/1999/02/22-rdf-syntax-ns#langString, </a:t>
            </a:r>
          </a:p>
          <a:p>
            <a:r>
              <a:rPr lang="en-US" dirty="0"/>
              <a:t>http://www.w3.org/1999/02/22-rdf-syntax-ns#HTML, </a:t>
            </a:r>
          </a:p>
          <a:p>
            <a:r>
              <a:rPr lang="en-US" dirty="0"/>
              <a:t>http://www.w3.org/1999/02/22-rdf-syntax-ns#XMLLiteral, </a:t>
            </a:r>
          </a:p>
          <a:p>
            <a:r>
              <a:rPr lang="en-US" dirty="0"/>
              <a:t>http://www.w3.org/1999/02/22-rdf-syntax-ns#Property, </a:t>
            </a:r>
          </a:p>
          <a:p>
            <a:r>
              <a:rPr lang="en-US" dirty="0"/>
              <a:t>http://www.w3.org/1999/02/22-rdf-syntax-ns#Bag, </a:t>
            </a:r>
          </a:p>
          <a:p>
            <a:r>
              <a:rPr lang="en-US" dirty="0"/>
              <a:t>http://www.w3.org/1999/02/22-rdf-syntax-ns#Seq, </a:t>
            </a:r>
          </a:p>
          <a:p>
            <a:r>
              <a:rPr lang="en-US" dirty="0"/>
              <a:t>http://www.w3.org/1999/02/22-rdf-syntax-ns#Alt, </a:t>
            </a:r>
          </a:p>
          <a:p>
            <a:r>
              <a:rPr lang="en-US" dirty="0"/>
              <a:t>http://www.w3.org/2000/01/rdf-schema#Resource, </a:t>
            </a:r>
          </a:p>
          <a:p>
            <a:r>
              <a:rPr lang="en-US" dirty="0"/>
              <a:t>http://www.w3.org/2000/01/rdf-schema#Literal, </a:t>
            </a:r>
          </a:p>
          <a:p>
            <a:r>
              <a:rPr lang="en-US" dirty="0"/>
              <a:t>http://www.w3.org/2000/01/rdf-schema#Class, </a:t>
            </a:r>
          </a:p>
          <a:p>
            <a:r>
              <a:rPr lang="en-US" dirty="0"/>
              <a:t>http://www.w3.org/2000/01/rdf-schema#Datatype, </a:t>
            </a:r>
          </a:p>
          <a:p>
            <a:r>
              <a:rPr lang="en-US" dirty="0"/>
              <a:t>http://www.w3.org/2000/01/rdf-schema#Statement, </a:t>
            </a:r>
          </a:p>
          <a:p>
            <a:r>
              <a:rPr lang="en-US" dirty="0"/>
              <a:t>http://www.w3.org/2000/01/rdf-schema#Container, </a:t>
            </a:r>
          </a:p>
          <a:p>
            <a:r>
              <a:rPr lang="en-US" dirty="0"/>
              <a:t>http://www.w3.org/2000/01/rdf-schema#ContainerMembershipProperty, </a:t>
            </a:r>
          </a:p>
          <a:p>
            <a:r>
              <a:rPr lang="en-US" dirty="0"/>
              <a:t>http://www.w3.org/2002/07/owl#AllDifferent, </a:t>
            </a:r>
          </a:p>
          <a:p>
            <a:r>
              <a:rPr lang="en-US" dirty="0"/>
              <a:t>http://www.w3.org/2002/07/owl#AnnotationProperty, </a:t>
            </a:r>
          </a:p>
          <a:p>
            <a:r>
              <a:rPr lang="en-US" dirty="0"/>
              <a:t>http://www.w3.org/2002/07/owl#Class, </a:t>
            </a:r>
          </a:p>
          <a:p>
            <a:r>
              <a:rPr lang="en-US" dirty="0"/>
              <a:t>http://www.w3.org/2002/07/owl#DataRange, </a:t>
            </a:r>
          </a:p>
          <a:p>
            <a:r>
              <a:rPr lang="en-US" dirty="0"/>
              <a:t>http://www.w3.org/2002/07/owl#DatatypeProperty, </a:t>
            </a:r>
          </a:p>
          <a:p>
            <a:r>
              <a:rPr lang="en-US" dirty="0"/>
              <a:t>http://www.w3.org/2002/07/owl#DeprecatedClass, </a:t>
            </a:r>
          </a:p>
          <a:p>
            <a:r>
              <a:rPr lang="en-US" dirty="0"/>
              <a:t>http://www.w3.org/2002/07/owl#DeprecatedProperty, </a:t>
            </a:r>
          </a:p>
          <a:p>
            <a:r>
              <a:rPr lang="en-US" dirty="0"/>
              <a:t>http://www.w3.org/2002/07/owl#FunctionalProperty, </a:t>
            </a:r>
          </a:p>
          <a:p>
            <a:r>
              <a:rPr lang="en-US" dirty="0"/>
              <a:t>http://www.w3.org/2002/07/owl#IrreflexiveProperty, </a:t>
            </a:r>
          </a:p>
          <a:p>
            <a:r>
              <a:rPr lang="en-US" dirty="0"/>
              <a:t>http://www.w3.org/2002/07/owl#InverseFunctionalProperty, </a:t>
            </a:r>
          </a:p>
          <a:p>
            <a:r>
              <a:rPr lang="en-US" dirty="0"/>
              <a:t>http://www.w3.org/2002/07/owl#Nothing, </a:t>
            </a:r>
          </a:p>
          <a:p>
            <a:r>
              <a:rPr lang="en-US" dirty="0"/>
              <a:t>http://www.w3.org/2002/07/owl#ObjectProperty, </a:t>
            </a:r>
          </a:p>
          <a:p>
            <a:r>
              <a:rPr lang="en-US" dirty="0"/>
              <a:t>http://www.w3.org/2002/07/owl#Ontology, </a:t>
            </a:r>
          </a:p>
          <a:p>
            <a:r>
              <a:rPr lang="en-US" dirty="0"/>
              <a:t>http://www.w3.org/2002/07/owl#OntologyProperty, </a:t>
            </a:r>
          </a:p>
          <a:p>
            <a:r>
              <a:rPr lang="en-US" dirty="0"/>
              <a:t>http://www.w3.org/2002/07/owl#Restriction, </a:t>
            </a:r>
          </a:p>
          <a:p>
            <a:r>
              <a:rPr lang="en-US" dirty="0"/>
              <a:t>http://www.w3.org/2002/07/owl#SymmetricProperty, </a:t>
            </a:r>
          </a:p>
          <a:p>
            <a:r>
              <a:rPr lang="en-US" dirty="0"/>
              <a:t>http://www.w3.org/2002/07/owl#Thing, </a:t>
            </a:r>
          </a:p>
          <a:p>
            <a:r>
              <a:rPr lang="en-US" dirty="0"/>
              <a:t>http://www.w3.org/2002/07/owl#TransitiveProperty</a:t>
            </a:r>
          </a:p>
        </p:txBody>
      </p:sp>
    </p:spTree>
    <p:extLst>
      <p:ext uri="{BB962C8B-B14F-4D97-AF65-F5344CB8AC3E}">
        <p14:creationId xmlns:p14="http://schemas.microsoft.com/office/powerpoint/2010/main" val="2971141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3F50-758F-4C36-B74A-6110109459AC}"/>
              </a:ext>
            </a:extLst>
          </p:cNvPr>
          <p:cNvSpPr>
            <a:spLocks noGrp="1"/>
          </p:cNvSpPr>
          <p:nvPr>
            <p:ph type="title"/>
          </p:nvPr>
        </p:nvSpPr>
        <p:spPr/>
        <p:txBody>
          <a:bodyPr/>
          <a:lstStyle/>
          <a:p>
            <a:r>
              <a:rPr lang="en-US" dirty="0"/>
              <a:t>VOWL blacklist - 2</a:t>
            </a:r>
          </a:p>
        </p:txBody>
      </p:sp>
      <p:sp>
        <p:nvSpPr>
          <p:cNvPr id="3" name="Text Placeholder 2">
            <a:extLst>
              <a:ext uri="{FF2B5EF4-FFF2-40B4-BE49-F238E27FC236}">
                <a16:creationId xmlns:a16="http://schemas.microsoft.com/office/drawing/2014/main" id="{6D929545-4E81-43A6-9170-8BEB46CE1FD6}"/>
              </a:ext>
            </a:extLst>
          </p:cNvPr>
          <p:cNvSpPr>
            <a:spLocks noGrp="1"/>
          </p:cNvSpPr>
          <p:nvPr>
            <p:ph type="body" sz="quarter" idx="10"/>
          </p:nvPr>
        </p:nvSpPr>
        <p:spPr/>
        <p:txBody>
          <a:bodyPr/>
          <a:lstStyle/>
          <a:p>
            <a:r>
              <a:rPr lang="en-US" dirty="0"/>
              <a:t>http://purl.obolibrary.org/obo/RO_0000052, </a:t>
            </a:r>
          </a:p>
          <a:p>
            <a:r>
              <a:rPr lang="en-US" dirty="0"/>
              <a:t>http://purl.obolibrary.org/obo/RO_0000053, </a:t>
            </a:r>
          </a:p>
          <a:p>
            <a:r>
              <a:rPr lang="en-US" dirty="0"/>
              <a:t>http://www.w3.org/1999/02/22-rdf-syntax-ns#type, </a:t>
            </a:r>
          </a:p>
          <a:p>
            <a:r>
              <a:rPr lang="en-US" dirty="0"/>
              <a:t>http://www.w3.org/1999/02/22-rdf-syntax-ns#first, </a:t>
            </a:r>
          </a:p>
          <a:p>
            <a:r>
              <a:rPr lang="en-US" dirty="0"/>
              <a:t>http://www.w3.org/1999/02/22-rdf-syntax-ns#rest, </a:t>
            </a:r>
          </a:p>
          <a:p>
            <a:r>
              <a:rPr lang="en-US" dirty="0"/>
              <a:t>http://www.w3.org/1999/02/22-rdf-syntax-ns#value, </a:t>
            </a:r>
          </a:p>
          <a:p>
            <a:r>
              <a:rPr lang="en-US" dirty="0"/>
              <a:t>http://www.w3.org/1999/02/22-rdf-syntax-ns#subject, </a:t>
            </a:r>
          </a:p>
          <a:p>
            <a:r>
              <a:rPr lang="en-US" dirty="0"/>
              <a:t>http://www.w3.org/1999/02/22-rdf-syntax-ns#predicate, </a:t>
            </a:r>
          </a:p>
          <a:p>
            <a:r>
              <a:rPr lang="en-US" dirty="0"/>
              <a:t>http://www.w3.org/1999/02/22-rdf-syntax-ns#object, </a:t>
            </a:r>
          </a:p>
          <a:p>
            <a:r>
              <a:rPr lang="en-US" dirty="0"/>
              <a:t>http://www.w3.org/2000/01/rdf-schema#subClassOf, </a:t>
            </a:r>
          </a:p>
          <a:p>
            <a:r>
              <a:rPr lang="en-US" dirty="0"/>
              <a:t>http://www.w3.org/2000/01/rdf-schema#subPropertyOf, </a:t>
            </a:r>
          </a:p>
          <a:p>
            <a:r>
              <a:rPr lang="en-US" dirty="0"/>
              <a:t>http://www.w3.org/2000/01/rdf-schema#domain, </a:t>
            </a:r>
          </a:p>
          <a:p>
            <a:r>
              <a:rPr lang="en-US" dirty="0"/>
              <a:t>http://www.w3.org/2000/01/rdf-schema#range, </a:t>
            </a:r>
          </a:p>
          <a:p>
            <a:r>
              <a:rPr lang="en-US" dirty="0"/>
              <a:t>http://www.w3.org/2000/01/rdf-schema#label, </a:t>
            </a:r>
          </a:p>
          <a:p>
            <a:r>
              <a:rPr lang="en-US" dirty="0"/>
              <a:t>http://www.w3.org/2000/01/rdf-schema#comment, </a:t>
            </a:r>
          </a:p>
          <a:p>
            <a:r>
              <a:rPr lang="en-US" dirty="0"/>
              <a:t>http://www.w3.org/2000/01/rdf-schema#member, </a:t>
            </a:r>
          </a:p>
          <a:p>
            <a:r>
              <a:rPr lang="en-US" dirty="0"/>
              <a:t>http://www.w3.org/2000/01/rdf-schema#seeAlso, </a:t>
            </a:r>
          </a:p>
          <a:p>
            <a:r>
              <a:rPr lang="en-US" dirty="0"/>
              <a:t>http://www.w3.org/2000/01/rdf-schema#isDefinedBy, </a:t>
            </a:r>
          </a:p>
          <a:p>
            <a:r>
              <a:rPr lang="en-US" dirty="0"/>
              <a:t>http://www.w3.org/2002/07/owl#allValuesFrom, </a:t>
            </a:r>
          </a:p>
          <a:p>
            <a:r>
              <a:rPr lang="en-US" dirty="0"/>
              <a:t>http://www.w3.org/2002/07/owl#backwardCompatibleWith, </a:t>
            </a:r>
          </a:p>
          <a:p>
            <a:r>
              <a:rPr lang="en-US" dirty="0"/>
              <a:t>http://www.w3.org/2002/07/owl#cardinality, </a:t>
            </a:r>
          </a:p>
          <a:p>
            <a:r>
              <a:rPr lang="en-US" dirty="0"/>
              <a:t>http://www.w3.org/2002/07/owl#complementOf, </a:t>
            </a:r>
          </a:p>
          <a:p>
            <a:r>
              <a:rPr lang="en-US" dirty="0"/>
              <a:t>http://www.w3.org/2002/07/owl#differentFrom, </a:t>
            </a:r>
          </a:p>
          <a:p>
            <a:r>
              <a:rPr lang="en-US" dirty="0"/>
              <a:t>http://www.w3.org/2002/07/owl#disjointWith, </a:t>
            </a:r>
          </a:p>
          <a:p>
            <a:r>
              <a:rPr lang="en-US" dirty="0"/>
              <a:t>http://www.w3.org/2002/07/owl#distinctMembers, </a:t>
            </a:r>
          </a:p>
          <a:p>
            <a:r>
              <a:rPr lang="en-US" dirty="0"/>
              <a:t>http://www.w3.org/2002/07/owl#equivalentClass, </a:t>
            </a:r>
          </a:p>
          <a:p>
            <a:r>
              <a:rPr lang="en-US" dirty="0"/>
              <a:t>http://www.w3.org/2002/07/owl#equivalentProperty, </a:t>
            </a:r>
          </a:p>
          <a:p>
            <a:r>
              <a:rPr lang="en-US" dirty="0"/>
              <a:t>http://www.w3.org/2002/07/owl#hasValue, </a:t>
            </a:r>
          </a:p>
          <a:p>
            <a:r>
              <a:rPr lang="en-US" dirty="0"/>
              <a:t>http://www.w3.org/2002/07/owl#imports, </a:t>
            </a:r>
          </a:p>
          <a:p>
            <a:r>
              <a:rPr lang="en-US" dirty="0"/>
              <a:t>http://www.w3.org/2002/07/owl#incompatibleWith, </a:t>
            </a:r>
          </a:p>
          <a:p>
            <a:r>
              <a:rPr lang="en-US" dirty="0"/>
              <a:t>http://www.w3.org/2002/07/owl#intersectionOf, </a:t>
            </a:r>
          </a:p>
          <a:p>
            <a:r>
              <a:rPr lang="en-US" dirty="0"/>
              <a:t>http://www.w3.org/2002/07/owl#inverseOf, </a:t>
            </a:r>
          </a:p>
          <a:p>
            <a:r>
              <a:rPr lang="en-US" dirty="0"/>
              <a:t>http://www.w3.org/2002/07/owl#maxCardinality, </a:t>
            </a:r>
          </a:p>
          <a:p>
            <a:r>
              <a:rPr lang="en-US" dirty="0"/>
              <a:t>http://www.w3.org/2002/07/owl#minCardinality, </a:t>
            </a:r>
          </a:p>
          <a:p>
            <a:r>
              <a:rPr lang="en-US" dirty="0"/>
              <a:t>http://www.w3.org/2002/07/owl#oneOf, </a:t>
            </a:r>
          </a:p>
          <a:p>
            <a:r>
              <a:rPr lang="en-US" dirty="0"/>
              <a:t>http://www.w3.org/2002/07/owl#onProperty, </a:t>
            </a:r>
          </a:p>
          <a:p>
            <a:r>
              <a:rPr lang="en-US" dirty="0"/>
              <a:t>http://www.w3.org/2002/07/owl#priorVersion, </a:t>
            </a:r>
          </a:p>
          <a:p>
            <a:r>
              <a:rPr lang="en-US" dirty="0"/>
              <a:t>http://www.w3.org/2002/07/owl#sameAs, </a:t>
            </a:r>
          </a:p>
          <a:p>
            <a:r>
              <a:rPr lang="en-US" dirty="0"/>
              <a:t>http://www.w3.org/2002/07/owl#someValuesFrom, </a:t>
            </a:r>
          </a:p>
          <a:p>
            <a:r>
              <a:rPr lang="en-US" dirty="0"/>
              <a:t>http://www.w3.org/2002/07/owl#unionOf, </a:t>
            </a:r>
          </a:p>
          <a:p>
            <a:r>
              <a:rPr lang="en-US" dirty="0"/>
              <a:t>http://www.w3.org/2002/07/owl#versionInfo</a:t>
            </a:r>
          </a:p>
        </p:txBody>
      </p:sp>
    </p:spTree>
    <p:extLst>
      <p:ext uri="{BB962C8B-B14F-4D97-AF65-F5344CB8AC3E}">
        <p14:creationId xmlns:p14="http://schemas.microsoft.com/office/powerpoint/2010/main" val="147781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3F59-CFD4-4727-BB65-F8CED52382C8}"/>
              </a:ext>
            </a:extLst>
          </p:cNvPr>
          <p:cNvSpPr>
            <a:spLocks noGrp="1"/>
          </p:cNvSpPr>
          <p:nvPr>
            <p:ph type="title"/>
          </p:nvPr>
        </p:nvSpPr>
        <p:spPr/>
        <p:txBody>
          <a:bodyPr/>
          <a:lstStyle/>
          <a:p>
            <a:r>
              <a:rPr lang="en-US" dirty="0"/>
              <a:t>Patient demographics level - MDE &amp; OORO</a:t>
            </a:r>
          </a:p>
        </p:txBody>
      </p:sp>
      <p:sp>
        <p:nvSpPr>
          <p:cNvPr id="3" name="Text Placeholder 2">
            <a:extLst>
              <a:ext uri="{FF2B5EF4-FFF2-40B4-BE49-F238E27FC236}">
                <a16:creationId xmlns:a16="http://schemas.microsoft.com/office/drawing/2014/main" id="{D55072AA-299C-4E77-B86A-AC8452496592}"/>
              </a:ext>
            </a:extLst>
          </p:cNvPr>
          <p:cNvSpPr>
            <a:spLocks noGrp="1"/>
          </p:cNvSpPr>
          <p:nvPr>
            <p:ph type="body" sz="quarter" idx="10"/>
          </p:nvPr>
        </p:nvSpPr>
        <p:spPr>
          <a:xfrm>
            <a:off x="720725" y="1511300"/>
            <a:ext cx="5375275" cy="4227513"/>
          </a:xfrm>
        </p:spPr>
        <p:txBody>
          <a:bodyPr/>
          <a:lstStyle/>
          <a:p>
            <a:r>
              <a:rPr lang="en-US" dirty="0"/>
              <a:t>MDE: Does not say anything about this level</a:t>
            </a:r>
          </a:p>
          <a:p>
            <a:r>
              <a:rPr lang="en-US" dirty="0"/>
              <a:t>OORO, see right</a:t>
            </a:r>
          </a:p>
          <a:p>
            <a:r>
              <a:rPr lang="en-US" dirty="0"/>
              <a:t>Selection for now</a:t>
            </a:r>
          </a:p>
          <a:p>
            <a:pPr lvl="1"/>
            <a:r>
              <a:rPr lang="en-US" dirty="0"/>
              <a:t>Date of Birth</a:t>
            </a:r>
          </a:p>
          <a:p>
            <a:pPr lvl="1"/>
            <a:r>
              <a:rPr lang="en-US" dirty="0"/>
              <a:t>Sex</a:t>
            </a:r>
          </a:p>
          <a:p>
            <a:pPr lvl="1"/>
            <a:r>
              <a:rPr lang="en-US" dirty="0"/>
              <a:t>Name (although not on the list)</a:t>
            </a:r>
          </a:p>
        </p:txBody>
      </p:sp>
      <p:pic>
        <p:nvPicPr>
          <p:cNvPr id="5" name="Picture 4">
            <a:extLst>
              <a:ext uri="{FF2B5EF4-FFF2-40B4-BE49-F238E27FC236}">
                <a16:creationId xmlns:a16="http://schemas.microsoft.com/office/drawing/2014/main" id="{D8CCA51B-DBF8-4725-8071-881415CF0031}"/>
              </a:ext>
            </a:extLst>
          </p:cNvPr>
          <p:cNvPicPr>
            <a:picLocks noChangeAspect="1"/>
          </p:cNvPicPr>
          <p:nvPr/>
        </p:nvPicPr>
        <p:blipFill>
          <a:blip r:embed="rId2"/>
          <a:stretch>
            <a:fillRect/>
          </a:stretch>
        </p:blipFill>
        <p:spPr>
          <a:xfrm>
            <a:off x="6316663" y="1511301"/>
            <a:ext cx="4871600" cy="4217986"/>
          </a:xfrm>
          <a:prstGeom prst="rect">
            <a:avLst/>
          </a:prstGeom>
        </p:spPr>
      </p:pic>
    </p:spTree>
    <p:extLst>
      <p:ext uri="{BB962C8B-B14F-4D97-AF65-F5344CB8AC3E}">
        <p14:creationId xmlns:p14="http://schemas.microsoft.com/office/powerpoint/2010/main" val="350257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2B53A8-F003-4D16-AE56-B114D9BE2386}"/>
              </a:ext>
            </a:extLst>
          </p:cNvPr>
          <p:cNvSpPr>
            <a:spLocks noGrp="1"/>
          </p:cNvSpPr>
          <p:nvPr>
            <p:ph type="title"/>
          </p:nvPr>
        </p:nvSpPr>
        <p:spPr/>
        <p:txBody>
          <a:bodyPr/>
          <a:lstStyle/>
          <a:p>
            <a:r>
              <a:rPr lang="en-US" dirty="0"/>
              <a:t>Plan of Action</a:t>
            </a:r>
          </a:p>
        </p:txBody>
      </p:sp>
      <p:sp>
        <p:nvSpPr>
          <p:cNvPr id="5" name="Text Placeholder 4">
            <a:extLst>
              <a:ext uri="{FF2B5EF4-FFF2-40B4-BE49-F238E27FC236}">
                <a16:creationId xmlns:a16="http://schemas.microsoft.com/office/drawing/2014/main" id="{680D984F-2B98-4A1B-B588-CBA23D9E8B09}"/>
              </a:ext>
            </a:extLst>
          </p:cNvPr>
          <p:cNvSpPr>
            <a:spLocks noGrp="1"/>
          </p:cNvSpPr>
          <p:nvPr>
            <p:ph type="body" sz="quarter" idx="10"/>
          </p:nvPr>
        </p:nvSpPr>
        <p:spPr/>
        <p:txBody>
          <a:bodyPr/>
          <a:lstStyle/>
          <a:p>
            <a:r>
              <a:rPr lang="en-US" dirty="0"/>
              <a:t>Make a public fake Aria database</a:t>
            </a:r>
          </a:p>
          <a:p>
            <a:r>
              <a:rPr lang="en-US" dirty="0"/>
              <a:t>Map Aria patients (RDV) to a homo sapiens with the patient role (RDF) using R2RML (</a:t>
            </a:r>
            <a:r>
              <a:rPr lang="en-US" dirty="0" err="1"/>
              <a:t>Ontop</a:t>
            </a:r>
            <a:r>
              <a:rPr lang="en-US" dirty="0"/>
              <a:t> in Protégé)</a:t>
            </a:r>
          </a:p>
          <a:p>
            <a:r>
              <a:rPr lang="en-US" dirty="0"/>
              <a:t>Create a public virtual SPARQL endpoint using R2RML mapping &amp; query</a:t>
            </a:r>
          </a:p>
          <a:p>
            <a:r>
              <a:rPr lang="en-US" dirty="0"/>
              <a:t>(Materialize the triples -&gt; fighting with </a:t>
            </a:r>
            <a:r>
              <a:rPr lang="en-US" dirty="0" err="1"/>
              <a:t>graphdb</a:t>
            </a:r>
            <a:r>
              <a:rPr lang="en-US" dirty="0"/>
              <a:t>)</a:t>
            </a:r>
          </a:p>
          <a:p>
            <a:r>
              <a:rPr lang="en-US" dirty="0"/>
              <a:t>Upload the </a:t>
            </a:r>
            <a:r>
              <a:rPr lang="en-US" dirty="0" err="1"/>
              <a:t>radont</a:t>
            </a:r>
            <a:r>
              <a:rPr lang="en-US" dirty="0"/>
              <a:t> formal ontology &amp; query</a:t>
            </a:r>
          </a:p>
          <a:p>
            <a:r>
              <a:rPr lang="en-US" dirty="0"/>
              <a:t>Make an </a:t>
            </a:r>
            <a:r>
              <a:rPr lang="en-US" dirty="0" err="1"/>
              <a:t>ooro</a:t>
            </a:r>
            <a:r>
              <a:rPr lang="en-US" dirty="0"/>
              <a:t> application ontology to define </a:t>
            </a:r>
            <a:r>
              <a:rPr lang="en-US" dirty="0" err="1"/>
              <a:t>OORO:Patient</a:t>
            </a:r>
            <a:endParaRPr lang="en-US" dirty="0"/>
          </a:p>
          <a:p>
            <a:r>
              <a:rPr lang="en-US" dirty="0"/>
              <a:t>Upload the </a:t>
            </a:r>
            <a:r>
              <a:rPr lang="en-US" dirty="0" err="1"/>
              <a:t>ooro</a:t>
            </a:r>
            <a:r>
              <a:rPr lang="en-US" dirty="0"/>
              <a:t> application ontology, switch on inferencing &amp; query</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24303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205F4F1C-FAEE-47B2-AE14-BCF09880AA01}"/>
              </a:ext>
            </a:extLst>
          </p:cNvPr>
          <p:cNvSpPr/>
          <p:nvPr/>
        </p:nvSpPr>
        <p:spPr>
          <a:xfrm>
            <a:off x="7183559" y="1378133"/>
            <a:ext cx="3636841" cy="34446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sz="1400" dirty="0"/>
              <a:t>Azure (Cloud)</a:t>
            </a:r>
          </a:p>
        </p:txBody>
      </p:sp>
      <p:sp>
        <p:nvSpPr>
          <p:cNvPr id="92" name="Rectangle 91">
            <a:extLst>
              <a:ext uri="{FF2B5EF4-FFF2-40B4-BE49-F238E27FC236}">
                <a16:creationId xmlns:a16="http://schemas.microsoft.com/office/drawing/2014/main" id="{9374A367-EC14-412B-BC9C-6539AE1001C7}"/>
              </a:ext>
            </a:extLst>
          </p:cNvPr>
          <p:cNvSpPr/>
          <p:nvPr/>
        </p:nvSpPr>
        <p:spPr>
          <a:xfrm>
            <a:off x="5954290" y="1378134"/>
            <a:ext cx="1126197" cy="34446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sz="1400" dirty="0" err="1"/>
              <a:t>ElephantSQL</a:t>
            </a:r>
            <a:endParaRPr lang="en-US" sz="1400" dirty="0"/>
          </a:p>
          <a:p>
            <a:pPr algn="ctr"/>
            <a:r>
              <a:rPr lang="en-US" sz="1400" dirty="0"/>
              <a:t>(Cloud)</a:t>
            </a:r>
          </a:p>
        </p:txBody>
      </p:sp>
      <p:sp>
        <p:nvSpPr>
          <p:cNvPr id="90" name="Rectangle 89">
            <a:extLst>
              <a:ext uri="{FF2B5EF4-FFF2-40B4-BE49-F238E27FC236}">
                <a16:creationId xmlns:a16="http://schemas.microsoft.com/office/drawing/2014/main" id="{32D6745C-F315-45FC-ACF3-86F4CBA5685F}"/>
              </a:ext>
            </a:extLst>
          </p:cNvPr>
          <p:cNvSpPr/>
          <p:nvPr/>
        </p:nvSpPr>
        <p:spPr>
          <a:xfrm>
            <a:off x="133350" y="1378134"/>
            <a:ext cx="5726872" cy="34446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sz="1600" dirty="0"/>
              <a:t>Maastro</a:t>
            </a:r>
            <a:endParaRPr lang="en-US" dirty="0"/>
          </a:p>
        </p:txBody>
      </p:sp>
      <p:sp>
        <p:nvSpPr>
          <p:cNvPr id="85" name="Rectangle 84">
            <a:extLst>
              <a:ext uri="{FF2B5EF4-FFF2-40B4-BE49-F238E27FC236}">
                <a16:creationId xmlns:a16="http://schemas.microsoft.com/office/drawing/2014/main" id="{899ED54E-002E-4905-857D-D81BEFC90745}"/>
              </a:ext>
            </a:extLst>
          </p:cNvPr>
          <p:cNvSpPr/>
          <p:nvPr/>
        </p:nvSpPr>
        <p:spPr>
          <a:xfrm>
            <a:off x="8138407" y="1791109"/>
            <a:ext cx="2499711" cy="24928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nchorCtr="0"/>
          <a:lstStyle/>
          <a:p>
            <a:pPr algn="ctr"/>
            <a:r>
              <a:rPr lang="en-US" sz="1200" dirty="0" err="1"/>
              <a:t>GraphDB</a:t>
            </a:r>
            <a:endParaRPr lang="en-US" sz="1200" dirty="0"/>
          </a:p>
        </p:txBody>
      </p:sp>
      <p:sp>
        <p:nvSpPr>
          <p:cNvPr id="2" name="Title 1">
            <a:extLst>
              <a:ext uri="{FF2B5EF4-FFF2-40B4-BE49-F238E27FC236}">
                <a16:creationId xmlns:a16="http://schemas.microsoft.com/office/drawing/2014/main" id="{A76F0ACE-79B9-485C-B7DB-3C051DA177FC}"/>
              </a:ext>
            </a:extLst>
          </p:cNvPr>
          <p:cNvSpPr>
            <a:spLocks noGrp="1"/>
          </p:cNvSpPr>
          <p:nvPr>
            <p:ph type="title"/>
          </p:nvPr>
        </p:nvSpPr>
        <p:spPr/>
        <p:txBody>
          <a:bodyPr/>
          <a:lstStyle/>
          <a:p>
            <a:r>
              <a:rPr lang="en-US" dirty="0"/>
              <a:t>Setup</a:t>
            </a:r>
          </a:p>
        </p:txBody>
      </p:sp>
      <p:sp>
        <p:nvSpPr>
          <p:cNvPr id="5" name="Cylinder 4">
            <a:extLst>
              <a:ext uri="{FF2B5EF4-FFF2-40B4-BE49-F238E27FC236}">
                <a16:creationId xmlns:a16="http://schemas.microsoft.com/office/drawing/2014/main" id="{EB0021CB-09F7-439B-8EEA-35CCA08771C7}"/>
              </a:ext>
            </a:extLst>
          </p:cNvPr>
          <p:cNvSpPr/>
          <p:nvPr/>
        </p:nvSpPr>
        <p:spPr>
          <a:xfrm>
            <a:off x="396550" y="1791108"/>
            <a:ext cx="755780" cy="8490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Aria</a:t>
            </a:r>
          </a:p>
        </p:txBody>
      </p:sp>
      <p:sp>
        <p:nvSpPr>
          <p:cNvPr id="6" name="Cylinder 5">
            <a:extLst>
              <a:ext uri="{FF2B5EF4-FFF2-40B4-BE49-F238E27FC236}">
                <a16:creationId xmlns:a16="http://schemas.microsoft.com/office/drawing/2014/main" id="{BCA03301-F9E0-44E4-A83A-D73F95B96172}"/>
              </a:ext>
            </a:extLst>
          </p:cNvPr>
          <p:cNvSpPr/>
          <p:nvPr/>
        </p:nvSpPr>
        <p:spPr>
          <a:xfrm>
            <a:off x="396550" y="2904561"/>
            <a:ext cx="755780" cy="8490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HiX</a:t>
            </a:r>
            <a:r>
              <a:rPr lang="en-US" sz="1600" dirty="0"/>
              <a:t> (EHR)</a:t>
            </a:r>
          </a:p>
        </p:txBody>
      </p:sp>
      <p:sp>
        <p:nvSpPr>
          <p:cNvPr id="7" name="Cylinder 6">
            <a:extLst>
              <a:ext uri="{FF2B5EF4-FFF2-40B4-BE49-F238E27FC236}">
                <a16:creationId xmlns:a16="http://schemas.microsoft.com/office/drawing/2014/main" id="{21B44443-DBAF-4787-9715-C6B16A82B7A4}"/>
              </a:ext>
            </a:extLst>
          </p:cNvPr>
          <p:cNvSpPr/>
          <p:nvPr/>
        </p:nvSpPr>
        <p:spPr>
          <a:xfrm>
            <a:off x="3189557" y="2271960"/>
            <a:ext cx="755780" cy="8490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EDW</a:t>
            </a:r>
          </a:p>
        </p:txBody>
      </p:sp>
      <p:sp>
        <p:nvSpPr>
          <p:cNvPr id="8" name="Cylinder 7">
            <a:extLst>
              <a:ext uri="{FF2B5EF4-FFF2-40B4-BE49-F238E27FC236}">
                <a16:creationId xmlns:a16="http://schemas.microsoft.com/office/drawing/2014/main" id="{DA7495FF-667E-41A5-8096-08A62DCD415A}"/>
              </a:ext>
            </a:extLst>
          </p:cNvPr>
          <p:cNvSpPr/>
          <p:nvPr/>
        </p:nvSpPr>
        <p:spPr>
          <a:xfrm>
            <a:off x="6160565" y="2271960"/>
            <a:ext cx="755780" cy="8490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‘Fake’</a:t>
            </a:r>
          </a:p>
          <a:p>
            <a:pPr algn="ctr"/>
            <a:r>
              <a:rPr lang="en-US" sz="1600" dirty="0"/>
              <a:t>Aria</a:t>
            </a:r>
          </a:p>
        </p:txBody>
      </p:sp>
      <p:pic>
        <p:nvPicPr>
          <p:cNvPr id="1026" name="Picture 2" descr="Logos for RDF Formats (RDF/XML, Turtle, RDFa, SPARQL, R2RML, SHACL)">
            <a:extLst>
              <a:ext uri="{FF2B5EF4-FFF2-40B4-BE49-F238E27FC236}">
                <a16:creationId xmlns:a16="http://schemas.microsoft.com/office/drawing/2014/main" id="{7F0396E7-154C-492F-A4AB-BD6B16EEEA1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90849" y="2371853"/>
            <a:ext cx="600721" cy="648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Logos for RDF Formats (RDF/XML, Turtle, RDFa, SPARQL, R2RML, SHACL)">
            <a:extLst>
              <a:ext uri="{FF2B5EF4-FFF2-40B4-BE49-F238E27FC236}">
                <a16:creationId xmlns:a16="http://schemas.microsoft.com/office/drawing/2014/main" id="{E00F937C-865C-4A19-8E03-D57D0A1FDA3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5807" y="3139390"/>
            <a:ext cx="600721" cy="648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Logos for RDF Formats (RDF/XML, Turtle, RDFa, SPARQL, R2RML, SHACL)">
            <a:extLst>
              <a:ext uri="{FF2B5EF4-FFF2-40B4-BE49-F238E27FC236}">
                <a16:creationId xmlns:a16="http://schemas.microsoft.com/office/drawing/2014/main" id="{F8E6B1FD-153A-4BB7-AEF6-8F7863C1D22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94345" y="3143251"/>
            <a:ext cx="600721" cy="648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488E4D8-E87C-4B86-A836-C0621DA0DE12}"/>
              </a:ext>
            </a:extLst>
          </p:cNvPr>
          <p:cNvSpPr txBox="1"/>
          <p:nvPr/>
        </p:nvSpPr>
        <p:spPr>
          <a:xfrm>
            <a:off x="9203353" y="2066003"/>
            <a:ext cx="766172" cy="276999"/>
          </a:xfrm>
          <a:prstGeom prst="rect">
            <a:avLst/>
          </a:prstGeom>
          <a:noFill/>
        </p:spPr>
        <p:txBody>
          <a:bodyPr wrap="none" rtlCol="0">
            <a:spAutoFit/>
          </a:bodyPr>
          <a:lstStyle/>
          <a:p>
            <a:pPr algn="ctr"/>
            <a:r>
              <a:rPr lang="en-US" sz="1200" dirty="0">
                <a:solidFill>
                  <a:srgbClr val="0C479C"/>
                </a:solidFill>
              </a:rPr>
              <a:t>instances</a:t>
            </a:r>
          </a:p>
        </p:txBody>
      </p:sp>
      <p:sp>
        <p:nvSpPr>
          <p:cNvPr id="21" name="TextBox 20">
            <a:extLst>
              <a:ext uri="{FF2B5EF4-FFF2-40B4-BE49-F238E27FC236}">
                <a16:creationId xmlns:a16="http://schemas.microsoft.com/office/drawing/2014/main" id="{FBE0AD12-B895-4D08-AA02-444E6C6ADA57}"/>
              </a:ext>
            </a:extLst>
          </p:cNvPr>
          <p:cNvSpPr txBox="1"/>
          <p:nvPr/>
        </p:nvSpPr>
        <p:spPr>
          <a:xfrm>
            <a:off x="8598065" y="3805147"/>
            <a:ext cx="865622" cy="276999"/>
          </a:xfrm>
          <a:prstGeom prst="rect">
            <a:avLst/>
          </a:prstGeom>
          <a:noFill/>
        </p:spPr>
        <p:txBody>
          <a:bodyPr wrap="none" rtlCol="0">
            <a:spAutoFit/>
          </a:bodyPr>
          <a:lstStyle/>
          <a:p>
            <a:pPr algn="ctr"/>
            <a:r>
              <a:rPr lang="en-US" sz="1200" dirty="0" err="1">
                <a:solidFill>
                  <a:srgbClr val="0C479C"/>
                </a:solidFill>
              </a:rPr>
              <a:t>radont.owl</a:t>
            </a:r>
            <a:endParaRPr lang="en-US" sz="1200" dirty="0">
              <a:solidFill>
                <a:srgbClr val="0C479C"/>
              </a:solidFill>
            </a:endParaRPr>
          </a:p>
        </p:txBody>
      </p:sp>
      <p:sp>
        <p:nvSpPr>
          <p:cNvPr id="22" name="TextBox 21">
            <a:extLst>
              <a:ext uri="{FF2B5EF4-FFF2-40B4-BE49-F238E27FC236}">
                <a16:creationId xmlns:a16="http://schemas.microsoft.com/office/drawing/2014/main" id="{5D37E30E-90CA-42FC-9E8E-289BFEA116AD}"/>
              </a:ext>
            </a:extLst>
          </p:cNvPr>
          <p:cNvSpPr txBox="1"/>
          <p:nvPr/>
        </p:nvSpPr>
        <p:spPr>
          <a:xfrm>
            <a:off x="9718412" y="3805147"/>
            <a:ext cx="745845" cy="276999"/>
          </a:xfrm>
          <a:prstGeom prst="rect">
            <a:avLst/>
          </a:prstGeom>
          <a:noFill/>
        </p:spPr>
        <p:txBody>
          <a:bodyPr wrap="none" rtlCol="0">
            <a:spAutoFit/>
          </a:bodyPr>
          <a:lstStyle/>
          <a:p>
            <a:pPr algn="ctr"/>
            <a:r>
              <a:rPr lang="en-US" sz="1200" dirty="0" err="1">
                <a:solidFill>
                  <a:srgbClr val="0C479C"/>
                </a:solidFill>
              </a:rPr>
              <a:t>ooro.owl</a:t>
            </a:r>
            <a:endParaRPr lang="en-US" sz="1200" dirty="0">
              <a:solidFill>
                <a:srgbClr val="0C479C"/>
              </a:solidFill>
            </a:endParaRPr>
          </a:p>
        </p:txBody>
      </p:sp>
      <p:cxnSp>
        <p:nvCxnSpPr>
          <p:cNvPr id="4" name="Straight Arrow Connector 3">
            <a:extLst>
              <a:ext uri="{FF2B5EF4-FFF2-40B4-BE49-F238E27FC236}">
                <a16:creationId xmlns:a16="http://schemas.microsoft.com/office/drawing/2014/main" id="{887A5A5F-FD13-4255-B7F9-B3421D118C2C}"/>
              </a:ext>
            </a:extLst>
          </p:cNvPr>
          <p:cNvCxnSpPr>
            <a:cxnSpLocks/>
            <a:stCxn id="5" idx="4"/>
            <a:endCxn id="29" idx="1"/>
          </p:cNvCxnSpPr>
          <p:nvPr/>
        </p:nvCxnSpPr>
        <p:spPr>
          <a:xfrm>
            <a:off x="1152330" y="2215651"/>
            <a:ext cx="401552" cy="48085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4758E2E-8FB4-4FAA-8E46-990347167210}"/>
              </a:ext>
            </a:extLst>
          </p:cNvPr>
          <p:cNvCxnSpPr>
            <a:cxnSpLocks/>
            <a:stCxn id="6" idx="4"/>
            <a:endCxn id="29" idx="1"/>
          </p:cNvCxnSpPr>
          <p:nvPr/>
        </p:nvCxnSpPr>
        <p:spPr>
          <a:xfrm flipV="1">
            <a:off x="1152330" y="2696503"/>
            <a:ext cx="401552" cy="6326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6B7432D-4CBB-4154-86C5-01291E0918AA}"/>
              </a:ext>
            </a:extLst>
          </p:cNvPr>
          <p:cNvCxnSpPr>
            <a:cxnSpLocks/>
            <a:stCxn id="7" idx="4"/>
            <a:endCxn id="40" idx="1"/>
          </p:cNvCxnSpPr>
          <p:nvPr/>
        </p:nvCxnSpPr>
        <p:spPr>
          <a:xfrm>
            <a:off x="3945337" y="2696503"/>
            <a:ext cx="5795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0" name="Cylinder 29">
            <a:extLst>
              <a:ext uri="{FF2B5EF4-FFF2-40B4-BE49-F238E27FC236}">
                <a16:creationId xmlns:a16="http://schemas.microsoft.com/office/drawing/2014/main" id="{AD47D06F-EF1C-45DD-8C00-0B41F6C33C5E}"/>
              </a:ext>
            </a:extLst>
          </p:cNvPr>
          <p:cNvSpPr/>
          <p:nvPr/>
        </p:nvSpPr>
        <p:spPr>
          <a:xfrm>
            <a:off x="4665370" y="3619004"/>
            <a:ext cx="755780" cy="8490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Master</a:t>
            </a:r>
          </a:p>
          <a:p>
            <a:pPr algn="ctr"/>
            <a:r>
              <a:rPr lang="en-US" sz="1200" dirty="0"/>
              <a:t>Patient Index</a:t>
            </a:r>
          </a:p>
        </p:txBody>
      </p:sp>
      <p:sp>
        <p:nvSpPr>
          <p:cNvPr id="29" name="Rectangle 28">
            <a:extLst>
              <a:ext uri="{FF2B5EF4-FFF2-40B4-BE49-F238E27FC236}">
                <a16:creationId xmlns:a16="http://schemas.microsoft.com/office/drawing/2014/main" id="{22054401-D124-4D7B-9DCB-4935CA85B122}"/>
              </a:ext>
            </a:extLst>
          </p:cNvPr>
          <p:cNvSpPr/>
          <p:nvPr/>
        </p:nvSpPr>
        <p:spPr>
          <a:xfrm>
            <a:off x="1553882" y="2373338"/>
            <a:ext cx="1056123" cy="6463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Informatica</a:t>
            </a:r>
          </a:p>
          <a:p>
            <a:pPr algn="ctr"/>
            <a:r>
              <a:rPr lang="en-US" sz="1200" dirty="0"/>
              <a:t>(ETL)</a:t>
            </a:r>
          </a:p>
        </p:txBody>
      </p:sp>
      <p:cxnSp>
        <p:nvCxnSpPr>
          <p:cNvPr id="37" name="Straight Arrow Connector 36">
            <a:extLst>
              <a:ext uri="{FF2B5EF4-FFF2-40B4-BE49-F238E27FC236}">
                <a16:creationId xmlns:a16="http://schemas.microsoft.com/office/drawing/2014/main" id="{E0E9708D-9CBA-46EB-9F50-D466F6D8388C}"/>
              </a:ext>
            </a:extLst>
          </p:cNvPr>
          <p:cNvCxnSpPr>
            <a:cxnSpLocks/>
            <a:stCxn id="29" idx="3"/>
            <a:endCxn id="7" idx="2"/>
          </p:cNvCxnSpPr>
          <p:nvPr/>
        </p:nvCxnSpPr>
        <p:spPr>
          <a:xfrm>
            <a:off x="2610005" y="2696503"/>
            <a:ext cx="57955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A537FFF-1056-4351-B660-C6BA6A1743CE}"/>
              </a:ext>
            </a:extLst>
          </p:cNvPr>
          <p:cNvSpPr/>
          <p:nvPr/>
        </p:nvSpPr>
        <p:spPr>
          <a:xfrm>
            <a:off x="4524889" y="2373338"/>
            <a:ext cx="1056123" cy="6463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Informatica</a:t>
            </a:r>
          </a:p>
          <a:p>
            <a:pPr algn="ctr"/>
            <a:r>
              <a:rPr lang="en-US" sz="1200" dirty="0"/>
              <a:t>(ETL)</a:t>
            </a:r>
          </a:p>
        </p:txBody>
      </p:sp>
      <p:cxnSp>
        <p:nvCxnSpPr>
          <p:cNvPr id="43" name="Straight Arrow Connector 42">
            <a:extLst>
              <a:ext uri="{FF2B5EF4-FFF2-40B4-BE49-F238E27FC236}">
                <a16:creationId xmlns:a16="http://schemas.microsoft.com/office/drawing/2014/main" id="{B0F77D17-B212-4DDA-9419-0DE456D54C90}"/>
              </a:ext>
            </a:extLst>
          </p:cNvPr>
          <p:cNvCxnSpPr>
            <a:cxnSpLocks/>
            <a:stCxn id="40" idx="3"/>
            <a:endCxn id="8" idx="2"/>
          </p:cNvCxnSpPr>
          <p:nvPr/>
        </p:nvCxnSpPr>
        <p:spPr>
          <a:xfrm>
            <a:off x="5581012" y="2696503"/>
            <a:ext cx="57955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C030080-DC29-4C21-8091-6E6EACDB5BCB}"/>
              </a:ext>
            </a:extLst>
          </p:cNvPr>
          <p:cNvCxnSpPr>
            <a:cxnSpLocks/>
            <a:stCxn id="30" idx="1"/>
            <a:endCxn id="40" idx="2"/>
          </p:cNvCxnSpPr>
          <p:nvPr/>
        </p:nvCxnSpPr>
        <p:spPr>
          <a:xfrm flipV="1">
            <a:off x="5043260" y="3019668"/>
            <a:ext cx="9691" cy="599336"/>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FA85933D-13DA-4D4A-A8AA-0A5D3B52C15E}"/>
              </a:ext>
            </a:extLst>
          </p:cNvPr>
          <p:cNvSpPr/>
          <p:nvPr/>
        </p:nvSpPr>
        <p:spPr>
          <a:xfrm>
            <a:off x="7345416" y="2372039"/>
            <a:ext cx="1056123" cy="6463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R2RML</a:t>
            </a:r>
          </a:p>
        </p:txBody>
      </p:sp>
      <p:cxnSp>
        <p:nvCxnSpPr>
          <p:cNvPr id="64" name="Straight Arrow Connector 63">
            <a:extLst>
              <a:ext uri="{FF2B5EF4-FFF2-40B4-BE49-F238E27FC236}">
                <a16:creationId xmlns:a16="http://schemas.microsoft.com/office/drawing/2014/main" id="{6C799228-3A99-478A-9F88-CC66A3242AC9}"/>
              </a:ext>
            </a:extLst>
          </p:cNvPr>
          <p:cNvCxnSpPr>
            <a:cxnSpLocks/>
            <a:stCxn id="8" idx="4"/>
            <a:endCxn id="63" idx="1"/>
          </p:cNvCxnSpPr>
          <p:nvPr/>
        </p:nvCxnSpPr>
        <p:spPr>
          <a:xfrm flipV="1">
            <a:off x="6916345" y="2695204"/>
            <a:ext cx="429071" cy="129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DD84F93-0A55-482A-A5FD-51218FDE8682}"/>
              </a:ext>
            </a:extLst>
          </p:cNvPr>
          <p:cNvCxnSpPr>
            <a:cxnSpLocks/>
            <a:stCxn id="63" idx="3"/>
            <a:endCxn id="1026" idx="1"/>
          </p:cNvCxnSpPr>
          <p:nvPr/>
        </p:nvCxnSpPr>
        <p:spPr>
          <a:xfrm>
            <a:off x="8401539" y="2695204"/>
            <a:ext cx="789310" cy="64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4C96ACFB-992B-46D9-A8D1-1F41CA79A959}"/>
              </a:ext>
            </a:extLst>
          </p:cNvPr>
          <p:cNvSpPr/>
          <p:nvPr/>
        </p:nvSpPr>
        <p:spPr>
          <a:xfrm>
            <a:off x="10956343" y="2720530"/>
            <a:ext cx="1056123" cy="6463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SPARQL</a:t>
            </a:r>
          </a:p>
        </p:txBody>
      </p:sp>
      <p:cxnSp>
        <p:nvCxnSpPr>
          <p:cNvPr id="88" name="Straight Arrow Connector 87">
            <a:extLst>
              <a:ext uri="{FF2B5EF4-FFF2-40B4-BE49-F238E27FC236}">
                <a16:creationId xmlns:a16="http://schemas.microsoft.com/office/drawing/2014/main" id="{61E25DBC-A6A6-4647-853B-A6B445584695}"/>
              </a:ext>
            </a:extLst>
          </p:cNvPr>
          <p:cNvCxnSpPr>
            <a:cxnSpLocks/>
            <a:stCxn id="85" idx="3"/>
            <a:endCxn id="81" idx="1"/>
          </p:cNvCxnSpPr>
          <p:nvPr/>
        </p:nvCxnSpPr>
        <p:spPr>
          <a:xfrm>
            <a:off x="10638118" y="3037519"/>
            <a:ext cx="318225" cy="61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FF7B9386-9708-43CC-96FB-38E9B05F1CA0}"/>
              </a:ext>
            </a:extLst>
          </p:cNvPr>
          <p:cNvSpPr/>
          <p:nvPr/>
        </p:nvSpPr>
        <p:spPr>
          <a:xfrm>
            <a:off x="7345416" y="5294621"/>
            <a:ext cx="1056123" cy="6463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R2RML</a:t>
            </a:r>
          </a:p>
        </p:txBody>
      </p:sp>
      <p:sp>
        <p:nvSpPr>
          <p:cNvPr id="97" name="Rectangle 96">
            <a:extLst>
              <a:ext uri="{FF2B5EF4-FFF2-40B4-BE49-F238E27FC236}">
                <a16:creationId xmlns:a16="http://schemas.microsoft.com/office/drawing/2014/main" id="{14E577D0-9695-45C5-A4D5-8769E8D939F8}"/>
              </a:ext>
            </a:extLst>
          </p:cNvPr>
          <p:cNvSpPr/>
          <p:nvPr/>
        </p:nvSpPr>
        <p:spPr>
          <a:xfrm>
            <a:off x="6024364" y="5294621"/>
            <a:ext cx="1056123" cy="6463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Protege</a:t>
            </a:r>
          </a:p>
        </p:txBody>
      </p:sp>
      <p:cxnSp>
        <p:nvCxnSpPr>
          <p:cNvPr id="98" name="Straight Arrow Connector 97">
            <a:extLst>
              <a:ext uri="{FF2B5EF4-FFF2-40B4-BE49-F238E27FC236}">
                <a16:creationId xmlns:a16="http://schemas.microsoft.com/office/drawing/2014/main" id="{09D78F33-97CF-4D08-9DA8-641969574047}"/>
              </a:ext>
            </a:extLst>
          </p:cNvPr>
          <p:cNvCxnSpPr>
            <a:stCxn id="8" idx="3"/>
            <a:endCxn id="97" idx="0"/>
          </p:cNvCxnSpPr>
          <p:nvPr/>
        </p:nvCxnSpPr>
        <p:spPr>
          <a:xfrm>
            <a:off x="6538455" y="3121046"/>
            <a:ext cx="13971" cy="2173575"/>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0178EF8-529F-407B-93FA-41CD3F170172}"/>
              </a:ext>
            </a:extLst>
          </p:cNvPr>
          <p:cNvCxnSpPr>
            <a:cxnSpLocks/>
            <a:stCxn id="96" idx="0"/>
            <a:endCxn id="63" idx="2"/>
          </p:cNvCxnSpPr>
          <p:nvPr/>
        </p:nvCxnSpPr>
        <p:spPr>
          <a:xfrm flipV="1">
            <a:off x="7873478" y="3018369"/>
            <a:ext cx="0" cy="2276252"/>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58320345-C994-4E7D-9C35-8D0B4FCB0E79}"/>
              </a:ext>
            </a:extLst>
          </p:cNvPr>
          <p:cNvCxnSpPr>
            <a:cxnSpLocks/>
            <a:stCxn id="97" idx="3"/>
            <a:endCxn id="96" idx="1"/>
          </p:cNvCxnSpPr>
          <p:nvPr/>
        </p:nvCxnSpPr>
        <p:spPr>
          <a:xfrm>
            <a:off x="7080487" y="5617786"/>
            <a:ext cx="264929" cy="0"/>
          </a:xfrm>
          <a:prstGeom prst="straightConnector1">
            <a:avLst/>
          </a:prstGeom>
          <a:ln w="12700">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874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0102-D71E-4DDC-BE14-7C80711FAF51}"/>
              </a:ext>
            </a:extLst>
          </p:cNvPr>
          <p:cNvSpPr>
            <a:spLocks noGrp="1"/>
          </p:cNvSpPr>
          <p:nvPr>
            <p:ph type="title"/>
          </p:nvPr>
        </p:nvSpPr>
        <p:spPr/>
        <p:txBody>
          <a:bodyPr/>
          <a:lstStyle/>
          <a:p>
            <a:r>
              <a:rPr lang="en-US" dirty="0"/>
              <a:t>Aria</a:t>
            </a:r>
          </a:p>
        </p:txBody>
      </p:sp>
      <p:pic>
        <p:nvPicPr>
          <p:cNvPr id="5" name="Picture 4">
            <a:extLst>
              <a:ext uri="{FF2B5EF4-FFF2-40B4-BE49-F238E27FC236}">
                <a16:creationId xmlns:a16="http://schemas.microsoft.com/office/drawing/2014/main" id="{BFA15E81-31D9-4700-B84C-C3932006697C}"/>
              </a:ext>
            </a:extLst>
          </p:cNvPr>
          <p:cNvPicPr>
            <a:picLocks noChangeAspect="1"/>
          </p:cNvPicPr>
          <p:nvPr/>
        </p:nvPicPr>
        <p:blipFill>
          <a:blip r:embed="rId2"/>
          <a:stretch>
            <a:fillRect/>
          </a:stretch>
        </p:blipFill>
        <p:spPr>
          <a:xfrm>
            <a:off x="6788819" y="190500"/>
            <a:ext cx="4247604" cy="5549900"/>
          </a:xfrm>
          <a:prstGeom prst="rect">
            <a:avLst/>
          </a:prstGeom>
        </p:spPr>
      </p:pic>
      <p:pic>
        <p:nvPicPr>
          <p:cNvPr id="7" name="Picture 6">
            <a:extLst>
              <a:ext uri="{FF2B5EF4-FFF2-40B4-BE49-F238E27FC236}">
                <a16:creationId xmlns:a16="http://schemas.microsoft.com/office/drawing/2014/main" id="{71B1DD6C-4BBF-4949-8415-1454A647C5FB}"/>
              </a:ext>
            </a:extLst>
          </p:cNvPr>
          <p:cNvPicPr>
            <a:picLocks noChangeAspect="1"/>
          </p:cNvPicPr>
          <p:nvPr/>
        </p:nvPicPr>
        <p:blipFill>
          <a:blip r:embed="rId3"/>
          <a:stretch>
            <a:fillRect/>
          </a:stretch>
        </p:blipFill>
        <p:spPr>
          <a:xfrm>
            <a:off x="933450" y="1587428"/>
            <a:ext cx="4845050" cy="3898063"/>
          </a:xfrm>
          <a:prstGeom prst="rect">
            <a:avLst/>
          </a:prstGeom>
        </p:spPr>
      </p:pic>
    </p:spTree>
    <p:extLst>
      <p:ext uri="{BB962C8B-B14F-4D97-AF65-F5344CB8AC3E}">
        <p14:creationId xmlns:p14="http://schemas.microsoft.com/office/powerpoint/2010/main" val="1994627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3C7E-5974-458B-92C5-0B56646FFC71}"/>
              </a:ext>
            </a:extLst>
          </p:cNvPr>
          <p:cNvSpPr>
            <a:spLocks noGrp="1"/>
          </p:cNvSpPr>
          <p:nvPr>
            <p:ph type="title"/>
          </p:nvPr>
        </p:nvSpPr>
        <p:spPr>
          <a:xfrm>
            <a:off x="719999" y="595420"/>
            <a:ext cx="10501246" cy="623779"/>
          </a:xfrm>
        </p:spPr>
        <p:txBody>
          <a:bodyPr/>
          <a:lstStyle/>
          <a:p>
            <a:r>
              <a:rPr lang="en-US" dirty="0"/>
              <a:t>Fake Aria – Patient table</a:t>
            </a:r>
          </a:p>
        </p:txBody>
      </p:sp>
      <p:pic>
        <p:nvPicPr>
          <p:cNvPr id="5" name="Picture 4">
            <a:extLst>
              <a:ext uri="{FF2B5EF4-FFF2-40B4-BE49-F238E27FC236}">
                <a16:creationId xmlns:a16="http://schemas.microsoft.com/office/drawing/2014/main" id="{602A2251-64B8-4BAD-9A10-1C4ACE4B1006}"/>
              </a:ext>
            </a:extLst>
          </p:cNvPr>
          <p:cNvPicPr>
            <a:picLocks noChangeAspect="1"/>
          </p:cNvPicPr>
          <p:nvPr/>
        </p:nvPicPr>
        <p:blipFill>
          <a:blip r:embed="rId2"/>
          <a:stretch>
            <a:fillRect/>
          </a:stretch>
        </p:blipFill>
        <p:spPr>
          <a:xfrm>
            <a:off x="6259513" y="727542"/>
            <a:ext cx="2541588" cy="637708"/>
          </a:xfrm>
          <a:prstGeom prst="rect">
            <a:avLst/>
          </a:prstGeom>
        </p:spPr>
      </p:pic>
      <p:pic>
        <p:nvPicPr>
          <p:cNvPr id="7" name="Picture 6">
            <a:extLst>
              <a:ext uri="{FF2B5EF4-FFF2-40B4-BE49-F238E27FC236}">
                <a16:creationId xmlns:a16="http://schemas.microsoft.com/office/drawing/2014/main" id="{505F88A0-7BDD-4723-8E7B-1775592721B8}"/>
              </a:ext>
            </a:extLst>
          </p:cNvPr>
          <p:cNvPicPr>
            <a:picLocks noChangeAspect="1"/>
          </p:cNvPicPr>
          <p:nvPr/>
        </p:nvPicPr>
        <p:blipFill>
          <a:blip r:embed="rId3"/>
          <a:stretch>
            <a:fillRect/>
          </a:stretch>
        </p:blipFill>
        <p:spPr>
          <a:xfrm>
            <a:off x="1868522" y="1497372"/>
            <a:ext cx="8204200" cy="4171321"/>
          </a:xfrm>
          <a:prstGeom prst="rect">
            <a:avLst/>
          </a:prstGeom>
        </p:spPr>
      </p:pic>
      <p:sp>
        <p:nvSpPr>
          <p:cNvPr id="9" name="TextBox 8">
            <a:extLst>
              <a:ext uri="{FF2B5EF4-FFF2-40B4-BE49-F238E27FC236}">
                <a16:creationId xmlns:a16="http://schemas.microsoft.com/office/drawing/2014/main" id="{ACAD2ED8-A763-488D-B9AF-B4DE5C0E5DE7}"/>
              </a:ext>
            </a:extLst>
          </p:cNvPr>
          <p:cNvSpPr txBox="1"/>
          <p:nvPr/>
        </p:nvSpPr>
        <p:spPr>
          <a:xfrm>
            <a:off x="4254500" y="5767992"/>
            <a:ext cx="6096000" cy="369332"/>
          </a:xfrm>
          <a:prstGeom prst="rect">
            <a:avLst/>
          </a:prstGeom>
          <a:noFill/>
        </p:spPr>
        <p:txBody>
          <a:bodyPr wrap="square">
            <a:spAutoFit/>
          </a:bodyPr>
          <a:lstStyle/>
          <a:p>
            <a:r>
              <a:rPr lang="en-US" dirty="0">
                <a:hlinkClick r:id="rId4"/>
              </a:rPr>
              <a:t>https://www.elephantsql.com/</a:t>
            </a:r>
            <a:r>
              <a:rPr lang="en-US" dirty="0"/>
              <a:t> </a:t>
            </a:r>
          </a:p>
        </p:txBody>
      </p:sp>
    </p:spTree>
    <p:extLst>
      <p:ext uri="{BB962C8B-B14F-4D97-AF65-F5344CB8AC3E}">
        <p14:creationId xmlns:p14="http://schemas.microsoft.com/office/powerpoint/2010/main" val="3137737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D2E2-DFAA-4837-82C9-D879856C03ED}"/>
              </a:ext>
            </a:extLst>
          </p:cNvPr>
          <p:cNvSpPr>
            <a:spLocks noGrp="1"/>
          </p:cNvSpPr>
          <p:nvPr>
            <p:ph type="title"/>
          </p:nvPr>
        </p:nvSpPr>
        <p:spPr/>
        <p:txBody>
          <a:bodyPr/>
          <a:lstStyle/>
          <a:p>
            <a:r>
              <a:rPr lang="en-US" dirty="0"/>
              <a:t>Protégé Mapping using </a:t>
            </a:r>
            <a:r>
              <a:rPr lang="en-US" dirty="0" err="1"/>
              <a:t>Ontop</a:t>
            </a:r>
            <a:endParaRPr lang="en-US" dirty="0"/>
          </a:p>
        </p:txBody>
      </p:sp>
      <p:pic>
        <p:nvPicPr>
          <p:cNvPr id="5" name="Picture 4">
            <a:extLst>
              <a:ext uri="{FF2B5EF4-FFF2-40B4-BE49-F238E27FC236}">
                <a16:creationId xmlns:a16="http://schemas.microsoft.com/office/drawing/2014/main" id="{DF86D8C1-639A-452D-AA8D-0C6B46E93DA8}"/>
              </a:ext>
            </a:extLst>
          </p:cNvPr>
          <p:cNvPicPr>
            <a:picLocks noChangeAspect="1"/>
          </p:cNvPicPr>
          <p:nvPr/>
        </p:nvPicPr>
        <p:blipFill>
          <a:blip r:embed="rId2"/>
          <a:stretch>
            <a:fillRect/>
          </a:stretch>
        </p:blipFill>
        <p:spPr>
          <a:xfrm>
            <a:off x="329043" y="1208393"/>
            <a:ext cx="5400675" cy="1927836"/>
          </a:xfrm>
          <a:prstGeom prst="rect">
            <a:avLst/>
          </a:prstGeom>
        </p:spPr>
      </p:pic>
      <p:sp>
        <p:nvSpPr>
          <p:cNvPr id="9" name="TextBox 8">
            <a:extLst>
              <a:ext uri="{FF2B5EF4-FFF2-40B4-BE49-F238E27FC236}">
                <a16:creationId xmlns:a16="http://schemas.microsoft.com/office/drawing/2014/main" id="{D32EF848-E301-4B90-AAA6-02033DEFA975}"/>
              </a:ext>
            </a:extLst>
          </p:cNvPr>
          <p:cNvSpPr txBox="1"/>
          <p:nvPr/>
        </p:nvSpPr>
        <p:spPr>
          <a:xfrm>
            <a:off x="35321" y="4948535"/>
            <a:ext cx="6096000" cy="923330"/>
          </a:xfrm>
          <a:prstGeom prst="rect">
            <a:avLst/>
          </a:prstGeom>
          <a:noFill/>
        </p:spPr>
        <p:txBody>
          <a:bodyPr wrap="square">
            <a:spAutoFit/>
          </a:bodyPr>
          <a:lstStyle/>
          <a:p>
            <a:r>
              <a:rPr lang="en-US" dirty="0" err="1"/>
              <a:t>Ontop</a:t>
            </a:r>
            <a:r>
              <a:rPr lang="en-US" dirty="0"/>
              <a:t> Protégé </a:t>
            </a:r>
            <a:r>
              <a:rPr lang="en-US" dirty="0" err="1"/>
              <a:t>Bundel</a:t>
            </a:r>
            <a:r>
              <a:rPr lang="en-US" dirty="0"/>
              <a:t> (</a:t>
            </a:r>
            <a:r>
              <a:rPr lang="en-US" dirty="0">
                <a:hlinkClick r:id="rId3"/>
              </a:rPr>
              <a:t>https://sourceforge.net/projects/ontop4obda/files/ontop-4.1.0/</a:t>
            </a:r>
            <a:r>
              <a:rPr lang="en-US" dirty="0"/>
              <a:t>) </a:t>
            </a:r>
          </a:p>
        </p:txBody>
      </p:sp>
      <p:pic>
        <p:nvPicPr>
          <p:cNvPr id="11" name="Picture 10">
            <a:extLst>
              <a:ext uri="{FF2B5EF4-FFF2-40B4-BE49-F238E27FC236}">
                <a16:creationId xmlns:a16="http://schemas.microsoft.com/office/drawing/2014/main" id="{BFF2E82B-EA0F-42D2-B8BE-0260B803FD7D}"/>
              </a:ext>
            </a:extLst>
          </p:cNvPr>
          <p:cNvPicPr>
            <a:picLocks noChangeAspect="1"/>
          </p:cNvPicPr>
          <p:nvPr/>
        </p:nvPicPr>
        <p:blipFill>
          <a:blip r:embed="rId4"/>
          <a:stretch>
            <a:fillRect/>
          </a:stretch>
        </p:blipFill>
        <p:spPr>
          <a:xfrm>
            <a:off x="6131321" y="1106793"/>
            <a:ext cx="5742736" cy="5002823"/>
          </a:xfrm>
          <a:prstGeom prst="rect">
            <a:avLst/>
          </a:prstGeom>
        </p:spPr>
      </p:pic>
    </p:spTree>
    <p:extLst>
      <p:ext uri="{BB962C8B-B14F-4D97-AF65-F5344CB8AC3E}">
        <p14:creationId xmlns:p14="http://schemas.microsoft.com/office/powerpoint/2010/main" val="395985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3CC2-5EFB-467B-BBC3-D8417A23306C}"/>
              </a:ext>
            </a:extLst>
          </p:cNvPr>
          <p:cNvSpPr>
            <a:spLocks noGrp="1"/>
          </p:cNvSpPr>
          <p:nvPr>
            <p:ph type="title"/>
          </p:nvPr>
        </p:nvSpPr>
        <p:spPr/>
        <p:txBody>
          <a:bodyPr/>
          <a:lstStyle/>
          <a:p>
            <a:r>
              <a:rPr lang="en-US" dirty="0"/>
              <a:t>Tryout SPARQL via Protege</a:t>
            </a:r>
          </a:p>
        </p:txBody>
      </p:sp>
      <p:pic>
        <p:nvPicPr>
          <p:cNvPr id="7" name="Picture 6">
            <a:extLst>
              <a:ext uri="{FF2B5EF4-FFF2-40B4-BE49-F238E27FC236}">
                <a16:creationId xmlns:a16="http://schemas.microsoft.com/office/drawing/2014/main" id="{16F322FF-441A-4725-A277-2808EB90F57C}"/>
              </a:ext>
            </a:extLst>
          </p:cNvPr>
          <p:cNvPicPr>
            <a:picLocks noChangeAspect="1"/>
          </p:cNvPicPr>
          <p:nvPr/>
        </p:nvPicPr>
        <p:blipFill>
          <a:blip r:embed="rId2"/>
          <a:stretch>
            <a:fillRect/>
          </a:stretch>
        </p:blipFill>
        <p:spPr>
          <a:xfrm>
            <a:off x="2227649" y="1161256"/>
            <a:ext cx="7627551" cy="4783379"/>
          </a:xfrm>
          <a:prstGeom prst="rect">
            <a:avLst/>
          </a:prstGeom>
        </p:spPr>
      </p:pic>
    </p:spTree>
    <p:extLst>
      <p:ext uri="{BB962C8B-B14F-4D97-AF65-F5344CB8AC3E}">
        <p14:creationId xmlns:p14="http://schemas.microsoft.com/office/powerpoint/2010/main" val="4227064749"/>
      </p:ext>
    </p:extLst>
  </p:cSld>
  <p:clrMapOvr>
    <a:masterClrMapping/>
  </p:clrMapOvr>
</p:sld>
</file>

<file path=ppt/theme/theme1.xml><?xml version="1.0" encoding="utf-8"?>
<a:theme xmlns:a="http://schemas.openxmlformats.org/drawingml/2006/main" name="Maastro vervolg dia">
  <a:themeElements>
    <a:clrScheme name="Aangepast 1">
      <a:dk1>
        <a:srgbClr val="F292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DE2CEC46163C4B9EFA87DB06DA73EC" ma:contentTypeVersion="11" ma:contentTypeDescription="Create a new document." ma:contentTypeScope="" ma:versionID="6c0778b2e4f7f6a122d99d91eb0917e0">
  <xsd:schema xmlns:xsd="http://www.w3.org/2001/XMLSchema" xmlns:xs="http://www.w3.org/2001/XMLSchema" xmlns:p="http://schemas.microsoft.com/office/2006/metadata/properties" xmlns:ns2="ba8b17cd-95db-40fd-ab29-f1eccf182273" xmlns:ns3="2fcd2118-6384-440b-ac4e-8a0dc922ad52" targetNamespace="http://schemas.microsoft.com/office/2006/metadata/properties" ma:root="true" ma:fieldsID="de17b5b45b9455952637accb8d57c599" ns2:_="" ns3:_="">
    <xsd:import namespace="ba8b17cd-95db-40fd-ab29-f1eccf182273"/>
    <xsd:import namespace="2fcd2118-6384-440b-ac4e-8a0dc922ad5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EventHashCode" minOccurs="0"/>
                <xsd:element ref="ns3:MediaServiceGenerationTim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8b17cd-95db-40fd-ab29-f1eccf18227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cd2118-6384-440b-ac4e-8a0dc922ad52"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1A2CB2-224C-425F-A351-14697D6130C9}">
  <ds:schemaRefs>
    <ds:schemaRef ds:uri="http://purl.org/dc/dcmitype/"/>
    <ds:schemaRef ds:uri="ba8b17cd-95db-40fd-ab29-f1eccf182273"/>
    <ds:schemaRef ds:uri="http://www.w3.org/XML/1998/namespace"/>
    <ds:schemaRef ds:uri="http://purl.org/dc/terms/"/>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2fcd2118-6384-440b-ac4e-8a0dc922ad52"/>
  </ds:schemaRefs>
</ds:datastoreItem>
</file>

<file path=customXml/itemProps2.xml><?xml version="1.0" encoding="utf-8"?>
<ds:datastoreItem xmlns:ds="http://schemas.openxmlformats.org/officeDocument/2006/customXml" ds:itemID="{5E1A3D46-DA1D-4AAC-A3C6-06B8DE59E4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8b17cd-95db-40fd-ab29-f1eccf182273"/>
    <ds:schemaRef ds:uri="2fcd2118-6384-440b-ac4e-8a0dc922ad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4135B8-8025-41C7-9365-0EA4288CE8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3872</TotalTime>
  <Words>2209</Words>
  <Application>Microsoft Office PowerPoint</Application>
  <PresentationFormat>Widescreen</PresentationFormat>
  <Paragraphs>219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Courier New</vt:lpstr>
      <vt:lpstr>Maastro vervolg dia</vt:lpstr>
      <vt:lpstr>Radont Mapping effort – June 2 2021</vt:lpstr>
      <vt:lpstr>Idea </vt:lpstr>
      <vt:lpstr>Patient demographics level - MDE &amp; OORO</vt:lpstr>
      <vt:lpstr>Plan of Action</vt:lpstr>
      <vt:lpstr>Setup</vt:lpstr>
      <vt:lpstr>Aria</vt:lpstr>
      <vt:lpstr>Fake Aria – Patient table</vt:lpstr>
      <vt:lpstr>Protégé Mapping using Ontop</vt:lpstr>
      <vt:lpstr>Tryout SPARQL via Protege</vt:lpstr>
      <vt:lpstr>Move to GraphDB</vt:lpstr>
      <vt:lpstr>Query in GraphDB</vt:lpstr>
      <vt:lpstr>OROO view</vt:lpstr>
      <vt:lpstr>OROO view</vt:lpstr>
      <vt:lpstr>Useless fun</vt:lpstr>
      <vt:lpstr>Open issues</vt:lpstr>
      <vt:lpstr>Establish simple process for adding new imported terms/ontologies #16 </vt:lpstr>
      <vt:lpstr>Homo sapiens #29 </vt:lpstr>
      <vt:lpstr>Given name, Family name #34 </vt:lpstr>
      <vt:lpstr>Given name, Family name #34 </vt:lpstr>
      <vt:lpstr>SPARQL</vt:lpstr>
      <vt:lpstr>SPARQL</vt:lpstr>
      <vt:lpstr>VOWL blacklist</vt:lpstr>
      <vt:lpstr>VOWL blacklist - 2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Merijn van der Linden</dc:creator>
  <cp:lastModifiedBy>Andre Dekker</cp:lastModifiedBy>
  <cp:revision>150</cp:revision>
  <dcterms:created xsi:type="dcterms:W3CDTF">2019-04-12T08:17:01Z</dcterms:created>
  <dcterms:modified xsi:type="dcterms:W3CDTF">2021-06-02T14:57:17Z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0x01010013DE2CEC46163C4B9EFA87DB06DA73EC</vt:lpwstr>
  </property>
  <property fmtid="{D5CDD505-2E9C-101B-9397-08002B2CF9AE}" pid="3" name="AuthorIds_UIVersion_1536">
    <vt:lpwstr>34</vt:lpwstr>
  </property>
</Properties>
</file>