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29.png" ContentType="image/png"/>
  <Override PartName="/ppt/media/image17.svg" ContentType="image/svg"/>
  <Override PartName="/ppt/media/image20.png" ContentType="image/png"/>
  <Override PartName="/ppt/media/image18.png" ContentType="image/png"/>
  <Override PartName="/ppt/media/image9.png" ContentType="image/png"/>
  <Override PartName="/ppt/media/image10.svg" ContentType="image/svg"/>
  <Override PartName="/ppt/media/image23.svg" ContentType="image/svg"/>
  <Override PartName="/ppt/media/image3.png" ContentType="image/png"/>
  <Override PartName="/ppt/media/image7.png" ContentType="image/png"/>
  <Override PartName="/ppt/media/image8.svg" ContentType="image/svg"/>
  <Override PartName="/ppt/media/image16.png" ContentType="image/png"/>
  <Override PartName="/ppt/media/image11.png" ContentType="image/png"/>
  <Override PartName="/ppt/media/image12.png" ContentType="image/png"/>
  <Override PartName="/ppt/media/image4.svg" ContentType="image/svg"/>
  <Override PartName="/ppt/media/image30.png" ContentType="image/png"/>
  <Override PartName="/ppt/media/image5.png" ContentType="image/png"/>
  <Override PartName="/ppt/media/image25.svg" ContentType="image/svg"/>
  <Override PartName="/ppt/media/image14.png" ContentType="image/png"/>
  <Override PartName="/ppt/media/image6.svg" ContentType="image/svg"/>
  <Override PartName="/ppt/media/image28.png" ContentType="image/png"/>
  <Override PartName="/ppt/media/image15.svg" ContentType="image/svg"/>
  <Override PartName="/ppt/media/image2.svg" ContentType="image/svg"/>
  <Override PartName="/ppt/media/image1.png" ContentType="image/png"/>
  <Override PartName="/ppt/media/image19.svg" ContentType="image/svg"/>
  <Override PartName="/ppt/media/image21.svg" ContentType="image/svg"/>
  <Override PartName="/ppt/media/image22.png" ContentType="image/png"/>
  <Override PartName="/ppt/media/image24.png" ContentType="image/png"/>
  <Override PartName="/ppt/media/image13.svg" ContentType="image/svg"/>
  <Override PartName="/ppt/media/image26.png" ContentType="image/png"/>
  <Override PartName="/ppt/media/image27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slideLayout21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3" r:id="rId4"/>
    <p:sldMasterId id="2147483656" r:id="rId5"/>
    <p:sldMasterId id="2147483659" r:id="rId6"/>
    <p:sldMasterId id="2147483662" r:id="rId7"/>
    <p:sldMasterId id="2147483665" r:id="rId8"/>
    <p:sldMasterId id="2147483668" r:id="rId9"/>
    <p:sldMasterId id="2147483671" r:id="rId10"/>
    <p:sldMasterId id="2147483674" r:id="rId11"/>
    <p:sldMasterId id="2147483676" r:id="rId12"/>
    <p:sldMasterId id="2147483679" r:id="rId13"/>
    <p:sldMasterId id="2147483682" r:id="rId14"/>
    <p:sldMasterId id="2147483684" r:id="rId15"/>
    <p:sldMasterId id="2147483686" r:id="rId16"/>
    <p:sldMasterId id="2147483688" r:id="rId17"/>
    <p:sldMasterId id="2147483690" r:id="rId18"/>
    <p:sldMasterId id="2147483692" r:id="rId19"/>
    <p:sldMasterId id="2147483694" r:id="rId20"/>
    <p:sldMasterId id="2147483696" r:id="rId21"/>
  </p:sldMasterIdLst>
  <p:notesMasterIdLst>
    <p:notesMasterId r:id="rId22"/>
  </p:notes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notesMaster" Target="notesMasters/notesMaster1.xml"/><Relationship Id="rId23" Type="http://schemas.openxmlformats.org/officeDocument/2006/relationships/slide" Target="slides/slide1.xml"/><Relationship Id="rId24" Type="http://schemas.openxmlformats.org/officeDocument/2006/relationships/slide" Target="slides/slide2.xml"/><Relationship Id="rId25" Type="http://schemas.openxmlformats.org/officeDocument/2006/relationships/slide" Target="slides/slide3.xml"/><Relationship Id="rId26" Type="http://schemas.openxmlformats.org/officeDocument/2006/relationships/slide" Target="slides/slide4.xml"/><Relationship Id="rId27" Type="http://schemas.openxmlformats.org/officeDocument/2006/relationships/slide" Target="slides/slide5.xml"/><Relationship Id="rId28" Type="http://schemas.openxmlformats.org/officeDocument/2006/relationships/slide" Target="slides/slide6.xml"/><Relationship Id="rId29" Type="http://schemas.openxmlformats.org/officeDocument/2006/relationships/slide" Target="slides/slide7.xml"/><Relationship Id="rId30" Type="http://schemas.openxmlformats.org/officeDocument/2006/relationships/slide" Target="slides/slide8.xml"/><Relationship Id="rId31" Type="http://schemas.openxmlformats.org/officeDocument/2006/relationships/slide" Target="slides/slide9.xml"/><Relationship Id="rId32" Type="http://schemas.openxmlformats.org/officeDocument/2006/relationships/slide" Target="slides/slide10.xml"/><Relationship Id="rId3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Для перемещения страницы щёлкните мышью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Для правки формата примечаний щёлкните мышью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&lt;верхний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dt" idx="5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ftr" idx="5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sldNum" idx="5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6CAEE92C-2FCA-4E7B-897C-31E668C4098B}" type="slidenum"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5C2E65-6D9B-47E3-9670-5EA9A3D6169F}" type="slidenum">
              <a:rPr b="0" lang="ru-RU" sz="1200" strike="noStrike" u="none">
                <a:solidFill>
                  <a:srgbClr val="000000"/>
                </a:solidFill>
                <a:uFillTx/>
                <a:latin typeface="Times New Roman"/>
              </a:rPr>
              <a:t>8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69D2D9E-5A20-4B37-AC77-3AC504E6CBF1}" type="slidenum">
              <a:rPr b="0" lang="ru-RU" sz="1200" strike="noStrike" u="none">
                <a:solidFill>
                  <a:srgbClr val="000000"/>
                </a:solidFill>
                <a:uFillTx/>
                <a:latin typeface="Times New Roman"/>
              </a:rPr>
              <a:t>8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24B2794-F17C-4F97-AD84-56F4F5898807}" type="slidenum">
              <a:rPr b="0" lang="ru-RU" sz="1200" strike="noStrike" u="none">
                <a:solidFill>
                  <a:srgbClr val="000000"/>
                </a:solidFill>
                <a:uFillTx/>
                <a:latin typeface="Times New Roman"/>
              </a:rPr>
              <a:t>8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0C32A04-3AA5-4861-B3C9-1CBA72FE53C8}" type="slidenum">
              <a:rPr b="0" lang="ru-RU" sz="1200" strike="noStrike" u="none">
                <a:solidFill>
                  <a:srgbClr val="000000"/>
                </a:solidFill>
                <a:uFillTx/>
                <a:latin typeface="Times New Roman"/>
              </a:rPr>
              <a:t>8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72B50E9-A78C-4B49-A0F1-784EFB2C1FC1}" type="slidenum">
              <a:rPr b="0" lang="ru-RU" sz="1200" strike="noStrike" u="none">
                <a:solidFill>
                  <a:srgbClr val="000000"/>
                </a:solidFill>
                <a:uFillTx/>
                <a:latin typeface="Times New Roman"/>
              </a:rPr>
              <a:t>8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C3B167B-516E-41E1-A56E-A81378C30735}" type="slidenum">
              <a:rPr b="0" lang="ru-RU" sz="1200" strike="noStrike" u="none">
                <a:solidFill>
                  <a:srgbClr val="000000"/>
                </a:solidFill>
                <a:uFillTx/>
                <a:latin typeface="Times New Roman"/>
              </a:rPr>
              <a:t>8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D0D3D8B-4BE8-4763-8B0D-9A409C0AB66F}" type="slidenum">
              <a:rPr b="0" lang="ru-RU" sz="1200" strike="noStrike" u="none">
                <a:solidFill>
                  <a:srgbClr val="000000"/>
                </a:solidFill>
                <a:uFillTx/>
                <a:latin typeface="Times New Roman"/>
              </a:rPr>
              <a:t>8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1772A45-642F-4CC4-817A-352D7B405BE8}" type="slidenum">
              <a:rPr b="0" lang="ru-RU" sz="1200" strike="noStrike" u="none">
                <a:solidFill>
                  <a:srgbClr val="000000"/>
                </a:solidFill>
                <a:uFillTx/>
                <a:latin typeface="Times New Roman"/>
              </a:rPr>
              <a:t>8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EE34985-9166-47AA-9994-9912F24EEB6D}" type="slidenum">
              <a:rPr b="0" lang="ru-RU" sz="1200" strike="noStrike" u="none">
                <a:solidFill>
                  <a:srgbClr val="000000"/>
                </a:solidFill>
                <a:uFillTx/>
                <a:latin typeface="Times New Roman"/>
              </a:rPr>
              <a:t>8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091D2A2-C9A5-498E-8CE0-5ED827E5FD61}" type="slidenum">
              <a:rPr b="0" lang="ru-RU" sz="1200" strike="noStrike" u="none">
                <a:solidFill>
                  <a:srgbClr val="000000"/>
                </a:solidFill>
                <a:uFillTx/>
                <a:latin typeface="Times New Roman"/>
              </a:rPr>
              <a:t>8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8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8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33B0136-D3AA-4DB6-8799-A262D456A30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FD87B06-800E-403F-8226-9E15AAC2852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8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2A8354F-1D8C-494D-A710-6522D7AA540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14978C2-B1A5-4BCF-9D7A-32F75D6C7E9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Слайд команды: 4 челове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8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373C6592-B9BA-4484-8EA3-166273CAA5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лайд команды: 4 челове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C5A9342-7A13-4CBA-B18E-32A04C7EA27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Слайд команды: 8 челове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8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FD9BA091-4195-4A89-A356-B2F8D5AF980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лайд команды: 8 челове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05DFAE6A-A562-4D69-AA27-C0013F75F49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3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8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9EC08369-D41F-4C03-8853-69E989F4A8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8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462E2C13-2202-4D36-B028-3CCC8ACF9FC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Рыночное 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8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88429F-B6FC-43D5-BD7B-6EEB14325F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004A7B51-9CF0-4F1A-B7AE-6028FCF07D3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8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820E9BFC-DE0C-42D8-9642-0830A73EF0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8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834E5254-78F4-45B5-9F1F-CC6411A9ED7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8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B39A9F62-5490-4A5E-8693-CD59510923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B6CE6A7E-E908-4480-96DC-7382CF8E5A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одержимое с 3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B2AD0298-7F20-4ADC-AD0B-F7FD2CCC621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одержимое с 2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FE1E90A7-4CA3-404E-A7E2-55A7EA795DA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Вступл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76EBDA62-7007-4A3C-9FA0-0F2C9B787A6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A342F318-83DA-4A78-A5C5-25A9E5FB0AD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ыночное 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7F9E6B-4A1A-469B-AE7C-F7D366A1235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67FFD4FF-863F-44AE-8885-82CD4201350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8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0B64491-D138-42A2-92E1-41144E5DE52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A125D79-9309-49E5-86F7-208E3C29156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Квадра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8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BF46955-E25E-4B80-B25F-5A3AA51DF3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Квадра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3EB2C4F-D3C3-42A3-9773-31FAA777976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8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4168466-5559-4FAF-A73B-BF1CC14BEA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57D3CED-23F4-47ED-8248-A1215C7089E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8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6.png"/><Relationship Id="rId3" Type="http://schemas.openxmlformats.org/officeDocument/2006/relationships/image" Target="../media/image17.svg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8.png"/><Relationship Id="rId3" Type="http://schemas.openxmlformats.org/officeDocument/2006/relationships/image" Target="../media/image19.svg"/><Relationship Id="rId4" Type="http://schemas.openxmlformats.org/officeDocument/2006/relationships/slideLayout" Target="../slideLayouts/slideLayout2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2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2.png"/><Relationship Id="rId3" Type="http://schemas.openxmlformats.org/officeDocument/2006/relationships/image" Target="../media/image13.svg"/><Relationship Id="rId4" Type="http://schemas.openxmlformats.org/officeDocument/2006/relationships/image" Target="../media/image14.png"/><Relationship Id="rId5" Type="http://schemas.openxmlformats.org/officeDocument/2006/relationships/image" Target="../media/image15.svg"/><Relationship Id="rId6" Type="http://schemas.openxmlformats.org/officeDocument/2006/relationships/slideLayout" Target="../slideLayouts/slideLayout2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20.png"/><Relationship Id="rId3" Type="http://schemas.openxmlformats.org/officeDocument/2006/relationships/image" Target="../media/image21.svg"/><Relationship Id="rId4" Type="http://schemas.openxmlformats.org/officeDocument/2006/relationships/slideLayout" Target="../slideLayouts/slideLayout2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2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22.png"/><Relationship Id="rId3" Type="http://schemas.openxmlformats.org/officeDocument/2006/relationships/image" Target="../media/image23.svg"/><Relationship Id="rId4" Type="http://schemas.openxmlformats.org/officeDocument/2006/relationships/slideLayout" Target="../slideLayouts/slideLayout2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24.png"/><Relationship Id="rId3" Type="http://schemas.openxmlformats.org/officeDocument/2006/relationships/image" Target="../media/image25.svg"/><Relationship Id="rId4" Type="http://schemas.openxmlformats.org/officeDocument/2006/relationships/slideLayout" Target="../slideLayouts/slideLayout2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5.png"/><Relationship Id="rId5" Type="http://schemas.openxmlformats.org/officeDocument/2006/relationships/image" Target="../media/image6.svg"/><Relationship Id="rId6" Type="http://schemas.openxmlformats.org/officeDocument/2006/relationships/image" Target="../media/image7.png"/><Relationship Id="rId7" Type="http://schemas.openxmlformats.org/officeDocument/2006/relationships/image" Target="../media/image8.svg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30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image" Target="../media/image10.svg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2.png"/><Relationship Id="rId3" Type="http://schemas.openxmlformats.org/officeDocument/2006/relationships/image" Target="../media/image13.svg"/><Relationship Id="rId4" Type="http://schemas.openxmlformats.org/officeDocument/2006/relationships/image" Target="../media/image14.png"/><Relationship Id="rId5" Type="http://schemas.openxmlformats.org/officeDocument/2006/relationships/image" Target="../media/image15.svg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Графический объект 7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0"/>
            <a:ext cx="9487440" cy="505368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Прямая соединительная линия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0" y="0"/>
            <a:ext cx="1238760" cy="1328760"/>
          </a:xfrm>
          <a:prstGeom prst="straightConnector1">
            <a:avLst/>
          </a:prstGeom>
          <a:ln w="3240">
            <a:solidFill>
              <a:srgbClr val="e2b18d"/>
            </a:solidFill>
            <a:round/>
          </a:ln>
        </p:spPr>
      </p:cxnSp>
      <p:cxnSp>
        <p:nvCxnSpPr>
          <p:cNvPr id="77" name="Прямая соединительная линия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0" y="0"/>
            <a:ext cx="3791520" cy="892800"/>
          </a:xfrm>
          <a:prstGeom prst="straightConnector1">
            <a:avLst/>
          </a:prstGeom>
          <a:ln w="0">
            <a:solidFill>
              <a:srgbClr val="e2b18d"/>
            </a:solidFill>
          </a:ln>
        </p:spPr>
      </p:cxnSp>
      <p:sp>
        <p:nvSpPr>
          <p:cNvPr id="78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&lt;нижний колонтитул&gt;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ADC6B33-75FF-4DB8-94D4-9EC688A819FE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Прямая соединительная линия 22"/>
          <p:cNvCxnSpPr/>
          <p:nvPr/>
        </p:nvCxnSpPr>
        <p:spPr>
          <a:xfrm flipH="1" flipV="1">
            <a:off x="0" y="876240"/>
            <a:ext cx="4763160" cy="1629360"/>
          </a:xfrm>
          <a:prstGeom prst="straightConnector1">
            <a:avLst/>
          </a:prstGeom>
          <a:ln w="0">
            <a:solidFill>
              <a:srgbClr val="e2b18d"/>
            </a:solidFill>
          </a:ln>
        </p:spPr>
      </p:cxnSp>
      <p:cxnSp>
        <p:nvCxnSpPr>
          <p:cNvPr id="84" name="Прямая соединительная линия 11"/>
          <p:cNvCxnSpPr/>
          <p:nvPr/>
        </p:nvCxnSpPr>
        <p:spPr>
          <a:xfrm flipH="1" flipV="1">
            <a:off x="2638080" y="0"/>
            <a:ext cx="2125080" cy="5186880"/>
          </a:xfrm>
          <a:prstGeom prst="straightConnector1">
            <a:avLst/>
          </a:prstGeom>
          <a:ln w="0">
            <a:solidFill>
              <a:srgbClr val="e2b18d"/>
            </a:solidFill>
          </a:ln>
        </p:spPr>
      </p:cxnSp>
      <p:sp>
        <p:nvSpPr>
          <p:cNvPr id="85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&lt;нижний колонтитул&gt;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FDE9AA7-4E33-4BC1-A556-0C2A409A639E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  <p:sldLayoutId id="2147483678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Графический объект 7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5488920" y="0"/>
            <a:ext cx="6702480" cy="6857280"/>
          </a:xfrm>
          <a:prstGeom prst="rect">
            <a:avLst/>
          </a:prstGeom>
          <a:ln w="0">
            <a:noFill/>
          </a:ln>
        </p:spPr>
      </p:pic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ftr" idx="31"/>
          </p:nvPr>
        </p:nvSpPr>
        <p:spPr>
          <a:xfrm>
            <a:off x="2669760" y="6356520"/>
            <a:ext cx="24822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&lt;нижний колонтитул&gt;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sldNum" idx="32"/>
          </p:nvPr>
        </p:nvSpPr>
        <p:spPr>
          <a:xfrm>
            <a:off x="5536440" y="6356520"/>
            <a:ext cx="986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E94DAB1-1EE4-46C2-877B-4B2FB06174C7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dt" idx="33"/>
          </p:nvPr>
        </p:nvSpPr>
        <p:spPr>
          <a:xfrm>
            <a:off x="1333440" y="6356520"/>
            <a:ext cx="9846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4"/>
    <p:sldLayoutId id="2147483681" r:id="rId5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Графический объект 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0"/>
            <a:ext cx="3176280" cy="6857280"/>
          </a:xfrm>
          <a:prstGeom prst="rect">
            <a:avLst/>
          </a:prstGeom>
          <a:ln w="0">
            <a:noFill/>
          </a:ln>
        </p:spPr>
      </p:pic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ftr" idx="34"/>
          </p:nvPr>
        </p:nvSpPr>
        <p:spPr>
          <a:xfrm>
            <a:off x="6479640" y="6356520"/>
            <a:ext cx="2660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&lt;нижний колонтитул&gt;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sldNum" idx="35"/>
          </p:nvPr>
        </p:nvSpPr>
        <p:spPr>
          <a:xfrm>
            <a:off x="9579600" y="6356520"/>
            <a:ext cx="17737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BB7253D-42C5-406C-BBD7-F26D1FB9DD0F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dt" idx="36"/>
          </p:nvPr>
        </p:nvSpPr>
        <p:spPr>
          <a:xfrm>
            <a:off x="4267080" y="6356520"/>
            <a:ext cx="17737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Графический объект 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920" y="0"/>
            <a:ext cx="10077480" cy="6857280"/>
          </a:xfrm>
          <a:custGeom>
            <a:avLst/>
            <a:gdLst>
              <a:gd name="textAreaLeft" fmla="*/ 0 w 10077480"/>
              <a:gd name="textAreaRight" fmla="*/ 10078200 w 100774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cxnSp>
        <p:nvCxnSpPr>
          <p:cNvPr id="111" name="Прямая соединительная линия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53480" y="5023800"/>
            <a:ext cx="1513800" cy="720"/>
          </a:xfrm>
          <a:prstGeom prst="straightConnector1">
            <a:avLst/>
          </a:prstGeom>
          <a:ln w="0">
            <a:solidFill>
              <a:srgbClr val="e2b18d"/>
            </a:solidFill>
          </a:ln>
        </p:spPr>
      </p:cxnSp>
      <p:cxnSp>
        <p:nvCxnSpPr>
          <p:cNvPr id="112" name="Прямая соединительная линия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759840" y="3948120"/>
            <a:ext cx="1513800" cy="720"/>
          </a:xfrm>
          <a:prstGeom prst="straightConnector1">
            <a:avLst/>
          </a:prstGeom>
          <a:ln w="0">
            <a:solidFill>
              <a:srgbClr val="e2b18d"/>
            </a:solidFill>
          </a:ln>
        </p:spPr>
      </p:cxnSp>
      <p:cxnSp>
        <p:nvCxnSpPr>
          <p:cNvPr id="113" name="Прямая соединительная линия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173400" y="2872440"/>
            <a:ext cx="1513800" cy="720"/>
          </a:xfrm>
          <a:prstGeom prst="straightConnector1">
            <a:avLst/>
          </a:prstGeom>
          <a:ln w="0">
            <a:solidFill>
              <a:srgbClr val="e2b18d"/>
            </a:solidFill>
          </a:ln>
        </p:spPr>
      </p:cxnSp>
      <p:cxnSp>
        <p:nvCxnSpPr>
          <p:cNvPr id="114" name="Прямая соединительная линия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586240" y="1796040"/>
            <a:ext cx="1513800" cy="720"/>
          </a:xfrm>
          <a:prstGeom prst="straightConnector1">
            <a:avLst/>
          </a:prstGeom>
          <a:ln w="0">
            <a:solidFill>
              <a:srgbClr val="e2b18d"/>
            </a:solidFill>
          </a:ln>
        </p:spPr>
      </p:cxnSp>
      <p:sp>
        <p:nvSpPr>
          <p:cNvPr id="115" name="PlaceHolder 1"/>
          <p:cNvSpPr>
            <a:spLocks noGrp="1"/>
          </p:cNvSpPr>
          <p:nvPr>
            <p:ph type="ftr" idx="37"/>
          </p:nvPr>
        </p:nvSpPr>
        <p:spPr>
          <a:xfrm>
            <a:off x="6156000" y="6356520"/>
            <a:ext cx="18079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&lt;нижний колонтитул&gt;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ldNum" idx="38"/>
          </p:nvPr>
        </p:nvSpPr>
        <p:spPr>
          <a:xfrm>
            <a:off x="10810800" y="6356520"/>
            <a:ext cx="5421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F063D31-FB7C-4BCF-A836-21B76EC29E11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dt" idx="3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Прямая соединительная линия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688240" y="0"/>
            <a:ext cx="3504240" cy="2353320"/>
          </a:xfrm>
          <a:prstGeom prst="straightConnector1">
            <a:avLst/>
          </a:prstGeom>
          <a:ln w="0">
            <a:solidFill>
              <a:srgbClr val="fbf4ef"/>
            </a:solidFill>
          </a:ln>
        </p:spPr>
      </p:cxnSp>
      <p:cxnSp>
        <p:nvCxnSpPr>
          <p:cNvPr id="121" name="Прямая соединительная линия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720720" y="0"/>
            <a:ext cx="2471760" cy="2699640"/>
          </a:xfrm>
          <a:prstGeom prst="straightConnector1">
            <a:avLst/>
          </a:prstGeom>
          <a:ln w="0">
            <a:solidFill>
              <a:srgbClr val="fbf4ef"/>
            </a:solidFill>
          </a:ln>
        </p:spPr>
      </p:cxnSp>
      <p:pic>
        <p:nvPicPr>
          <p:cNvPr id="122" name="Графический объект 6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474120"/>
            <a:ext cx="2056680" cy="1647000"/>
          </a:xfrm>
          <a:prstGeom prst="rect">
            <a:avLst/>
          </a:prstGeom>
          <a:ln w="0">
            <a:noFill/>
          </a:ln>
        </p:spPr>
      </p:pic>
      <p:pic>
        <p:nvPicPr>
          <p:cNvPr id="123" name="Графический объект 7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11049120" y="5180760"/>
            <a:ext cx="1142280" cy="913680"/>
          </a:xfrm>
          <a:prstGeom prst="rect">
            <a:avLst/>
          </a:prstGeom>
          <a:ln w="0">
            <a:noFill/>
          </a:ln>
        </p:spPr>
      </p:pic>
      <p:sp>
        <p:nvSpPr>
          <p:cNvPr id="124" name="PlaceHolder 1"/>
          <p:cNvSpPr>
            <a:spLocks noGrp="1"/>
          </p:cNvSpPr>
          <p:nvPr>
            <p:ph type="ftr" idx="4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&lt;нижний колонтитул&gt;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ldNum" idx="4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4A6965A-085A-458E-84CA-2EEBA6636EB2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dt" idx="4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6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Графический объект 1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-4680" y="0"/>
            <a:ext cx="4896000" cy="4385160"/>
          </a:xfrm>
          <a:prstGeom prst="rect">
            <a:avLst/>
          </a:prstGeom>
          <a:ln w="0">
            <a:noFill/>
          </a:ln>
        </p:spPr>
      </p:pic>
      <p:sp>
        <p:nvSpPr>
          <p:cNvPr id="130" name="PlaceHolder 1"/>
          <p:cNvSpPr>
            <a:spLocks noGrp="1"/>
          </p:cNvSpPr>
          <p:nvPr>
            <p:ph type="ftr" idx="43"/>
          </p:nvPr>
        </p:nvSpPr>
        <p:spPr>
          <a:xfrm>
            <a:off x="7161840" y="6356520"/>
            <a:ext cx="32432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&lt;нижний колонтитул&gt;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ldNum" idx="44"/>
          </p:nvPr>
        </p:nvSpPr>
        <p:spPr>
          <a:xfrm>
            <a:off x="10700640" y="6356520"/>
            <a:ext cx="6523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26497C9-B5CA-4442-B98E-12EDBC8C7796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dt" idx="45"/>
          </p:nvPr>
        </p:nvSpPr>
        <p:spPr>
          <a:xfrm>
            <a:off x="5919840" y="6356520"/>
            <a:ext cx="9468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Прямая соединительная линия 13"/>
          <p:cNvCxnSpPr/>
          <p:nvPr/>
        </p:nvCxnSpPr>
        <p:spPr>
          <a:xfrm>
            <a:off x="9096120" y="1496880"/>
            <a:ext cx="3096360" cy="720"/>
          </a:xfrm>
          <a:prstGeom prst="straightConnector1">
            <a:avLst/>
          </a:prstGeom>
          <a:ln w="0">
            <a:solidFill>
              <a:srgbClr val="e2b18d"/>
            </a:solidFill>
          </a:ln>
        </p:spPr>
      </p:cxnSp>
      <p:cxnSp>
        <p:nvCxnSpPr>
          <p:cNvPr id="136" name="Прямая соединительная линия 22"/>
          <p:cNvCxnSpPr/>
          <p:nvPr/>
        </p:nvCxnSpPr>
        <p:spPr>
          <a:xfrm flipH="1">
            <a:off x="6953040" y="-25200"/>
            <a:ext cx="3791880" cy="6902640"/>
          </a:xfrm>
          <a:prstGeom prst="straightConnector1">
            <a:avLst/>
          </a:prstGeom>
          <a:ln w="0">
            <a:solidFill>
              <a:srgbClr val="e2b18d"/>
            </a:solidFill>
          </a:ln>
        </p:spPr>
      </p:cxnSp>
      <p:sp>
        <p:nvSpPr>
          <p:cNvPr id="137" name="PlaceHolder 1"/>
          <p:cNvSpPr>
            <a:spLocks noGrp="1"/>
          </p:cNvSpPr>
          <p:nvPr>
            <p:ph type="ftr" idx="46"/>
          </p:nvPr>
        </p:nvSpPr>
        <p:spPr>
          <a:xfrm>
            <a:off x="5224320" y="6356520"/>
            <a:ext cx="1742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&lt;нижний колонтитул&gt;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ldNum" idx="4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4B05B24-4D3E-41AE-863D-EA04159F5A18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dt" idx="4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Графический объект 4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828720"/>
            <a:ext cx="5876280" cy="5199840"/>
          </a:xfrm>
          <a:prstGeom prst="rect">
            <a:avLst/>
          </a:prstGeom>
          <a:ln w="0">
            <a:noFill/>
          </a:ln>
        </p:spPr>
      </p:pic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4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Графический объект 6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0"/>
            <a:ext cx="5581080" cy="6857280"/>
          </a:xfrm>
          <a:prstGeom prst="rect">
            <a:avLst/>
          </a:prstGeom>
          <a:ln w="0">
            <a:noFill/>
          </a:ln>
        </p:spPr>
      </p:pic>
      <p:cxnSp>
        <p:nvCxnSpPr>
          <p:cNvPr id="146" name="Прямая соединительная линия 8"/>
          <p:cNvCxnSpPr/>
          <p:nvPr/>
        </p:nvCxnSpPr>
        <p:spPr>
          <a:xfrm flipV="1">
            <a:off x="2209680" y="0"/>
            <a:ext cx="2439000" cy="6858720"/>
          </a:xfrm>
          <a:prstGeom prst="straightConnector1">
            <a:avLst/>
          </a:prstGeom>
          <a:ln w="0">
            <a:solidFill>
              <a:srgbClr val="e2b18d"/>
            </a:solidFill>
          </a:ln>
        </p:spPr>
      </p:cxnSp>
      <p:sp>
        <p:nvSpPr>
          <p:cNvPr id="147" name="PlaceHolder 1"/>
          <p:cNvSpPr>
            <a:spLocks noGrp="1"/>
          </p:cNvSpPr>
          <p:nvPr>
            <p:ph type="ftr" idx="49"/>
          </p:nvPr>
        </p:nvSpPr>
        <p:spPr>
          <a:xfrm>
            <a:off x="7161840" y="6356520"/>
            <a:ext cx="32432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&lt;нижний колонтитул&gt;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ldNum" idx="50"/>
          </p:nvPr>
        </p:nvSpPr>
        <p:spPr>
          <a:xfrm>
            <a:off x="10700640" y="6356520"/>
            <a:ext cx="6523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B97A8E2-73A8-4FB8-879D-DE50D4FC4254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dt" idx="51"/>
          </p:nvPr>
        </p:nvSpPr>
        <p:spPr>
          <a:xfrm>
            <a:off x="5919840" y="6356520"/>
            <a:ext cx="9468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Графический объект 10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465200" y="2358000"/>
            <a:ext cx="2437560" cy="2018520"/>
          </a:xfrm>
          <a:prstGeom prst="rect">
            <a:avLst/>
          </a:prstGeom>
          <a:ln w="0">
            <a:noFill/>
          </a:ln>
        </p:spPr>
      </p:pic>
      <p:pic>
        <p:nvPicPr>
          <p:cNvPr id="6" name="Графический объект 12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5000760" y="2531880"/>
            <a:ext cx="2189880" cy="1942560"/>
          </a:xfrm>
          <a:prstGeom prst="rect">
            <a:avLst/>
          </a:prstGeom>
          <a:ln w="0">
            <a:noFill/>
          </a:ln>
        </p:spPr>
      </p:pic>
      <p:pic>
        <p:nvPicPr>
          <p:cNvPr id="7" name="Графический объект 14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/>
        </p:blipFill>
        <p:spPr>
          <a:xfrm>
            <a:off x="8345520" y="2421000"/>
            <a:ext cx="2323440" cy="205668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&lt;нижний колонтитул&gt;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764B5CA-9635-413E-9303-64DBB80B7994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8"/>
    <p:sldLayoutId id="2147483652" r:id="rId9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Прямая соединительная линия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0" y="0"/>
            <a:ext cx="1238760" cy="3105720"/>
          </a:xfrm>
          <a:prstGeom prst="straightConnector1">
            <a:avLst/>
          </a:prstGeom>
          <a:ln w="3240">
            <a:solidFill>
              <a:srgbClr val="e2b18d"/>
            </a:solidFill>
            <a:round/>
          </a:ln>
        </p:spPr>
      </p:cxnSp>
      <p:cxnSp>
        <p:nvCxnSpPr>
          <p:cNvPr id="153" name="Прямая соединительная линия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0" y="0"/>
            <a:ext cx="2238840" cy="2477160"/>
          </a:xfrm>
          <a:prstGeom prst="straightConnector1">
            <a:avLst/>
          </a:prstGeom>
          <a:ln w="0">
            <a:solidFill>
              <a:srgbClr val="e2b18d"/>
            </a:solidFill>
          </a:ln>
        </p:spPr>
      </p:cxnSp>
      <p:sp>
        <p:nvSpPr>
          <p:cNvPr id="154" name="PlaceHolder 1"/>
          <p:cNvSpPr>
            <a:spLocks noGrp="1"/>
          </p:cNvSpPr>
          <p:nvPr>
            <p:ph type="ftr" idx="5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&lt;нижний колонтитул&gt;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ldNum" idx="5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069A6A1-30E1-4BA9-A603-289D52E8BC81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dt" idx="5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Графический объект 10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25920" y="0"/>
            <a:ext cx="4367160" cy="3911760"/>
          </a:xfrm>
          <a:prstGeom prst="rect">
            <a:avLst/>
          </a:prstGeom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&lt;нижний колонтитул&gt;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2B10E10-E296-4A83-906F-B55CF3A4050F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4"/>
    <p:sldLayoutId id="2147483655" r:id="rId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Прямая соединительная линия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315520" y="3774600"/>
            <a:ext cx="7625520" cy="720"/>
          </a:xfrm>
          <a:prstGeom prst="straightConnector1">
            <a:avLst/>
          </a:prstGeom>
          <a:ln w="44280">
            <a:solidFill>
              <a:srgbClr val="e2b18d"/>
            </a:solidFill>
            <a:round/>
          </a:ln>
        </p:spPr>
      </p:cxnSp>
      <p:cxnSp>
        <p:nvCxnSpPr>
          <p:cNvPr id="24" name="Прямая соединительная линия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6095880" y="2091960"/>
            <a:ext cx="5400" cy="3377520"/>
          </a:xfrm>
          <a:prstGeom prst="straightConnector1">
            <a:avLst/>
          </a:prstGeom>
          <a:ln w="44280">
            <a:solidFill>
              <a:srgbClr val="e2b18d"/>
            </a:solidFill>
            <a:round/>
          </a:ln>
        </p:spPr>
      </p:cxnSp>
      <p:sp>
        <p:nvSpPr>
          <p:cNvPr id="25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&lt;нижний колонтитул&gt;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DDA5F7B-536E-40F2-A1A7-3A1F07328DA4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  <p:sldLayoutId id="2147483658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Графический объект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720" y="0"/>
            <a:ext cx="5441040" cy="6857280"/>
          </a:xfrm>
          <a:custGeom>
            <a:avLst/>
            <a:gdLst>
              <a:gd name="textAreaLeft" fmla="*/ -360 w 5441040"/>
              <a:gd name="textAreaRight" fmla="*/ 5441400 w 544104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&lt;нижний колонтитул&gt;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E17EDB1-A1D2-4D1B-ADA4-3EE9CB73B094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3"/>
    <p:sldLayoutId id="2147483661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Прямоугольник 3"/>
          <p:cNvSpPr/>
          <p:nvPr/>
        </p:nvSpPr>
        <p:spPr>
          <a:xfrm>
            <a:off x="0" y="3057840"/>
            <a:ext cx="12191400" cy="200952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/>
            </a:endParaRPr>
          </a:p>
        </p:txBody>
      </p:sp>
      <p:sp>
        <p:nvSpPr>
          <p:cNvPr id="41" name="Прямоугольник 31"/>
          <p:cNvSpPr/>
          <p:nvPr/>
        </p:nvSpPr>
        <p:spPr>
          <a:xfrm>
            <a:off x="929520" y="4034880"/>
            <a:ext cx="10332000" cy="45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720" bIns="720" anchor="ctr">
            <a:noAutofit/>
          </a:bodyPr>
          <a:p>
            <a:endParaRPr b="0" lang="ru-RU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&lt;нижний колонтитул&gt;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FDD3B41-7182-4F3D-93C6-7DBEEF56BA8B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  <p:sldLayoutId id="2147483664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Прямая соединительная линия 9"/>
          <p:cNvCxnSpPr/>
          <p:nvPr/>
        </p:nvCxnSpPr>
        <p:spPr>
          <a:xfrm flipV="1">
            <a:off x="0" y="0"/>
            <a:ext cx="2591280" cy="762480"/>
          </a:xfrm>
          <a:prstGeom prst="straightConnector1">
            <a:avLst/>
          </a:prstGeom>
          <a:ln w="0">
            <a:solidFill>
              <a:srgbClr val="e2b18d"/>
            </a:solidFill>
          </a:ln>
        </p:spPr>
      </p:cxnSp>
      <p:cxnSp>
        <p:nvCxnSpPr>
          <p:cNvPr id="50" name="Прямая соединительная линия 11"/>
          <p:cNvCxnSpPr/>
          <p:nvPr/>
        </p:nvCxnSpPr>
        <p:spPr>
          <a:xfrm flipH="1">
            <a:off x="0" y="0"/>
            <a:ext cx="705240" cy="1028520"/>
          </a:xfrm>
          <a:prstGeom prst="straightConnector1">
            <a:avLst/>
          </a:prstGeom>
          <a:ln w="0">
            <a:solidFill>
              <a:srgbClr val="e2b18d"/>
            </a:solidFill>
          </a:ln>
        </p:spPr>
      </p:cxnSp>
      <p:sp>
        <p:nvSpPr>
          <p:cNvPr id="51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&lt;нижний колонтитул&gt;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5E1EC3C-81F5-4E69-A081-2DE15778C4C2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2"/>
    <p:sldLayoutId id="2147483667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Прямая соединительная линия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3920" y="0"/>
            <a:ext cx="4858560" cy="762480"/>
          </a:xfrm>
          <a:prstGeom prst="straightConnector1">
            <a:avLst/>
          </a:prstGeom>
          <a:ln w="0">
            <a:solidFill>
              <a:srgbClr val="c6bfa9"/>
            </a:solidFill>
          </a:ln>
        </p:spPr>
      </p:cxnSp>
      <p:cxnSp>
        <p:nvCxnSpPr>
          <p:cNvPr id="59" name="Прямая соединительная линия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1486880" y="0"/>
            <a:ext cx="705600" cy="1724400"/>
          </a:xfrm>
          <a:prstGeom prst="straightConnector1">
            <a:avLst/>
          </a:prstGeom>
          <a:ln w="0">
            <a:solidFill>
              <a:srgbClr val="c6bfa9"/>
            </a:solidFill>
          </a:ln>
        </p:spPr>
      </p:cxnSp>
      <p:sp>
        <p:nvSpPr>
          <p:cNvPr id="60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&lt;нижний колонтитул&gt;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31A476A-407C-4E5E-9263-633047BBE90F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  <p:sldLayoutId id="2147483670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Графический объект 12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474120"/>
            <a:ext cx="2056680" cy="1647000"/>
          </a:xfrm>
          <a:prstGeom prst="rect">
            <a:avLst/>
          </a:prstGeom>
          <a:ln w="0">
            <a:noFill/>
          </a:ln>
        </p:spPr>
      </p:pic>
      <p:pic>
        <p:nvPicPr>
          <p:cNvPr id="68" name="Графический объект 13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11049120" y="5180760"/>
            <a:ext cx="1142280" cy="913680"/>
          </a:xfrm>
          <a:prstGeom prst="rect">
            <a:avLst/>
          </a:prstGeom>
          <a:ln w="0">
            <a:noFill/>
          </a:ln>
        </p:spPr>
      </p:pic>
      <p:sp>
        <p:nvSpPr>
          <p:cNvPr id="69" name="PlaceHolder 1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lt1"/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lt1"/>
                </a:solidFill>
                <a:uFillTx/>
                <a:latin typeface="Arial"/>
              </a:rPr>
              <a:t>&lt;нижний колонтитул&gt;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lt1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B8BB01D-3916-4C0A-A53A-4281753A9C11}" type="slidenum">
              <a:rPr b="0" lang="ru-RU" sz="900" strike="noStrike" u="none">
                <a:solidFill>
                  <a:schemeClr val="lt1"/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6"/>
    <p:sldLayoutId id="2147483673" r:id="rId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7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30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580000" y="4500000"/>
            <a:ext cx="6479640" cy="1236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600" strike="noStrike" u="none" cap="all">
                <a:solidFill>
                  <a:schemeClr val="dk1"/>
                </a:solidFill>
                <a:uFillTx/>
                <a:latin typeface="Arial"/>
              </a:rPr>
              <a:t>Суммаризация отзывов</a:t>
            </a:r>
            <a:br>
              <a:rPr sz="3600"/>
            </a:br>
            <a:r>
              <a:rPr b="0" lang="ru-RU" sz="3600" strike="noStrike" u="none" cap="all">
                <a:solidFill>
                  <a:schemeClr val="dk1"/>
                </a:solidFill>
                <a:uFillTx/>
                <a:latin typeface="Arial"/>
              </a:rPr>
              <a:t> по категориям</a:t>
            </a:r>
            <a:endParaRPr b="0" lang="ru-R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6840000" y="5760000"/>
            <a:ext cx="4941000" cy="39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r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Arial"/>
              </a:rPr>
              <a:t>Команда № 10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15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СПАСИБО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ftr" idx="74"/>
          </p:nvPr>
        </p:nvSpPr>
        <p:spPr>
          <a:xfrm>
            <a:off x="6479640" y="6356520"/>
            <a:ext cx="2660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УрФУ 2024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sldNum" idx="75"/>
          </p:nvPr>
        </p:nvSpPr>
        <p:spPr>
          <a:xfrm>
            <a:off x="9579600" y="6356520"/>
            <a:ext cx="17737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547EABA-5F7C-4A8B-9868-C9F7861363DC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8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080000" y="1020600"/>
            <a:ext cx="317124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15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О Команде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1080000" y="2924280"/>
            <a:ext cx="4246200" cy="251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Александр Попов - проектирование, разработка кода (база данных, интерфейс, код на сервере), ML-инженерия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Максим Ластин - аналитик, ML-инженер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ftr" idx="58"/>
          </p:nvPr>
        </p:nvSpPr>
        <p:spPr>
          <a:xfrm>
            <a:off x="2686320" y="6348240"/>
            <a:ext cx="24822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УрФУ 2024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sldNum" idx="59"/>
          </p:nvPr>
        </p:nvSpPr>
        <p:spPr>
          <a:xfrm>
            <a:off x="5536440" y="6356520"/>
            <a:ext cx="986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06DD6E6-A060-4AC8-A98F-E83C3142EB66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2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920200" y="1152720"/>
            <a:ext cx="5431320" cy="466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15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Цель проекта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922360" y="2469600"/>
            <a:ext cx="5432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pc="15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КРАТКОЕ ИЗЛОЖЕНИЕ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5922000" y="2799000"/>
            <a:ext cx="5431320" cy="62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  <a:ea typeface="Arial"/>
              </a:rPr>
              <a:t>Предобученные модели GPT-2, BERT, RuBERT осуществляют суммаризацию из данных хранящихся в СУБД PostgreSQL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5940000" y="3600000"/>
            <a:ext cx="5432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pc="15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ДИЗАЙН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/>
          </p:nvPr>
        </p:nvSpPr>
        <p:spPr>
          <a:xfrm>
            <a:off x="5922000" y="3960000"/>
            <a:ext cx="5431320" cy="557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19999"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Интерефейс пользователя — форма созданная на PyQt5.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СУБД и обработчик запросов пользователя расположены в облаке.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/>
          </p:nvPr>
        </p:nvSpPr>
        <p:spPr>
          <a:xfrm>
            <a:off x="5907240" y="4855320"/>
            <a:ext cx="5432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pc="15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ИССЛЕДОВАНИЕ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PlaceHolder 7"/>
          <p:cNvSpPr>
            <a:spLocks noGrp="1"/>
          </p:cNvSpPr>
          <p:nvPr>
            <p:ph/>
          </p:nvPr>
        </p:nvSpPr>
        <p:spPr>
          <a:xfrm>
            <a:off x="5940000" y="5203440"/>
            <a:ext cx="5431320" cy="557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Минималистичный дизайн и простота в реализации и использовании 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8" name="PlaceHolder 8"/>
          <p:cNvSpPr>
            <a:spLocks noGrp="1"/>
          </p:cNvSpPr>
          <p:nvPr>
            <p:ph type="ftr" idx="60"/>
          </p:nvPr>
        </p:nvSpPr>
        <p:spPr>
          <a:xfrm>
            <a:off x="7161840" y="6356520"/>
            <a:ext cx="32432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УрФУ 2024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9" name="PlaceHolder 9"/>
          <p:cNvSpPr>
            <a:spLocks noGrp="1"/>
          </p:cNvSpPr>
          <p:nvPr>
            <p:ph type="sldNum" idx="61"/>
          </p:nvPr>
        </p:nvSpPr>
        <p:spPr>
          <a:xfrm>
            <a:off x="10700640" y="6356520"/>
            <a:ext cx="6523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7BA2DE3-B296-4DFB-9010-26B411357577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3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0" name="Текст 1"/>
          <p:cNvSpPr/>
          <p:nvPr/>
        </p:nvSpPr>
        <p:spPr>
          <a:xfrm>
            <a:off x="5908320" y="1620000"/>
            <a:ext cx="5431320" cy="55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Предоставить пользователю возможность получить сжатый отзыв по объекту (чтобы не читать все)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838080" y="5509440"/>
            <a:ext cx="4381560" cy="58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15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Порядок действий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148320" y="1481040"/>
            <a:ext cx="2140920" cy="51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lnSpcReduction="9999"/>
          </a:bodyPr>
          <a:p>
            <a:pPr indent="0" algn="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15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Загрузка данных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722520" y="2545920"/>
            <a:ext cx="2525400" cy="51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15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Предварительная обработка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1320840" y="3633840"/>
            <a:ext cx="2140920" cy="51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15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Запрос пользователя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/>
          </p:nvPr>
        </p:nvSpPr>
        <p:spPr>
          <a:xfrm>
            <a:off x="1905120" y="4710240"/>
            <a:ext cx="2140920" cy="51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15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Суммаризация моделью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6" name="PlaceHolder 6"/>
          <p:cNvSpPr>
            <a:spLocks noGrp="1"/>
          </p:cNvSpPr>
          <p:nvPr>
            <p:ph/>
          </p:nvPr>
        </p:nvSpPr>
        <p:spPr>
          <a:xfrm>
            <a:off x="4401360" y="1594440"/>
            <a:ext cx="5538240" cy="101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51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Подгружаем данные из текстового файла с разделителями в СУБД PostgreSQL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7" name="PlaceHolder 7"/>
          <p:cNvSpPr>
            <a:spLocks noGrp="1"/>
          </p:cNvSpPr>
          <p:nvPr>
            <p:ph/>
          </p:nvPr>
        </p:nvSpPr>
        <p:spPr>
          <a:xfrm>
            <a:off x="4986000" y="2682720"/>
            <a:ext cx="5538240" cy="101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51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Предварительно обрабатываем данные и нормализуем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PlaceHolder 8"/>
          <p:cNvSpPr>
            <a:spLocks noGrp="1"/>
          </p:cNvSpPr>
          <p:nvPr>
            <p:ph/>
          </p:nvPr>
        </p:nvSpPr>
        <p:spPr>
          <a:xfrm>
            <a:off x="5576760" y="3755520"/>
            <a:ext cx="5538240" cy="101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51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Пользователь выбирает интересующие его адрес, категорию точки, рейтинг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9" name="PlaceHolder 9"/>
          <p:cNvSpPr>
            <a:spLocks noGrp="1"/>
          </p:cNvSpPr>
          <p:nvPr>
            <p:ph/>
          </p:nvPr>
        </p:nvSpPr>
        <p:spPr>
          <a:xfrm>
            <a:off x="6175440" y="4824360"/>
            <a:ext cx="5538240" cy="101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51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Модель производит суммаризацию из набора данных и выдает краткий отзыв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0" name="PlaceHolder 10"/>
          <p:cNvSpPr>
            <a:spLocks noGrp="1"/>
          </p:cNvSpPr>
          <p:nvPr>
            <p:ph type="ftr" idx="62"/>
          </p:nvPr>
        </p:nvSpPr>
        <p:spPr>
          <a:xfrm>
            <a:off x="6156000" y="6356520"/>
            <a:ext cx="2628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УрФУ 2024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1" name="PlaceHolder 11"/>
          <p:cNvSpPr>
            <a:spLocks noGrp="1"/>
          </p:cNvSpPr>
          <p:nvPr>
            <p:ph type="sldNum" idx="63"/>
          </p:nvPr>
        </p:nvSpPr>
        <p:spPr>
          <a:xfrm>
            <a:off x="10810800" y="6356520"/>
            <a:ext cx="5421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E1B275E-16A2-4FF7-86C2-B32E67F8F887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4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080000" y="775800"/>
            <a:ext cx="6840000" cy="1204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15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Разведочный анализ данных (EDA)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1189080" y="2220840"/>
            <a:ext cx="5110920" cy="65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ru-RU" sz="1400" spc="51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Визуализация баланса классов</a:t>
            </a:r>
            <a:endParaRPr b="1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ftr" idx="64"/>
          </p:nvPr>
        </p:nvSpPr>
        <p:spPr>
          <a:xfrm>
            <a:off x="4948560" y="6356520"/>
            <a:ext cx="22939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УрФу 2024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sldNum" idx="6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73775DD-30E9-4946-8CFC-ACFB1AB77BD5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5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1308600" y="2700000"/>
            <a:ext cx="5351400" cy="327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885320" y="892080"/>
            <a:ext cx="8421120" cy="90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15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Разведочный анализ данных (EDA)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2338200" y="1800000"/>
            <a:ext cx="4501800" cy="557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51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ТОПы распределения частоты слов в разрезе рейтингов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ftr" idx="6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УрФУ 2024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sldNum" idx="6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820B77C-F8F4-49A0-BDBE-D1D0D79F8579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5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1301760" y="2810520"/>
            <a:ext cx="4098240" cy="3439440"/>
          </a:xfrm>
          <a:prstGeom prst="rect">
            <a:avLst/>
          </a:prstGeom>
          <a:ln w="0">
            <a:noFill/>
          </a:ln>
        </p:spPr>
      </p:pic>
      <p:pic>
        <p:nvPicPr>
          <p:cNvPr id="202" name="" descr=""/>
          <p:cNvPicPr/>
          <p:nvPr/>
        </p:nvPicPr>
        <p:blipFill>
          <a:blip r:embed="rId2"/>
          <a:stretch/>
        </p:blipFill>
        <p:spPr>
          <a:xfrm>
            <a:off x="7020000" y="2160000"/>
            <a:ext cx="4309920" cy="363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3169080" y="1491480"/>
            <a:ext cx="5110920" cy="66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15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Облако слов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ftr" idx="6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УрФУ 2024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sldNum" idx="6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5978B9F-35D4-4F49-A621-EB73A30B9C5A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5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4976280" y="2443320"/>
            <a:ext cx="6543720" cy="331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508760" y="4156560"/>
            <a:ext cx="313884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15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EDA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5040000" y="1075680"/>
            <a:ext cx="6480000" cy="72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pc="15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Доля из top 10 слов в оригинальном тексте встречается в суммаризации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5040000" y="1782720"/>
            <a:ext cx="5431320" cy="557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(после лемматизации и очистки от стоп-слов)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ftr" idx="70"/>
          </p:nvPr>
        </p:nvSpPr>
        <p:spPr>
          <a:xfrm>
            <a:off x="7161840" y="6356520"/>
            <a:ext cx="32432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УрФУ 2024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sldNum" idx="71"/>
          </p:nvPr>
        </p:nvSpPr>
        <p:spPr>
          <a:xfrm>
            <a:off x="10700640" y="6356520"/>
            <a:ext cx="6523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A8A34FD-330C-4B50-871C-7C50439BE151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8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graphicFrame>
        <p:nvGraphicFramePr>
          <p:cNvPr id="212" name="Таблица 4"/>
          <p:cNvGraphicFramePr/>
          <p:nvPr/>
        </p:nvGraphicFramePr>
        <p:xfrm>
          <a:off x="5040000" y="2554560"/>
          <a:ext cx="4499640" cy="685080"/>
        </p:xfrm>
        <a:graphic>
          <a:graphicData uri="http://schemas.openxmlformats.org/drawingml/2006/table">
            <a:tbl>
              <a:tblPr/>
              <a:tblGrid>
                <a:gridCol w="3291480"/>
                <a:gridCol w="1208160"/>
              </a:tblGrid>
              <a:tr h="334440">
                <a:tc>
                  <a:txBody>
                    <a:bodyPr lIns="9360" rIns="9360" tIns="9360" bIns="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Объектов с 5-ю и более отзывами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15 108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51000">
                <a:tc>
                  <a:txBody>
                    <a:bodyPr lIns="9360" rIns="9360" tIns="9360" bIns="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проведено анализов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45 324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3" name="Таблица 5"/>
          <p:cNvGraphicFramePr/>
          <p:nvPr/>
        </p:nvGraphicFramePr>
        <p:xfrm>
          <a:off x="5040000" y="3600720"/>
          <a:ext cx="6479640" cy="1258920"/>
        </p:xfrm>
        <a:graphic>
          <a:graphicData uri="http://schemas.openxmlformats.org/drawingml/2006/table">
            <a:tbl>
              <a:tblPr/>
              <a:tblGrid>
                <a:gridCol w="3084120"/>
                <a:gridCol w="1131480"/>
                <a:gridCol w="1131480"/>
                <a:gridCol w="1132560"/>
              </a:tblGrid>
              <a:tr h="505800">
                <a:tc>
                  <a:txBody>
                    <a:bodyPr lIns="9360" rIns="9360" tIns="936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Модель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отличный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нейтральный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плохой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46960">
                <a:tc>
                  <a:txBody>
                    <a:bodyPr lIns="9360" rIns="9360" tIns="9360" bIns="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1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gpt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0,9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0,74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0,89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46960">
                <a:tc>
                  <a:txBody>
                    <a:bodyPr lIns="9360" rIns="9360" tIns="9360" bIns="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1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bert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0,9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0,72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0,76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59560">
                <a:tc>
                  <a:txBody>
                    <a:bodyPr lIns="9360" rIns="9360" tIns="9360" bIns="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1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rubert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0,9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0,72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0,79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838880" y="180000"/>
            <a:ext cx="8421120" cy="72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15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Интерфейс пользователя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ftr" idx="7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УрФУ 2024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sldNum" idx="7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1FD4775-35E9-47F8-8D26-A653D7635191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8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2340000" y="900000"/>
            <a:ext cx="7380000" cy="536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Одиночная линия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Одиночная линия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Одиночная линия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Одиночная линия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Одиночная линия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Одиночная линия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Одиночная линия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Одиночная линия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Одиночная линия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Одиночная линия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Одиночная линия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Одиночная линия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Одиночная линия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Одиночная линия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Одиночная линия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Одиночная линия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Одиночная линия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Одиночная линия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Одиночная линия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Одиночная линия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Colorful Certificate</Template>
  <TotalTime>56</TotalTime>
  <Application>LibreOffice/24.8.1.2$Linux_X86_64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2021-06-15T17:20:32Z</dcterms:created>
  <dc:creator/>
  <dc:description/>
  <dc:language>ru-RU</dc:language>
  <cp:lastModifiedBy/>
  <dcterms:modified xsi:type="dcterms:W3CDTF">2024-12-18T23:12:45Z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r8>19</vt:r8>
  </property>
  <property fmtid="{D5CDD505-2E9C-101B-9397-08002B2CF9AE}" pid="4" name="PresentationFormat">
    <vt:lpwstr>Широкоэкранный</vt:lpwstr>
  </property>
  <property fmtid="{D5CDD505-2E9C-101B-9397-08002B2CF9AE}" pid="5" name="Slides">
    <vt:r8>19</vt:r8>
  </property>
</Properties>
</file>