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4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17.svg" ContentType="image/svg"/>
  <Override PartName="/ppt/media/image20.png" ContentType="image/png"/>
  <Override PartName="/ppt/media/image18.png" ContentType="image/png"/>
  <Override PartName="/ppt/media/image9.png" ContentType="image/png"/>
  <Override PartName="/ppt/media/image10.svg" ContentType="image/svg"/>
  <Override PartName="/ppt/media/image23.svg" ContentType="image/svg"/>
  <Override PartName="/ppt/media/image3.png" ContentType="image/png"/>
  <Override PartName="/ppt/media/image7.png" ContentType="image/png"/>
  <Override PartName="/ppt/media/image8.svg" ContentType="image/svg"/>
  <Override PartName="/ppt/media/image16.png" ContentType="image/png"/>
  <Override PartName="/ppt/media/image11.png" ContentType="image/png"/>
  <Override PartName="/ppt/media/image12.png" ContentType="image/png"/>
  <Override PartName="/ppt/media/image4.svg" ContentType="image/svg"/>
  <Override PartName="/ppt/media/image30.png" ContentType="image/png"/>
  <Override PartName="/ppt/media/image5.png" ContentType="image/png"/>
  <Override PartName="/ppt/media/image25.svg" ContentType="image/svg"/>
  <Override PartName="/ppt/media/image14.png" ContentType="image/png"/>
  <Override PartName="/ppt/media/image6.svg" ContentType="image/svg"/>
  <Override PartName="/ppt/media/image28.png" ContentType="image/png"/>
  <Override PartName="/ppt/media/image15.svg" ContentType="image/svg"/>
  <Override PartName="/ppt/media/image2.svg" ContentType="image/svg"/>
  <Override PartName="/ppt/media/image1.png" ContentType="image/png"/>
  <Override PartName="/ppt/media/image19.svg" ContentType="image/svg"/>
  <Override PartName="/ppt/media/image21.svg" ContentType="image/svg"/>
  <Override PartName="/ppt/media/image22.png" ContentType="image/png"/>
  <Override PartName="/ppt/media/image24.png" ContentType="image/png"/>
  <Override PartName="/ppt/media/image13.svg" ContentType="image/svg"/>
  <Override PartName="/ppt/media/image26.png" ContentType="image/png"/>
  <Override PartName="/ppt/media/image2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</p:sldMasterIdLst>
  <p:notesMasterIdLst>
    <p:notesMasterId r:id="rId32"/>
  </p:notes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notesMaster" Target="notesMasters/notesMaster1.xml"/><Relationship Id="rId33" Type="http://schemas.openxmlformats.org/officeDocument/2006/relationships/slide" Target="slides/slide1.xml"/><Relationship Id="rId34" Type="http://schemas.openxmlformats.org/officeDocument/2006/relationships/slide" Target="slides/slide2.xml"/><Relationship Id="rId35" Type="http://schemas.openxmlformats.org/officeDocument/2006/relationships/slide" Target="slides/slide3.xml"/><Relationship Id="rId36" Type="http://schemas.openxmlformats.org/officeDocument/2006/relationships/slide" Target="slides/slide4.xml"/><Relationship Id="rId37" Type="http://schemas.openxmlformats.org/officeDocument/2006/relationships/slide" Target="slides/slide5.xml"/><Relationship Id="rId38" Type="http://schemas.openxmlformats.org/officeDocument/2006/relationships/slide" Target="slides/slide6.xml"/><Relationship Id="rId39" Type="http://schemas.openxmlformats.org/officeDocument/2006/relationships/slide" Target="slides/slide7.xml"/><Relationship Id="rId40" Type="http://schemas.openxmlformats.org/officeDocument/2006/relationships/slide" Target="slides/slide8.xml"/><Relationship Id="rId41" Type="http://schemas.openxmlformats.org/officeDocument/2006/relationships/slide" Target="slides/slide9.xml"/><Relationship Id="rId42" Type="http://schemas.openxmlformats.org/officeDocument/2006/relationships/slide" Target="slides/slide10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перемещения страницы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&lt;верхний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dt" idx="8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ftr" idx="8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sldNum" idx="8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0A3A97D-64B3-4D08-B9A5-8149464934F9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0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D905C0-9149-4C9A-9150-B061768D45BC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11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0907C5-F3CD-4FC7-A9D8-828D9874DE12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0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9E3DED-CF55-4384-8262-6F69A085D2B6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0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B4ED74-B43E-4232-8ECF-465B5C573863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0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28063B-5303-417B-BD62-B93043D8D947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6549D1-F544-4998-91FD-57F271744D33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1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531B86-20F4-4001-9103-A099649EBFBD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11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80178E-7C10-4CC5-B2AB-D09F5F253137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11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A6E2E8-151D-494B-8900-82CFBF7334DB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11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0A45C7-1482-4F55-8AB8-E6FA25D935F2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A99714B-C4EF-4AC7-8D27-845ABAF080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66DF8EB-F498-4722-9AFA-DBC4BD48E0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977CDE4B-1FD4-4AAC-A808-7CE931A02B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630D5E40-7017-4387-814B-FE15F47E7D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Слайд команды: 4 челове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857A99FF-82DB-40AD-957A-5ED726BB03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0F7604A8-8DF8-4A92-BEF5-86413FF43A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Слайд команды: 8 челове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3DE882F2-B882-4A86-AC07-A67DF90F46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178EBAC9-C528-4B2B-AEA4-24B103A918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3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C0E8276D-18AD-4DFC-894D-014E37C950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896B66A1-5912-48BA-AFD7-61C556867A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Рыночное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DF5FEC-C768-4D27-BA1C-7B4E1F9ED6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AC2CB9A6-A24B-4427-A8D0-B56BDDD1E2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738EA634-E9C7-41C2-B8CD-8EC4B3FDC7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19779F67-333D-4A65-B5F3-1626DC7EEB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B36192C5-90FC-4D5D-BBEE-1A5C2B7B73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E91B2AC1-61CC-4D76-8E3C-DADAD57D51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ABD1DD2D-BC78-466D-854C-657D7FB805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C9AC98CC-326D-4D53-9E12-3B195D5116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Вступ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B5F63983-3610-43F0-86FD-EB50A79C45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BA4300E7-78C4-4C42-BDDB-F9FA163F1A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3720AF-67A0-4FE4-977D-0F19403AB3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5429A0A0-221C-4D4F-8CBE-46B74FD465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140AA6-16E0-41E2-B44D-DC6D7AC02E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CF73EDD-B231-48AA-B930-6DC99E2951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Квадр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3FDA6C9-C313-419F-AC41-36BA6BE923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BCCDDDB-1183-49BF-9AE0-1C8481A3E8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3800F70-17B0-42C1-A4EE-FA82FB595E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FF010E3-ED1C-4BD6-B7BC-677B3E6152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2.png"/><Relationship Id="rId3" Type="http://schemas.openxmlformats.org/officeDocument/2006/relationships/image" Target="../media/image13.svg"/><Relationship Id="rId4" Type="http://schemas.openxmlformats.org/officeDocument/2006/relationships/image" Target="../media/image14.png"/><Relationship Id="rId5" Type="http://schemas.openxmlformats.org/officeDocument/2006/relationships/image" Target="../media/image15.svg"/><Relationship Id="rId6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2.png"/><Relationship Id="rId3" Type="http://schemas.openxmlformats.org/officeDocument/2006/relationships/image" Target="../media/image13.svg"/><Relationship Id="rId4" Type="http://schemas.openxmlformats.org/officeDocument/2006/relationships/image" Target="../media/image14.png"/><Relationship Id="rId5" Type="http://schemas.openxmlformats.org/officeDocument/2006/relationships/image" Target="../media/image15.svg"/><Relationship Id="rId6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5.png"/><Relationship Id="rId5" Type="http://schemas.openxmlformats.org/officeDocument/2006/relationships/image" Target="../media/image6.svg"/><Relationship Id="rId6" Type="http://schemas.openxmlformats.org/officeDocument/2006/relationships/image" Target="../media/image7.png"/><Relationship Id="rId7" Type="http://schemas.openxmlformats.org/officeDocument/2006/relationships/image" Target="../media/image8.svg"/><Relationship Id="rId8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6.png"/><Relationship Id="rId3" Type="http://schemas.openxmlformats.org/officeDocument/2006/relationships/image" Target="../media/image17.sv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6.png"/><Relationship Id="rId3" Type="http://schemas.openxmlformats.org/officeDocument/2006/relationships/image" Target="../media/image17.sv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8.png"/><Relationship Id="rId3" Type="http://schemas.openxmlformats.org/officeDocument/2006/relationships/image" Target="../media/image19.sv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2.png"/><Relationship Id="rId3" Type="http://schemas.openxmlformats.org/officeDocument/2006/relationships/image" Target="../media/image13.svg"/><Relationship Id="rId4" Type="http://schemas.openxmlformats.org/officeDocument/2006/relationships/image" Target="../media/image14.png"/><Relationship Id="rId5" Type="http://schemas.openxmlformats.org/officeDocument/2006/relationships/image" Target="../media/image15.svg"/><Relationship Id="rId6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20.png"/><Relationship Id="rId3" Type="http://schemas.openxmlformats.org/officeDocument/2006/relationships/image" Target="../media/image21.svg"/><Relationship Id="rId4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22.png"/><Relationship Id="rId3" Type="http://schemas.openxmlformats.org/officeDocument/2006/relationships/image" Target="../media/image23.svg"/><Relationship Id="rId4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24.png"/><Relationship Id="rId3" Type="http://schemas.openxmlformats.org/officeDocument/2006/relationships/image" Target="../media/image25.svg"/><Relationship Id="rId4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5.png"/><Relationship Id="rId5" Type="http://schemas.openxmlformats.org/officeDocument/2006/relationships/image" Target="../media/image6.svg"/><Relationship Id="rId6" Type="http://schemas.openxmlformats.org/officeDocument/2006/relationships/image" Target="../media/image7.png"/><Relationship Id="rId7" Type="http://schemas.openxmlformats.org/officeDocument/2006/relationships/image" Target="../media/image8.svg"/><Relationship Id="rId8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Графический объект 7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9487080" cy="5053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3"/>
          <p:cNvSpPr/>
          <p:nvPr/>
        </p:nvSpPr>
        <p:spPr>
          <a:xfrm>
            <a:off x="0" y="3057840"/>
            <a:ext cx="12191040" cy="200916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6" name="Прямоугольник 31"/>
          <p:cNvSpPr/>
          <p:nvPr/>
        </p:nvSpPr>
        <p:spPr>
          <a:xfrm>
            <a:off x="929520" y="4034880"/>
            <a:ext cx="10331640" cy="44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20" bIns="72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07F402-F2F3-4F59-84F4-4256D3F9EC3F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Прямоугольник 3"/>
          <p:cNvSpPr/>
          <p:nvPr/>
        </p:nvSpPr>
        <p:spPr>
          <a:xfrm>
            <a:off x="0" y="3057840"/>
            <a:ext cx="12191040" cy="200916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4" name="Прямоугольник 31"/>
          <p:cNvSpPr/>
          <p:nvPr/>
        </p:nvSpPr>
        <p:spPr>
          <a:xfrm>
            <a:off x="929520" y="4034880"/>
            <a:ext cx="10331640" cy="44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20" bIns="72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855DFE3-E396-4E67-8065-307B48B0278D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Прямая соединительная линия 9"/>
          <p:cNvCxnSpPr/>
          <p:nvPr/>
        </p:nvCxnSpPr>
        <p:spPr>
          <a:xfrm flipV="1">
            <a:off x="0" y="0"/>
            <a:ext cx="2591640" cy="76284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cxnSp>
        <p:nvCxnSpPr>
          <p:cNvPr id="69" name="Прямая соединительная линия 11"/>
          <p:cNvCxnSpPr/>
          <p:nvPr/>
        </p:nvCxnSpPr>
        <p:spPr>
          <a:xfrm flipH="1">
            <a:off x="0" y="0"/>
            <a:ext cx="705600" cy="102888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FE1839-B619-4004-A11F-6F3786C65C79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Прямая соединительная линия 9"/>
          <p:cNvCxnSpPr/>
          <p:nvPr/>
        </p:nvCxnSpPr>
        <p:spPr>
          <a:xfrm flipV="1">
            <a:off x="0" y="0"/>
            <a:ext cx="2591640" cy="76284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cxnSp>
        <p:nvCxnSpPr>
          <p:cNvPr id="77" name="Прямая соединительная линия 11"/>
          <p:cNvCxnSpPr/>
          <p:nvPr/>
        </p:nvCxnSpPr>
        <p:spPr>
          <a:xfrm flipH="1">
            <a:off x="0" y="0"/>
            <a:ext cx="705600" cy="102888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sp>
        <p:nvSpPr>
          <p:cNvPr id="78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34CC44C-7B8F-4A63-841C-4796A5B7B8C0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Прямая соединительная линия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3920" y="0"/>
            <a:ext cx="4858920" cy="762840"/>
          </a:xfrm>
          <a:prstGeom prst="straightConnector1">
            <a:avLst/>
          </a:prstGeom>
          <a:ln w="0">
            <a:solidFill>
              <a:srgbClr val="c6bfa9"/>
            </a:solidFill>
          </a:ln>
        </p:spPr>
      </p:cxnSp>
      <p:cxnSp>
        <p:nvCxnSpPr>
          <p:cNvPr id="82" name="Прямая соединительная линия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486880" y="0"/>
            <a:ext cx="705960" cy="1724760"/>
          </a:xfrm>
          <a:prstGeom prst="straightConnector1">
            <a:avLst/>
          </a:prstGeom>
          <a:ln w="0">
            <a:solidFill>
              <a:srgbClr val="c6bfa9"/>
            </a:solidFill>
          </a:ln>
        </p:spPr>
      </p:cxn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D6375B9-A6BD-4DD7-868C-71FDBE1BA760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3920" y="0"/>
            <a:ext cx="4858920" cy="762840"/>
          </a:xfrm>
          <a:prstGeom prst="straightConnector1">
            <a:avLst/>
          </a:prstGeom>
          <a:ln w="0">
            <a:solidFill>
              <a:srgbClr val="c6bfa9"/>
            </a:solidFill>
          </a:ln>
        </p:spPr>
      </p:cxnSp>
      <p:cxnSp>
        <p:nvCxnSpPr>
          <p:cNvPr id="90" name="Прямая соединительная линия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486880" y="0"/>
            <a:ext cx="705960" cy="1724760"/>
          </a:xfrm>
          <a:prstGeom prst="straightConnector1">
            <a:avLst/>
          </a:prstGeom>
          <a:ln w="0">
            <a:solidFill>
              <a:srgbClr val="c6bfa9"/>
            </a:solidFill>
          </a:ln>
        </p:spPr>
      </p:cxnSp>
      <p:sp>
        <p:nvSpPr>
          <p:cNvPr id="91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145213E-B9FC-4E12-B303-83C452AB33F0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Графический объект 1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474120"/>
            <a:ext cx="2056320" cy="1646640"/>
          </a:xfrm>
          <a:prstGeom prst="rect">
            <a:avLst/>
          </a:prstGeom>
          <a:ln w="0">
            <a:noFill/>
          </a:ln>
        </p:spPr>
      </p:pic>
      <p:pic>
        <p:nvPicPr>
          <p:cNvPr id="95" name="Графический объект 13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11049120" y="5180760"/>
            <a:ext cx="1141920" cy="91332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lt1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lt1"/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lt1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8B2C36-9B86-4821-B33B-304C9378E617}" type="slidenum">
              <a:rPr b="0" lang="ru-RU" sz="900" strike="noStrike" u="none">
                <a:solidFill>
                  <a:schemeClr val="lt1"/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6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Графический объект 1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474120"/>
            <a:ext cx="2056320" cy="1646640"/>
          </a:xfrm>
          <a:prstGeom prst="rect">
            <a:avLst/>
          </a:prstGeom>
          <a:ln w="0">
            <a:noFill/>
          </a:ln>
        </p:spPr>
      </p:pic>
      <p:pic>
        <p:nvPicPr>
          <p:cNvPr id="103" name="Графический объект 13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11049120" y="5180760"/>
            <a:ext cx="1141920" cy="91332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lt1"/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lt1"/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lt1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76F8BD-29F1-41A4-A7CE-1774B40E18C5}" type="slidenum">
              <a:rPr b="0" lang="ru-RU" sz="900" strike="noStrike" u="none">
                <a:solidFill>
                  <a:schemeClr val="lt1"/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6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Прямая соединительная линия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0" y="0"/>
            <a:ext cx="1239120" cy="1329120"/>
          </a:xfrm>
          <a:prstGeom prst="straightConnector1">
            <a:avLst/>
          </a:prstGeom>
          <a:ln w="3240">
            <a:solidFill>
              <a:srgbClr val="e2b18d"/>
            </a:solidFill>
            <a:round/>
          </a:ln>
        </p:spPr>
      </p:cxnSp>
      <p:cxnSp>
        <p:nvCxnSpPr>
          <p:cNvPr id="108" name="Прямая соединительная лини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0" y="0"/>
            <a:ext cx="3791880" cy="89316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5C1DE1-F74B-4506-8F8C-7612A010451C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Прямая соединительная линия 22"/>
          <p:cNvCxnSpPr/>
          <p:nvPr/>
        </p:nvCxnSpPr>
        <p:spPr>
          <a:xfrm flipH="1" flipV="1">
            <a:off x="0" y="876240"/>
            <a:ext cx="4763520" cy="162972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cxnSp>
        <p:nvCxnSpPr>
          <p:cNvPr id="116" name="Прямая соединительная линия 11"/>
          <p:cNvCxnSpPr/>
          <p:nvPr/>
        </p:nvCxnSpPr>
        <p:spPr>
          <a:xfrm flipH="1" flipV="1">
            <a:off x="2638080" y="0"/>
            <a:ext cx="2125440" cy="518724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280FA56-9837-49AB-BB1F-4D3CB1BE1A11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Графический объект 10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465200" y="2358000"/>
            <a:ext cx="2437200" cy="2018160"/>
          </a:xfrm>
          <a:prstGeom prst="rect">
            <a:avLst/>
          </a:prstGeom>
          <a:ln w="0">
            <a:noFill/>
          </a:ln>
        </p:spPr>
      </p:pic>
      <p:pic>
        <p:nvPicPr>
          <p:cNvPr id="6" name="Графический объект 1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000760" y="2531880"/>
            <a:ext cx="2189520" cy="1942200"/>
          </a:xfrm>
          <a:prstGeom prst="rect">
            <a:avLst/>
          </a:prstGeom>
          <a:ln w="0">
            <a:noFill/>
          </a:ln>
        </p:spPr>
      </p:pic>
      <p:pic>
        <p:nvPicPr>
          <p:cNvPr id="7" name="Графический объект 1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>
            <a:off x="8345520" y="2421000"/>
            <a:ext cx="2323080" cy="20563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4983933-5D88-4CD7-8B71-3E1121FE384F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8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Прямая соединительная линия 22"/>
          <p:cNvCxnSpPr/>
          <p:nvPr/>
        </p:nvCxnSpPr>
        <p:spPr>
          <a:xfrm flipH="1" flipV="1">
            <a:off x="0" y="876240"/>
            <a:ext cx="4763520" cy="162972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cxnSp>
        <p:nvCxnSpPr>
          <p:cNvPr id="124" name="Прямая соединительная линия 11"/>
          <p:cNvCxnSpPr/>
          <p:nvPr/>
        </p:nvCxnSpPr>
        <p:spPr>
          <a:xfrm flipH="1" flipV="1">
            <a:off x="2638080" y="0"/>
            <a:ext cx="2125440" cy="518724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sp>
        <p:nvSpPr>
          <p:cNvPr id="125" name="PlaceHolder 1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7F2CE3-7FC0-43A9-BFDE-C406CB728E20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Графический объект 7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488920" y="0"/>
            <a:ext cx="6702120" cy="685692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ftr" idx="58"/>
          </p:nvPr>
        </p:nvSpPr>
        <p:spPr>
          <a:xfrm>
            <a:off x="2669760" y="6356520"/>
            <a:ext cx="248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59"/>
          </p:nvPr>
        </p:nvSpPr>
        <p:spPr>
          <a:xfrm>
            <a:off x="553644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244902-6A87-4674-870C-1E5C16D5E394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 idx="60"/>
          </p:nvPr>
        </p:nvSpPr>
        <p:spPr>
          <a:xfrm>
            <a:off x="1333440" y="6356520"/>
            <a:ext cx="9842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Графический объект 7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488920" y="0"/>
            <a:ext cx="6702120" cy="685692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61"/>
          </p:nvPr>
        </p:nvSpPr>
        <p:spPr>
          <a:xfrm>
            <a:off x="2669760" y="6356520"/>
            <a:ext cx="248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62"/>
          </p:nvPr>
        </p:nvSpPr>
        <p:spPr>
          <a:xfrm>
            <a:off x="553644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8F6DE5C-7FA3-40AE-B560-347B6AFA986F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dt" idx="63"/>
          </p:nvPr>
        </p:nvSpPr>
        <p:spPr>
          <a:xfrm>
            <a:off x="1333440" y="6356520"/>
            <a:ext cx="9842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Графический объект 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3175920" cy="6856920"/>
          </a:xfrm>
          <a:prstGeom prst="rect">
            <a:avLst/>
          </a:prstGeom>
          <a:ln w="0"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ftr" idx="64"/>
          </p:nvPr>
        </p:nvSpPr>
        <p:spPr>
          <a:xfrm>
            <a:off x="6479640" y="6356520"/>
            <a:ext cx="2660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65"/>
          </p:nvPr>
        </p:nvSpPr>
        <p:spPr>
          <a:xfrm>
            <a:off x="9579600" y="6356520"/>
            <a:ext cx="17733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E88C487-0BB4-4CB6-B6DA-50D44F4B6AD4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dt" idx="66"/>
          </p:nvPr>
        </p:nvSpPr>
        <p:spPr>
          <a:xfrm>
            <a:off x="4267080" y="6356520"/>
            <a:ext cx="17733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Графический объект 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920" y="0"/>
            <a:ext cx="10077120" cy="6856920"/>
          </a:xfrm>
          <a:custGeom>
            <a:avLst/>
            <a:gdLst>
              <a:gd name="textAreaLeft" fmla="*/ 0 w 10077120"/>
              <a:gd name="textAreaRight" fmla="*/ 10078200 w 1007712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cxnSp>
        <p:nvCxnSpPr>
          <p:cNvPr id="154" name="Прямая соединительная линия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53480" y="5023800"/>
            <a:ext cx="1514160" cy="108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cxnSp>
        <p:nvCxnSpPr>
          <p:cNvPr id="155" name="Прямая соединительная линия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59840" y="3948120"/>
            <a:ext cx="1514160" cy="108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cxnSp>
        <p:nvCxnSpPr>
          <p:cNvPr id="156" name="Прямая соединительная линия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173400" y="2872440"/>
            <a:ext cx="1514160" cy="108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cxnSp>
        <p:nvCxnSpPr>
          <p:cNvPr id="157" name="Прямая соединительная линия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586240" y="1796040"/>
            <a:ext cx="1514160" cy="108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sp>
        <p:nvSpPr>
          <p:cNvPr id="158" name="PlaceHolder 1"/>
          <p:cNvSpPr>
            <a:spLocks noGrp="1"/>
          </p:cNvSpPr>
          <p:nvPr>
            <p:ph type="ftr" idx="67"/>
          </p:nvPr>
        </p:nvSpPr>
        <p:spPr>
          <a:xfrm>
            <a:off x="6156000" y="6356520"/>
            <a:ext cx="1807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68"/>
          </p:nvPr>
        </p:nvSpPr>
        <p:spPr>
          <a:xfrm>
            <a:off x="10810800" y="6356520"/>
            <a:ext cx="541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58AF51C-EC21-4265-9E05-3C80BE749EB5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Прямая соединительная линия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688240" y="0"/>
            <a:ext cx="3504600" cy="2353680"/>
          </a:xfrm>
          <a:prstGeom prst="straightConnector1">
            <a:avLst/>
          </a:prstGeom>
          <a:ln w="0">
            <a:solidFill>
              <a:srgbClr val="fbf4ef"/>
            </a:solidFill>
          </a:ln>
        </p:spPr>
      </p:cxnSp>
      <p:cxnSp>
        <p:nvCxnSpPr>
          <p:cNvPr id="164" name="Прямая соединительная линия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720720" y="0"/>
            <a:ext cx="2472120" cy="2700000"/>
          </a:xfrm>
          <a:prstGeom prst="straightConnector1">
            <a:avLst/>
          </a:prstGeom>
          <a:ln w="0">
            <a:solidFill>
              <a:srgbClr val="fbf4ef"/>
            </a:solidFill>
          </a:ln>
        </p:spPr>
      </p:cxnSp>
      <p:pic>
        <p:nvPicPr>
          <p:cNvPr id="165" name="Графический объект 6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474120"/>
            <a:ext cx="2056320" cy="1646640"/>
          </a:xfrm>
          <a:prstGeom prst="rect">
            <a:avLst/>
          </a:prstGeom>
          <a:ln w="0">
            <a:noFill/>
          </a:ln>
        </p:spPr>
      </p:pic>
      <p:pic>
        <p:nvPicPr>
          <p:cNvPr id="166" name="Графический объект 7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11049120" y="5180760"/>
            <a:ext cx="1141920" cy="91332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B13089A-20A5-462E-9CEB-11357F684A24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6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Графический объект 1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-4680" y="0"/>
            <a:ext cx="4895640" cy="438480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ftr" idx="73"/>
          </p:nvPr>
        </p:nvSpPr>
        <p:spPr>
          <a:xfrm>
            <a:off x="7161840" y="6356520"/>
            <a:ext cx="3242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74"/>
          </p:nvPr>
        </p:nvSpPr>
        <p:spPr>
          <a:xfrm>
            <a:off x="10700640" y="6356520"/>
            <a:ext cx="6519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11CA1F-BC4D-4998-96A3-06D2B71C51DD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75"/>
          </p:nvPr>
        </p:nvSpPr>
        <p:spPr>
          <a:xfrm>
            <a:off x="5919840" y="6356520"/>
            <a:ext cx="9464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Прямая соединительная линия 13"/>
          <p:cNvCxnSpPr/>
          <p:nvPr/>
        </p:nvCxnSpPr>
        <p:spPr>
          <a:xfrm>
            <a:off x="9096120" y="1496880"/>
            <a:ext cx="3096720" cy="108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cxnSp>
        <p:nvCxnSpPr>
          <p:cNvPr id="179" name="Прямая соединительная линия 22"/>
          <p:cNvCxnSpPr/>
          <p:nvPr/>
        </p:nvCxnSpPr>
        <p:spPr>
          <a:xfrm flipH="1">
            <a:off x="6953040" y="-25200"/>
            <a:ext cx="3792240" cy="690300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sp>
        <p:nvSpPr>
          <p:cNvPr id="180" name="PlaceHolder 1"/>
          <p:cNvSpPr>
            <a:spLocks noGrp="1"/>
          </p:cNvSpPr>
          <p:nvPr>
            <p:ph type="ftr" idx="76"/>
          </p:nvPr>
        </p:nvSpPr>
        <p:spPr>
          <a:xfrm>
            <a:off x="5224320" y="6356520"/>
            <a:ext cx="1742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711564-C62C-4771-B7F9-CA1BD58CA74E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Графический объект 4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828720"/>
            <a:ext cx="5875920" cy="51994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4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Графический объект 6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5580720" cy="6856920"/>
          </a:xfrm>
          <a:prstGeom prst="rect">
            <a:avLst/>
          </a:prstGeom>
          <a:ln w="0">
            <a:noFill/>
          </a:ln>
        </p:spPr>
      </p:pic>
      <p:cxnSp>
        <p:nvCxnSpPr>
          <p:cNvPr id="187" name="Прямая соединительная линия 8"/>
          <p:cNvCxnSpPr/>
          <p:nvPr/>
        </p:nvCxnSpPr>
        <p:spPr>
          <a:xfrm flipV="1">
            <a:off x="2209680" y="0"/>
            <a:ext cx="2439360" cy="685908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sp>
        <p:nvSpPr>
          <p:cNvPr id="188" name="PlaceHolder 1"/>
          <p:cNvSpPr>
            <a:spLocks noGrp="1"/>
          </p:cNvSpPr>
          <p:nvPr>
            <p:ph type="ftr" idx="79"/>
          </p:nvPr>
        </p:nvSpPr>
        <p:spPr>
          <a:xfrm>
            <a:off x="7161840" y="6356520"/>
            <a:ext cx="3242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ldNum" idx="80"/>
          </p:nvPr>
        </p:nvSpPr>
        <p:spPr>
          <a:xfrm>
            <a:off x="10700640" y="6356520"/>
            <a:ext cx="6519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8B0826-8B87-4FCB-B445-A19310636CD7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dt" idx="81"/>
          </p:nvPr>
        </p:nvSpPr>
        <p:spPr>
          <a:xfrm>
            <a:off x="5919840" y="6356520"/>
            <a:ext cx="9464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 10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465200" y="2358000"/>
            <a:ext cx="2437200" cy="2018160"/>
          </a:xfrm>
          <a:prstGeom prst="rect">
            <a:avLst/>
          </a:prstGeom>
          <a:ln w="0">
            <a:noFill/>
          </a:ln>
        </p:spPr>
      </p:pic>
      <p:pic>
        <p:nvPicPr>
          <p:cNvPr id="15" name="Графический объект 1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000760" y="2531880"/>
            <a:ext cx="2189520" cy="1942200"/>
          </a:xfrm>
          <a:prstGeom prst="rect">
            <a:avLst/>
          </a:prstGeom>
          <a:ln w="0">
            <a:noFill/>
          </a:ln>
        </p:spPr>
      </p:pic>
      <p:pic>
        <p:nvPicPr>
          <p:cNvPr id="16" name="Графический объект 1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>
            <a:off x="8345520" y="2421000"/>
            <a:ext cx="2323080" cy="205632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0B2CFBD-8BC8-4206-8E01-63B4B65D9504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8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Прямая соединительная линия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0" y="0"/>
            <a:ext cx="1239120" cy="3106080"/>
          </a:xfrm>
          <a:prstGeom prst="straightConnector1">
            <a:avLst/>
          </a:prstGeom>
          <a:ln w="3240">
            <a:solidFill>
              <a:srgbClr val="e2b18d"/>
            </a:solidFill>
            <a:round/>
          </a:ln>
        </p:spPr>
      </p:cxnSp>
      <p:cxnSp>
        <p:nvCxnSpPr>
          <p:cNvPr id="194" name="Прямая соединительная лини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0" y="0"/>
            <a:ext cx="2239200" cy="2477520"/>
          </a:xfrm>
          <a:prstGeom prst="straightConnector1">
            <a:avLst/>
          </a:prstGeom>
          <a:ln w="0">
            <a:solidFill>
              <a:srgbClr val="e2b18d"/>
            </a:solidFill>
          </a:ln>
        </p:spPr>
      </p:cxnSp>
      <p:sp>
        <p:nvSpPr>
          <p:cNvPr id="195" name="PlaceHolder 1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A130E9-CDEE-4AC3-AC14-E97929796BC9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Графический объект 10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25920" y="0"/>
            <a:ext cx="4366800" cy="391140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B47063-A3F4-4D33-8CDE-6CD25F4F4941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Графический объект 10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25920" y="0"/>
            <a:ext cx="4366800" cy="391140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D82B04-514A-41BC-BD85-73EFFE3BAD87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Прямая соединительная линия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315520" y="3774600"/>
            <a:ext cx="7625880" cy="1080"/>
          </a:xfrm>
          <a:prstGeom prst="straightConnector1">
            <a:avLst/>
          </a:prstGeom>
          <a:ln w="44280">
            <a:solidFill>
              <a:srgbClr val="e2b18d"/>
            </a:solidFill>
            <a:round/>
          </a:ln>
        </p:spPr>
      </p:cxnSp>
      <p:cxnSp>
        <p:nvCxnSpPr>
          <p:cNvPr id="32" name="Прямая соединительная линия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6095880" y="2091960"/>
            <a:ext cx="5760" cy="3377880"/>
          </a:xfrm>
          <a:prstGeom prst="straightConnector1">
            <a:avLst/>
          </a:prstGeom>
          <a:ln w="44280">
            <a:solidFill>
              <a:srgbClr val="e2b18d"/>
            </a:solidFill>
            <a:round/>
          </a:ln>
        </p:spPr>
      </p:cxn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1F146DC-CBED-4C35-9267-58750C6802E2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Прямая соединительная линия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315520" y="3774600"/>
            <a:ext cx="7625880" cy="1080"/>
          </a:xfrm>
          <a:prstGeom prst="straightConnector1">
            <a:avLst/>
          </a:prstGeom>
          <a:ln w="44280">
            <a:solidFill>
              <a:srgbClr val="e2b18d"/>
            </a:solidFill>
            <a:round/>
          </a:ln>
        </p:spPr>
      </p:cxnSp>
      <p:cxnSp>
        <p:nvCxnSpPr>
          <p:cNvPr id="40" name="Прямая соединительная линия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6095880" y="2091960"/>
            <a:ext cx="5760" cy="3377880"/>
          </a:xfrm>
          <a:prstGeom prst="straightConnector1">
            <a:avLst/>
          </a:prstGeom>
          <a:ln w="44280">
            <a:solidFill>
              <a:srgbClr val="e2b18d"/>
            </a:solidFill>
            <a:round/>
          </a:ln>
        </p:spPr>
      </p:cxnSp>
      <p:sp>
        <p:nvSpPr>
          <p:cNvPr id="41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7A87422-3D9E-4A5C-A3D0-AA96387F84AC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Графический объект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440" y="0"/>
            <a:ext cx="5440680" cy="6856920"/>
          </a:xfrm>
          <a:custGeom>
            <a:avLst/>
            <a:gdLst>
              <a:gd name="textAreaLeft" fmla="*/ -720 w 5440680"/>
              <a:gd name="textAreaRight" fmla="*/ 5441040 w 544068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44B938C-2D80-4E1A-A7FC-45025E7D508A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Графический объект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1440" y="0"/>
            <a:ext cx="5440680" cy="6856920"/>
          </a:xfrm>
          <a:custGeom>
            <a:avLst/>
            <a:gdLst>
              <a:gd name="textAreaLeft" fmla="*/ -720 w 5440680"/>
              <a:gd name="textAreaRight" fmla="*/ 5441040 w 5440680"/>
              <a:gd name="textAreaTop" fmla="*/ 0 h 6856920"/>
              <a:gd name="textAreaBottom" fmla="*/ 6858000 h 6856920"/>
            </a:gdLst>
            <a:ahLst/>
            <a:rect l="textAreaLeft" t="textAreaTop" r="textAreaRight" b="textAreaBottom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&lt;нижний колонтитул&gt;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DA6890-06FF-4084-A0CC-EBE6C231F06D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30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580000" y="4500000"/>
            <a:ext cx="6479280" cy="123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trike="noStrike" u="none" cap="all">
                <a:solidFill>
                  <a:schemeClr val="dk1"/>
                </a:solidFill>
                <a:uFillTx/>
                <a:latin typeface="Arial"/>
              </a:rPr>
              <a:t>Суммаризация отзывов</a:t>
            </a:r>
            <a:br>
              <a:rPr sz="3600"/>
            </a:br>
            <a:r>
              <a:rPr b="0" lang="ru-RU" sz="3600" strike="noStrike" u="none" cap="all">
                <a:solidFill>
                  <a:schemeClr val="dk1"/>
                </a:solidFill>
                <a:uFillTx/>
                <a:latin typeface="Arial"/>
              </a:rPr>
              <a:t> по категориям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840000" y="5760000"/>
            <a:ext cx="4940640" cy="39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Arial"/>
              </a:rPr>
              <a:t>Команда № 10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520" cy="152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СПАСИБО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ftr" idx="104"/>
          </p:nvPr>
        </p:nvSpPr>
        <p:spPr>
          <a:xfrm>
            <a:off x="6479640" y="6356520"/>
            <a:ext cx="2660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105"/>
          </p:nvPr>
        </p:nvSpPr>
        <p:spPr>
          <a:xfrm>
            <a:off x="9579600" y="6356520"/>
            <a:ext cx="17733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8B570C-02BC-4DE9-B0B0-A30137DA3560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080000" y="1020600"/>
            <a:ext cx="317088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О Команде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080000" y="2924280"/>
            <a:ext cx="4245840" cy="251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Александр Попов - проектирование, разработка кода (база данных, интерфейс, код на сервере), ML-инженерия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Максим Ластин - аналитик, ML-инженер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ftr" idx="88"/>
          </p:nvPr>
        </p:nvSpPr>
        <p:spPr>
          <a:xfrm>
            <a:off x="2686320" y="6348240"/>
            <a:ext cx="248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sldNum" idx="89"/>
          </p:nvPr>
        </p:nvSpPr>
        <p:spPr>
          <a:xfrm>
            <a:off x="553644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8B28D88-C756-4772-99BC-B2DB2E0DB40E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920200" y="1152720"/>
            <a:ext cx="5430960" cy="46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Цель проекта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922360" y="2469600"/>
            <a:ext cx="5432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КРАТКОЕ ИЗЛОЖЕНИЕ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922000" y="2799000"/>
            <a:ext cx="5430960" cy="62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Arial"/>
              </a:rPr>
              <a:t>Предобученные модели GPT-2, BERT, RuBERT осуществляют суммаризацию из данных хранящихся в СУБД PostgreSQL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5940000" y="3600000"/>
            <a:ext cx="5432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ДИЗАЙН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5922000" y="3960000"/>
            <a:ext cx="5430960" cy="55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Интерефейс пользователя — форма созданная на PyQt5.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СУБД и обработчик запросов пользователя расположены в облаке.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/>
          </p:nvPr>
        </p:nvSpPr>
        <p:spPr>
          <a:xfrm>
            <a:off x="5907240" y="4855320"/>
            <a:ext cx="5432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ИССЛЕДОВАНИЕ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/>
          </p:nvPr>
        </p:nvSpPr>
        <p:spPr>
          <a:xfrm>
            <a:off x="5940000" y="5203440"/>
            <a:ext cx="5430960" cy="55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Минималистичный дизайн и простота в реализации и использовании 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8"/>
          <p:cNvSpPr>
            <a:spLocks noGrp="1"/>
          </p:cNvSpPr>
          <p:nvPr>
            <p:ph type="ftr" idx="90"/>
          </p:nvPr>
        </p:nvSpPr>
        <p:spPr>
          <a:xfrm>
            <a:off x="7161840" y="6356520"/>
            <a:ext cx="3242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0" name="PlaceHolder 9"/>
          <p:cNvSpPr>
            <a:spLocks noGrp="1"/>
          </p:cNvSpPr>
          <p:nvPr>
            <p:ph type="sldNum" idx="91"/>
          </p:nvPr>
        </p:nvSpPr>
        <p:spPr>
          <a:xfrm>
            <a:off x="10700640" y="6356520"/>
            <a:ext cx="6519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6FB70B-31A6-4788-94A8-E47D9383C265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1" name="Текст 1"/>
          <p:cNvSpPr/>
          <p:nvPr/>
        </p:nvSpPr>
        <p:spPr>
          <a:xfrm>
            <a:off x="5908320" y="1620000"/>
            <a:ext cx="5430960" cy="55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DejaVu Sans"/>
              </a:rPr>
              <a:t>Предоставить пользователю возможность получить сжатый отзыв по объекту (чтобы не читать все)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8080" y="5509440"/>
            <a:ext cx="4381200" cy="58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Порядок действий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48320" y="1481040"/>
            <a:ext cx="2140560" cy="51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Загрузка данных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722520" y="2545920"/>
            <a:ext cx="2525040" cy="51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Предварительная обработка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1320840" y="3633840"/>
            <a:ext cx="2140560" cy="51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Запрос пользователя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1905120" y="4710240"/>
            <a:ext cx="2140560" cy="51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Суммаризация моделью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/>
          </p:nvPr>
        </p:nvSpPr>
        <p:spPr>
          <a:xfrm>
            <a:off x="4401360" y="1594440"/>
            <a:ext cx="5537880" cy="100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51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Подгружаем данные из текстового файла с разделителями в СУБД PostgreSQL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/>
          </p:nvPr>
        </p:nvSpPr>
        <p:spPr>
          <a:xfrm>
            <a:off x="4986000" y="2682720"/>
            <a:ext cx="5537880" cy="100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51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Предварительно обрабатываем данные и нормализуем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8"/>
          <p:cNvSpPr>
            <a:spLocks noGrp="1"/>
          </p:cNvSpPr>
          <p:nvPr>
            <p:ph/>
          </p:nvPr>
        </p:nvSpPr>
        <p:spPr>
          <a:xfrm>
            <a:off x="5576760" y="3755520"/>
            <a:ext cx="5537880" cy="100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51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Пользователь выбирает интересующие его адрес, категорию точки, рейтинг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9"/>
          <p:cNvSpPr>
            <a:spLocks noGrp="1"/>
          </p:cNvSpPr>
          <p:nvPr>
            <p:ph/>
          </p:nvPr>
        </p:nvSpPr>
        <p:spPr>
          <a:xfrm>
            <a:off x="6175440" y="4824360"/>
            <a:ext cx="5537880" cy="100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51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Модель производит суммаризацию из набора данных и выдает краткий отзыв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PlaceHolder 10"/>
          <p:cNvSpPr>
            <a:spLocks noGrp="1"/>
          </p:cNvSpPr>
          <p:nvPr>
            <p:ph type="ftr" idx="92"/>
          </p:nvPr>
        </p:nvSpPr>
        <p:spPr>
          <a:xfrm>
            <a:off x="6156000" y="6356520"/>
            <a:ext cx="2627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2" name="PlaceHolder 11"/>
          <p:cNvSpPr>
            <a:spLocks noGrp="1"/>
          </p:cNvSpPr>
          <p:nvPr>
            <p:ph type="sldNum" idx="93"/>
          </p:nvPr>
        </p:nvSpPr>
        <p:spPr>
          <a:xfrm>
            <a:off x="10810800" y="6356520"/>
            <a:ext cx="5418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C28FA9-976A-4561-A888-3B09350C8C63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80000" y="775800"/>
            <a:ext cx="6839640" cy="12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Разведочный анализ данных (EDA)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1189080" y="2220840"/>
            <a:ext cx="511056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1400" spc="51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Визуализация баланса классов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ftr" idx="94"/>
          </p:nvPr>
        </p:nvSpPr>
        <p:spPr>
          <a:xfrm>
            <a:off x="4948560" y="6356520"/>
            <a:ext cx="2293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57199B-C7F5-437B-924B-C96ABA1FA4EB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308600" y="2700000"/>
            <a:ext cx="5351040" cy="327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885320" y="892080"/>
            <a:ext cx="8420760" cy="90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Разведочный анализ данных (EDA)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2338200" y="1800000"/>
            <a:ext cx="4501440" cy="55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pc="51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ТОПы распределения частоты слов в разрезе рейтингов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ftr" idx="9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sldNum" idx="9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2DFEA1-1CB3-4287-A22B-513CD469DEE3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1301760" y="2810520"/>
            <a:ext cx="4097880" cy="3439080"/>
          </a:xfrm>
          <a:prstGeom prst="rect">
            <a:avLst/>
          </a:prstGeom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7020000" y="2160000"/>
            <a:ext cx="4309560" cy="363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169080" y="1491480"/>
            <a:ext cx="5110560" cy="66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Облако слов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ftr" idx="9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9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1A31B43-6A18-442A-A760-A468423F3B08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4976280" y="2443320"/>
            <a:ext cx="6543360" cy="331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508760" y="4156560"/>
            <a:ext cx="313848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Оценка модели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40000" y="1075680"/>
            <a:ext cx="6479640" cy="72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15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Доля из top 10 слов в оригинальном тексте встречается в суммаризации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5040000" y="1782720"/>
            <a:ext cx="5430960" cy="55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(после лемматизации и очистки от стоп-слов)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ftr" idx="100"/>
          </p:nvPr>
        </p:nvSpPr>
        <p:spPr>
          <a:xfrm>
            <a:off x="7161840" y="6356520"/>
            <a:ext cx="3242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sldNum" idx="101"/>
          </p:nvPr>
        </p:nvSpPr>
        <p:spPr>
          <a:xfrm>
            <a:off x="10700640" y="6356520"/>
            <a:ext cx="6519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F7C10D-1037-4F5C-8EC1-2819BE6DC73C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graphicFrame>
        <p:nvGraphicFramePr>
          <p:cNvPr id="253" name="Таблица 4"/>
          <p:cNvGraphicFramePr/>
          <p:nvPr/>
        </p:nvGraphicFramePr>
        <p:xfrm>
          <a:off x="5040000" y="2554560"/>
          <a:ext cx="4499280" cy="685440"/>
        </p:xfrm>
        <a:graphic>
          <a:graphicData uri="http://schemas.openxmlformats.org/drawingml/2006/table">
            <a:tbl>
              <a:tblPr/>
              <a:tblGrid>
                <a:gridCol w="3291480"/>
                <a:gridCol w="1208160"/>
              </a:tblGrid>
              <a:tr h="33444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Объектов с 5-ю и более отзывами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15 108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5100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проведено анализов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45 324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Таблица 5"/>
          <p:cNvGraphicFramePr/>
          <p:nvPr/>
        </p:nvGraphicFramePr>
        <p:xfrm>
          <a:off x="5040000" y="3600720"/>
          <a:ext cx="6479280" cy="1259280"/>
        </p:xfrm>
        <a:graphic>
          <a:graphicData uri="http://schemas.openxmlformats.org/drawingml/2006/table">
            <a:tbl>
              <a:tblPr/>
              <a:tblGrid>
                <a:gridCol w="3084120"/>
                <a:gridCol w="1131480"/>
                <a:gridCol w="1131480"/>
                <a:gridCol w="1132560"/>
              </a:tblGrid>
              <a:tr h="50580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Модель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отличный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нейтральный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плохой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4696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gpt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0,9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0,74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0,89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4696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bert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0,9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0,72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0,76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59560">
                <a:tc>
                  <a:txBody>
                    <a:bodyPr lIns="9360" rIns="9360" anchor="b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rubert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0,9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0,72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0,79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838880" y="180000"/>
            <a:ext cx="8420760" cy="72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15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</a:rPr>
              <a:t>Интерфейс пользователя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ftr" idx="10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УрФУ 2024</a:t>
            </a:r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10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B7124A-C002-4844-B037-4D317FC0AD78}" type="slidenum">
              <a:rPr b="0" lang="ru-RU" sz="9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&lt;номер&gt;</a:t>
            </a:fld>
            <a:endParaRPr b="0" lang="ru-RU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2340000" y="900000"/>
            <a:ext cx="7379640" cy="536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Одиночная линия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58</TotalTime>
  <Application>LibreOffice/24.8.1.2$Linux_X86_64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2021-06-15T17:20:32Z</dcterms:created>
  <dc:creator/>
  <dc:description/>
  <dc:language>ru-RU</dc:language>
  <cp:lastModifiedBy/>
  <dcterms:modified xsi:type="dcterms:W3CDTF">2024-12-18T23:25:24Z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r8>19</vt:r8>
  </property>
  <property fmtid="{D5CDD505-2E9C-101B-9397-08002B2CF9AE}" pid="4" name="PresentationFormat">
    <vt:lpwstr>Широкоэкранный</vt:lpwstr>
  </property>
  <property fmtid="{D5CDD505-2E9C-101B-9397-08002B2CF9AE}" pid="5" name="Slides">
    <vt:r8>19</vt:r8>
  </property>
</Properties>
</file>