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18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22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81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43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92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5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83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75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3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4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72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7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4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8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A0D501-5106-4D3B-85E3-37E1069628C1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7C8A-6A25-4157-93FE-13652AE4586E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C1D6C-B1FB-4C64-B503-0074FBE122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90360"/>
            <a:ext cx="15081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Protected A</a:t>
            </a:r>
          </a:p>
        </p:txBody>
      </p:sp>
    </p:spTree>
    <p:extLst>
      <p:ext uri="{BB962C8B-B14F-4D97-AF65-F5344CB8AC3E}">
        <p14:creationId xmlns:p14="http://schemas.microsoft.com/office/powerpoint/2010/main" val="349988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siaras/uk-road-safety-accidents-and-veh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A8F-0A40-448C-880B-FE9FDC23F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Predicting the severity of road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68F3-C634-47BC-91EC-4E4BD2671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IBM Applied Capstone Project </a:t>
            </a:r>
          </a:p>
          <a:p>
            <a:r>
              <a:rPr lang="en-CA" dirty="0"/>
              <a:t>Alfred Appiah</a:t>
            </a:r>
          </a:p>
        </p:txBody>
      </p:sp>
    </p:spTree>
    <p:extLst>
      <p:ext uri="{BB962C8B-B14F-4D97-AF65-F5344CB8AC3E}">
        <p14:creationId xmlns:p14="http://schemas.microsoft.com/office/powerpoint/2010/main" val="69644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Nearly 1,800 people died in 2018 in the UK due from reported road accidents</a:t>
            </a:r>
          </a:p>
          <a:p>
            <a:r>
              <a:rPr lang="en-CA" dirty="0"/>
              <a:t>Additional 25,000 suffered various degrees of injuries </a:t>
            </a:r>
          </a:p>
          <a:p>
            <a:r>
              <a:rPr lang="en-CA" dirty="0"/>
              <a:t>Severity of road accidents depends on multiplicity of factors</a:t>
            </a:r>
          </a:p>
          <a:p>
            <a:r>
              <a:rPr lang="en-CA" dirty="0"/>
              <a:t>Intent of the project is to build a machine learning classification model </a:t>
            </a:r>
          </a:p>
          <a:p>
            <a:r>
              <a:rPr lang="en-CA" dirty="0"/>
              <a:t>Model will predict severity based on available factors like road and weather conditions, driver and vehicle characteristics</a:t>
            </a:r>
          </a:p>
          <a:p>
            <a:r>
              <a:rPr lang="en-CA" dirty="0"/>
              <a:t>Model will support transportation policy development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14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Data from Kaggle (</a:t>
            </a:r>
            <a:r>
              <a:rPr lang="en-CA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https://www.kaggle.com/tsiaras/uk-road-safety-accidents-and-vehicles</a:t>
            </a:r>
            <a:r>
              <a:rPr lang="en-CA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CA" dirty="0"/>
          </a:p>
          <a:p>
            <a:r>
              <a:rPr lang="en-CA" dirty="0"/>
              <a:t>Two datasets</a:t>
            </a:r>
          </a:p>
          <a:p>
            <a:pPr lvl="1"/>
            <a:r>
              <a:rPr lang="en-CA" dirty="0"/>
              <a:t>One with accident information</a:t>
            </a:r>
          </a:p>
          <a:p>
            <a:pPr lvl="1"/>
            <a:r>
              <a:rPr lang="en-CA" dirty="0"/>
              <a:t>Other with vehicle information</a:t>
            </a:r>
          </a:p>
          <a:p>
            <a:pPr lvl="1"/>
            <a:r>
              <a:rPr lang="en-CA" dirty="0"/>
              <a:t>Both data can be merged using a unique ID</a:t>
            </a:r>
          </a:p>
          <a:p>
            <a:r>
              <a:rPr lang="en-CA" dirty="0"/>
              <a:t>Data has a variable on accident severity (slight, severe and fatal) to be used as target variable</a:t>
            </a:r>
          </a:p>
          <a:p>
            <a:r>
              <a:rPr lang="en-CA" dirty="0"/>
              <a:t>Target variable is imbalanced with about 86% of records belonging to the slight classes</a:t>
            </a:r>
          </a:p>
          <a:p>
            <a:pPr lvl="1"/>
            <a:r>
              <a:rPr lang="en-CA" dirty="0"/>
              <a:t>Poses problems for modelling and need to be addressed</a:t>
            </a:r>
          </a:p>
          <a:p>
            <a:r>
              <a:rPr lang="en-CA" dirty="0"/>
              <a:t>Features relate to road and weather conditions, driver and vehicle characteristics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4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281"/>
          </a:xfrm>
        </p:spPr>
        <p:txBody>
          <a:bodyPr/>
          <a:lstStyle/>
          <a:p>
            <a:r>
              <a:rPr lang="en-CA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4375137" cy="4195480"/>
          </a:xfrm>
        </p:spPr>
        <p:txBody>
          <a:bodyPr>
            <a:normAutofit/>
          </a:bodyPr>
          <a:lstStyle/>
          <a:p>
            <a:r>
              <a:rPr lang="en-CA" dirty="0"/>
              <a:t>Vehicle Characteristics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5C78E-608E-4C59-9C95-2663858DE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2521075"/>
            <a:ext cx="3695700" cy="23425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DC34B7-A023-4D75-AED5-FA5099F2885C}"/>
              </a:ext>
            </a:extLst>
          </p:cNvPr>
          <p:cNvSpPr txBox="1">
            <a:spLocks/>
          </p:cNvSpPr>
          <p:nvPr/>
        </p:nvSpPr>
        <p:spPr>
          <a:xfrm>
            <a:off x="5348472" y="1974731"/>
            <a:ext cx="437513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/>
              <a:t>Driver Characteristics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3D89F-1230-4BC9-BF5F-C165477BAB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8472" y="2509381"/>
            <a:ext cx="3160023" cy="2285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8154E-177A-476D-9B45-6A1C925F78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02967" y="2521075"/>
            <a:ext cx="2982083" cy="2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3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 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167443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Road and Weather Characteristics</a:t>
            </a:r>
          </a:p>
          <a:p>
            <a:r>
              <a:rPr lang="en-CA" dirty="0"/>
              <a:t>Majority of accidents occurred on uncontrolled junction and on dry road surfaces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6BF38-146F-4EE2-B111-B8314537EC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670" y="2503473"/>
            <a:ext cx="3604425" cy="2934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5F8E3-435B-4E46-83F6-3B24D8CA70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1861" y="2503473"/>
            <a:ext cx="3769706" cy="29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Recoded all missing values improperly coded as valid data</a:t>
            </a:r>
          </a:p>
          <a:p>
            <a:r>
              <a:rPr lang="en-CA" dirty="0"/>
              <a:t>Dropped all rows with missing values instead of imputation due to the large volume of data</a:t>
            </a:r>
          </a:p>
          <a:p>
            <a:r>
              <a:rPr lang="en-CA" dirty="0"/>
              <a:t>Normalized numerical features</a:t>
            </a:r>
          </a:p>
          <a:p>
            <a:r>
              <a:rPr lang="en-CA" dirty="0"/>
              <a:t>Created time features from the time variable to reflect various activities of the day</a:t>
            </a:r>
          </a:p>
          <a:p>
            <a:r>
              <a:rPr lang="en-CA" dirty="0"/>
              <a:t>One hot encoding of all categorical features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2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Estimation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Split into training and testing sets based on the years of the accidents</a:t>
            </a:r>
          </a:p>
          <a:p>
            <a:pPr lvl="1"/>
            <a:r>
              <a:rPr lang="en-CA" dirty="0"/>
              <a:t>Accidents from 2005 to 2013 used as training set</a:t>
            </a:r>
          </a:p>
          <a:p>
            <a:pPr lvl="1"/>
            <a:r>
              <a:rPr lang="en-CA" dirty="0"/>
              <a:t>Accidents from 2014 to 2016 used as testing set</a:t>
            </a:r>
          </a:p>
          <a:p>
            <a:r>
              <a:rPr lang="en-CA" dirty="0"/>
              <a:t>Applied SMOTE to address imbalanced target variable</a:t>
            </a:r>
          </a:p>
          <a:p>
            <a:pPr lvl="1"/>
            <a:r>
              <a:rPr lang="en-CA" dirty="0"/>
              <a:t>Applied only on the training test</a:t>
            </a:r>
          </a:p>
          <a:p>
            <a:r>
              <a:rPr lang="en-CA" dirty="0"/>
              <a:t>Estimated three classification models</a:t>
            </a:r>
          </a:p>
          <a:p>
            <a:pPr lvl="1"/>
            <a:r>
              <a:rPr lang="en-CA" dirty="0"/>
              <a:t>Decision tree</a:t>
            </a:r>
          </a:p>
          <a:p>
            <a:pPr lvl="1"/>
            <a:r>
              <a:rPr lang="en-CA" dirty="0"/>
              <a:t>Random forest</a:t>
            </a:r>
          </a:p>
          <a:p>
            <a:pPr lvl="1"/>
            <a:r>
              <a:rPr lang="en-CA" dirty="0"/>
              <a:t>Logistic regression</a:t>
            </a:r>
          </a:p>
          <a:p>
            <a:r>
              <a:rPr lang="en-CA" dirty="0"/>
              <a:t>Tested models using the test dataset</a:t>
            </a:r>
          </a:p>
          <a:p>
            <a:r>
              <a:rPr lang="en-CA" dirty="0"/>
              <a:t>Weighted f1-score and confusion matrix used as evaluation metrics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0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3C04F-3AF4-4C14-AC39-58F2874E9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76547"/>
              </p:ext>
            </p:extLst>
          </p:nvPr>
        </p:nvGraphicFramePr>
        <p:xfrm>
          <a:off x="695407" y="2426430"/>
          <a:ext cx="3951798" cy="1760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84">
                  <a:extLst>
                    <a:ext uri="{9D8B030D-6E8A-4147-A177-3AD203B41FA5}">
                      <a16:colId xmlns:a16="http://schemas.microsoft.com/office/drawing/2014/main" val="1080835133"/>
                    </a:ext>
                  </a:extLst>
                </a:gridCol>
                <a:gridCol w="1317407">
                  <a:extLst>
                    <a:ext uri="{9D8B030D-6E8A-4147-A177-3AD203B41FA5}">
                      <a16:colId xmlns:a16="http://schemas.microsoft.com/office/drawing/2014/main" val="2379028404"/>
                    </a:ext>
                  </a:extLst>
                </a:gridCol>
                <a:gridCol w="1317407">
                  <a:extLst>
                    <a:ext uri="{9D8B030D-6E8A-4147-A177-3AD203B41FA5}">
                      <a16:colId xmlns:a16="http://schemas.microsoft.com/office/drawing/2014/main" val="943159604"/>
                    </a:ext>
                  </a:extLst>
                </a:gridCol>
              </a:tblGrid>
              <a:tr h="714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Model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Weighted average recall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Weighted average f1-score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556664"/>
                  </a:ext>
                </a:extLst>
              </a:tr>
              <a:tr h="348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Decision Tree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0.63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0.69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785357"/>
                  </a:ext>
                </a:extLst>
              </a:tr>
              <a:tr h="348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Random Forest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0.79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0.79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868209"/>
                  </a:ext>
                </a:extLst>
              </a:tr>
              <a:tr h="348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Logistic Regression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>
                          <a:effectLst/>
                        </a:rPr>
                        <a:t>0.67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</a:rPr>
                        <a:t>0.72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3334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4BF1BFA-6B7E-44F3-BE3E-A3C382F61C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879" y="4312353"/>
            <a:ext cx="4214854" cy="216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E0641-40EF-4A58-8379-8C9543BACB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02512"/>
            <a:ext cx="253047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7A46F-751B-45D9-89ED-2109938CF6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35373" y="2225372"/>
            <a:ext cx="2486025" cy="1815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E875F-7182-42B3-BC8A-210A879EAB4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13268" y="4412961"/>
            <a:ext cx="2676525" cy="2007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E6F0D-90E1-468F-9958-0CC5C8A5B62C}"/>
              </a:ext>
            </a:extLst>
          </p:cNvPr>
          <p:cNvSpPr txBox="1"/>
          <p:nvPr/>
        </p:nvSpPr>
        <p:spPr>
          <a:xfrm>
            <a:off x="731521" y="1463040"/>
            <a:ext cx="99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evaluation metrics, best performing model was the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two best predictors were engine capacity and age of vehicle</a:t>
            </a:r>
          </a:p>
        </p:txBody>
      </p:sp>
    </p:spTree>
    <p:extLst>
      <p:ext uri="{BB962C8B-B14F-4D97-AF65-F5344CB8AC3E}">
        <p14:creationId xmlns:p14="http://schemas.microsoft.com/office/powerpoint/2010/main" val="11987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665C-F222-4FCA-A647-A57CF25B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F46-752E-43E9-A06D-2BAF518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Features within the control of public authorities are the best predictors of severity of accidents</a:t>
            </a:r>
          </a:p>
          <a:p>
            <a:r>
              <a:rPr lang="en-CA" dirty="0"/>
              <a:t>Reinforces the need to focus on those features in policy formulation</a:t>
            </a:r>
          </a:p>
        </p:txBody>
      </p:sp>
    </p:spTree>
    <p:extLst>
      <p:ext uri="{BB962C8B-B14F-4D97-AF65-F5344CB8AC3E}">
        <p14:creationId xmlns:p14="http://schemas.microsoft.com/office/powerpoint/2010/main" val="1723596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395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Predicting the severity of road accidents</vt:lpstr>
      <vt:lpstr>Introduction and Business Problem</vt:lpstr>
      <vt:lpstr>Data</vt:lpstr>
      <vt:lpstr>Exploratory data analysis </vt:lpstr>
      <vt:lpstr>Exploratory data analysis cont’d </vt:lpstr>
      <vt:lpstr>Feature Engineering</vt:lpstr>
      <vt:lpstr>Model Estimation and Evaluation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road accidents</dc:title>
  <dc:creator>Alfred Appiah</dc:creator>
  <cp:lastModifiedBy>Alfred Appiah</cp:lastModifiedBy>
  <cp:revision>9</cp:revision>
  <dcterms:created xsi:type="dcterms:W3CDTF">2020-09-20T02:29:09Z</dcterms:created>
  <dcterms:modified xsi:type="dcterms:W3CDTF">2020-09-20T04:29:53Z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f2ea38-542c-4b75-bd7d-582ec36a519f_Enabled">
    <vt:lpwstr>true</vt:lpwstr>
  </property>
  <property fmtid="{D5CDD505-2E9C-101B-9397-08002B2CF9AE}" pid="3" name="MSIP_Label_abf2ea38-542c-4b75-bd7d-582ec36a519f_SetDate">
    <vt:lpwstr>2020-09-20T02:29:09Z</vt:lpwstr>
  </property>
  <property fmtid="{D5CDD505-2E9C-101B-9397-08002B2CF9AE}" pid="4" name="MSIP_Label_abf2ea38-542c-4b75-bd7d-582ec36a519f_Method">
    <vt:lpwstr>Standard</vt:lpwstr>
  </property>
  <property fmtid="{D5CDD505-2E9C-101B-9397-08002B2CF9AE}" pid="5" name="MSIP_Label_abf2ea38-542c-4b75-bd7d-582ec36a519f_Name">
    <vt:lpwstr>Protected A</vt:lpwstr>
  </property>
  <property fmtid="{D5CDD505-2E9C-101B-9397-08002B2CF9AE}" pid="6" name="MSIP_Label_abf2ea38-542c-4b75-bd7d-582ec36a519f_SiteId">
    <vt:lpwstr>2bb51c06-af9b-42c5-8bf5-3c3b7b10850b</vt:lpwstr>
  </property>
  <property fmtid="{D5CDD505-2E9C-101B-9397-08002B2CF9AE}" pid="7" name="MSIP_Label_abf2ea38-542c-4b75-bd7d-582ec36a519f_ActionId">
    <vt:lpwstr>84951c13-24fe-4d46-b1f4-07d84055c9a4</vt:lpwstr>
  </property>
  <property fmtid="{D5CDD505-2E9C-101B-9397-08002B2CF9AE}" pid="8" name="MSIP_Label_abf2ea38-542c-4b75-bd7d-582ec36a519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Protected A</vt:lpwstr>
  </property>
</Properties>
</file>