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81" r:id="rId2"/>
    <p:sldId id="282" r:id="rId3"/>
    <p:sldId id="257" r:id="rId4"/>
    <p:sldId id="280" r:id="rId5"/>
    <p:sldId id="287" r:id="rId6"/>
    <p:sldId id="283" r:id="rId7"/>
    <p:sldId id="284" r:id="rId8"/>
    <p:sldId id="285" r:id="rId9"/>
    <p:sldId id="288" r:id="rId10"/>
    <p:sldId id="286" r:id="rId11"/>
    <p:sldId id="289" r:id="rId12"/>
    <p:sldId id="291" r:id="rId13"/>
    <p:sldId id="290" r:id="rId14"/>
    <p:sldId id="292" r:id="rId15"/>
    <p:sldId id="293" r:id="rId16"/>
    <p:sldId id="294" r:id="rId17"/>
    <p:sldId id="295" r:id="rId18"/>
    <p:sldId id="296" r:id="rId19"/>
    <p:sldId id="269" r:id="rId20"/>
  </p:sldIdLst>
  <p:sldSz cx="9144000" cy="5143500" type="screen16x9"/>
  <p:notesSz cx="6858000" cy="9144000"/>
  <p:embeddedFontLst>
    <p:embeddedFont>
      <p:font typeface="Cambria Math" panose="02040503050406030204" pitchFamily="18" charset="0"/>
      <p:regular r:id="rId22"/>
    </p:embeddedFont>
    <p:embeddedFont>
      <p:font typeface="Dosis" pitchFamily="2" charset="77"/>
      <p:regular r:id="rId23"/>
      <p:bold r:id="rId24"/>
    </p:embeddedFont>
    <p:embeddedFont>
      <p:font typeface="Dosis ExtraLight" panose="020F0302020204030204" pitchFamily="34" charset="0"/>
      <p:regular r:id="rId25"/>
      <p:bold r:id="rId26"/>
    </p:embeddedFont>
    <p:embeddedFont>
      <p:font typeface="Titillium Web Light" panose="020F030202020403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24753E-8A85-4BEE-97E2-441CDA198357}">
  <a:tblStyle styleId="{0F24753E-8A85-4BEE-97E2-441CDA1983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787F38-7B79-44E3-ACA7-109338EB0D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5"/>
    <p:restoredTop sz="94648"/>
  </p:normalViewPr>
  <p:slideViewPr>
    <p:cSldViewPr snapToGrid="0" snapToObjects="1">
      <p:cViewPr varScale="1">
        <p:scale>
          <a:sx n="156" d="100"/>
          <a:sy n="156"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8591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8278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9666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4380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4687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6029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2280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570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9762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0"/>
        <p:cNvGrpSpPr/>
        <p:nvPr/>
      </p:nvGrpSpPr>
      <p:grpSpPr>
        <a:xfrm>
          <a:off x="0" y="0"/>
          <a:ext cx="0" cy="0"/>
          <a:chOff x="0" y="0"/>
          <a:chExt cx="0" cy="0"/>
        </a:xfrm>
      </p:grpSpPr>
      <p:sp>
        <p:nvSpPr>
          <p:cNvPr id="3941" name="Google Shape;394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2" name="Google Shape;394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8695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252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254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353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3213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6691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46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66A0-1E1B-82F7-993A-A41304059D1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E6AC48D-3AF9-A543-5E7A-3F90EBCFA83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A364630-7823-45DF-F103-C635203F0953}"/>
              </a:ext>
            </a:extLst>
          </p:cNvPr>
          <p:cNvSpPr>
            <a:spLocks noGrp="1"/>
          </p:cNvSpPr>
          <p:nvPr>
            <p:ph type="dt" sz="half" idx="10"/>
          </p:nvPr>
        </p:nvSpPr>
        <p:spPr/>
        <p:txBody>
          <a:bodyPr/>
          <a:lstStyle/>
          <a:p>
            <a:fld id="{DF84FBD6-39BD-1C48-911C-2CC7D5082111}" type="datetimeFigureOut">
              <a:rPr lang="en-US" smtClean="0"/>
              <a:t>5/15/22</a:t>
            </a:fld>
            <a:endParaRPr lang="en-US"/>
          </a:p>
        </p:txBody>
      </p:sp>
      <p:sp>
        <p:nvSpPr>
          <p:cNvPr id="5" name="Footer Placeholder 4">
            <a:extLst>
              <a:ext uri="{FF2B5EF4-FFF2-40B4-BE49-F238E27FC236}">
                <a16:creationId xmlns:a16="http://schemas.microsoft.com/office/drawing/2014/main" id="{1014C6C4-F18C-0399-3C2E-9F76FB1BE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9A6712-8252-E714-5C72-60BBC9B4FAF0}"/>
              </a:ext>
            </a:extLst>
          </p:cNvPr>
          <p:cNvSpPr>
            <a:spLocks noGrp="1"/>
          </p:cNvSpPr>
          <p:nvPr>
            <p:ph type="sldNum" sz="quarter" idx="12"/>
          </p:nvPr>
        </p:nvSpPr>
        <p:spPr/>
        <p:txBody>
          <a:bodyPr/>
          <a:lstStyle/>
          <a:p>
            <a:fld id="{A33A2D6E-35D4-3246-9917-ACD015ECCD64}" type="slidenum">
              <a:rPr lang="en-US" smtClean="0"/>
              <a:t>‹#›</a:t>
            </a:fld>
            <a:endParaRPr lang="en-US"/>
          </a:p>
        </p:txBody>
      </p:sp>
    </p:spTree>
    <p:extLst>
      <p:ext uri="{BB962C8B-B14F-4D97-AF65-F5344CB8AC3E}">
        <p14:creationId xmlns:p14="http://schemas.microsoft.com/office/powerpoint/2010/main" val="1582254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7"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owardsdatascience.com/learning-parameters-part-5-65a2f3583f7d" TargetMode="External"/><Relationship Id="rId7" Type="http://schemas.openxmlformats.org/officeDocument/2006/relationships/hyperlink" Target="https://sh-tsang.medium.com/review-attention-u-net-learning-where-to-look-for-the-pancreas-biomedical-image-segmentation-e5f4699daf9f"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towardsdatascience.com/optimizers-for-training-neural-network-59450d71caf6" TargetMode="External"/><Relationship Id="rId5" Type="http://schemas.openxmlformats.org/officeDocument/2006/relationships/hyperlink" Target="https://www.v7labs.com/blog/semantic-segmentation-guide" TargetMode="External"/><Relationship Id="rId4" Type="http://schemas.openxmlformats.org/officeDocument/2006/relationships/hyperlink" Target="https://towardsdatascience.com/7-tips-to-choose-the-best-optimizer-47bb9c1219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furbo.com/u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joincompanion.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arxiv.org/pdf/1804.03999.pdf" TargetMode="External"/><Relationship Id="rId5" Type="http://schemas.openxmlformats.org/officeDocument/2006/relationships/hyperlink" Target="https://lmb.informatik.uni-freiburg.de/people/ronneber/u-net/"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Google Shape;3836;p13">
            <a:extLst>
              <a:ext uri="{FF2B5EF4-FFF2-40B4-BE49-F238E27FC236}">
                <a16:creationId xmlns:a16="http://schemas.microsoft.com/office/drawing/2014/main" id="{7AA33877-6955-F032-1510-641F2F975ECB}"/>
              </a:ext>
            </a:extLst>
          </p:cNvPr>
          <p:cNvSpPr txBox="1">
            <a:spLocks noGrp="1"/>
          </p:cNvSpPr>
          <p:nvPr>
            <p:ph type="ctrTitle"/>
          </p:nvPr>
        </p:nvSpPr>
        <p:spPr>
          <a:xfrm>
            <a:off x="1116419" y="231484"/>
            <a:ext cx="6561365" cy="19886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400" dirty="0">
                <a:solidFill>
                  <a:schemeClr val="tx2"/>
                </a:solidFill>
                <a:latin typeface="Times New Roman" panose="02020603050405020304" pitchFamily="18" charset="0"/>
                <a:cs typeface="Times New Roman" panose="02020603050405020304" pitchFamily="18" charset="0"/>
              </a:rPr>
              <a:t>Prototyping a Privacy-Conscious</a:t>
            </a:r>
            <a:br>
              <a:rPr lang="en-US" sz="3400" dirty="0">
                <a:solidFill>
                  <a:schemeClr val="tx2"/>
                </a:solidFill>
                <a:latin typeface="Times New Roman" panose="02020603050405020304" pitchFamily="18" charset="0"/>
                <a:cs typeface="Times New Roman" panose="02020603050405020304" pitchFamily="18" charset="0"/>
              </a:rPr>
            </a:br>
            <a:r>
              <a:rPr lang="en-US" sz="3400" dirty="0">
                <a:solidFill>
                  <a:schemeClr val="tx2"/>
                </a:solidFill>
                <a:latin typeface="Times New Roman" panose="02020603050405020304" pitchFamily="18" charset="0"/>
                <a:cs typeface="Times New Roman" panose="02020603050405020304" pitchFamily="18" charset="0"/>
              </a:rPr>
              <a:t> Pet Monitoring System</a:t>
            </a:r>
            <a:br>
              <a:rPr lang="en-US" sz="4400" dirty="0">
                <a:latin typeface="Times New Roman" panose="02020603050405020304" pitchFamily="18" charset="0"/>
                <a:cs typeface="Times New Roman" panose="02020603050405020304" pitchFamily="18" charset="0"/>
              </a:rPr>
            </a:br>
            <a:endParaRPr sz="4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F585D14-FDE9-30D9-823B-4B11AD797732}"/>
              </a:ext>
            </a:extLst>
          </p:cNvPr>
          <p:cNvSpPr txBox="1"/>
          <p:nvPr/>
        </p:nvSpPr>
        <p:spPr>
          <a:xfrm>
            <a:off x="1947816" y="1532611"/>
            <a:ext cx="4898570" cy="523220"/>
          </a:xfrm>
          <a:prstGeom prst="rect">
            <a:avLst/>
          </a:prstGeom>
          <a:noFill/>
        </p:spPr>
        <p:txBody>
          <a:bodyPr wrap="square" rtlCol="0">
            <a:spAutoFit/>
          </a:bodyPr>
          <a:lstStyle/>
          <a:p>
            <a:pPr algn="ctr"/>
            <a:r>
              <a:rPr lang="en-US" dirty="0">
                <a:solidFill>
                  <a:schemeClr val="accent2"/>
                </a:solidFill>
                <a:latin typeface="Times New Roman" panose="02020603050405020304" pitchFamily="18" charset="0"/>
                <a:cs typeface="Times New Roman" panose="02020603050405020304" pitchFamily="18" charset="0"/>
              </a:rPr>
              <a:t>Exploring the Adaptive Optimization of Deep Learning-Driven Semantic Segmentation Techniques</a:t>
            </a:r>
            <a:endParaRPr lang="en-US" dirty="0">
              <a:solidFill>
                <a:schemeClr val="accent2"/>
              </a:solidFill>
            </a:endParaRPr>
          </a:p>
        </p:txBody>
      </p:sp>
      <p:pic>
        <p:nvPicPr>
          <p:cNvPr id="6" name="Picture 5" descr="A group of dogs and a cat&#10;&#10;Description automatically generated with medium confidence">
            <a:extLst>
              <a:ext uri="{FF2B5EF4-FFF2-40B4-BE49-F238E27FC236}">
                <a16:creationId xmlns:a16="http://schemas.microsoft.com/office/drawing/2014/main" id="{8208A2DD-EF54-AF5C-62DD-FC25058311B8}"/>
              </a:ext>
            </a:extLst>
          </p:cNvPr>
          <p:cNvPicPr>
            <a:picLocks noChangeAspect="1"/>
          </p:cNvPicPr>
          <p:nvPr/>
        </p:nvPicPr>
        <p:blipFill>
          <a:blip r:embed="rId2"/>
          <a:stretch>
            <a:fillRect/>
          </a:stretch>
        </p:blipFill>
        <p:spPr>
          <a:xfrm>
            <a:off x="2729319" y="2502681"/>
            <a:ext cx="3335564" cy="1441465"/>
          </a:xfrm>
          <a:prstGeom prst="rect">
            <a:avLst/>
          </a:prstGeom>
        </p:spPr>
      </p:pic>
      <p:sp>
        <p:nvSpPr>
          <p:cNvPr id="7" name="TextBox 6">
            <a:extLst>
              <a:ext uri="{FF2B5EF4-FFF2-40B4-BE49-F238E27FC236}">
                <a16:creationId xmlns:a16="http://schemas.microsoft.com/office/drawing/2014/main" id="{A4150E41-3508-1325-2C12-E366620F8A40}"/>
              </a:ext>
            </a:extLst>
          </p:cNvPr>
          <p:cNvSpPr txBox="1"/>
          <p:nvPr/>
        </p:nvSpPr>
        <p:spPr>
          <a:xfrm>
            <a:off x="3713260" y="4365862"/>
            <a:ext cx="1367682" cy="338554"/>
          </a:xfrm>
          <a:prstGeom prst="rect">
            <a:avLst/>
          </a:prstGeom>
          <a:noFill/>
        </p:spPr>
        <p:txBody>
          <a:bodyPr wrap="none" rtlCol="0">
            <a:spAutoFit/>
          </a:bodyPr>
          <a:lstStyle/>
          <a:p>
            <a:r>
              <a:rPr lang="en-US" sz="1600" dirty="0">
                <a:solidFill>
                  <a:schemeClr val="tx2"/>
                </a:solidFill>
                <a:latin typeface="Times New Roman" panose="02020603050405020304" pitchFamily="18" charset="0"/>
                <a:cs typeface="Times New Roman" panose="02020603050405020304" pitchFamily="18" charset="0"/>
              </a:rPr>
              <a:t>Allison Aprile</a:t>
            </a:r>
          </a:p>
        </p:txBody>
      </p:sp>
    </p:spTree>
    <p:extLst>
      <p:ext uri="{BB962C8B-B14F-4D97-AF65-F5344CB8AC3E}">
        <p14:creationId xmlns:p14="http://schemas.microsoft.com/office/powerpoint/2010/main" val="1043004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205006" y="-14201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Optimization Behavior</a:t>
            </a:r>
            <a:endParaRPr dirty="0">
              <a:latin typeface="Times New Roman" panose="02020603050405020304" pitchFamily="18" charset="0"/>
              <a:cs typeface="Times New Roman" panose="02020603050405020304" pitchFamily="18" charset="0"/>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pic>
        <p:nvPicPr>
          <p:cNvPr id="5" name="Picture 4" descr="A picture containing table&#10;&#10;Description automatically generated">
            <a:extLst>
              <a:ext uri="{FF2B5EF4-FFF2-40B4-BE49-F238E27FC236}">
                <a16:creationId xmlns:a16="http://schemas.microsoft.com/office/drawing/2014/main" id="{4D009E98-BEEA-0BCF-F47C-1E1E0277AC0F}"/>
              </a:ext>
            </a:extLst>
          </p:cNvPr>
          <p:cNvPicPr>
            <a:picLocks noChangeAspect="1"/>
          </p:cNvPicPr>
          <p:nvPr/>
        </p:nvPicPr>
        <p:blipFill rotWithShape="1">
          <a:blip r:embed="rId3"/>
          <a:srcRect t="532"/>
          <a:stretch/>
        </p:blipFill>
        <p:spPr>
          <a:xfrm>
            <a:off x="685569" y="1037298"/>
            <a:ext cx="2440474" cy="1743535"/>
          </a:xfrm>
          <a:prstGeom prst="rect">
            <a:avLst/>
          </a:prstGeom>
        </p:spPr>
      </p:pic>
      <p:pic>
        <p:nvPicPr>
          <p:cNvPr id="11" name="Picture 10" descr="A picture containing table&#10;&#10;Description automatically generated">
            <a:extLst>
              <a:ext uri="{FF2B5EF4-FFF2-40B4-BE49-F238E27FC236}">
                <a16:creationId xmlns:a16="http://schemas.microsoft.com/office/drawing/2014/main" id="{8D6C8EA5-E43F-9390-EE16-A6AA39E36C7F}"/>
              </a:ext>
            </a:extLst>
          </p:cNvPr>
          <p:cNvPicPr>
            <a:picLocks noChangeAspect="1"/>
          </p:cNvPicPr>
          <p:nvPr/>
        </p:nvPicPr>
        <p:blipFill>
          <a:blip r:embed="rId4"/>
          <a:stretch>
            <a:fillRect/>
          </a:stretch>
        </p:blipFill>
        <p:spPr>
          <a:xfrm>
            <a:off x="2943849" y="1035490"/>
            <a:ext cx="2279091" cy="1767574"/>
          </a:xfrm>
          <a:prstGeom prst="rect">
            <a:avLst/>
          </a:prstGeom>
        </p:spPr>
      </p:pic>
      <p:pic>
        <p:nvPicPr>
          <p:cNvPr id="14" name="Picture 13" descr="A picture containing chart&#10;&#10;Description automatically generated">
            <a:extLst>
              <a:ext uri="{FF2B5EF4-FFF2-40B4-BE49-F238E27FC236}">
                <a16:creationId xmlns:a16="http://schemas.microsoft.com/office/drawing/2014/main" id="{CD52499C-23FB-14CF-4E24-156D6EDA9049}"/>
              </a:ext>
            </a:extLst>
          </p:cNvPr>
          <p:cNvPicPr>
            <a:picLocks noChangeAspect="1"/>
          </p:cNvPicPr>
          <p:nvPr/>
        </p:nvPicPr>
        <p:blipFill>
          <a:blip r:embed="rId5"/>
          <a:stretch>
            <a:fillRect/>
          </a:stretch>
        </p:blipFill>
        <p:spPr>
          <a:xfrm>
            <a:off x="5247467" y="1040468"/>
            <a:ext cx="2279091" cy="1767574"/>
          </a:xfrm>
          <a:prstGeom prst="rect">
            <a:avLst/>
          </a:prstGeom>
        </p:spPr>
      </p:pic>
      <p:pic>
        <p:nvPicPr>
          <p:cNvPr id="16" name="Picture 15" descr="Table&#10;&#10;Description automatically generated">
            <a:extLst>
              <a:ext uri="{FF2B5EF4-FFF2-40B4-BE49-F238E27FC236}">
                <a16:creationId xmlns:a16="http://schemas.microsoft.com/office/drawing/2014/main" id="{EEF6D1ED-FE43-14B9-ABE9-4B21606B172F}"/>
              </a:ext>
            </a:extLst>
          </p:cNvPr>
          <p:cNvPicPr>
            <a:picLocks noChangeAspect="1"/>
          </p:cNvPicPr>
          <p:nvPr/>
        </p:nvPicPr>
        <p:blipFill>
          <a:blip r:embed="rId6"/>
          <a:stretch>
            <a:fillRect/>
          </a:stretch>
        </p:blipFill>
        <p:spPr>
          <a:xfrm>
            <a:off x="640231" y="3099129"/>
            <a:ext cx="2248095" cy="1743535"/>
          </a:xfrm>
          <a:prstGeom prst="rect">
            <a:avLst/>
          </a:prstGeom>
        </p:spPr>
      </p:pic>
      <p:pic>
        <p:nvPicPr>
          <p:cNvPr id="18" name="Picture 17" descr="Table&#10;&#10;Description automatically generated with low confidence">
            <a:extLst>
              <a:ext uri="{FF2B5EF4-FFF2-40B4-BE49-F238E27FC236}">
                <a16:creationId xmlns:a16="http://schemas.microsoft.com/office/drawing/2014/main" id="{0E3B253E-6595-1A51-2087-0EFA9D84EC7A}"/>
              </a:ext>
            </a:extLst>
          </p:cNvPr>
          <p:cNvPicPr>
            <a:picLocks noChangeAspect="1"/>
          </p:cNvPicPr>
          <p:nvPr/>
        </p:nvPicPr>
        <p:blipFill>
          <a:blip r:embed="rId7"/>
          <a:stretch>
            <a:fillRect/>
          </a:stretch>
        </p:blipFill>
        <p:spPr>
          <a:xfrm>
            <a:off x="2943849" y="3120881"/>
            <a:ext cx="2279090" cy="1767573"/>
          </a:xfrm>
          <a:prstGeom prst="rect">
            <a:avLst/>
          </a:prstGeom>
        </p:spPr>
      </p:pic>
      <p:pic>
        <p:nvPicPr>
          <p:cNvPr id="20" name="Picture 19" descr="Chart&#10;&#10;Description automatically generated with low confidence">
            <a:extLst>
              <a:ext uri="{FF2B5EF4-FFF2-40B4-BE49-F238E27FC236}">
                <a16:creationId xmlns:a16="http://schemas.microsoft.com/office/drawing/2014/main" id="{871D453C-C765-3305-5456-408A1291265E}"/>
              </a:ext>
            </a:extLst>
          </p:cNvPr>
          <p:cNvPicPr>
            <a:picLocks noChangeAspect="1"/>
          </p:cNvPicPr>
          <p:nvPr/>
        </p:nvPicPr>
        <p:blipFill>
          <a:blip r:embed="rId8"/>
          <a:stretch>
            <a:fillRect/>
          </a:stretch>
        </p:blipFill>
        <p:spPr>
          <a:xfrm>
            <a:off x="5359795" y="3133124"/>
            <a:ext cx="2204262" cy="1709540"/>
          </a:xfrm>
          <a:prstGeom prst="rect">
            <a:avLst/>
          </a:prstGeom>
        </p:spPr>
      </p:pic>
      <p:sp>
        <p:nvSpPr>
          <p:cNvPr id="24" name="TextBox 23">
            <a:extLst>
              <a:ext uri="{FF2B5EF4-FFF2-40B4-BE49-F238E27FC236}">
                <a16:creationId xmlns:a16="http://schemas.microsoft.com/office/drawing/2014/main" id="{7ACD4B66-631F-240E-FEFF-E18913D4F14C}"/>
              </a:ext>
            </a:extLst>
          </p:cNvPr>
          <p:cNvSpPr txBox="1"/>
          <p:nvPr/>
        </p:nvSpPr>
        <p:spPr>
          <a:xfrm>
            <a:off x="1468886" y="2889672"/>
            <a:ext cx="5502728" cy="276999"/>
          </a:xfrm>
          <a:prstGeom prst="rect">
            <a:avLst/>
          </a:prstGeom>
          <a:noFill/>
        </p:spPr>
        <p:txBody>
          <a:bodyPr wrap="square" rtlCol="0">
            <a:spAutoFit/>
          </a:bodyPr>
          <a:lstStyle/>
          <a:p>
            <a:r>
              <a:rPr lang="en-US" sz="1200" b="1" i="1" dirty="0" err="1">
                <a:latin typeface="Times New Roman" panose="02020603050405020304" pitchFamily="18" charset="0"/>
                <a:cs typeface="Times New Roman" panose="02020603050405020304" pitchFamily="18" charset="0"/>
              </a:rPr>
              <a:t>RMSProp</a:t>
            </a:r>
            <a:r>
              <a:rPr lang="en-US" sz="1200" b="1" i="1" dirty="0">
                <a:latin typeface="Times New Roman" panose="02020603050405020304" pitchFamily="18" charset="0"/>
                <a:cs typeface="Times New Roman" panose="02020603050405020304" pitchFamily="18" charset="0"/>
              </a:rPr>
              <a:t>		                 </a:t>
            </a:r>
            <a:r>
              <a:rPr lang="en-US" sz="1200" b="1" i="1" dirty="0">
                <a:solidFill>
                  <a:schemeClr val="accent1">
                    <a:lumMod val="50000"/>
                  </a:schemeClr>
                </a:solidFill>
                <a:latin typeface="Times New Roman" panose="02020603050405020304" pitchFamily="18" charset="0"/>
                <a:cs typeface="Times New Roman" panose="02020603050405020304" pitchFamily="18" charset="0"/>
              </a:rPr>
              <a:t>Adam</a:t>
            </a:r>
            <a:r>
              <a:rPr lang="en-US" sz="1200" b="1" i="1" dirty="0">
                <a:latin typeface="Times New Roman" panose="02020603050405020304" pitchFamily="18" charset="0"/>
                <a:cs typeface="Times New Roman" panose="02020603050405020304" pitchFamily="18" charset="0"/>
              </a:rPr>
              <a:t>		</a:t>
            </a:r>
            <a:r>
              <a:rPr lang="en-US" sz="1200" b="1" i="1" dirty="0" err="1">
                <a:latin typeface="Times New Roman" panose="02020603050405020304" pitchFamily="18" charset="0"/>
                <a:cs typeface="Times New Roman" panose="02020603050405020304" pitchFamily="18" charset="0"/>
              </a:rPr>
              <a:t>Adagrad</a:t>
            </a:r>
            <a:endParaRPr lang="en-US" sz="1200" b="1" i="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2496237A-1F89-E81A-2704-AB3BBFAA5662}"/>
              </a:ext>
            </a:extLst>
          </p:cNvPr>
          <p:cNvSpPr txBox="1"/>
          <p:nvPr/>
        </p:nvSpPr>
        <p:spPr>
          <a:xfrm rot="16200000">
            <a:off x="-182796" y="1555397"/>
            <a:ext cx="1083381" cy="307777"/>
          </a:xfrm>
          <a:prstGeom prst="rect">
            <a:avLst/>
          </a:prstGeom>
          <a:noFill/>
        </p:spPr>
        <p:txBody>
          <a:bodyPr wrap="square" rtlCol="0">
            <a:spAutoFit/>
          </a:bodyPr>
          <a:lstStyle/>
          <a:p>
            <a:r>
              <a:rPr lang="en-US" b="1" i="1" dirty="0">
                <a:solidFill>
                  <a:schemeClr val="accent3"/>
                </a:solidFill>
                <a:latin typeface="Times New Roman" panose="02020603050405020304" pitchFamily="18" charset="0"/>
                <a:cs typeface="Times New Roman" panose="02020603050405020304" pitchFamily="18" charset="0"/>
              </a:rPr>
              <a:t>U-Net CNN</a:t>
            </a:r>
          </a:p>
        </p:txBody>
      </p:sp>
      <p:sp>
        <p:nvSpPr>
          <p:cNvPr id="26" name="TextBox 25">
            <a:extLst>
              <a:ext uri="{FF2B5EF4-FFF2-40B4-BE49-F238E27FC236}">
                <a16:creationId xmlns:a16="http://schemas.microsoft.com/office/drawing/2014/main" id="{C2B88255-01C9-9BC5-F5A8-86DC3ECFBB03}"/>
              </a:ext>
            </a:extLst>
          </p:cNvPr>
          <p:cNvSpPr txBox="1"/>
          <p:nvPr/>
        </p:nvSpPr>
        <p:spPr>
          <a:xfrm rot="16200000">
            <a:off x="-720484" y="3528500"/>
            <a:ext cx="2221276" cy="307777"/>
          </a:xfrm>
          <a:prstGeom prst="rect">
            <a:avLst/>
          </a:prstGeom>
          <a:noFill/>
        </p:spPr>
        <p:txBody>
          <a:bodyPr wrap="square" rtlCol="0">
            <a:spAutoFit/>
          </a:bodyPr>
          <a:lstStyle/>
          <a:p>
            <a:r>
              <a:rPr lang="en-US" b="1" i="1" dirty="0">
                <a:solidFill>
                  <a:schemeClr val="accent3"/>
                </a:solidFill>
                <a:latin typeface="Times New Roman" panose="02020603050405020304" pitchFamily="18" charset="0"/>
                <a:cs typeface="Times New Roman" panose="02020603050405020304" pitchFamily="18" charset="0"/>
              </a:rPr>
              <a:t>Attention U-Net CNN</a:t>
            </a:r>
          </a:p>
        </p:txBody>
      </p:sp>
      <p:sp>
        <p:nvSpPr>
          <p:cNvPr id="29" name="TextBox 28">
            <a:extLst>
              <a:ext uri="{FF2B5EF4-FFF2-40B4-BE49-F238E27FC236}">
                <a16:creationId xmlns:a16="http://schemas.microsoft.com/office/drawing/2014/main" id="{FE9A1430-2D0A-A77D-9A0B-D4BEFA4824C0}"/>
              </a:ext>
            </a:extLst>
          </p:cNvPr>
          <p:cNvSpPr txBox="1"/>
          <p:nvPr/>
        </p:nvSpPr>
        <p:spPr>
          <a:xfrm>
            <a:off x="1423128" y="764353"/>
            <a:ext cx="5502728" cy="276999"/>
          </a:xfrm>
          <a:prstGeom prst="rect">
            <a:avLst/>
          </a:prstGeom>
          <a:noFill/>
        </p:spPr>
        <p:txBody>
          <a:bodyPr wrap="square" rtlCol="0">
            <a:spAutoFit/>
          </a:bodyPr>
          <a:lstStyle/>
          <a:p>
            <a:r>
              <a:rPr lang="en-US" sz="1200" b="1" i="1" dirty="0" err="1">
                <a:solidFill>
                  <a:schemeClr val="accent1">
                    <a:lumMod val="50000"/>
                  </a:schemeClr>
                </a:solidFill>
                <a:latin typeface="Times New Roman" panose="02020603050405020304" pitchFamily="18" charset="0"/>
                <a:cs typeface="Times New Roman" panose="02020603050405020304" pitchFamily="18" charset="0"/>
              </a:rPr>
              <a:t>RMSProp</a:t>
            </a:r>
            <a:r>
              <a:rPr lang="en-US" sz="1200" b="1" i="1" dirty="0">
                <a:latin typeface="Times New Roman" panose="02020603050405020304" pitchFamily="18" charset="0"/>
                <a:cs typeface="Times New Roman" panose="02020603050405020304" pitchFamily="18" charset="0"/>
              </a:rPr>
              <a:t>		                 Adam		</a:t>
            </a:r>
            <a:r>
              <a:rPr lang="en-US" sz="1200" b="1" i="1" dirty="0" err="1">
                <a:latin typeface="Times New Roman" panose="02020603050405020304" pitchFamily="18" charset="0"/>
                <a:cs typeface="Times New Roman" panose="02020603050405020304" pitchFamily="18" charset="0"/>
              </a:rPr>
              <a:t>Adagrad</a:t>
            </a:r>
            <a:endParaRPr lang="en-US" sz="1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1180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293757" y="-18432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Validation (I)</a:t>
            </a:r>
            <a:endParaRPr dirty="0">
              <a:latin typeface="Times New Roman" panose="02020603050405020304" pitchFamily="18" charset="0"/>
              <a:cs typeface="Times New Roman" panose="02020603050405020304" pitchFamily="18" charset="0"/>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4" name="TextBox 3">
            <a:extLst>
              <a:ext uri="{FF2B5EF4-FFF2-40B4-BE49-F238E27FC236}">
                <a16:creationId xmlns:a16="http://schemas.microsoft.com/office/drawing/2014/main" id="{33C9AE94-41F6-7441-319D-C55C0270546D}"/>
              </a:ext>
            </a:extLst>
          </p:cNvPr>
          <p:cNvSpPr txBox="1"/>
          <p:nvPr/>
        </p:nvSpPr>
        <p:spPr>
          <a:xfrm>
            <a:off x="365881" y="571202"/>
            <a:ext cx="6761100" cy="2000548"/>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I evaluated each optimizer’s loss trajectory over the course of the epochs, both for training and validation data. Based on final loss and stability, I selected the </a:t>
            </a:r>
            <a:r>
              <a:rPr lang="en-US" sz="1200" b="1" dirty="0" err="1">
                <a:latin typeface="Times New Roman" panose="02020603050405020304" pitchFamily="18" charset="0"/>
                <a:cs typeface="Times New Roman" panose="02020603050405020304" pitchFamily="18" charset="0"/>
              </a:rPr>
              <a:t>RMSProp</a:t>
            </a:r>
            <a:r>
              <a:rPr lang="en-US" sz="1200" b="1" dirty="0">
                <a:latin typeface="Times New Roman" panose="02020603050405020304" pitchFamily="18" charset="0"/>
                <a:cs typeface="Times New Roman" panose="02020603050405020304" pitchFamily="18" charset="0"/>
              </a:rPr>
              <a:t>-optimized model for the U-Net CNN</a:t>
            </a:r>
            <a:r>
              <a:rPr lang="en-US" sz="1200" dirty="0">
                <a:latin typeface="Times New Roman" panose="02020603050405020304" pitchFamily="18" charset="0"/>
                <a:cs typeface="Times New Roman" panose="02020603050405020304" pitchFamily="18" charset="0"/>
              </a:rPr>
              <a:t> and the </a:t>
            </a:r>
            <a:r>
              <a:rPr lang="en-US" sz="1200" b="1" dirty="0">
                <a:latin typeface="Times New Roman" panose="02020603050405020304" pitchFamily="18" charset="0"/>
                <a:cs typeface="Times New Roman" panose="02020603050405020304" pitchFamily="18" charset="0"/>
              </a:rPr>
              <a:t>Adam-optimized model for the Attention U-Net CNN.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For each model, I computed the class-wise </a:t>
            </a:r>
            <a:r>
              <a:rPr lang="en-US" sz="1200" b="1" dirty="0">
                <a:latin typeface="Times New Roman" panose="02020603050405020304" pitchFamily="18" charset="0"/>
                <a:cs typeface="Times New Roman" panose="02020603050405020304" pitchFamily="18" charset="0"/>
              </a:rPr>
              <a:t>Precision, Recall, and F1-Scores</a:t>
            </a:r>
            <a:r>
              <a:rPr lang="en-US" sz="1200" dirty="0">
                <a:latin typeface="Times New Roman" panose="02020603050405020304" pitchFamily="18" charset="0"/>
                <a:cs typeface="Times New Roman" panose="02020603050405020304" pitchFamily="18" charset="0"/>
              </a:rPr>
              <a:t>, as well as </a:t>
            </a:r>
            <a:r>
              <a:rPr lang="en-US" sz="1200" b="1" dirty="0">
                <a:latin typeface="Times New Roman" panose="02020603050405020304" pitchFamily="18" charset="0"/>
                <a:cs typeface="Times New Roman" panose="02020603050405020304" pitchFamily="18" charset="0"/>
              </a:rPr>
              <a:t>Intersection over Union </a:t>
            </a:r>
            <a:r>
              <a:rPr lang="en-US" sz="1200" dirty="0">
                <a:latin typeface="Times New Roman" panose="02020603050405020304" pitchFamily="18" charset="0"/>
                <a:cs typeface="Times New Roman" panose="02020603050405020304" pitchFamily="18" charset="0"/>
              </a:rPr>
              <a:t>(which was not very informative). These metrics are standard for classification tasks, and the latter especially for evaluating segmentation. I focused on F1-Score, as it is case-dependent whether to prioritize Precision or Recall.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pic>
        <p:nvPicPr>
          <p:cNvPr id="5" name="Picture 4" descr="A screenshot of a computer&#10;&#10;Description automatically generated with low confidence">
            <a:extLst>
              <a:ext uri="{FF2B5EF4-FFF2-40B4-BE49-F238E27FC236}">
                <a16:creationId xmlns:a16="http://schemas.microsoft.com/office/drawing/2014/main" id="{9F8DC7B5-1C86-E360-23D7-A65DFB8D3166}"/>
              </a:ext>
            </a:extLst>
          </p:cNvPr>
          <p:cNvPicPr>
            <a:picLocks noChangeAspect="1"/>
          </p:cNvPicPr>
          <p:nvPr/>
        </p:nvPicPr>
        <p:blipFill>
          <a:blip r:embed="rId3"/>
          <a:stretch>
            <a:fillRect/>
          </a:stretch>
        </p:blipFill>
        <p:spPr>
          <a:xfrm>
            <a:off x="789505" y="2448430"/>
            <a:ext cx="2641812" cy="2508611"/>
          </a:xfrm>
          <a:prstGeom prst="rect">
            <a:avLst/>
          </a:prstGeom>
        </p:spPr>
      </p:pic>
      <p:pic>
        <p:nvPicPr>
          <p:cNvPr id="10" name="Picture 9" descr="A picture containing text, receipt&#10;&#10;Description automatically generated">
            <a:extLst>
              <a:ext uri="{FF2B5EF4-FFF2-40B4-BE49-F238E27FC236}">
                <a16:creationId xmlns:a16="http://schemas.microsoft.com/office/drawing/2014/main" id="{5035BB30-4C54-6ACC-C5AE-A0B24A8E6E81}"/>
              </a:ext>
            </a:extLst>
          </p:cNvPr>
          <p:cNvPicPr>
            <a:picLocks noChangeAspect="1"/>
          </p:cNvPicPr>
          <p:nvPr/>
        </p:nvPicPr>
        <p:blipFill rotWithShape="1">
          <a:blip r:embed="rId4"/>
          <a:srcRect t="507" b="-1"/>
          <a:stretch/>
        </p:blipFill>
        <p:spPr>
          <a:xfrm>
            <a:off x="4310420" y="2433310"/>
            <a:ext cx="2567120" cy="2425332"/>
          </a:xfrm>
          <a:prstGeom prst="rect">
            <a:avLst/>
          </a:prstGeom>
        </p:spPr>
      </p:pic>
      <p:sp>
        <p:nvSpPr>
          <p:cNvPr id="14" name="TextBox 13">
            <a:extLst>
              <a:ext uri="{FF2B5EF4-FFF2-40B4-BE49-F238E27FC236}">
                <a16:creationId xmlns:a16="http://schemas.microsoft.com/office/drawing/2014/main" id="{5601571A-8CAA-A96E-E06E-006328B8DF86}"/>
              </a:ext>
            </a:extLst>
          </p:cNvPr>
          <p:cNvSpPr txBox="1"/>
          <p:nvPr/>
        </p:nvSpPr>
        <p:spPr>
          <a:xfrm>
            <a:off x="4833581" y="2147291"/>
            <a:ext cx="2221276" cy="276999"/>
          </a:xfrm>
          <a:prstGeom prst="rect">
            <a:avLst/>
          </a:prstGeom>
          <a:noFill/>
        </p:spPr>
        <p:txBody>
          <a:bodyPr wrap="square" rtlCol="0">
            <a:spAutoFit/>
          </a:bodyPr>
          <a:lstStyle/>
          <a:p>
            <a:r>
              <a:rPr lang="en-US" sz="1200" b="1" i="1" dirty="0">
                <a:solidFill>
                  <a:schemeClr val="accent3"/>
                </a:solidFill>
                <a:latin typeface="Times New Roman" panose="02020603050405020304" pitchFamily="18" charset="0"/>
                <a:cs typeface="Times New Roman" panose="02020603050405020304" pitchFamily="18" charset="0"/>
              </a:rPr>
              <a:t>Attention U-Net CNN</a:t>
            </a:r>
          </a:p>
        </p:txBody>
      </p:sp>
      <p:sp>
        <p:nvSpPr>
          <p:cNvPr id="15" name="TextBox 14">
            <a:extLst>
              <a:ext uri="{FF2B5EF4-FFF2-40B4-BE49-F238E27FC236}">
                <a16:creationId xmlns:a16="http://schemas.microsoft.com/office/drawing/2014/main" id="{D98E253F-3D1E-7379-A4C4-DCF199A64B5A}"/>
              </a:ext>
            </a:extLst>
          </p:cNvPr>
          <p:cNvSpPr txBox="1"/>
          <p:nvPr/>
        </p:nvSpPr>
        <p:spPr>
          <a:xfrm>
            <a:off x="1633665" y="2171431"/>
            <a:ext cx="2221276" cy="276999"/>
          </a:xfrm>
          <a:prstGeom prst="rect">
            <a:avLst/>
          </a:prstGeom>
          <a:noFill/>
        </p:spPr>
        <p:txBody>
          <a:bodyPr wrap="square" rtlCol="0">
            <a:spAutoFit/>
          </a:bodyPr>
          <a:lstStyle/>
          <a:p>
            <a:r>
              <a:rPr lang="en-US" sz="1200" b="1" i="1" dirty="0">
                <a:solidFill>
                  <a:schemeClr val="accent3"/>
                </a:solidFill>
                <a:latin typeface="Times New Roman" panose="02020603050405020304" pitchFamily="18" charset="0"/>
                <a:cs typeface="Times New Roman" panose="02020603050405020304" pitchFamily="18" charset="0"/>
              </a:rPr>
              <a:t>U-Net CNN</a:t>
            </a:r>
          </a:p>
        </p:txBody>
      </p:sp>
    </p:spTree>
    <p:extLst>
      <p:ext uri="{BB962C8B-B14F-4D97-AF65-F5344CB8AC3E}">
        <p14:creationId xmlns:p14="http://schemas.microsoft.com/office/powerpoint/2010/main" val="2073784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293757" y="-18432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Validation (II)</a:t>
            </a:r>
            <a:endParaRPr dirty="0">
              <a:latin typeface="Times New Roman" panose="02020603050405020304" pitchFamily="18" charset="0"/>
              <a:cs typeface="Times New Roman" panose="02020603050405020304" pitchFamily="18" charset="0"/>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4" name="TextBox 3">
            <a:extLst>
              <a:ext uri="{FF2B5EF4-FFF2-40B4-BE49-F238E27FC236}">
                <a16:creationId xmlns:a16="http://schemas.microsoft.com/office/drawing/2014/main" id="{33C9AE94-41F6-7441-319D-C55C0270546D}"/>
              </a:ext>
            </a:extLst>
          </p:cNvPr>
          <p:cNvSpPr txBox="1"/>
          <p:nvPr/>
        </p:nvSpPr>
        <p:spPr>
          <a:xfrm>
            <a:off x="365881" y="571202"/>
            <a:ext cx="6761100" cy="523220"/>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43426C97-880C-FB04-243C-5C79AE28009F}"/>
              </a:ext>
            </a:extLst>
          </p:cNvPr>
          <p:cNvSpPr txBox="1"/>
          <p:nvPr/>
        </p:nvSpPr>
        <p:spPr>
          <a:xfrm>
            <a:off x="365881" y="571202"/>
            <a:ext cx="6761100" cy="1815882"/>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Because this project is a prototype for a product, perhaps the most important test is </a:t>
            </a:r>
            <a:r>
              <a:rPr lang="en-US" sz="1200" b="1" dirty="0">
                <a:latin typeface="Times New Roman" panose="02020603050405020304" pitchFamily="18" charset="0"/>
                <a:cs typeface="Times New Roman" panose="02020603050405020304" pitchFamily="18" charset="0"/>
              </a:rPr>
              <a:t>human-evaluation</a:t>
            </a:r>
            <a:r>
              <a:rPr lang="en-US" sz="1200" dirty="0">
                <a:latin typeface="Times New Roman" panose="02020603050405020304" pitchFamily="18" charset="0"/>
                <a:cs typeface="Times New Roman" panose="02020603050405020304" pitchFamily="18" charset="0"/>
              </a:rPr>
              <a:t>. In this step, I selected a few images from the training and validation sets and compared their predicted masks to the ground truth.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Here, I prefer the output of the Attention U-Net CNN. Because the </a:t>
            </a:r>
            <a:r>
              <a:rPr lang="en-US" sz="1200" i="1" dirty="0">
                <a:latin typeface="Times New Roman" panose="02020603050405020304" pitchFamily="18" charset="0"/>
                <a:cs typeface="Times New Roman" panose="02020603050405020304" pitchFamily="18" charset="0"/>
              </a:rPr>
              <a:t>pet </a:t>
            </a:r>
            <a:r>
              <a:rPr lang="en-US" sz="1200" dirty="0">
                <a:latin typeface="Times New Roman" panose="02020603050405020304" pitchFamily="18" charset="0"/>
                <a:cs typeface="Times New Roman" panose="02020603050405020304" pitchFamily="18" charset="0"/>
              </a:rPr>
              <a:t>(purple) and </a:t>
            </a:r>
            <a:r>
              <a:rPr lang="en-US" sz="1200" i="1" dirty="0">
                <a:latin typeface="Times New Roman" panose="02020603050405020304" pitchFamily="18" charset="0"/>
                <a:cs typeface="Times New Roman" panose="02020603050405020304" pitchFamily="18" charset="0"/>
              </a:rPr>
              <a:t>boundary</a:t>
            </a:r>
            <a:r>
              <a:rPr lang="en-US" sz="1200" dirty="0">
                <a:latin typeface="Times New Roman" panose="02020603050405020304" pitchFamily="18" charset="0"/>
                <a:cs typeface="Times New Roman" panose="02020603050405020304" pitchFamily="18" charset="0"/>
              </a:rPr>
              <a:t> (yellow) pixels are combined in the post-processing steps, I especially feel that the Attention U-Net has a cleaner mask.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pic>
        <p:nvPicPr>
          <p:cNvPr id="3" name="Picture 2" descr="A picture containing text&#10;&#10;Description automatically generated">
            <a:extLst>
              <a:ext uri="{FF2B5EF4-FFF2-40B4-BE49-F238E27FC236}">
                <a16:creationId xmlns:a16="http://schemas.microsoft.com/office/drawing/2014/main" id="{C2A0885A-6AED-691A-6D72-89260FBAB589}"/>
              </a:ext>
            </a:extLst>
          </p:cNvPr>
          <p:cNvPicPr>
            <a:picLocks noChangeAspect="1"/>
          </p:cNvPicPr>
          <p:nvPr/>
        </p:nvPicPr>
        <p:blipFill>
          <a:blip r:embed="rId3"/>
          <a:stretch>
            <a:fillRect/>
          </a:stretch>
        </p:blipFill>
        <p:spPr>
          <a:xfrm>
            <a:off x="1943100" y="1833805"/>
            <a:ext cx="4090308" cy="1106557"/>
          </a:xfrm>
          <a:prstGeom prst="rect">
            <a:avLst/>
          </a:prstGeom>
        </p:spPr>
      </p:pic>
      <p:pic>
        <p:nvPicPr>
          <p:cNvPr id="7" name="Picture 6" descr="Map&#10;&#10;Description automatically generated">
            <a:extLst>
              <a:ext uri="{FF2B5EF4-FFF2-40B4-BE49-F238E27FC236}">
                <a16:creationId xmlns:a16="http://schemas.microsoft.com/office/drawing/2014/main" id="{8F811776-E60D-1544-1368-01FA83C5922C}"/>
              </a:ext>
            </a:extLst>
          </p:cNvPr>
          <p:cNvPicPr>
            <a:picLocks noChangeAspect="1"/>
          </p:cNvPicPr>
          <p:nvPr/>
        </p:nvPicPr>
        <p:blipFill>
          <a:blip r:embed="rId4"/>
          <a:stretch>
            <a:fillRect/>
          </a:stretch>
        </p:blipFill>
        <p:spPr>
          <a:xfrm>
            <a:off x="1943100" y="2812928"/>
            <a:ext cx="4090310" cy="1106557"/>
          </a:xfrm>
          <a:prstGeom prst="rect">
            <a:avLst/>
          </a:prstGeom>
        </p:spPr>
      </p:pic>
      <p:pic>
        <p:nvPicPr>
          <p:cNvPr id="11" name="Picture 10" descr="A picture containing application&#10;&#10;Description automatically generated">
            <a:extLst>
              <a:ext uri="{FF2B5EF4-FFF2-40B4-BE49-F238E27FC236}">
                <a16:creationId xmlns:a16="http://schemas.microsoft.com/office/drawing/2014/main" id="{3D8F368B-76B2-843B-4489-62F34E01FB2B}"/>
              </a:ext>
            </a:extLst>
          </p:cNvPr>
          <p:cNvPicPr>
            <a:picLocks noChangeAspect="1"/>
          </p:cNvPicPr>
          <p:nvPr/>
        </p:nvPicPr>
        <p:blipFill>
          <a:blip r:embed="rId5"/>
          <a:stretch>
            <a:fillRect/>
          </a:stretch>
        </p:blipFill>
        <p:spPr>
          <a:xfrm>
            <a:off x="2006721" y="3810444"/>
            <a:ext cx="4090308" cy="1106557"/>
          </a:xfrm>
          <a:prstGeom prst="rect">
            <a:avLst/>
          </a:prstGeom>
        </p:spPr>
      </p:pic>
    </p:spTree>
    <p:extLst>
      <p:ext uri="{BB962C8B-B14F-4D97-AF65-F5344CB8AC3E}">
        <p14:creationId xmlns:p14="http://schemas.microsoft.com/office/powerpoint/2010/main" val="52457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293757" y="-18432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Simulation (I)</a:t>
            </a:r>
            <a:endParaRPr dirty="0">
              <a:latin typeface="Times New Roman" panose="02020603050405020304" pitchFamily="18" charset="0"/>
              <a:cs typeface="Times New Roman" panose="02020603050405020304" pitchFamily="18" charset="0"/>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
        <p:nvSpPr>
          <p:cNvPr id="4" name="TextBox 3">
            <a:extLst>
              <a:ext uri="{FF2B5EF4-FFF2-40B4-BE49-F238E27FC236}">
                <a16:creationId xmlns:a16="http://schemas.microsoft.com/office/drawing/2014/main" id="{33C9AE94-41F6-7441-319D-C55C0270546D}"/>
              </a:ext>
            </a:extLst>
          </p:cNvPr>
          <p:cNvSpPr txBox="1"/>
          <p:nvPr/>
        </p:nvSpPr>
        <p:spPr>
          <a:xfrm>
            <a:off x="293757" y="544026"/>
            <a:ext cx="6761100" cy="1015663"/>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In order to evaluate the blurring effect, I incorporated the mask prediction step into a quick image-processing pipeline. The blurring is done using a large-Sigma Gaussian Filter convolved over a copy of the image, and the corresponding pixels classified as </a:t>
            </a:r>
            <a:r>
              <a:rPr lang="en-US" sz="1200" i="1" dirty="0">
                <a:latin typeface="Times New Roman" panose="02020603050405020304" pitchFamily="18" charset="0"/>
                <a:cs typeface="Times New Roman" panose="02020603050405020304" pitchFamily="18" charset="0"/>
              </a:rPr>
              <a:t>not-pet</a:t>
            </a:r>
            <a:r>
              <a:rPr lang="en-US" sz="1200" dirty="0">
                <a:latin typeface="Times New Roman" panose="02020603050405020304" pitchFamily="18" charset="0"/>
                <a:cs typeface="Times New Roman" panose="02020603050405020304" pitchFamily="18" charset="0"/>
              </a:rPr>
              <a:t> (white) from the blurred copy replace those in the original image. I first applied the pipeline to the previous dataset images:</a:t>
            </a:r>
          </a:p>
          <a:p>
            <a:endParaRPr lang="en-US" sz="1200" dirty="0">
              <a:latin typeface="Times New Roman" panose="02020603050405020304" pitchFamily="18" charset="0"/>
              <a:cs typeface="Times New Roman" panose="02020603050405020304" pitchFamily="18" charset="0"/>
            </a:endParaRPr>
          </a:p>
        </p:txBody>
      </p:sp>
      <p:pic>
        <p:nvPicPr>
          <p:cNvPr id="12" name="Picture 11" descr="Graphical user interface, application, website&#10;&#10;Description automatically generated">
            <a:extLst>
              <a:ext uri="{FF2B5EF4-FFF2-40B4-BE49-F238E27FC236}">
                <a16:creationId xmlns:a16="http://schemas.microsoft.com/office/drawing/2014/main" id="{8B61718D-CB60-4620-F8C1-C3E44A8C027D}"/>
              </a:ext>
            </a:extLst>
          </p:cNvPr>
          <p:cNvPicPr>
            <a:picLocks noChangeAspect="1"/>
          </p:cNvPicPr>
          <p:nvPr/>
        </p:nvPicPr>
        <p:blipFill rotWithShape="1">
          <a:blip r:embed="rId3"/>
          <a:srcRect t="5100"/>
          <a:stretch/>
        </p:blipFill>
        <p:spPr>
          <a:xfrm>
            <a:off x="591941" y="1755362"/>
            <a:ext cx="3082366" cy="3032160"/>
          </a:xfrm>
          <a:prstGeom prst="rect">
            <a:avLst/>
          </a:prstGeom>
        </p:spPr>
      </p:pic>
      <p:pic>
        <p:nvPicPr>
          <p:cNvPr id="18" name="Picture 17" descr="A collage of cats and dogs&#10;&#10;Description automatically generated with low confidence">
            <a:extLst>
              <a:ext uri="{FF2B5EF4-FFF2-40B4-BE49-F238E27FC236}">
                <a16:creationId xmlns:a16="http://schemas.microsoft.com/office/drawing/2014/main" id="{727F7EF8-7E9E-4551-D70D-66674CC6B528}"/>
              </a:ext>
            </a:extLst>
          </p:cNvPr>
          <p:cNvPicPr>
            <a:picLocks noChangeAspect="1"/>
          </p:cNvPicPr>
          <p:nvPr/>
        </p:nvPicPr>
        <p:blipFill rotWithShape="1">
          <a:blip r:embed="rId4"/>
          <a:srcRect t="3245"/>
          <a:stretch/>
        </p:blipFill>
        <p:spPr>
          <a:xfrm>
            <a:off x="3937481" y="1755362"/>
            <a:ext cx="3047471" cy="3032160"/>
          </a:xfrm>
          <a:prstGeom prst="rect">
            <a:avLst/>
          </a:prstGeom>
        </p:spPr>
      </p:pic>
      <p:sp>
        <p:nvSpPr>
          <p:cNvPr id="21" name="TextBox 20">
            <a:extLst>
              <a:ext uri="{FF2B5EF4-FFF2-40B4-BE49-F238E27FC236}">
                <a16:creationId xmlns:a16="http://schemas.microsoft.com/office/drawing/2014/main" id="{84B8C7C8-562F-BF9A-BFAE-BA82201FD934}"/>
              </a:ext>
            </a:extLst>
          </p:cNvPr>
          <p:cNvSpPr txBox="1"/>
          <p:nvPr/>
        </p:nvSpPr>
        <p:spPr>
          <a:xfrm>
            <a:off x="4572000" y="1472118"/>
            <a:ext cx="2221276" cy="307777"/>
          </a:xfrm>
          <a:prstGeom prst="rect">
            <a:avLst/>
          </a:prstGeom>
          <a:noFill/>
        </p:spPr>
        <p:txBody>
          <a:bodyPr wrap="square" rtlCol="0">
            <a:spAutoFit/>
          </a:bodyPr>
          <a:lstStyle/>
          <a:p>
            <a:r>
              <a:rPr lang="en-US" b="1" i="1" dirty="0">
                <a:solidFill>
                  <a:schemeClr val="accent3"/>
                </a:solidFill>
                <a:latin typeface="Times New Roman" panose="02020603050405020304" pitchFamily="18" charset="0"/>
                <a:cs typeface="Times New Roman" panose="02020603050405020304" pitchFamily="18" charset="0"/>
              </a:rPr>
              <a:t>Attention U-Net CNN</a:t>
            </a:r>
          </a:p>
        </p:txBody>
      </p:sp>
      <p:sp>
        <p:nvSpPr>
          <p:cNvPr id="22" name="TextBox 21">
            <a:extLst>
              <a:ext uri="{FF2B5EF4-FFF2-40B4-BE49-F238E27FC236}">
                <a16:creationId xmlns:a16="http://schemas.microsoft.com/office/drawing/2014/main" id="{71D093E7-7750-BFBE-A9CD-6A521FF09CD3}"/>
              </a:ext>
            </a:extLst>
          </p:cNvPr>
          <p:cNvSpPr txBox="1"/>
          <p:nvPr/>
        </p:nvSpPr>
        <p:spPr>
          <a:xfrm>
            <a:off x="1656285" y="1447585"/>
            <a:ext cx="2221276" cy="307777"/>
          </a:xfrm>
          <a:prstGeom prst="rect">
            <a:avLst/>
          </a:prstGeom>
          <a:noFill/>
        </p:spPr>
        <p:txBody>
          <a:bodyPr wrap="square" rtlCol="0">
            <a:spAutoFit/>
          </a:bodyPr>
          <a:lstStyle/>
          <a:p>
            <a:r>
              <a:rPr lang="en-US" b="1" i="1" dirty="0">
                <a:solidFill>
                  <a:schemeClr val="accent3"/>
                </a:solidFill>
                <a:latin typeface="Times New Roman" panose="02020603050405020304" pitchFamily="18" charset="0"/>
                <a:cs typeface="Times New Roman" panose="02020603050405020304" pitchFamily="18" charset="0"/>
              </a:rPr>
              <a:t>U-Net CNN</a:t>
            </a:r>
          </a:p>
        </p:txBody>
      </p:sp>
    </p:spTree>
    <p:extLst>
      <p:ext uri="{BB962C8B-B14F-4D97-AF65-F5344CB8AC3E}">
        <p14:creationId xmlns:p14="http://schemas.microsoft.com/office/powerpoint/2010/main" val="3076180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293757" y="-18432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Simulation (II)</a:t>
            </a:r>
            <a:endParaRPr dirty="0">
              <a:latin typeface="Times New Roman" panose="02020603050405020304" pitchFamily="18" charset="0"/>
              <a:cs typeface="Times New Roman" panose="02020603050405020304" pitchFamily="18" charset="0"/>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4" name="TextBox 3">
            <a:extLst>
              <a:ext uri="{FF2B5EF4-FFF2-40B4-BE49-F238E27FC236}">
                <a16:creationId xmlns:a16="http://schemas.microsoft.com/office/drawing/2014/main" id="{33C9AE94-41F6-7441-319D-C55C0270546D}"/>
              </a:ext>
            </a:extLst>
          </p:cNvPr>
          <p:cNvSpPr txBox="1"/>
          <p:nvPr/>
        </p:nvSpPr>
        <p:spPr>
          <a:xfrm>
            <a:off x="293757" y="554174"/>
            <a:ext cx="6761100" cy="646331"/>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Then, I applied the pipeline to images of my own dogs. Here, it appears that the U-Net CNN performs better in the context of privatizing the images, although the Attention U-Net CNN has a much smoother result, which I feel is important for output aesthetic. </a:t>
            </a:r>
          </a:p>
        </p:txBody>
      </p:sp>
      <p:sp>
        <p:nvSpPr>
          <p:cNvPr id="21" name="TextBox 20">
            <a:extLst>
              <a:ext uri="{FF2B5EF4-FFF2-40B4-BE49-F238E27FC236}">
                <a16:creationId xmlns:a16="http://schemas.microsoft.com/office/drawing/2014/main" id="{84B8C7C8-562F-BF9A-BFAE-BA82201FD934}"/>
              </a:ext>
            </a:extLst>
          </p:cNvPr>
          <p:cNvSpPr txBox="1"/>
          <p:nvPr/>
        </p:nvSpPr>
        <p:spPr>
          <a:xfrm>
            <a:off x="4833581" y="1346329"/>
            <a:ext cx="2221276" cy="307777"/>
          </a:xfrm>
          <a:prstGeom prst="rect">
            <a:avLst/>
          </a:prstGeom>
          <a:noFill/>
        </p:spPr>
        <p:txBody>
          <a:bodyPr wrap="square" rtlCol="0">
            <a:spAutoFit/>
          </a:bodyPr>
          <a:lstStyle/>
          <a:p>
            <a:r>
              <a:rPr lang="en-US" b="1" i="1" dirty="0">
                <a:solidFill>
                  <a:schemeClr val="accent3"/>
                </a:solidFill>
                <a:latin typeface="Times New Roman" panose="02020603050405020304" pitchFamily="18" charset="0"/>
                <a:cs typeface="Times New Roman" panose="02020603050405020304" pitchFamily="18" charset="0"/>
              </a:rPr>
              <a:t>Attention U-Net CNN</a:t>
            </a:r>
          </a:p>
        </p:txBody>
      </p:sp>
      <p:sp>
        <p:nvSpPr>
          <p:cNvPr id="22" name="TextBox 21">
            <a:extLst>
              <a:ext uri="{FF2B5EF4-FFF2-40B4-BE49-F238E27FC236}">
                <a16:creationId xmlns:a16="http://schemas.microsoft.com/office/drawing/2014/main" id="{71D093E7-7750-BFBE-A9CD-6A521FF09CD3}"/>
              </a:ext>
            </a:extLst>
          </p:cNvPr>
          <p:cNvSpPr txBox="1"/>
          <p:nvPr/>
        </p:nvSpPr>
        <p:spPr>
          <a:xfrm>
            <a:off x="1542838" y="1316846"/>
            <a:ext cx="2221276" cy="307777"/>
          </a:xfrm>
          <a:prstGeom prst="rect">
            <a:avLst/>
          </a:prstGeom>
          <a:noFill/>
        </p:spPr>
        <p:txBody>
          <a:bodyPr wrap="square" rtlCol="0">
            <a:spAutoFit/>
          </a:bodyPr>
          <a:lstStyle/>
          <a:p>
            <a:r>
              <a:rPr lang="en-US" b="1" i="1" dirty="0">
                <a:solidFill>
                  <a:schemeClr val="accent3"/>
                </a:solidFill>
                <a:latin typeface="Times New Roman" panose="02020603050405020304" pitchFamily="18" charset="0"/>
                <a:cs typeface="Times New Roman" panose="02020603050405020304" pitchFamily="18" charset="0"/>
              </a:rPr>
              <a:t>U-Net CNN</a:t>
            </a:r>
          </a:p>
        </p:txBody>
      </p:sp>
      <p:pic>
        <p:nvPicPr>
          <p:cNvPr id="3" name="Picture 2" descr="A collage of dogs and a person&#10;&#10;Description automatically generated with low confidence">
            <a:extLst>
              <a:ext uri="{FF2B5EF4-FFF2-40B4-BE49-F238E27FC236}">
                <a16:creationId xmlns:a16="http://schemas.microsoft.com/office/drawing/2014/main" id="{14109117-CA2E-E8D1-A4E1-459623BA0BCF}"/>
              </a:ext>
            </a:extLst>
          </p:cNvPr>
          <p:cNvPicPr>
            <a:picLocks noChangeAspect="1"/>
          </p:cNvPicPr>
          <p:nvPr/>
        </p:nvPicPr>
        <p:blipFill rotWithShape="1">
          <a:blip r:embed="rId3"/>
          <a:srcRect t="3289"/>
          <a:stretch/>
        </p:blipFill>
        <p:spPr>
          <a:xfrm>
            <a:off x="537407" y="1682139"/>
            <a:ext cx="3136900" cy="3119705"/>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049F7F06-DB25-18A0-5F94-1C50CDA98C6B}"/>
              </a:ext>
            </a:extLst>
          </p:cNvPr>
          <p:cNvPicPr>
            <a:picLocks noChangeAspect="1"/>
          </p:cNvPicPr>
          <p:nvPr/>
        </p:nvPicPr>
        <p:blipFill>
          <a:blip r:embed="rId4"/>
          <a:stretch>
            <a:fillRect/>
          </a:stretch>
        </p:blipFill>
        <p:spPr>
          <a:xfrm>
            <a:off x="4120183" y="1723001"/>
            <a:ext cx="3162300" cy="2997200"/>
          </a:xfrm>
          <a:prstGeom prst="rect">
            <a:avLst/>
          </a:prstGeom>
        </p:spPr>
      </p:pic>
    </p:spTree>
    <p:extLst>
      <p:ext uri="{BB962C8B-B14F-4D97-AF65-F5344CB8AC3E}">
        <p14:creationId xmlns:p14="http://schemas.microsoft.com/office/powerpoint/2010/main" val="819423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dirty="0"/>
          </a:p>
        </p:txBody>
      </p:sp>
      <p:sp>
        <p:nvSpPr>
          <p:cNvPr id="2" name="TextBox 1">
            <a:extLst>
              <a:ext uri="{FF2B5EF4-FFF2-40B4-BE49-F238E27FC236}">
                <a16:creationId xmlns:a16="http://schemas.microsoft.com/office/drawing/2014/main" id="{06787E73-379C-47E7-3CD1-B05BB1B07DB4}"/>
              </a:ext>
            </a:extLst>
          </p:cNvPr>
          <p:cNvSpPr txBox="1"/>
          <p:nvPr/>
        </p:nvSpPr>
        <p:spPr>
          <a:xfrm>
            <a:off x="640231" y="734786"/>
            <a:ext cx="628650" cy="644978"/>
          </a:xfrm>
          <a:prstGeom prst="rect">
            <a:avLst/>
          </a:prstGeom>
          <a:solidFill>
            <a:schemeClr val="bg2"/>
          </a:solidFill>
        </p:spPr>
        <p:txBody>
          <a:bodyPr wrap="square" rtlCol="0">
            <a:spAutoFit/>
          </a:bodyPr>
          <a:lstStyle/>
          <a:p>
            <a:endParaRPr lang="en-US" dirty="0"/>
          </a:p>
        </p:txBody>
      </p:sp>
      <p:sp>
        <p:nvSpPr>
          <p:cNvPr id="3" name="Rectangle 2">
            <a:extLst>
              <a:ext uri="{FF2B5EF4-FFF2-40B4-BE49-F238E27FC236}">
                <a16:creationId xmlns:a16="http://schemas.microsoft.com/office/drawing/2014/main" id="{8C7C3965-C1A0-9285-9B84-5FFE3739B05B}"/>
              </a:ext>
            </a:extLst>
          </p:cNvPr>
          <p:cNvSpPr/>
          <p:nvPr/>
        </p:nvSpPr>
        <p:spPr>
          <a:xfrm>
            <a:off x="2286000" y="2176985"/>
            <a:ext cx="4572000" cy="1323439"/>
          </a:xfrm>
          <a:prstGeom prst="rect">
            <a:avLst/>
          </a:prstGeom>
        </p:spPr>
        <p:txBody>
          <a:bodyPr>
            <a:spAutoFit/>
          </a:bodyPr>
          <a:lstStyle/>
          <a:p>
            <a:r>
              <a:rPr lang="en-US" sz="4000" dirty="0">
                <a:solidFill>
                  <a:schemeClr val="bg1"/>
                </a:solidFill>
                <a:latin typeface="Times New Roman" panose="02020603050405020304" pitchFamily="18" charset="0"/>
                <a:cs typeface="Times New Roman" panose="02020603050405020304" pitchFamily="18" charset="0"/>
              </a:rPr>
              <a:t>Conclusions</a:t>
            </a:r>
          </a:p>
          <a:p>
            <a:endParaRPr lang="en-US"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182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293757" y="29699"/>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Key Insights</a:t>
            </a:r>
            <a:endParaRPr dirty="0">
              <a:latin typeface="Times New Roman" panose="02020603050405020304" pitchFamily="18" charset="0"/>
              <a:cs typeface="Times New Roman" panose="02020603050405020304" pitchFamily="18" charset="0"/>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
        <p:nvSpPr>
          <p:cNvPr id="8" name="TextBox 7">
            <a:extLst>
              <a:ext uri="{FF2B5EF4-FFF2-40B4-BE49-F238E27FC236}">
                <a16:creationId xmlns:a16="http://schemas.microsoft.com/office/drawing/2014/main" id="{C439C4BE-EF8A-DE4F-D325-9ABB855C717A}"/>
              </a:ext>
            </a:extLst>
          </p:cNvPr>
          <p:cNvSpPr txBox="1"/>
          <p:nvPr/>
        </p:nvSpPr>
        <p:spPr>
          <a:xfrm>
            <a:off x="413468" y="1009817"/>
            <a:ext cx="6761100" cy="310854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comparing results to the previous iteration of this project, </a:t>
            </a:r>
            <a:r>
              <a:rPr lang="en-US" b="1" dirty="0">
                <a:latin typeface="Times New Roman" panose="02020603050405020304" pitchFamily="18" charset="0"/>
                <a:cs typeface="Times New Roman" panose="02020603050405020304" pitchFamily="18" charset="0"/>
              </a:rPr>
              <a:t>focusing on the backend optimizer and network architecture was beneficial.</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Adam appears to be the ‘go-to’ optimizer</a:t>
            </a:r>
            <a:r>
              <a:rPr lang="en-US" dirty="0">
                <a:latin typeface="Times New Roman" panose="02020603050405020304" pitchFamily="18" charset="0"/>
                <a:cs typeface="Times New Roman" panose="02020603050405020304" pitchFamily="18" charset="0"/>
              </a:rPr>
              <a:t> for deep neural networks, as supported in many papers.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Attention Mechanisms, although complicated to incorporate, are very informative to the network. </a:t>
            </a:r>
            <a:r>
              <a:rPr lang="en-US" dirty="0">
                <a:latin typeface="Times New Roman" panose="02020603050405020304" pitchFamily="18" charset="0"/>
                <a:cs typeface="Times New Roman" panose="02020603050405020304" pitchFamily="18" charset="0"/>
              </a:rPr>
              <a:t>In this case, they seemed to improve the smoothness of the results, although did cause some accuracy concerns in terms of detecting humans if near the pet. This is expected behavior based on the nature of Attention Mechanisms.</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290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293757" y="29699"/>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Major Conclusions</a:t>
            </a:r>
            <a:endParaRPr dirty="0">
              <a:latin typeface="Times New Roman" panose="02020603050405020304" pitchFamily="18" charset="0"/>
              <a:cs typeface="Times New Roman" panose="02020603050405020304" pitchFamily="18" charset="0"/>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sp>
        <p:nvSpPr>
          <p:cNvPr id="8" name="TextBox 7">
            <a:extLst>
              <a:ext uri="{FF2B5EF4-FFF2-40B4-BE49-F238E27FC236}">
                <a16:creationId xmlns:a16="http://schemas.microsoft.com/office/drawing/2014/main" id="{C439C4BE-EF8A-DE4F-D325-9ABB855C717A}"/>
              </a:ext>
            </a:extLst>
          </p:cNvPr>
          <p:cNvSpPr txBox="1"/>
          <p:nvPr/>
        </p:nvSpPr>
        <p:spPr>
          <a:xfrm>
            <a:off x="413468" y="1009817"/>
            <a:ext cx="6761100" cy="2462213"/>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My approach was viable</a:t>
            </a:r>
            <a:r>
              <a:rPr lang="en-US" dirty="0">
                <a:latin typeface="Times New Roman" panose="02020603050405020304" pitchFamily="18" charset="0"/>
                <a:cs typeface="Times New Roman" panose="02020603050405020304" pitchFamily="18" charset="0"/>
              </a:rPr>
              <a:t>, mostly due to the capabilities of the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machine learning framework. However, because this is very black-boxed, later adaptions of the network may require TensorFlow.</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Because I was training deep networks, I was forced to use a GPU, but even still </a:t>
            </a:r>
            <a:r>
              <a:rPr lang="en-US" b="1" dirty="0">
                <a:latin typeface="Times New Roman" panose="02020603050405020304" pitchFamily="18" charset="0"/>
                <a:cs typeface="Times New Roman" panose="02020603050405020304" pitchFamily="18" charset="0"/>
              </a:rPr>
              <a:t>I faced RAM issues with the Attention U-Net</a:t>
            </a:r>
            <a:r>
              <a:rPr lang="en-US" dirty="0">
                <a:latin typeface="Times New Roman" panose="02020603050405020304" pitchFamily="18" charset="0"/>
                <a:cs typeface="Times New Roman" panose="02020603050405020304" pitchFamily="18" charset="0"/>
              </a:rPr>
              <a:t>. This causes me some concern if I were to deploy this to the Raspberry Pi; I may require a better GPU.</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expected most of the results, and was </a:t>
            </a:r>
            <a:r>
              <a:rPr lang="en-US" b="1" dirty="0">
                <a:latin typeface="Times New Roman" panose="02020603050405020304" pitchFamily="18" charset="0"/>
                <a:cs typeface="Times New Roman" panose="02020603050405020304" pitchFamily="18" charset="0"/>
              </a:rPr>
              <a:t>especially satisfied with the Attention U-Net</a:t>
            </a:r>
            <a:r>
              <a:rPr lang="en-US" dirty="0">
                <a:latin typeface="Times New Roman" panose="02020603050405020304" pitchFamily="18" charset="0"/>
                <a:cs typeface="Times New Roman" panose="02020603050405020304" pitchFamily="18" charset="0"/>
              </a:rPr>
              <a:t>. The previous iteration of this project had issues with not completely capturing the pet, so I can see how incorporating Attention has helped to at least smooth the target region. </a:t>
            </a:r>
          </a:p>
        </p:txBody>
      </p:sp>
    </p:spTree>
    <p:extLst>
      <p:ext uri="{BB962C8B-B14F-4D97-AF65-F5344CB8AC3E}">
        <p14:creationId xmlns:p14="http://schemas.microsoft.com/office/powerpoint/2010/main" val="1037576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293757" y="29699"/>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Improvements</a:t>
            </a:r>
            <a:endParaRPr dirty="0">
              <a:latin typeface="Times New Roman" panose="02020603050405020304" pitchFamily="18" charset="0"/>
              <a:cs typeface="Times New Roman" panose="02020603050405020304" pitchFamily="18" charset="0"/>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
        <p:nvSpPr>
          <p:cNvPr id="8" name="TextBox 7">
            <a:extLst>
              <a:ext uri="{FF2B5EF4-FFF2-40B4-BE49-F238E27FC236}">
                <a16:creationId xmlns:a16="http://schemas.microsoft.com/office/drawing/2014/main" id="{C439C4BE-EF8A-DE4F-D325-9ABB855C717A}"/>
              </a:ext>
            </a:extLst>
          </p:cNvPr>
          <p:cNvSpPr txBox="1"/>
          <p:nvPr/>
        </p:nvSpPr>
        <p:spPr>
          <a:xfrm>
            <a:off x="413468" y="1009817"/>
            <a:ext cx="6761100" cy="24622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Once I can alleviate the runtime issues, I plan to deploy the Attention U-Net CNN to Raspberry Pi and do real-time tests. That will allow me to evaluate the prediction latency and other behavior of the model.</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lot of the issues with the output may be resolved with more image-processing. For instance, I feel that applying some morphological closing may help to get rid of the sharp regions of the masks.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have been researching a lot about the optimization of Vision Transformers. Although they are currently better-suited for Instance-Based Segmentation, I hope to find a way to incorporate them, at least for research purposes.</a:t>
            </a:r>
          </a:p>
        </p:txBody>
      </p:sp>
    </p:spTree>
    <p:extLst>
      <p:ext uri="{BB962C8B-B14F-4D97-AF65-F5344CB8AC3E}">
        <p14:creationId xmlns:p14="http://schemas.microsoft.com/office/powerpoint/2010/main" val="3200854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43"/>
        <p:cNvGrpSpPr/>
        <p:nvPr/>
      </p:nvGrpSpPr>
      <p:grpSpPr>
        <a:xfrm>
          <a:off x="0" y="0"/>
          <a:ext cx="0" cy="0"/>
          <a:chOff x="0" y="0"/>
          <a:chExt cx="0" cy="0"/>
        </a:xfrm>
      </p:grpSpPr>
      <p:sp>
        <p:nvSpPr>
          <p:cNvPr id="3953" name="Google Shape;3953;p2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
        <p:nvSpPr>
          <p:cNvPr id="13" name="Google Shape;3841;p14">
            <a:extLst>
              <a:ext uri="{FF2B5EF4-FFF2-40B4-BE49-F238E27FC236}">
                <a16:creationId xmlns:a16="http://schemas.microsoft.com/office/drawing/2014/main" id="{0D367E6D-43AC-128D-0C82-604FEEA76445}"/>
              </a:ext>
            </a:extLst>
          </p:cNvPr>
          <p:cNvSpPr txBox="1">
            <a:spLocks/>
          </p:cNvSpPr>
          <p:nvPr/>
        </p:nvSpPr>
        <p:spPr>
          <a:xfrm>
            <a:off x="293757" y="29699"/>
            <a:ext cx="6761100" cy="857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dirty="0">
                <a:solidFill>
                  <a:schemeClr val="bg1"/>
                </a:solidFill>
                <a:latin typeface="Times New Roman" panose="02020603050405020304" pitchFamily="18" charset="0"/>
                <a:cs typeface="Times New Roman" panose="02020603050405020304" pitchFamily="18" charset="0"/>
              </a:rPr>
              <a:t>References</a:t>
            </a:r>
          </a:p>
        </p:txBody>
      </p:sp>
      <p:sp>
        <p:nvSpPr>
          <p:cNvPr id="3" name="Rectangle 2">
            <a:extLst>
              <a:ext uri="{FF2B5EF4-FFF2-40B4-BE49-F238E27FC236}">
                <a16:creationId xmlns:a16="http://schemas.microsoft.com/office/drawing/2014/main" id="{BC28C883-8CF8-47AB-7464-D1B57E3CF8B0}"/>
              </a:ext>
            </a:extLst>
          </p:cNvPr>
          <p:cNvSpPr/>
          <p:nvPr/>
        </p:nvSpPr>
        <p:spPr>
          <a:xfrm>
            <a:off x="293757" y="887099"/>
            <a:ext cx="6761100" cy="3323987"/>
          </a:xfrm>
          <a:prstGeom prst="rect">
            <a:avLst/>
          </a:prstGeom>
          <a:noFill/>
          <a:ln>
            <a:noFill/>
          </a:ln>
        </p:spPr>
        <p:txBody>
          <a:bodyPr wrap="square">
            <a:spAutoFit/>
          </a:bodyPr>
          <a:lstStyle/>
          <a:p>
            <a:r>
              <a:rPr lang="en-US" u="sng" dirty="0">
                <a:solidFill>
                  <a:schemeClr val="bg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https://neptune.ai/blog/cross-entropy-loss-and-its-applications-in-deep-learning</a:t>
            </a:r>
          </a:p>
          <a:p>
            <a:pPr marL="571500" indent="-571500">
              <a:buFont typeface="Arial" panose="020B0604020202020204" pitchFamily="34" charset="0"/>
              <a:buChar char="•"/>
            </a:pPr>
            <a:endParaRPr lang="en-US" u="sng" dirty="0">
              <a:solidFill>
                <a:schemeClr val="bg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r>
              <a:rPr lang="en-US" u="sng" dirty="0">
                <a:solidFill>
                  <a:schemeClr val="bg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https://towardsdatascience.com/learning-parameters-part-5-65a2f3583f7d</a:t>
            </a:r>
            <a:endParaRPr lang="en-US" u="sng" dirty="0">
              <a:solidFill>
                <a:schemeClr val="bg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u="sng" dirty="0">
              <a:solidFill>
                <a:schemeClr val="bg1"/>
              </a:solidFill>
              <a:latin typeface="Times New Roman" panose="02020603050405020304" pitchFamily="18" charset="0"/>
              <a:cs typeface="Times New Roman" panose="02020603050405020304" pitchFamily="18" charset="0"/>
            </a:endParaRPr>
          </a:p>
          <a:p>
            <a:r>
              <a:rPr lang="en-US" u="sng"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https://towardsdatascience.com/7-tips-to-choose-the-best-optimizer-47bb9c1219e</a:t>
            </a:r>
            <a:endParaRPr lang="en-US" u="sng" dirty="0">
              <a:solidFill>
                <a:schemeClr val="bg1"/>
              </a:solidFill>
              <a:latin typeface="Times New Roman" panose="02020603050405020304" pitchFamily="18" charset="0"/>
              <a:cs typeface="Times New Roman" panose="02020603050405020304" pitchFamily="18" charset="0"/>
            </a:endParaRPr>
          </a:p>
          <a:p>
            <a:endParaRPr lang="en-US" u="sng" dirty="0">
              <a:solidFill>
                <a:schemeClr val="bg1"/>
              </a:solidFill>
              <a:latin typeface="Times New Roman" panose="02020603050405020304" pitchFamily="18" charset="0"/>
              <a:cs typeface="Times New Roman" panose="02020603050405020304" pitchFamily="18" charset="0"/>
            </a:endParaRPr>
          </a:p>
          <a:p>
            <a:r>
              <a:rPr lang="en-US" u="sng" dirty="0">
                <a:solidFill>
                  <a:schemeClr val="bg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https://www.v7labs.com/blog/semantic-segmentation-guide</a:t>
            </a:r>
            <a:endParaRPr lang="en-US" u="sng" dirty="0">
              <a:solidFill>
                <a:schemeClr val="bg1"/>
              </a:solidFill>
              <a:latin typeface="Times New Roman" panose="02020603050405020304" pitchFamily="18" charset="0"/>
              <a:cs typeface="Times New Roman" panose="02020603050405020304" pitchFamily="18" charset="0"/>
            </a:endParaRPr>
          </a:p>
          <a:p>
            <a:endParaRPr lang="en-US" u="sng" dirty="0">
              <a:solidFill>
                <a:schemeClr val="bg1"/>
              </a:solidFill>
              <a:latin typeface="Times New Roman" panose="02020603050405020304" pitchFamily="18" charset="0"/>
              <a:cs typeface="Times New Roman" panose="02020603050405020304" pitchFamily="18" charset="0"/>
            </a:endParaRPr>
          </a:p>
          <a:p>
            <a:r>
              <a:rPr lang="en-US" u="sng" dirty="0">
                <a:solidFill>
                  <a:schemeClr val="bg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https://towardsdatascience.com/optimizers-for-training-neural-network-59450d71caf6</a:t>
            </a:r>
            <a:endParaRPr lang="en-US" u="sng" dirty="0">
              <a:solidFill>
                <a:schemeClr val="bg1"/>
              </a:solidFill>
              <a:latin typeface="Times New Roman" panose="02020603050405020304" pitchFamily="18" charset="0"/>
              <a:cs typeface="Times New Roman" panose="02020603050405020304" pitchFamily="18" charset="0"/>
            </a:endParaRPr>
          </a:p>
          <a:p>
            <a:endParaRPr lang="en-US" u="sng" dirty="0">
              <a:solidFill>
                <a:schemeClr val="bg1"/>
              </a:solidFill>
              <a:latin typeface="Times New Roman" panose="02020603050405020304" pitchFamily="18" charset="0"/>
              <a:cs typeface="Times New Roman" panose="02020603050405020304" pitchFamily="18" charset="0"/>
            </a:endParaRPr>
          </a:p>
          <a:p>
            <a:r>
              <a:rPr lang="en-US" u="sng" dirty="0">
                <a:solidFill>
                  <a:schemeClr val="bg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https://sh-tsang.medium.com/review-attention-u-net-learning-where-to-look-for-the-pancreas-biomedical-image-segmentation-e5f4699daf9f</a:t>
            </a:r>
            <a:endParaRPr lang="en-US" u="sng" dirty="0">
              <a:solidFill>
                <a:schemeClr val="bg1"/>
              </a:solidFill>
              <a:latin typeface="Times New Roman" panose="02020603050405020304" pitchFamily="18" charset="0"/>
              <a:cs typeface="Times New Roman" panose="02020603050405020304" pitchFamily="18" charset="0"/>
            </a:endParaRPr>
          </a:p>
          <a:p>
            <a:endParaRPr lang="en-US" u="sng" dirty="0">
              <a:solidFill>
                <a:schemeClr val="bg1"/>
              </a:solidFill>
              <a:latin typeface="Times New Roman" panose="02020603050405020304" pitchFamily="18" charset="0"/>
              <a:cs typeface="Times New Roman" panose="02020603050405020304" pitchFamily="18" charset="0"/>
            </a:endParaRPr>
          </a:p>
          <a:p>
            <a:r>
              <a:rPr lang="en-US" u="sng" dirty="0">
                <a:solidFill>
                  <a:schemeClr val="bg1"/>
                </a:solidFill>
                <a:latin typeface="Times New Roman" panose="02020603050405020304" pitchFamily="18" charset="0"/>
                <a:cs typeface="Times New Roman" panose="02020603050405020304" pitchFamily="18" charset="0"/>
              </a:rPr>
              <a:t>https://</a:t>
            </a:r>
            <a:r>
              <a:rPr lang="en-US" u="sng" dirty="0" err="1">
                <a:solidFill>
                  <a:schemeClr val="bg1"/>
                </a:solidFill>
                <a:latin typeface="Times New Roman" panose="02020603050405020304" pitchFamily="18" charset="0"/>
                <a:cs typeface="Times New Roman" panose="02020603050405020304" pitchFamily="18" charset="0"/>
              </a:rPr>
              <a:t>towardsdatascience.com</a:t>
            </a:r>
            <a:r>
              <a:rPr lang="en-US" u="sng" dirty="0">
                <a:solidFill>
                  <a:schemeClr val="bg1"/>
                </a:solidFill>
                <a:latin typeface="Times New Roman" panose="02020603050405020304" pitchFamily="18" charset="0"/>
                <a:cs typeface="Times New Roman" panose="02020603050405020304" pitchFamily="18" charset="0"/>
              </a:rPr>
              <a:t>/using-attention-for-medical-image-segmentation-dd78825eaac6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dirty="0"/>
          </a:p>
        </p:txBody>
      </p:sp>
      <p:sp>
        <p:nvSpPr>
          <p:cNvPr id="2" name="TextBox 1">
            <a:extLst>
              <a:ext uri="{FF2B5EF4-FFF2-40B4-BE49-F238E27FC236}">
                <a16:creationId xmlns:a16="http://schemas.microsoft.com/office/drawing/2014/main" id="{06787E73-379C-47E7-3CD1-B05BB1B07DB4}"/>
              </a:ext>
            </a:extLst>
          </p:cNvPr>
          <p:cNvSpPr txBox="1"/>
          <p:nvPr/>
        </p:nvSpPr>
        <p:spPr>
          <a:xfrm>
            <a:off x="640231" y="734786"/>
            <a:ext cx="628650" cy="644978"/>
          </a:xfrm>
          <a:prstGeom prst="rect">
            <a:avLst/>
          </a:prstGeom>
          <a:solidFill>
            <a:schemeClr val="bg2"/>
          </a:solidFill>
        </p:spPr>
        <p:txBody>
          <a:bodyPr wrap="square" rtlCol="0">
            <a:spAutoFit/>
          </a:bodyPr>
          <a:lstStyle/>
          <a:p>
            <a:endParaRPr lang="en-US" dirty="0"/>
          </a:p>
        </p:txBody>
      </p:sp>
      <p:sp>
        <p:nvSpPr>
          <p:cNvPr id="3" name="Rectangle 2">
            <a:extLst>
              <a:ext uri="{FF2B5EF4-FFF2-40B4-BE49-F238E27FC236}">
                <a16:creationId xmlns:a16="http://schemas.microsoft.com/office/drawing/2014/main" id="{8C7C3965-C1A0-9285-9B84-5FFE3739B05B}"/>
              </a:ext>
            </a:extLst>
          </p:cNvPr>
          <p:cNvSpPr/>
          <p:nvPr/>
        </p:nvSpPr>
        <p:spPr>
          <a:xfrm>
            <a:off x="2392135" y="2217807"/>
            <a:ext cx="4572000" cy="707886"/>
          </a:xfrm>
          <a:prstGeom prst="rect">
            <a:avLst/>
          </a:prstGeom>
        </p:spPr>
        <p:txBody>
          <a:bodyPr>
            <a:spAutoFit/>
          </a:bodyPr>
          <a:lstStyle/>
          <a:p>
            <a:r>
              <a:rPr lang="en-US" sz="4000" dirty="0">
                <a:solidFill>
                  <a:schemeClr val="bg1"/>
                </a:solidFill>
                <a:latin typeface="Times New Roman" panose="02020603050405020304" pitchFamily="18" charset="0"/>
                <a:cs typeface="Times New Roman" panose="02020603050405020304" pitchFamily="18" charset="0"/>
              </a:rPr>
              <a:t>Background</a:t>
            </a:r>
          </a:p>
        </p:txBody>
      </p:sp>
    </p:spTree>
    <p:extLst>
      <p:ext uri="{BB962C8B-B14F-4D97-AF65-F5344CB8AC3E}">
        <p14:creationId xmlns:p14="http://schemas.microsoft.com/office/powerpoint/2010/main" val="2184722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293757" y="29699"/>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Project Description </a:t>
            </a:r>
            <a:endParaRPr dirty="0">
              <a:latin typeface="Times New Roman" panose="02020603050405020304" pitchFamily="18" charset="0"/>
              <a:cs typeface="Times New Roman" panose="02020603050405020304" pitchFamily="18" charset="0"/>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
        <p:nvSpPr>
          <p:cNvPr id="8" name="TextBox 7">
            <a:extLst>
              <a:ext uri="{FF2B5EF4-FFF2-40B4-BE49-F238E27FC236}">
                <a16:creationId xmlns:a16="http://schemas.microsoft.com/office/drawing/2014/main" id="{C439C4BE-EF8A-DE4F-D325-9ABB855C717A}"/>
              </a:ext>
            </a:extLst>
          </p:cNvPr>
          <p:cNvSpPr txBox="1"/>
          <p:nvPr/>
        </p:nvSpPr>
        <p:spPr>
          <a:xfrm>
            <a:off x="413468" y="1009817"/>
            <a:ext cx="6761100" cy="35394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Pet monitoring systems, such as </a:t>
            </a:r>
            <a:r>
              <a:rPr lang="en-US" dirty="0">
                <a:latin typeface="Times New Roman" panose="02020603050405020304" pitchFamily="18" charset="0"/>
                <a:cs typeface="Times New Roman" panose="02020603050405020304" pitchFamily="18" charset="0"/>
                <a:hlinkClick r:id="rId3"/>
              </a:rPr>
              <a:t>Furbo</a:t>
            </a:r>
            <a:r>
              <a:rPr lang="en-US" dirty="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hlinkClick r:id="rId4"/>
              </a:rPr>
              <a:t>Companion</a:t>
            </a:r>
            <a:r>
              <a:rPr lang="en-US" dirty="0">
                <a:latin typeface="Times New Roman" panose="02020603050405020304" pitchFamily="18" charset="0"/>
                <a:cs typeface="Times New Roman" panose="02020603050405020304" pitchFamily="18" charset="0"/>
              </a:rPr>
              <a:t> are becoming a necessity for pet owners. Some can even provide owners with real-time updates about their pets, or even allows owners to interact with them. However, these can be quite invasive of privacy!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Taking inspiration from Zoom’s ‘Blurred Background’ feature, </a:t>
            </a:r>
            <a:r>
              <a:rPr lang="en-US" b="1" dirty="0">
                <a:latin typeface="Times New Roman" panose="02020603050405020304" pitchFamily="18" charset="0"/>
                <a:cs typeface="Times New Roman" panose="02020603050405020304" pitchFamily="18" charset="0"/>
              </a:rPr>
              <a:t>I am aiming to build a prototype of a Privacy-Conscious Pet Monitoring System. </a:t>
            </a:r>
            <a:r>
              <a:rPr lang="en-US" dirty="0">
                <a:latin typeface="Times New Roman" panose="02020603050405020304" pitchFamily="18" charset="0"/>
                <a:cs typeface="Times New Roman" panose="02020603050405020304" pitchFamily="18" charset="0"/>
              </a:rPr>
              <a:t>In this iteration of the project, I focused on better optimizing the Deep Learning model back-ending the blur effect. </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Using the </a:t>
            </a:r>
            <a:r>
              <a:rPr lang="en-US" b="1" dirty="0">
                <a:latin typeface="Times New Roman" panose="02020603050405020304" pitchFamily="18" charset="0"/>
                <a:cs typeface="Times New Roman" panose="02020603050405020304" pitchFamily="18" charset="0"/>
              </a:rPr>
              <a:t>Oxford III-T Pet </a:t>
            </a:r>
            <a:r>
              <a:rPr lang="en-US" dirty="0">
                <a:latin typeface="Times New Roman" panose="02020603050405020304" pitchFamily="18" charset="0"/>
                <a:cs typeface="Times New Roman" panose="02020603050405020304" pitchFamily="18" charset="0"/>
              </a:rPr>
              <a:t>dataset, I trained two variations of the </a:t>
            </a:r>
            <a:r>
              <a:rPr lang="en-US" b="1" dirty="0">
                <a:latin typeface="Times New Roman" panose="02020603050405020304" pitchFamily="18" charset="0"/>
                <a:cs typeface="Times New Roman" panose="02020603050405020304" pitchFamily="18" charset="0"/>
              </a:rPr>
              <a:t>U-Net Convolutional Neural Network architecture for the task of Semantic Segmentation</a:t>
            </a:r>
            <a:r>
              <a:rPr lang="en-US" dirty="0">
                <a:latin typeface="Times New Roman" panose="02020603050405020304" pitchFamily="18" charset="0"/>
                <a:cs typeface="Times New Roman" panose="02020603050405020304" pitchFamily="18" charset="0"/>
              </a:rPr>
              <a:t>: one with Attention Mechanisms and one without. Given an image, the networks output a pixel-wise classification (i.e. a mask) into the categories of </a:t>
            </a:r>
            <a:r>
              <a:rPr lang="en-US" i="1" dirty="0">
                <a:latin typeface="Times New Roman" panose="02020603050405020304" pitchFamily="18" charset="0"/>
                <a:cs typeface="Times New Roman" panose="02020603050405020304" pitchFamily="18" charset="0"/>
              </a:rPr>
              <a:t>pet</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boundary</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not pet</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focuses on understanding and evaluating the performance of three popular optimizers for Deep Learning: </a:t>
            </a:r>
            <a:r>
              <a:rPr lang="en-US" b="1" dirty="0" err="1">
                <a:latin typeface="Times New Roman" panose="02020603050405020304" pitchFamily="18" charset="0"/>
                <a:cs typeface="Times New Roman" panose="02020603050405020304" pitchFamily="18" charset="0"/>
              </a:rPr>
              <a:t>RMSProp</a:t>
            </a:r>
            <a:r>
              <a:rPr lang="en-US" b="1" dirty="0">
                <a:latin typeface="Times New Roman" panose="02020603050405020304" pitchFamily="18" charset="0"/>
                <a:cs typeface="Times New Roman" panose="02020603050405020304" pitchFamily="18" charset="0"/>
              </a:rPr>
              <a:t>, Adam, and </a:t>
            </a:r>
            <a:r>
              <a:rPr lang="en-US" b="1" dirty="0" err="1">
                <a:latin typeface="Times New Roman" panose="02020603050405020304" pitchFamily="18" charset="0"/>
                <a:cs typeface="Times New Roman" panose="02020603050405020304" pitchFamily="18" charset="0"/>
              </a:rPr>
              <a:t>Adagrad</a:t>
            </a:r>
            <a:r>
              <a:rPr lang="en-US" dirty="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293757" y="29699"/>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Previous Work</a:t>
            </a:r>
            <a:endParaRPr dirty="0">
              <a:latin typeface="Times New Roman" panose="02020603050405020304" pitchFamily="18" charset="0"/>
              <a:cs typeface="Times New Roman" panose="02020603050405020304" pitchFamily="18" charset="0"/>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4" name="TextBox 3">
            <a:extLst>
              <a:ext uri="{FF2B5EF4-FFF2-40B4-BE49-F238E27FC236}">
                <a16:creationId xmlns:a16="http://schemas.microsoft.com/office/drawing/2014/main" id="{33C9AE94-41F6-7441-319D-C55C0270546D}"/>
              </a:ext>
            </a:extLst>
          </p:cNvPr>
          <p:cNvSpPr txBox="1"/>
          <p:nvPr/>
        </p:nvSpPr>
        <p:spPr>
          <a:xfrm>
            <a:off x="293757" y="887099"/>
            <a:ext cx="6761100" cy="224676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 completed the first iteration of this project in August 2021. I focused on hardware setup (using a Raspberry Pi 4 Model B and </a:t>
            </a:r>
            <a:r>
              <a:rPr lang="en-US" dirty="0" err="1">
                <a:latin typeface="Times New Roman" panose="02020603050405020304" pitchFamily="18" charset="0"/>
                <a:cs typeface="Times New Roman" panose="02020603050405020304" pitchFamily="18" charset="0"/>
              </a:rPr>
              <a:t>Arducam</a:t>
            </a:r>
            <a:r>
              <a:rPr lang="en-US" dirty="0">
                <a:latin typeface="Times New Roman" panose="02020603050405020304" pitchFamily="18" charset="0"/>
                <a:cs typeface="Times New Roman" panose="02020603050405020304" pitchFamily="18" charset="0"/>
              </a:rPr>
              <a:t> Raspberry Pi Official Camera Module V2), creating a rig out of wood, and exploring unsupervised techniques for Semantic Segmentation. Those methods (including edge detection and clustering) failed, so I quickly trained a U-Net CNN, which had mediocre results. I also reduced the dataset to the dogs.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 am revisiting the project given the recent popularity of Attention Mechanisms and Vision Transformers, and </a:t>
            </a:r>
            <a:r>
              <a:rPr lang="en-US" b="1" dirty="0" err="1">
                <a:latin typeface="Times New Roman" panose="02020603050405020304" pitchFamily="18" charset="0"/>
                <a:cs typeface="Times New Roman" panose="02020603050405020304" pitchFamily="18" charset="0"/>
              </a:rPr>
              <a:t>moreso</a:t>
            </a:r>
            <a:r>
              <a:rPr lang="en-US" b="1" dirty="0">
                <a:latin typeface="Times New Roman" panose="02020603050405020304" pitchFamily="18" charset="0"/>
                <a:cs typeface="Times New Roman" panose="02020603050405020304" pitchFamily="18" charset="0"/>
              </a:rPr>
              <a:t> to understand and explore the different optimization techniques. The data is now inclusive of both dogs and cats, increasing the generalizability of the model.</a:t>
            </a:r>
          </a:p>
        </p:txBody>
      </p:sp>
      <p:pic>
        <p:nvPicPr>
          <p:cNvPr id="3" name="Picture 2" descr="A picture containing electronics&#10;&#10;Description automatically generated">
            <a:extLst>
              <a:ext uri="{FF2B5EF4-FFF2-40B4-BE49-F238E27FC236}">
                <a16:creationId xmlns:a16="http://schemas.microsoft.com/office/drawing/2014/main" id="{F61D2850-559A-6326-053D-40E58AD955E3}"/>
              </a:ext>
            </a:extLst>
          </p:cNvPr>
          <p:cNvPicPr>
            <a:picLocks noChangeAspect="1"/>
          </p:cNvPicPr>
          <p:nvPr/>
        </p:nvPicPr>
        <p:blipFill>
          <a:blip r:embed="rId3"/>
          <a:stretch>
            <a:fillRect/>
          </a:stretch>
        </p:blipFill>
        <p:spPr>
          <a:xfrm>
            <a:off x="403680" y="3313585"/>
            <a:ext cx="1000579" cy="1011454"/>
          </a:xfrm>
          <a:prstGeom prst="rect">
            <a:avLst/>
          </a:prstGeom>
        </p:spPr>
      </p:pic>
      <p:pic>
        <p:nvPicPr>
          <p:cNvPr id="6" name="Picture 5" descr="A picture containing floor, indoor&#10;&#10;Description automatically generated">
            <a:extLst>
              <a:ext uri="{FF2B5EF4-FFF2-40B4-BE49-F238E27FC236}">
                <a16:creationId xmlns:a16="http://schemas.microsoft.com/office/drawing/2014/main" id="{C8FE517F-7257-34F6-401F-132850E9CD05}"/>
              </a:ext>
            </a:extLst>
          </p:cNvPr>
          <p:cNvPicPr>
            <a:picLocks noChangeAspect="1"/>
          </p:cNvPicPr>
          <p:nvPr/>
        </p:nvPicPr>
        <p:blipFill>
          <a:blip r:embed="rId4"/>
          <a:stretch>
            <a:fillRect/>
          </a:stretch>
        </p:blipFill>
        <p:spPr>
          <a:xfrm>
            <a:off x="1559907" y="3346473"/>
            <a:ext cx="1259348" cy="1009650"/>
          </a:xfrm>
          <a:prstGeom prst="rect">
            <a:avLst/>
          </a:prstGeom>
        </p:spPr>
      </p:pic>
      <p:pic>
        <p:nvPicPr>
          <p:cNvPr id="8" name="Picture 7" descr="A screen shot of a dog&#10;&#10;Description automatically generated with low confidence">
            <a:extLst>
              <a:ext uri="{FF2B5EF4-FFF2-40B4-BE49-F238E27FC236}">
                <a16:creationId xmlns:a16="http://schemas.microsoft.com/office/drawing/2014/main" id="{CDD2B59E-AB7E-5670-7C2F-EE269F7362B6}"/>
              </a:ext>
            </a:extLst>
          </p:cNvPr>
          <p:cNvPicPr>
            <a:picLocks noChangeAspect="1"/>
          </p:cNvPicPr>
          <p:nvPr/>
        </p:nvPicPr>
        <p:blipFill>
          <a:blip r:embed="rId5"/>
          <a:stretch>
            <a:fillRect/>
          </a:stretch>
        </p:blipFill>
        <p:spPr>
          <a:xfrm>
            <a:off x="3159965" y="3406817"/>
            <a:ext cx="4372561" cy="949306"/>
          </a:xfrm>
          <a:prstGeom prst="rect">
            <a:avLst/>
          </a:prstGeom>
        </p:spPr>
      </p:pic>
      <p:sp>
        <p:nvSpPr>
          <p:cNvPr id="9" name="TextBox 8">
            <a:extLst>
              <a:ext uri="{FF2B5EF4-FFF2-40B4-BE49-F238E27FC236}">
                <a16:creationId xmlns:a16="http://schemas.microsoft.com/office/drawing/2014/main" id="{2A8CDF02-CD52-76B0-D1FF-2B7803EB1A1E}"/>
              </a:ext>
            </a:extLst>
          </p:cNvPr>
          <p:cNvSpPr txBox="1"/>
          <p:nvPr/>
        </p:nvSpPr>
        <p:spPr>
          <a:xfrm>
            <a:off x="1053193" y="4387206"/>
            <a:ext cx="898072" cy="261610"/>
          </a:xfrm>
          <a:prstGeom prst="rect">
            <a:avLst/>
          </a:prstGeom>
          <a:noFill/>
          <a:ln>
            <a:noFill/>
          </a:ln>
        </p:spPr>
        <p:txBody>
          <a:bodyPr wrap="square" rtlCol="0">
            <a:spAutoFit/>
          </a:bodyPr>
          <a:lstStyle/>
          <a:p>
            <a:r>
              <a:rPr lang="en-US" sz="1100" i="1" dirty="0">
                <a:latin typeface="Times New Roman" panose="02020603050405020304" pitchFamily="18" charset="0"/>
                <a:cs typeface="Times New Roman" panose="02020603050405020304" pitchFamily="18" charset="0"/>
              </a:rPr>
              <a:t>Camera Rig</a:t>
            </a:r>
          </a:p>
        </p:txBody>
      </p:sp>
      <p:sp>
        <p:nvSpPr>
          <p:cNvPr id="12" name="TextBox 11">
            <a:extLst>
              <a:ext uri="{FF2B5EF4-FFF2-40B4-BE49-F238E27FC236}">
                <a16:creationId xmlns:a16="http://schemas.microsoft.com/office/drawing/2014/main" id="{215658DD-686A-EBBA-38AE-9963FBF8C52A}"/>
              </a:ext>
            </a:extLst>
          </p:cNvPr>
          <p:cNvSpPr txBox="1"/>
          <p:nvPr/>
        </p:nvSpPr>
        <p:spPr>
          <a:xfrm>
            <a:off x="4667250" y="4390367"/>
            <a:ext cx="1357993" cy="261610"/>
          </a:xfrm>
          <a:prstGeom prst="rect">
            <a:avLst/>
          </a:prstGeom>
          <a:noFill/>
          <a:ln>
            <a:noFill/>
          </a:ln>
        </p:spPr>
        <p:txBody>
          <a:bodyPr wrap="square" rtlCol="0">
            <a:spAutoFit/>
          </a:bodyPr>
          <a:lstStyle/>
          <a:p>
            <a:r>
              <a:rPr lang="en-US" sz="1100" i="1" dirty="0">
                <a:latin typeface="Times New Roman" panose="02020603050405020304" pitchFamily="18" charset="0"/>
                <a:cs typeface="Times New Roman" panose="02020603050405020304" pitchFamily="18" charset="0"/>
              </a:rPr>
              <a:t>Real-Time Results</a:t>
            </a:r>
          </a:p>
        </p:txBody>
      </p:sp>
    </p:spTree>
    <p:extLst>
      <p:ext uri="{BB962C8B-B14F-4D97-AF65-F5344CB8AC3E}">
        <p14:creationId xmlns:p14="http://schemas.microsoft.com/office/powerpoint/2010/main" val="3687102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dirty="0"/>
          </a:p>
        </p:txBody>
      </p:sp>
      <p:sp>
        <p:nvSpPr>
          <p:cNvPr id="2" name="TextBox 1">
            <a:extLst>
              <a:ext uri="{FF2B5EF4-FFF2-40B4-BE49-F238E27FC236}">
                <a16:creationId xmlns:a16="http://schemas.microsoft.com/office/drawing/2014/main" id="{06787E73-379C-47E7-3CD1-B05BB1B07DB4}"/>
              </a:ext>
            </a:extLst>
          </p:cNvPr>
          <p:cNvSpPr txBox="1"/>
          <p:nvPr/>
        </p:nvSpPr>
        <p:spPr>
          <a:xfrm>
            <a:off x="640231" y="734786"/>
            <a:ext cx="628650" cy="644978"/>
          </a:xfrm>
          <a:prstGeom prst="rect">
            <a:avLst/>
          </a:prstGeom>
          <a:solidFill>
            <a:schemeClr val="bg2"/>
          </a:solidFill>
        </p:spPr>
        <p:txBody>
          <a:bodyPr wrap="square" rtlCol="0">
            <a:spAutoFit/>
          </a:bodyPr>
          <a:lstStyle/>
          <a:p>
            <a:endParaRPr lang="en-US" dirty="0"/>
          </a:p>
        </p:txBody>
      </p:sp>
      <p:sp>
        <p:nvSpPr>
          <p:cNvPr id="3" name="Rectangle 2">
            <a:extLst>
              <a:ext uri="{FF2B5EF4-FFF2-40B4-BE49-F238E27FC236}">
                <a16:creationId xmlns:a16="http://schemas.microsoft.com/office/drawing/2014/main" id="{8C7C3965-C1A0-9285-9B84-5FFE3739B05B}"/>
              </a:ext>
            </a:extLst>
          </p:cNvPr>
          <p:cNvSpPr/>
          <p:nvPr/>
        </p:nvSpPr>
        <p:spPr>
          <a:xfrm>
            <a:off x="2506435" y="2217807"/>
            <a:ext cx="4572000" cy="707886"/>
          </a:xfrm>
          <a:prstGeom prst="rect">
            <a:avLst/>
          </a:prstGeom>
        </p:spPr>
        <p:txBody>
          <a:bodyPr>
            <a:spAutoFit/>
          </a:bodyPr>
          <a:lstStyle/>
          <a:p>
            <a:r>
              <a:rPr lang="en-US" sz="4000" dirty="0">
                <a:solidFill>
                  <a:schemeClr val="bg1"/>
                </a:solidFill>
                <a:latin typeface="Times New Roman" panose="02020603050405020304" pitchFamily="18" charset="0"/>
                <a:cs typeface="Times New Roman" panose="02020603050405020304" pitchFamily="18" charset="0"/>
              </a:rPr>
              <a:t>Modeling</a:t>
            </a:r>
          </a:p>
        </p:txBody>
      </p:sp>
    </p:spTree>
    <p:extLst>
      <p:ext uri="{BB962C8B-B14F-4D97-AF65-F5344CB8AC3E}">
        <p14:creationId xmlns:p14="http://schemas.microsoft.com/office/powerpoint/2010/main" val="2560782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261100" y="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Optimization Model</a:t>
            </a:r>
            <a:endParaRPr dirty="0">
              <a:latin typeface="Times New Roman" panose="02020603050405020304" pitchFamily="18" charset="0"/>
              <a:cs typeface="Times New Roman" panose="02020603050405020304" pitchFamily="18" charset="0"/>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5388D04-B544-897A-A8CC-D04708398EE6}"/>
                  </a:ext>
                </a:extLst>
              </p:cNvPr>
              <p:cNvSpPr txBox="1"/>
              <p:nvPr/>
            </p:nvSpPr>
            <p:spPr>
              <a:xfrm>
                <a:off x="365879" y="831671"/>
                <a:ext cx="6854575" cy="76014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Find the model parameters (i.e. the weights of the deep neural network) such that the </a:t>
                </a:r>
                <a:r>
                  <a:rPr lang="en-US" b="1" dirty="0">
                    <a:latin typeface="Times New Roman" panose="02020603050405020304" pitchFamily="18" charset="0"/>
                    <a:cs typeface="Times New Roman" panose="02020603050405020304" pitchFamily="18" charset="0"/>
                  </a:rPr>
                  <a:t> Categorical Cross-Entropy Loss </a:t>
                </a:r>
                <a14:m>
                  <m:oMath xmlns:m="http://schemas.openxmlformats.org/officeDocument/2006/math">
                    <m:r>
                      <a:rPr lang="en-US" b="1" i="0" smtClean="0">
                        <a:latin typeface="Cambria Math" panose="02040503050406030204" pitchFamily="18" charset="0"/>
                        <a:cs typeface="Times New Roman" panose="02020603050405020304" pitchFamily="18" charset="0"/>
                      </a:rPr>
                      <m:t>(</m:t>
                    </m:r>
                    <m:r>
                      <m:rPr>
                        <m:sty m:val="p"/>
                      </m:rPr>
                      <a:rPr lang="en-US" b="0" i="0" smtClean="0">
                        <a:latin typeface="Cambria Math" panose="02040503050406030204" pitchFamily="18" charset="0"/>
                        <a:cs typeface="Times New Roman" panose="02020603050405020304" pitchFamily="18" charset="0"/>
                      </a:rPr>
                      <m:t>cost</m:t>
                    </m:r>
                    <m:r>
                      <a:rPr lang="en-US" b="0" i="0" smtClean="0">
                        <a:latin typeface="Cambria Math" panose="02040503050406030204" pitchFamily="18" charset="0"/>
                        <a:cs typeface="Times New Roman" panose="02020603050405020304" pitchFamily="18" charset="0"/>
                      </a:rPr>
                      <m:t> </m:t>
                    </m:r>
                    <m:r>
                      <m:rPr>
                        <m:sty m:val="p"/>
                      </m:rPr>
                      <a:rPr lang="en-US" b="0" i="0" smtClean="0">
                        <a:latin typeface="Cambria Math" panose="02040503050406030204" pitchFamily="18" charset="0"/>
                        <a:cs typeface="Times New Roman" panose="02020603050405020304" pitchFamily="18" charset="0"/>
                      </a:rPr>
                      <m:t>function</m:t>
                    </m:r>
                    <m:r>
                      <a:rPr lang="en-US" b="0" i="0" smtClean="0">
                        <a:latin typeface="Cambria Math" panose="02040503050406030204" pitchFamily="18" charset="0"/>
                        <a:cs typeface="Times New Roman" panose="02020603050405020304" pitchFamily="18" charset="0"/>
                      </a:rPr>
                      <m:t> </m:t>
                    </m:r>
                    <m:r>
                      <a:rPr lang="en-US" b="1" i="1" smtClean="0">
                        <a:latin typeface="Cambria Math" panose="02040503050406030204" pitchFamily="18" charset="0"/>
                        <a:cs typeface="Times New Roman" panose="02020603050405020304" pitchFamily="18" charset="0"/>
                      </a:rPr>
                      <m:t>𝑱</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𝒘</m:t>
                    </m:r>
                    <m:r>
                      <a:rPr lang="en-US" b="1" i="1" smtClean="0">
                        <a:latin typeface="Cambria Math" panose="02040503050406030204" pitchFamily="18" charset="0"/>
                        <a:cs typeface="Times New Roman" panose="02020603050405020304" pitchFamily="18" charset="0"/>
                      </a:rPr>
                      <m:t>)</m:t>
                    </m:r>
                  </m:oMath>
                </a14:m>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between the True (</a:t>
                </a:r>
                <a14:m>
                  <m:oMath xmlns:m="http://schemas.openxmlformats.org/officeDocument/2006/math">
                    <m:sSub>
                      <m:sSubPr>
                        <m:ctrlPr>
                          <a:rPr lang="en-US" b="1" i="1" smtClean="0">
                            <a:latin typeface="Cambria Math" panose="02040503050406030204" pitchFamily="18" charset="0"/>
                            <a:cs typeface="Times New Roman" panose="02020603050405020304" pitchFamily="18" charset="0"/>
                          </a:rPr>
                        </m:ctrlPr>
                      </m:sSubPr>
                      <m:e>
                        <m:r>
                          <a:rPr lang="en-US" b="1" i="1" smtClean="0">
                            <a:latin typeface="Cambria Math" panose="02040503050406030204" pitchFamily="18" charset="0"/>
                            <a:cs typeface="Times New Roman" panose="02020603050405020304" pitchFamily="18" charset="0"/>
                          </a:rPr>
                          <m:t>𝒚</m:t>
                        </m:r>
                      </m:e>
                      <m:sub>
                        <m:r>
                          <a:rPr lang="en-US" b="1" i="1" smtClean="0">
                            <a:latin typeface="Cambria Math" panose="02040503050406030204" pitchFamily="18" charset="0"/>
                            <a:cs typeface="Times New Roman" panose="02020603050405020304" pitchFamily="18" charset="0"/>
                          </a:rPr>
                          <m:t>𝒊</m:t>
                        </m:r>
                      </m:sub>
                    </m:sSub>
                    <m:r>
                      <a:rPr lang="en-US" b="1"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and Predicted </a:t>
                </a:r>
                <a14:m>
                  <m:oMath xmlns:m="http://schemas.openxmlformats.org/officeDocument/2006/math">
                    <m:d>
                      <m:dPr>
                        <m:ctrlPr>
                          <a:rPr lang="en-US" b="1" i="1" smtClean="0">
                            <a:latin typeface="Cambria Math" panose="02040503050406030204" pitchFamily="18" charset="0"/>
                            <a:cs typeface="Times New Roman" panose="02020603050405020304" pitchFamily="18" charset="0"/>
                          </a:rPr>
                        </m:ctrlPr>
                      </m:dPr>
                      <m:e>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𝒚</m:t>
                                </m:r>
                              </m:e>
                            </m:acc>
                          </m:e>
                          <m:sub>
                            <m:r>
                              <a:rPr lang="en-US" b="1" i="1">
                                <a:latin typeface="Cambria Math" panose="02040503050406030204" pitchFamily="18" charset="0"/>
                              </a:rPr>
                              <m:t>𝒊</m:t>
                            </m:r>
                          </m:sub>
                        </m:sSub>
                      </m:e>
                    </m:d>
                  </m:oMath>
                </a14:m>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pixel-wise probabilities is minimized: </a:t>
                </a:r>
              </a:p>
            </p:txBody>
          </p:sp>
        </mc:Choice>
        <mc:Fallback>
          <p:sp>
            <p:nvSpPr>
              <p:cNvPr id="4" name="TextBox 3">
                <a:extLst>
                  <a:ext uri="{FF2B5EF4-FFF2-40B4-BE49-F238E27FC236}">
                    <a16:creationId xmlns:a16="http://schemas.microsoft.com/office/drawing/2014/main" id="{A5388D04-B544-897A-A8CC-D04708398EE6}"/>
                  </a:ext>
                </a:extLst>
              </p:cNvPr>
              <p:cNvSpPr txBox="1">
                <a:spLocks noRot="1" noChangeAspect="1" noMove="1" noResize="1" noEditPoints="1" noAdjustHandles="1" noChangeArrowheads="1" noChangeShapeType="1" noTextEdit="1"/>
              </p:cNvSpPr>
              <p:nvPr/>
            </p:nvSpPr>
            <p:spPr>
              <a:xfrm>
                <a:off x="365879" y="831671"/>
                <a:ext cx="6854575" cy="760144"/>
              </a:xfrm>
              <a:prstGeom prst="rect">
                <a:avLst/>
              </a:prstGeom>
              <a:blipFill>
                <a:blip r:embed="rId3"/>
                <a:stretch>
                  <a:fillRect l="-185" t="-1639" b="-327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6A69F3-B25C-CFB2-279A-C6C4B274C3E8}"/>
                  </a:ext>
                </a:extLst>
              </p:cNvPr>
              <p:cNvSpPr txBox="1"/>
              <p:nvPr/>
            </p:nvSpPr>
            <p:spPr>
              <a:xfrm>
                <a:off x="1669095" y="1550083"/>
                <a:ext cx="4682719" cy="60580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min</m:t>
                              </m:r>
                            </m:e>
                            <m:lim>
                              <m:r>
                                <a:rPr lang="en-US" b="0" i="1" smtClean="0">
                                  <a:latin typeface="Cambria Math" panose="02040503050406030204" pitchFamily="18" charset="0"/>
                                </a:rPr>
                                <m:t>𝑤</m:t>
                              </m:r>
                            </m:lim>
                          </m:limLow>
                        </m:fName>
                        <m:e>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d>
                                </m:e>
                              </m:fun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1 −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func>
                              <m:r>
                                <a:rPr lang="en-US" b="0" i="1" smtClean="0">
                                  <a:latin typeface="Cambria Math" panose="02040503050406030204" pitchFamily="18" charset="0"/>
                                </a:rPr>
                                <m:t>]</m:t>
                              </m:r>
                            </m:e>
                          </m:nary>
                        </m:e>
                      </m:func>
                    </m:oMath>
                  </m:oMathPara>
                </a14:m>
                <a:endParaRPr lang="en-US"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D56A69F3-B25C-CFB2-279A-C6C4B274C3E8}"/>
                  </a:ext>
                </a:extLst>
              </p:cNvPr>
              <p:cNvSpPr txBox="1">
                <a:spLocks noRot="1" noChangeAspect="1" noMove="1" noResize="1" noEditPoints="1" noAdjustHandles="1" noChangeArrowheads="1" noChangeShapeType="1" noTextEdit="1"/>
              </p:cNvSpPr>
              <p:nvPr/>
            </p:nvSpPr>
            <p:spPr>
              <a:xfrm>
                <a:off x="1669095" y="1550083"/>
                <a:ext cx="4682719" cy="605807"/>
              </a:xfrm>
              <a:prstGeom prst="rect">
                <a:avLst/>
              </a:prstGeom>
              <a:blipFill>
                <a:blip r:embed="rId4"/>
                <a:stretch>
                  <a:fillRect t="-112245" b="-17755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23A85368-B924-A5D0-F60F-2A3880C3AC1C}"/>
              </a:ext>
            </a:extLst>
          </p:cNvPr>
          <p:cNvSpPr txBox="1"/>
          <p:nvPr/>
        </p:nvSpPr>
        <p:spPr>
          <a:xfrm>
            <a:off x="618490" y="2403739"/>
            <a:ext cx="6046319" cy="2462213"/>
          </a:xfrm>
          <a:prstGeom prst="rect">
            <a:avLst/>
          </a:prstGeom>
          <a:noFill/>
        </p:spPr>
        <p:txBody>
          <a:bodyPr wrap="square" rtlCol="0">
            <a:spAutoFit/>
          </a:bodyPr>
          <a:lstStyle/>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1" dirty="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is the number of categories.</a:t>
            </a:r>
          </a:p>
          <a:p>
            <a:pPr marL="285750" indent="-285750">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converts scores to a normalized probability distribution, which is differentiable and well-behaved; it is used to ‘activate’ nodes.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models, this is specified as </a:t>
            </a:r>
            <a:r>
              <a:rPr lang="en-US" b="1" dirty="0">
                <a:latin typeface="Times New Roman" panose="02020603050405020304" pitchFamily="18" charset="0"/>
                <a:cs typeface="Times New Roman" panose="02020603050405020304" pitchFamily="18" charset="0"/>
              </a:rPr>
              <a:t>Sparse Categorical Cross-Entropy Loss</a:t>
            </a:r>
            <a:r>
              <a:rPr lang="en-US" dirty="0">
                <a:latin typeface="Times New Roman" panose="02020603050405020304" pitchFamily="18" charset="0"/>
                <a:cs typeface="Times New Roman" panose="02020603050405020304" pitchFamily="18" charset="0"/>
              </a:rPr>
              <a:t> due to the discretized format of the labels, i.e. [0], [1], or [2] instead of probability distributions – but the optimization processes itself considers it as probability distributions.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network weights are optimized by </a:t>
            </a:r>
            <a:r>
              <a:rPr lang="en-US" b="1" dirty="0">
                <a:latin typeface="Times New Roman" panose="02020603050405020304" pitchFamily="18" charset="0"/>
                <a:cs typeface="Times New Roman" panose="02020603050405020304" pitchFamily="18" charset="0"/>
              </a:rPr>
              <a:t>backpropagating</a:t>
            </a:r>
            <a:r>
              <a:rPr lang="en-US" dirty="0">
                <a:latin typeface="Times New Roman" panose="02020603050405020304" pitchFamily="18" charset="0"/>
                <a:cs typeface="Times New Roman" panose="02020603050405020304" pitchFamily="18" charset="0"/>
              </a:rPr>
              <a:t> the gradient of the loss.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Unconstrained problem</a:t>
            </a:r>
            <a:r>
              <a:rPr lang="en-US" dirty="0">
                <a:latin typeface="Times New Roman" panose="02020603050405020304" pitchFamily="18" charset="0"/>
                <a:cs typeface="Times New Roman" panose="02020603050405020304" pitchFamily="18" charset="0"/>
              </a:rPr>
              <a:t>; many local minima and parameter configurations!</a:t>
            </a:r>
            <a:endParaRPr lang="en-US"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DD3E190-E706-9767-B339-E948AAA26BB3}"/>
              </a:ext>
            </a:extLst>
          </p:cNvPr>
          <p:cNvSpPr txBox="1"/>
          <p:nvPr/>
        </p:nvSpPr>
        <p:spPr>
          <a:xfrm>
            <a:off x="365879" y="2155890"/>
            <a:ext cx="6335485"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where probabilities are configured with the </a:t>
            </a:r>
            <a:r>
              <a:rPr lang="en-US" b="1" dirty="0" err="1">
                <a:latin typeface="Times New Roman" panose="02020603050405020304" pitchFamily="18" charset="0"/>
                <a:cs typeface="Times New Roman" panose="02020603050405020304" pitchFamily="18" charset="0"/>
              </a:rPr>
              <a:t>Softmax</a:t>
            </a:r>
            <a:r>
              <a:rPr lang="en-US" b="1" dirty="0">
                <a:latin typeface="Times New Roman" panose="02020603050405020304" pitchFamily="18" charset="0"/>
                <a:cs typeface="Times New Roman" panose="02020603050405020304" pitchFamily="18" charset="0"/>
              </a:rPr>
              <a:t> Activation Function</a:t>
            </a:r>
            <a:r>
              <a:rPr lang="en-US" dirty="0">
                <a:latin typeface="Times New Roman" panose="02020603050405020304" pitchFamily="18" charset="0"/>
                <a:cs typeface="Times New Roman" panose="02020603050405020304" pitchFamily="18" charset="0"/>
              </a:rPr>
              <a:t>: </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4354761E-E943-D002-9DEB-E4AD739ED585}"/>
                  </a:ext>
                </a:extLst>
              </p:cNvPr>
              <p:cNvSpPr txBox="1"/>
              <p:nvPr/>
            </p:nvSpPr>
            <p:spPr>
              <a:xfrm>
                <a:off x="5971720" y="2097851"/>
                <a:ext cx="1050480" cy="356893"/>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up>
                        </m:sSup>
                      </m:num>
                      <m:den>
                        <m:nary>
                          <m:naryPr>
                            <m:chr m:val="∑"/>
                            <m:subHide m:val="on"/>
                            <m:supHide m:val="on"/>
                            <m:ctrlPr>
                              <a:rPr lang="en-US" b="0" i="1" smtClean="0">
                                <a:latin typeface="Cambria Math" panose="02040503050406030204" pitchFamily="18" charset="0"/>
                              </a:rPr>
                            </m:ctrlPr>
                          </m:naryPr>
                          <m:sub/>
                          <m:sup/>
                          <m:e>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up>
                            </m:sSup>
                          </m:e>
                        </m:nary>
                      </m:den>
                    </m:f>
                  </m:oMath>
                </a14:m>
                <a:r>
                  <a:rPr lang="en-US" dirty="0"/>
                  <a:t> </a:t>
                </a:r>
              </a:p>
            </p:txBody>
          </p:sp>
        </mc:Choice>
        <mc:Fallback>
          <p:sp>
            <p:nvSpPr>
              <p:cNvPr id="10" name="TextBox 9">
                <a:extLst>
                  <a:ext uri="{FF2B5EF4-FFF2-40B4-BE49-F238E27FC236}">
                    <a16:creationId xmlns:a16="http://schemas.microsoft.com/office/drawing/2014/main" id="{4354761E-E943-D002-9DEB-E4AD739ED585}"/>
                  </a:ext>
                </a:extLst>
              </p:cNvPr>
              <p:cNvSpPr txBox="1">
                <a:spLocks noRot="1" noChangeAspect="1" noMove="1" noResize="1" noEditPoints="1" noAdjustHandles="1" noChangeArrowheads="1" noChangeShapeType="1" noTextEdit="1"/>
              </p:cNvSpPr>
              <p:nvPr/>
            </p:nvSpPr>
            <p:spPr>
              <a:xfrm>
                <a:off x="5971720" y="2097851"/>
                <a:ext cx="1050480" cy="356893"/>
              </a:xfrm>
              <a:prstGeom prst="rect">
                <a:avLst/>
              </a:prstGeom>
              <a:blipFill>
                <a:blip r:embed="rId5"/>
                <a:stretch>
                  <a:fillRect l="-6024" t="-13793" b="-110345"/>
                </a:stretch>
              </a:blipFill>
            </p:spPr>
            <p:txBody>
              <a:bodyPr/>
              <a:lstStyle/>
              <a:p>
                <a:r>
                  <a:rPr lang="en-US">
                    <a:noFill/>
                  </a:rPr>
                  <a:t> </a:t>
                </a:r>
              </a:p>
            </p:txBody>
          </p:sp>
        </mc:Fallback>
      </mc:AlternateContent>
    </p:spTree>
    <p:extLst>
      <p:ext uri="{BB962C8B-B14F-4D97-AF65-F5344CB8AC3E}">
        <p14:creationId xmlns:p14="http://schemas.microsoft.com/office/powerpoint/2010/main" val="4261832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288671" y="-108948"/>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Proposed Solution (I)</a:t>
            </a:r>
            <a:endParaRPr dirty="0">
              <a:latin typeface="Times New Roman" panose="02020603050405020304" pitchFamily="18" charset="0"/>
              <a:cs typeface="Times New Roman" panose="02020603050405020304" pitchFamily="18" charset="0"/>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5" name="TextBox 4">
            <a:extLst>
              <a:ext uri="{FF2B5EF4-FFF2-40B4-BE49-F238E27FC236}">
                <a16:creationId xmlns:a16="http://schemas.microsoft.com/office/drawing/2014/main" id="{C1433F60-4AC5-394E-F4D0-217E96114A89}"/>
              </a:ext>
            </a:extLst>
          </p:cNvPr>
          <p:cNvSpPr txBox="1"/>
          <p:nvPr/>
        </p:nvSpPr>
        <p:spPr>
          <a:xfrm>
            <a:off x="288671" y="666242"/>
            <a:ext cx="7731736" cy="5232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Based on its success in biomedical Semantic Segmentation tasks, I implemented the standard </a:t>
            </a:r>
            <a:r>
              <a:rPr lang="en-US" b="1" dirty="0">
                <a:latin typeface="Times New Roman" panose="02020603050405020304" pitchFamily="18" charset="0"/>
                <a:cs typeface="Times New Roman" panose="02020603050405020304" pitchFamily="18" charset="0"/>
              </a:rPr>
              <a:t>U-Net Convolutional Neural Network </a:t>
            </a:r>
            <a:r>
              <a:rPr lang="en-US" dirty="0">
                <a:latin typeface="Times New Roman" panose="02020603050405020304" pitchFamily="18" charset="0"/>
                <a:cs typeface="Times New Roman" panose="02020603050405020304" pitchFamily="18" charset="0"/>
              </a:rPr>
              <a:t>and a simplified </a:t>
            </a:r>
            <a:r>
              <a:rPr lang="en-US" b="1" dirty="0">
                <a:latin typeface="Times New Roman" panose="02020603050405020304" pitchFamily="18" charset="0"/>
                <a:cs typeface="Times New Roman" panose="02020603050405020304" pitchFamily="18" charset="0"/>
              </a:rPr>
              <a:t>Attention U-Net Convolutional Neural Network</a:t>
            </a:r>
            <a:r>
              <a:rPr lang="en-US" dirty="0">
                <a:latin typeface="Times New Roman" panose="02020603050405020304" pitchFamily="18" charset="0"/>
                <a:cs typeface="Times New Roman" panose="02020603050405020304" pitchFamily="18" charset="0"/>
              </a:rPr>
              <a:t>.</a:t>
            </a:r>
          </a:p>
        </p:txBody>
      </p:sp>
      <p:pic>
        <p:nvPicPr>
          <p:cNvPr id="4098" name="Picture 2" descr="U-Net: Convolutional Networks for Biomedical Image Segmentation">
            <a:extLst>
              <a:ext uri="{FF2B5EF4-FFF2-40B4-BE49-F238E27FC236}">
                <a16:creationId xmlns:a16="http://schemas.microsoft.com/office/drawing/2014/main" id="{BCE4D638-36F5-6B09-0F50-FA6090DB1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899" y="1368092"/>
            <a:ext cx="2119298" cy="141199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5FC1852-486B-759A-AD26-33DEE4D5A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539" y="1337896"/>
            <a:ext cx="3041215" cy="141199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9D4813B-7B42-086F-2432-2D893A612A31}"/>
              </a:ext>
            </a:extLst>
          </p:cNvPr>
          <p:cNvSpPr txBox="1"/>
          <p:nvPr/>
        </p:nvSpPr>
        <p:spPr>
          <a:xfrm>
            <a:off x="519387" y="2904329"/>
            <a:ext cx="2703889" cy="1785104"/>
          </a:xfrm>
          <a:prstGeom prst="rect">
            <a:avLst/>
          </a:prstGeom>
          <a:noFill/>
          <a:ln>
            <a:noFill/>
          </a:ln>
        </p:spPr>
        <p:txBody>
          <a:bodyPr wrap="square" rtlCol="0">
            <a:spAutoFit/>
          </a:bodyPr>
          <a:lstStyle/>
          <a:p>
            <a:pPr algn="ctr"/>
            <a:r>
              <a:rPr lang="en-US" sz="1050" b="1" dirty="0">
                <a:solidFill>
                  <a:schemeClr val="accent6"/>
                </a:solidFill>
                <a:latin typeface="Times New Roman" panose="02020603050405020304" pitchFamily="18" charset="0"/>
                <a:cs typeface="Times New Roman" panose="02020603050405020304" pitchFamily="18" charset="0"/>
              </a:rPr>
              <a:t>U-NET CNN</a:t>
            </a:r>
          </a:p>
          <a:p>
            <a:pPr algn="ctr"/>
            <a:r>
              <a:rPr lang="en-US" sz="800" dirty="0">
                <a:solidFill>
                  <a:schemeClr val="accent6"/>
                </a:solidFill>
                <a:latin typeface="Times New Roman" panose="02020603050405020304" pitchFamily="18" charset="0"/>
                <a:cs typeface="Times New Roman" panose="02020603050405020304" pitchFamily="18" charset="0"/>
                <a:hlinkClick r:id="rId5"/>
              </a:rPr>
              <a:t>https://lmb.informatik.uni-freiburg.de/people/ronneber/u-net/</a:t>
            </a:r>
            <a:endParaRPr lang="en-US" sz="800" dirty="0">
              <a:solidFill>
                <a:schemeClr val="accent6"/>
              </a:solidFill>
              <a:latin typeface="Times New Roman" panose="02020603050405020304" pitchFamily="18" charset="0"/>
              <a:cs typeface="Times New Roman" panose="02020603050405020304" pitchFamily="18" charset="0"/>
            </a:endParaRPr>
          </a:p>
          <a:p>
            <a:pPr algn="ctr"/>
            <a:endParaRPr lang="en-US" sz="700" b="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Builds on standard CNN architecture</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Contracting (</a:t>
            </a:r>
            <a:r>
              <a:rPr lang="en-US" sz="900" dirty="0" err="1">
                <a:latin typeface="Times New Roman" panose="02020603050405020304" pitchFamily="18" charset="0"/>
                <a:cs typeface="Times New Roman" panose="02020603050405020304" pitchFamily="18" charset="0"/>
              </a:rPr>
              <a:t>downsampling</a:t>
            </a:r>
            <a:r>
              <a:rPr lang="en-US" sz="900" dirty="0">
                <a:latin typeface="Times New Roman" panose="02020603050405020304" pitchFamily="18" charset="0"/>
                <a:cs typeface="Times New Roman" panose="02020603050405020304" pitchFamily="18" charset="0"/>
              </a:rPr>
              <a:t>) path to capture context</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Expanding (</a:t>
            </a:r>
            <a:r>
              <a:rPr lang="en-US" sz="900" dirty="0" err="1">
                <a:latin typeface="Times New Roman" panose="02020603050405020304" pitchFamily="18" charset="0"/>
                <a:cs typeface="Times New Roman" panose="02020603050405020304" pitchFamily="18" charset="0"/>
              </a:rPr>
              <a:t>upsampling</a:t>
            </a:r>
            <a:r>
              <a:rPr lang="en-US" sz="900" dirty="0">
                <a:latin typeface="Times New Roman" panose="02020603050405020304" pitchFamily="18" charset="0"/>
                <a:cs typeface="Times New Roman" panose="02020603050405020304" pitchFamily="18" charset="0"/>
              </a:rPr>
              <a:t>) path to localize precisely </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Propagates context of feature channels to higher-resolution layers (creates the U-shaped architecture)</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No fully-connected layers</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Effectively trained on smaller datasets</a:t>
            </a:r>
          </a:p>
        </p:txBody>
      </p:sp>
      <p:sp>
        <p:nvSpPr>
          <p:cNvPr id="14" name="TextBox 13">
            <a:extLst>
              <a:ext uri="{FF2B5EF4-FFF2-40B4-BE49-F238E27FC236}">
                <a16:creationId xmlns:a16="http://schemas.microsoft.com/office/drawing/2014/main" id="{3F398B33-E707-3A54-3C4C-2DD61A8C734C}"/>
              </a:ext>
            </a:extLst>
          </p:cNvPr>
          <p:cNvSpPr txBox="1"/>
          <p:nvPr/>
        </p:nvSpPr>
        <p:spPr>
          <a:xfrm>
            <a:off x="4448601" y="2908375"/>
            <a:ext cx="2601170" cy="1854354"/>
          </a:xfrm>
          <a:prstGeom prst="rect">
            <a:avLst/>
          </a:prstGeom>
          <a:noFill/>
          <a:ln>
            <a:noFill/>
          </a:ln>
        </p:spPr>
        <p:txBody>
          <a:bodyPr wrap="square" rtlCol="0">
            <a:spAutoFit/>
          </a:bodyPr>
          <a:lstStyle/>
          <a:p>
            <a:pPr algn="ctr"/>
            <a:r>
              <a:rPr lang="en-US" sz="1050" b="1" dirty="0">
                <a:latin typeface="Times New Roman" panose="02020603050405020304" pitchFamily="18" charset="0"/>
                <a:cs typeface="Times New Roman" panose="02020603050405020304" pitchFamily="18" charset="0"/>
              </a:rPr>
              <a:t>ATTENTION U-NET CNN</a:t>
            </a:r>
          </a:p>
          <a:p>
            <a:pPr algn="ctr"/>
            <a:r>
              <a:rPr lang="en-US" sz="700" dirty="0">
                <a:latin typeface="Times New Roman" panose="02020603050405020304" pitchFamily="18" charset="0"/>
                <a:cs typeface="Times New Roman" panose="02020603050405020304" pitchFamily="18" charset="0"/>
                <a:hlinkClick r:id="rId6"/>
              </a:rPr>
              <a:t>https://arxiv.org/pdf/1804.03999.pdf</a:t>
            </a:r>
            <a:r>
              <a:rPr lang="en-US" sz="700" dirty="0">
                <a:latin typeface="Times New Roman" panose="02020603050405020304" pitchFamily="18" charset="0"/>
                <a:cs typeface="Times New Roman" panose="02020603050405020304" pitchFamily="18" charset="0"/>
              </a:rPr>
              <a:t> </a:t>
            </a:r>
          </a:p>
          <a:p>
            <a:pPr algn="ctr"/>
            <a:endParaRPr lang="en-US" sz="7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Uses U-Net CNN as backbone</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Contracting path maintained</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Attention mechanisms are added into the skip connections in Expanding path to put more weight on relevant features</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Attention highlights relevant activations during training</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Here, Soft Attention is used because it is differentiable and thus can be trained with backpropagation</a:t>
            </a:r>
          </a:p>
        </p:txBody>
      </p:sp>
      <p:sp>
        <p:nvSpPr>
          <p:cNvPr id="6" name="Rectangle 5">
            <a:extLst>
              <a:ext uri="{FF2B5EF4-FFF2-40B4-BE49-F238E27FC236}">
                <a16:creationId xmlns:a16="http://schemas.microsoft.com/office/drawing/2014/main" id="{135B04C0-2D42-CA01-1235-1F13822B6CDF}"/>
              </a:ext>
            </a:extLst>
          </p:cNvPr>
          <p:cNvSpPr/>
          <p:nvPr/>
        </p:nvSpPr>
        <p:spPr>
          <a:xfrm>
            <a:off x="365881" y="1282385"/>
            <a:ext cx="3277335" cy="3543642"/>
          </a:xfrm>
          <a:prstGeom prst="rect">
            <a:avLst/>
          </a:prstGeom>
          <a:no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6CE6AB4-46F7-A0D3-3993-C5652263BF03}"/>
              </a:ext>
            </a:extLst>
          </p:cNvPr>
          <p:cNvSpPr/>
          <p:nvPr/>
        </p:nvSpPr>
        <p:spPr>
          <a:xfrm>
            <a:off x="3987414" y="1279393"/>
            <a:ext cx="3385635" cy="3543642"/>
          </a:xfrm>
          <a:prstGeom prst="rect">
            <a:avLst/>
          </a:prstGeom>
          <a:no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8908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221334" y="-56736"/>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Proposed Solution (II)</a:t>
            </a:r>
            <a:endParaRPr dirty="0">
              <a:latin typeface="Times New Roman" panose="02020603050405020304" pitchFamily="18" charset="0"/>
              <a:cs typeface="Times New Roman" panose="02020603050405020304" pitchFamily="18" charset="0"/>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3" name="TextBox 2">
            <a:extLst>
              <a:ext uri="{FF2B5EF4-FFF2-40B4-BE49-F238E27FC236}">
                <a16:creationId xmlns:a16="http://schemas.microsoft.com/office/drawing/2014/main" id="{DF4A9640-238A-44D1-20AF-F0E6DE6860A6}"/>
              </a:ext>
            </a:extLst>
          </p:cNvPr>
          <p:cNvSpPr txBox="1"/>
          <p:nvPr/>
        </p:nvSpPr>
        <p:spPr>
          <a:xfrm>
            <a:off x="345851" y="2403133"/>
            <a:ext cx="2357965" cy="2377574"/>
          </a:xfrm>
          <a:prstGeom prst="rect">
            <a:avLst/>
          </a:prstGeom>
          <a:noFill/>
          <a:ln>
            <a:solidFill>
              <a:schemeClr val="accent6"/>
            </a:solidFill>
          </a:ln>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RMSPROP</a:t>
            </a:r>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pPr marL="285750" indent="-285750">
              <a:buFont typeface="Arial" panose="020B0604020202020204" pitchFamily="34" charset="0"/>
              <a:buChar char="•"/>
            </a:pPr>
            <a:endParaRPr lang="en-US" sz="105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‘Root Mean Square Propagation’</a:t>
            </a:r>
          </a:p>
          <a:p>
            <a:pPr marL="285750" indent="-285750">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Decays the denominator in addition to the numerator the learning rate coefficient to avoid learning rate decay issue</a:t>
            </a:r>
          </a:p>
        </p:txBody>
      </p:sp>
      <p:sp>
        <p:nvSpPr>
          <p:cNvPr id="7" name="TextBox 6">
            <a:extLst>
              <a:ext uri="{FF2B5EF4-FFF2-40B4-BE49-F238E27FC236}">
                <a16:creationId xmlns:a16="http://schemas.microsoft.com/office/drawing/2014/main" id="{964ACBA7-E6DB-6A4D-50F1-4392DF649C3B}"/>
              </a:ext>
            </a:extLst>
          </p:cNvPr>
          <p:cNvSpPr txBox="1"/>
          <p:nvPr/>
        </p:nvSpPr>
        <p:spPr>
          <a:xfrm>
            <a:off x="2707669" y="2403133"/>
            <a:ext cx="2140553" cy="2377574"/>
          </a:xfrm>
          <a:prstGeom prst="rect">
            <a:avLst/>
          </a:prstGeom>
          <a:noFill/>
          <a:ln>
            <a:solidFill>
              <a:schemeClr val="accent6"/>
            </a:solidFill>
          </a:ln>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ADAM</a:t>
            </a:r>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‘Adaptive Moment Estimation’</a:t>
            </a:r>
          </a:p>
          <a:p>
            <a:pPr marL="285750" indent="-285750">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Combines </a:t>
            </a:r>
            <a:r>
              <a:rPr lang="en-US" sz="1050" dirty="0" err="1">
                <a:latin typeface="Times New Roman" panose="02020603050405020304" pitchFamily="18" charset="0"/>
                <a:cs typeface="Times New Roman" panose="02020603050405020304" pitchFamily="18" charset="0"/>
              </a:rPr>
              <a:t>RMSProp</a:t>
            </a:r>
            <a:r>
              <a:rPr lang="en-US" sz="1050" dirty="0">
                <a:latin typeface="Times New Roman" panose="02020603050405020304" pitchFamily="18" charset="0"/>
                <a:cs typeface="Times New Roman" panose="02020603050405020304" pitchFamily="18" charset="0"/>
              </a:rPr>
              <a:t> and </a:t>
            </a:r>
            <a:r>
              <a:rPr lang="en-US" sz="1050" dirty="0" err="1">
                <a:latin typeface="Times New Roman" panose="02020603050405020304" pitchFamily="18" charset="0"/>
                <a:cs typeface="Times New Roman" panose="02020603050405020304" pitchFamily="18" charset="0"/>
              </a:rPr>
              <a:t>Adagrad</a:t>
            </a:r>
            <a:r>
              <a:rPr lang="en-US" sz="1050" dirty="0">
                <a:latin typeface="Times New Roman" panose="02020603050405020304" pitchFamily="18" charset="0"/>
                <a:cs typeface="Times New Roman" panose="02020603050405020304" pitchFamily="18" charset="0"/>
              </a:rPr>
              <a:t> intuition</a:t>
            </a:r>
          </a:p>
          <a:p>
            <a:pPr marL="285750" indent="-285750">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Uses a cumulative history of gradients</a:t>
            </a:r>
          </a:p>
        </p:txBody>
      </p:sp>
      <p:sp>
        <p:nvSpPr>
          <p:cNvPr id="8" name="TextBox 7">
            <a:extLst>
              <a:ext uri="{FF2B5EF4-FFF2-40B4-BE49-F238E27FC236}">
                <a16:creationId xmlns:a16="http://schemas.microsoft.com/office/drawing/2014/main" id="{B6A508A6-FDCD-75CB-D23C-554E6E6BBFD6}"/>
              </a:ext>
            </a:extLst>
          </p:cNvPr>
          <p:cNvSpPr txBox="1"/>
          <p:nvPr/>
        </p:nvSpPr>
        <p:spPr>
          <a:xfrm>
            <a:off x="4855928" y="2403133"/>
            <a:ext cx="2604407" cy="2377574"/>
          </a:xfrm>
          <a:prstGeom prst="rect">
            <a:avLst/>
          </a:prstGeom>
          <a:noFill/>
          <a:ln>
            <a:solidFill>
              <a:schemeClr val="accent6"/>
            </a:solidFill>
          </a:ln>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ADAGRAD</a:t>
            </a:r>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‘Adaptive Gradient Algorithm’</a:t>
            </a:r>
          </a:p>
          <a:p>
            <a:pPr marL="285750" indent="-285750">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Decays learning rate for parameters proportionally to their update frequency</a:t>
            </a:r>
          </a:p>
          <a:p>
            <a:pPr marL="285750" indent="-285750">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Converges fast with sparse features</a:t>
            </a:r>
          </a:p>
          <a:p>
            <a:endParaRPr lang="en-US" sz="105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A9B00D4-913D-72D2-212E-E43372CBC536}"/>
              </a:ext>
            </a:extLst>
          </p:cNvPr>
          <p:cNvSpPr/>
          <p:nvPr/>
        </p:nvSpPr>
        <p:spPr>
          <a:xfrm>
            <a:off x="221334" y="722227"/>
            <a:ext cx="7347417" cy="1600438"/>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Optimizers are used to tune the parameters </a:t>
            </a:r>
            <a:r>
              <a:rPr lang="en-US" sz="1200" b="1" i="1" dirty="0">
                <a:latin typeface="Times New Roman" panose="02020603050405020304" pitchFamily="18" charset="0"/>
                <a:cs typeface="Times New Roman" panose="02020603050405020304" pitchFamily="18" charset="0"/>
              </a:rPr>
              <a:t>w</a:t>
            </a:r>
            <a:r>
              <a:rPr lang="en-US" sz="1200" dirty="0">
                <a:latin typeface="Times New Roman" panose="02020603050405020304" pitchFamily="18" charset="0"/>
                <a:cs typeface="Times New Roman" panose="02020603050405020304" pitchFamily="18" charset="0"/>
              </a:rPr>
              <a:t> of the networks to minimize the cost </a:t>
            </a:r>
            <a:r>
              <a:rPr lang="en-US" sz="1200" b="1" i="1" dirty="0">
                <a:latin typeface="Times New Roman" panose="02020603050405020304" pitchFamily="18" charset="0"/>
                <a:cs typeface="Times New Roman" panose="02020603050405020304" pitchFamily="18" charset="0"/>
              </a:rPr>
              <a:t>J(w)</a:t>
            </a:r>
            <a:r>
              <a:rPr lang="en-US" sz="1200" dirty="0">
                <a:latin typeface="Times New Roman" panose="02020603050405020304" pitchFamily="18" charset="0"/>
                <a:cs typeface="Times New Roman" panose="02020603050405020304" pitchFamily="18" charset="0"/>
              </a:rPr>
              <a:t>. Algorithms such as Gradient Descent are standard but require manually tuning the learning rate, which can be tedious for training deep networks. Adaptive Optimizers build on Stochastic Gradient Descent to alleviate this burden. These help to get a stable numerical solution and are conveniently provided in the machine learning frameworks. </a:t>
            </a:r>
          </a:p>
          <a:p>
            <a:endParaRPr lang="en-US" sz="1200" b="1"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This problem is hypothetically </a:t>
            </a:r>
            <a:r>
              <a:rPr lang="en-US" sz="1200" b="1" dirty="0">
                <a:latin typeface="Times New Roman" panose="02020603050405020304" pitchFamily="18" charset="0"/>
                <a:cs typeface="Times New Roman" panose="02020603050405020304" pitchFamily="18" charset="0"/>
              </a:rPr>
              <a:t>non-convex </a:t>
            </a:r>
            <a:r>
              <a:rPr lang="en-US" sz="1200" dirty="0">
                <a:latin typeface="Times New Roman" panose="02020603050405020304" pitchFamily="18" charset="0"/>
                <a:cs typeface="Times New Roman" panose="02020603050405020304" pitchFamily="18" charset="0"/>
              </a:rPr>
              <a:t>given the weights, but could be convex. </a:t>
            </a:r>
          </a:p>
          <a:p>
            <a:endParaRPr lang="en-US" sz="1200" b="1"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 trained both architectures, compiling using three different Adaptive Optimizers:</a:t>
            </a:r>
          </a:p>
        </p:txBody>
      </p:sp>
      <p:pic>
        <p:nvPicPr>
          <p:cNvPr id="6" name="Picture 5" descr="Diagram&#10;&#10;Description automatically generated">
            <a:extLst>
              <a:ext uri="{FF2B5EF4-FFF2-40B4-BE49-F238E27FC236}">
                <a16:creationId xmlns:a16="http://schemas.microsoft.com/office/drawing/2014/main" id="{6D519C39-DEC2-A78B-C1AA-F85655C36ADA}"/>
              </a:ext>
            </a:extLst>
          </p:cNvPr>
          <p:cNvPicPr>
            <a:picLocks noChangeAspect="1"/>
          </p:cNvPicPr>
          <p:nvPr/>
        </p:nvPicPr>
        <p:blipFill>
          <a:blip r:embed="rId3"/>
          <a:stretch>
            <a:fillRect/>
          </a:stretch>
        </p:blipFill>
        <p:spPr>
          <a:xfrm>
            <a:off x="5412459" y="2765758"/>
            <a:ext cx="1491344" cy="1134262"/>
          </a:xfrm>
          <a:prstGeom prst="rect">
            <a:avLst/>
          </a:prstGeom>
        </p:spPr>
      </p:pic>
      <p:pic>
        <p:nvPicPr>
          <p:cNvPr id="10" name="Picture 9" descr="Text, letter&#10;&#10;Description automatically generated">
            <a:extLst>
              <a:ext uri="{FF2B5EF4-FFF2-40B4-BE49-F238E27FC236}">
                <a16:creationId xmlns:a16="http://schemas.microsoft.com/office/drawing/2014/main" id="{CA2908A7-4390-16EF-D782-59F989AC50EC}"/>
              </a:ext>
            </a:extLst>
          </p:cNvPr>
          <p:cNvPicPr>
            <a:picLocks noChangeAspect="1"/>
          </p:cNvPicPr>
          <p:nvPr/>
        </p:nvPicPr>
        <p:blipFill>
          <a:blip r:embed="rId4"/>
          <a:stretch>
            <a:fillRect/>
          </a:stretch>
        </p:blipFill>
        <p:spPr>
          <a:xfrm>
            <a:off x="2935519" y="2765758"/>
            <a:ext cx="1826078" cy="1049024"/>
          </a:xfrm>
          <a:prstGeom prst="rect">
            <a:avLst/>
          </a:prstGeom>
        </p:spPr>
      </p:pic>
      <p:pic>
        <p:nvPicPr>
          <p:cNvPr id="12" name="Picture 11" descr="Text, letter&#10;&#10;Description automatically generated">
            <a:extLst>
              <a:ext uri="{FF2B5EF4-FFF2-40B4-BE49-F238E27FC236}">
                <a16:creationId xmlns:a16="http://schemas.microsoft.com/office/drawing/2014/main" id="{3CF95756-3A1C-B6DC-9B49-F5542DE2ADA8}"/>
              </a:ext>
            </a:extLst>
          </p:cNvPr>
          <p:cNvPicPr>
            <a:picLocks noChangeAspect="1"/>
          </p:cNvPicPr>
          <p:nvPr/>
        </p:nvPicPr>
        <p:blipFill>
          <a:blip r:embed="rId5"/>
          <a:stretch>
            <a:fillRect/>
          </a:stretch>
        </p:blipFill>
        <p:spPr>
          <a:xfrm>
            <a:off x="726095" y="2765758"/>
            <a:ext cx="1826081" cy="1049025"/>
          </a:xfrm>
          <a:prstGeom prst="rect">
            <a:avLst/>
          </a:prstGeom>
        </p:spPr>
      </p:pic>
    </p:spTree>
    <p:extLst>
      <p:ext uri="{BB962C8B-B14F-4D97-AF65-F5344CB8AC3E}">
        <p14:creationId xmlns:p14="http://schemas.microsoft.com/office/powerpoint/2010/main" val="150446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dirty="0"/>
          </a:p>
        </p:txBody>
      </p:sp>
      <p:sp>
        <p:nvSpPr>
          <p:cNvPr id="2" name="TextBox 1">
            <a:extLst>
              <a:ext uri="{FF2B5EF4-FFF2-40B4-BE49-F238E27FC236}">
                <a16:creationId xmlns:a16="http://schemas.microsoft.com/office/drawing/2014/main" id="{06787E73-379C-47E7-3CD1-B05BB1B07DB4}"/>
              </a:ext>
            </a:extLst>
          </p:cNvPr>
          <p:cNvSpPr txBox="1"/>
          <p:nvPr/>
        </p:nvSpPr>
        <p:spPr>
          <a:xfrm>
            <a:off x="640231" y="734786"/>
            <a:ext cx="628650" cy="644978"/>
          </a:xfrm>
          <a:prstGeom prst="rect">
            <a:avLst/>
          </a:prstGeom>
          <a:solidFill>
            <a:schemeClr val="bg2"/>
          </a:solidFill>
        </p:spPr>
        <p:txBody>
          <a:bodyPr wrap="square" rtlCol="0">
            <a:spAutoFit/>
          </a:bodyPr>
          <a:lstStyle/>
          <a:p>
            <a:endParaRPr lang="en-US" dirty="0"/>
          </a:p>
        </p:txBody>
      </p:sp>
      <p:sp>
        <p:nvSpPr>
          <p:cNvPr id="3" name="Rectangle 2">
            <a:extLst>
              <a:ext uri="{FF2B5EF4-FFF2-40B4-BE49-F238E27FC236}">
                <a16:creationId xmlns:a16="http://schemas.microsoft.com/office/drawing/2014/main" id="{8C7C3965-C1A0-9285-9B84-5FFE3739B05B}"/>
              </a:ext>
            </a:extLst>
          </p:cNvPr>
          <p:cNvSpPr/>
          <p:nvPr/>
        </p:nvSpPr>
        <p:spPr>
          <a:xfrm>
            <a:off x="2661557" y="2217807"/>
            <a:ext cx="4572000" cy="707886"/>
          </a:xfrm>
          <a:prstGeom prst="rect">
            <a:avLst/>
          </a:prstGeom>
        </p:spPr>
        <p:txBody>
          <a:bodyPr>
            <a:spAutoFit/>
          </a:bodyPr>
          <a:lstStyle/>
          <a:p>
            <a:r>
              <a:rPr lang="en-US" sz="4000" dirty="0">
                <a:solidFill>
                  <a:schemeClr val="bg1"/>
                </a:solidFill>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279509435"/>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1626</Words>
  <Application>Microsoft Macintosh PowerPoint</Application>
  <PresentationFormat>On-screen Show (16:9)</PresentationFormat>
  <Paragraphs>169</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Cambria Math</vt:lpstr>
      <vt:lpstr>Arial</vt:lpstr>
      <vt:lpstr>Dosis ExtraLight</vt:lpstr>
      <vt:lpstr>Titillium Web Light</vt:lpstr>
      <vt:lpstr>Dosis</vt:lpstr>
      <vt:lpstr>Times New Roman</vt:lpstr>
      <vt:lpstr>Mowbray template</vt:lpstr>
      <vt:lpstr>Prototyping a Privacy-Conscious  Pet Monitoring System </vt:lpstr>
      <vt:lpstr>PowerPoint Presentation</vt:lpstr>
      <vt:lpstr>Project Description </vt:lpstr>
      <vt:lpstr>Previous Work</vt:lpstr>
      <vt:lpstr>PowerPoint Presentation</vt:lpstr>
      <vt:lpstr>Optimization Model</vt:lpstr>
      <vt:lpstr>Proposed Solution (I)</vt:lpstr>
      <vt:lpstr>Proposed Solution (II)</vt:lpstr>
      <vt:lpstr>PowerPoint Presentation</vt:lpstr>
      <vt:lpstr>Optimization Behavior</vt:lpstr>
      <vt:lpstr>Validation (I)</vt:lpstr>
      <vt:lpstr>Validation (II)</vt:lpstr>
      <vt:lpstr>Simulation (I)</vt:lpstr>
      <vt:lpstr>Simulation (II)</vt:lpstr>
      <vt:lpstr>PowerPoint Presentation</vt:lpstr>
      <vt:lpstr>Key Insights</vt:lpstr>
      <vt:lpstr>Major Conclusions</vt:lpstr>
      <vt:lpstr>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Prototyping a Privacy-Conscious  Pet Monitoring System </dc:title>
  <cp:lastModifiedBy>Allison Aprile</cp:lastModifiedBy>
  <cp:revision>13</cp:revision>
  <dcterms:modified xsi:type="dcterms:W3CDTF">2022-05-16T03:35:37Z</dcterms:modified>
</cp:coreProperties>
</file>