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2" r:id="rId13"/>
    <p:sldId id="264" r:id="rId14"/>
    <p:sldId id="265" r:id="rId15"/>
    <p:sldId id="266" r:id="rId16"/>
    <p:sldId id="267" r:id="rId17"/>
    <p:sldId id="268" r:id="rId18"/>
    <p:sldId id="269" r:id="rId19"/>
    <p:sldId id="270" r:id="rId20"/>
    <p:sldId id="271"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custDataLst>
    <p:tags r:id="rId3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5B731-21F1-4E23-BF5A-465D883D6EF2}" v="19" dt="2022-10-18T00:15:12.429"/>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27" autoAdjust="0"/>
  </p:normalViewPr>
  <p:slideViewPr>
    <p:cSldViewPr snapToGrid="0">
      <p:cViewPr varScale="1">
        <p:scale>
          <a:sx n="69" d="100"/>
          <a:sy n="69" d="100"/>
        </p:scale>
        <p:origin x="120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tags" Target="tags/tag1.xml"/><Relationship Id="rId21" Type="http://schemas.openxmlformats.org/officeDocument/2006/relationships/slide" Target="slides/slide17.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customschemas.google.com/relationships/presentationmetadata" Target="metadata"/><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uzzo, Anthony" userId="27a39c06-d390-4cbb-a292-348699ee16fd" providerId="ADAL" clId="{1935B731-21F1-4E23-BF5A-465D883D6EF2}"/>
    <pc:docChg chg="undo redo custSel addSld modSld">
      <pc:chgData name="Apuzzo, Anthony" userId="27a39c06-d390-4cbb-a292-348699ee16fd" providerId="ADAL" clId="{1935B731-21F1-4E23-BF5A-465D883D6EF2}" dt="2022-10-18T00:38:00.688" v="6877" actId="255"/>
      <pc:docMkLst>
        <pc:docMk/>
      </pc:docMkLst>
      <pc:sldChg chg="modSp mod">
        <pc:chgData name="Apuzzo, Anthony" userId="27a39c06-d390-4cbb-a292-348699ee16fd" providerId="ADAL" clId="{1935B731-21F1-4E23-BF5A-465D883D6EF2}" dt="2022-10-16T20:07:40.230" v="72" actId="20577"/>
        <pc:sldMkLst>
          <pc:docMk/>
          <pc:sldMk cId="0" sldId="256"/>
        </pc:sldMkLst>
        <pc:spChg chg="mod">
          <ac:chgData name="Apuzzo, Anthony" userId="27a39c06-d390-4cbb-a292-348699ee16fd" providerId="ADAL" clId="{1935B731-21F1-4E23-BF5A-465D883D6EF2}" dt="2022-10-16T20:07:40.230" v="72" actId="20577"/>
          <ac:spMkLst>
            <pc:docMk/>
            <pc:sldMk cId="0" sldId="256"/>
            <ac:spMk id="145" creationId="{00000000-0000-0000-0000-000000000000}"/>
          </ac:spMkLst>
        </pc:spChg>
      </pc:sldChg>
      <pc:sldChg chg="modSp mod modNotesTx">
        <pc:chgData name="Apuzzo, Anthony" userId="27a39c06-d390-4cbb-a292-348699ee16fd" providerId="ADAL" clId="{1935B731-21F1-4E23-BF5A-465D883D6EF2}" dt="2022-10-16T20:33:59.512" v="729" actId="313"/>
        <pc:sldMkLst>
          <pc:docMk/>
          <pc:sldMk cId="0" sldId="257"/>
        </pc:sldMkLst>
        <pc:spChg chg="mod">
          <ac:chgData name="Apuzzo, Anthony" userId="27a39c06-d390-4cbb-a292-348699ee16fd" providerId="ADAL" clId="{1935B731-21F1-4E23-BF5A-465D883D6EF2}" dt="2022-10-16T20:33:59.512" v="729" actId="313"/>
          <ac:spMkLst>
            <pc:docMk/>
            <pc:sldMk cId="0" sldId="257"/>
            <ac:spMk id="152" creationId="{00000000-0000-0000-0000-000000000000}"/>
          </ac:spMkLst>
        </pc:spChg>
        <pc:picChg chg="mod">
          <ac:chgData name="Apuzzo, Anthony" userId="27a39c06-d390-4cbb-a292-348699ee16fd" providerId="ADAL" clId="{1935B731-21F1-4E23-BF5A-465D883D6EF2}" dt="2022-10-16T20:07:53.794" v="77" actId="1076"/>
          <ac:picMkLst>
            <pc:docMk/>
            <pc:sldMk cId="0" sldId="257"/>
            <ac:picMk id="153" creationId="{00000000-0000-0000-0000-000000000000}"/>
          </ac:picMkLst>
        </pc:picChg>
      </pc:sldChg>
      <pc:sldChg chg="addSp delSp modSp mod modNotesTx">
        <pc:chgData name="Apuzzo, Anthony" userId="27a39c06-d390-4cbb-a292-348699ee16fd" providerId="ADAL" clId="{1935B731-21F1-4E23-BF5A-465D883D6EF2}" dt="2022-10-16T21:21:15.051" v="1762" actId="113"/>
        <pc:sldMkLst>
          <pc:docMk/>
          <pc:sldMk cId="0" sldId="258"/>
        </pc:sldMkLst>
        <pc:spChg chg="add del mod">
          <ac:chgData name="Apuzzo, Anthony" userId="27a39c06-d390-4cbb-a292-348699ee16fd" providerId="ADAL" clId="{1935B731-21F1-4E23-BF5A-465D883D6EF2}" dt="2022-10-16T20:56:58.508" v="745" actId="478"/>
          <ac:spMkLst>
            <pc:docMk/>
            <pc:sldMk cId="0" sldId="258"/>
            <ac:spMk id="3" creationId="{CE82DD76-1338-553D-8CB2-19B7591FE283}"/>
          </ac:spMkLst>
        </pc:spChg>
        <pc:spChg chg="mod">
          <ac:chgData name="Apuzzo, Anthony" userId="27a39c06-d390-4cbb-a292-348699ee16fd" providerId="ADAL" clId="{1935B731-21F1-4E23-BF5A-465D883D6EF2}" dt="2022-10-16T21:21:00.263" v="1752" actId="1076"/>
          <ac:spMkLst>
            <pc:docMk/>
            <pc:sldMk cId="0" sldId="258"/>
            <ac:spMk id="159" creationId="{00000000-0000-0000-0000-000000000000}"/>
          </ac:spMkLst>
        </pc:spChg>
        <pc:spChg chg="del">
          <ac:chgData name="Apuzzo, Anthony" userId="27a39c06-d390-4cbb-a292-348699ee16fd" providerId="ADAL" clId="{1935B731-21F1-4E23-BF5A-465D883D6EF2}" dt="2022-10-16T20:42:13.392" v="730" actId="478"/>
          <ac:spMkLst>
            <pc:docMk/>
            <pc:sldMk cId="0" sldId="258"/>
            <ac:spMk id="160" creationId="{00000000-0000-0000-0000-000000000000}"/>
          </ac:spMkLst>
        </pc:spChg>
        <pc:graphicFrameChg chg="mod modGraphic">
          <ac:chgData name="Apuzzo, Anthony" userId="27a39c06-d390-4cbb-a292-348699ee16fd" providerId="ADAL" clId="{1935B731-21F1-4E23-BF5A-465D883D6EF2}" dt="2022-10-16T21:21:15.051" v="1762" actId="113"/>
          <ac:graphicFrameMkLst>
            <pc:docMk/>
            <pc:sldMk cId="0" sldId="258"/>
            <ac:graphicFrameMk id="161" creationId="{00000000-0000-0000-0000-000000000000}"/>
          </ac:graphicFrameMkLst>
        </pc:graphicFrameChg>
      </pc:sldChg>
      <pc:sldChg chg="modSp mod">
        <pc:chgData name="Apuzzo, Anthony" userId="27a39c06-d390-4cbb-a292-348699ee16fd" providerId="ADAL" clId="{1935B731-21F1-4E23-BF5A-465D883D6EF2}" dt="2022-10-16T22:31:16.466" v="2270" actId="20577"/>
        <pc:sldMkLst>
          <pc:docMk/>
          <pc:sldMk cId="0" sldId="259"/>
        </pc:sldMkLst>
        <pc:spChg chg="mod">
          <ac:chgData name="Apuzzo, Anthony" userId="27a39c06-d390-4cbb-a292-348699ee16fd" providerId="ADAL" clId="{1935B731-21F1-4E23-BF5A-465D883D6EF2}" dt="2022-10-16T22:31:16.466" v="2270" actId="20577"/>
          <ac:spMkLst>
            <pc:docMk/>
            <pc:sldMk cId="0" sldId="259"/>
            <ac:spMk id="168" creationId="{00000000-0000-0000-0000-000000000000}"/>
          </ac:spMkLst>
        </pc:spChg>
      </pc:sldChg>
      <pc:sldChg chg="modSp mod modNotesTx">
        <pc:chgData name="Apuzzo, Anthony" userId="27a39c06-d390-4cbb-a292-348699ee16fd" providerId="ADAL" clId="{1935B731-21F1-4E23-BF5A-465D883D6EF2}" dt="2022-10-18T00:09:18.039" v="6577" actId="20577"/>
        <pc:sldMkLst>
          <pc:docMk/>
          <pc:sldMk cId="0" sldId="260"/>
        </pc:sldMkLst>
        <pc:spChg chg="mod">
          <ac:chgData name="Apuzzo, Anthony" userId="27a39c06-d390-4cbb-a292-348699ee16fd" providerId="ADAL" clId="{1935B731-21F1-4E23-BF5A-465D883D6EF2}" dt="2022-10-18T00:09:18.039" v="6577" actId="20577"/>
          <ac:spMkLst>
            <pc:docMk/>
            <pc:sldMk cId="0" sldId="260"/>
            <ac:spMk id="175" creationId="{00000000-0000-0000-0000-000000000000}"/>
          </ac:spMkLst>
        </pc:spChg>
      </pc:sldChg>
      <pc:sldChg chg="modSp mod modNotesTx">
        <pc:chgData name="Apuzzo, Anthony" userId="27a39c06-d390-4cbb-a292-348699ee16fd" providerId="ADAL" clId="{1935B731-21F1-4E23-BF5A-465D883D6EF2}" dt="2022-10-17T00:47:13.387" v="2990" actId="113"/>
        <pc:sldMkLst>
          <pc:docMk/>
          <pc:sldMk cId="0" sldId="261"/>
        </pc:sldMkLst>
        <pc:spChg chg="mod">
          <ac:chgData name="Apuzzo, Anthony" userId="27a39c06-d390-4cbb-a292-348699ee16fd" providerId="ADAL" clId="{1935B731-21F1-4E23-BF5A-465D883D6EF2}" dt="2022-10-17T00:46:47.440" v="2980" actId="313"/>
          <ac:spMkLst>
            <pc:docMk/>
            <pc:sldMk cId="0" sldId="261"/>
            <ac:spMk id="182" creationId="{00000000-0000-0000-0000-000000000000}"/>
          </ac:spMkLst>
        </pc:spChg>
      </pc:sldChg>
      <pc:sldChg chg="modSp mod modNotesTx">
        <pc:chgData name="Apuzzo, Anthony" userId="27a39c06-d390-4cbb-a292-348699ee16fd" providerId="ADAL" clId="{1935B731-21F1-4E23-BF5A-465D883D6EF2}" dt="2022-10-17T00:52:41.773" v="3311"/>
        <pc:sldMkLst>
          <pc:docMk/>
          <pc:sldMk cId="0" sldId="262"/>
        </pc:sldMkLst>
        <pc:spChg chg="mod">
          <ac:chgData name="Apuzzo, Anthony" userId="27a39c06-d390-4cbb-a292-348699ee16fd" providerId="ADAL" clId="{1935B731-21F1-4E23-BF5A-465D883D6EF2}" dt="2022-10-17T00:51:31.427" v="3236" actId="20577"/>
          <ac:spMkLst>
            <pc:docMk/>
            <pc:sldMk cId="0" sldId="262"/>
            <ac:spMk id="189" creationId="{00000000-0000-0000-0000-000000000000}"/>
          </ac:spMkLst>
        </pc:spChg>
      </pc:sldChg>
      <pc:sldChg chg="addSp delSp modSp mod modNotesTx">
        <pc:chgData name="Apuzzo, Anthony" userId="27a39c06-d390-4cbb-a292-348699ee16fd" providerId="ADAL" clId="{1935B731-21F1-4E23-BF5A-465D883D6EF2}" dt="2022-10-17T23:29:52.277" v="6394" actId="20577"/>
        <pc:sldMkLst>
          <pc:docMk/>
          <pc:sldMk cId="0" sldId="263"/>
        </pc:sldMkLst>
        <pc:spChg chg="add del mod">
          <ac:chgData name="Apuzzo, Anthony" userId="27a39c06-d390-4cbb-a292-348699ee16fd" providerId="ADAL" clId="{1935B731-21F1-4E23-BF5A-465D883D6EF2}" dt="2022-10-17T23:10:03.158" v="5664" actId="478"/>
          <ac:spMkLst>
            <pc:docMk/>
            <pc:sldMk cId="0" sldId="263"/>
            <ac:spMk id="4" creationId="{0B739F54-B1AE-4BFE-8E0E-86F3ADCF3840}"/>
          </ac:spMkLst>
        </pc:spChg>
        <pc:spChg chg="del mod">
          <ac:chgData name="Apuzzo, Anthony" userId="27a39c06-d390-4cbb-a292-348699ee16fd" providerId="ADAL" clId="{1935B731-21F1-4E23-BF5A-465D883D6EF2}" dt="2022-10-17T23:09:58.392" v="5663" actId="478"/>
          <ac:spMkLst>
            <pc:docMk/>
            <pc:sldMk cId="0" sldId="263"/>
            <ac:spMk id="196" creationId="{00000000-0000-0000-0000-000000000000}"/>
          </ac:spMkLst>
        </pc:spChg>
        <pc:picChg chg="add mod">
          <ac:chgData name="Apuzzo, Anthony" userId="27a39c06-d390-4cbb-a292-348699ee16fd" providerId="ADAL" clId="{1935B731-21F1-4E23-BF5A-465D883D6EF2}" dt="2022-10-17T23:10:05.660" v="5665" actId="1076"/>
          <ac:picMkLst>
            <pc:docMk/>
            <pc:sldMk cId="0" sldId="263"/>
            <ac:picMk id="2" creationId="{00BFB697-65F2-EB08-2A0D-937817A267FF}"/>
          </ac:picMkLst>
        </pc:picChg>
      </pc:sldChg>
      <pc:sldChg chg="modNotesTx">
        <pc:chgData name="Apuzzo, Anthony" userId="27a39c06-d390-4cbb-a292-348699ee16fd" providerId="ADAL" clId="{1935B731-21F1-4E23-BF5A-465D883D6EF2}" dt="2022-10-17T01:30:20.168" v="3761" actId="20577"/>
        <pc:sldMkLst>
          <pc:docMk/>
          <pc:sldMk cId="0" sldId="264"/>
        </pc:sldMkLst>
      </pc:sldChg>
      <pc:sldChg chg="modSp mod modNotesTx">
        <pc:chgData name="Apuzzo, Anthony" userId="27a39c06-d390-4cbb-a292-348699ee16fd" providerId="ADAL" clId="{1935B731-21F1-4E23-BF5A-465D883D6EF2}" dt="2022-10-17T01:38:49.594" v="3903" actId="20577"/>
        <pc:sldMkLst>
          <pc:docMk/>
          <pc:sldMk cId="0" sldId="265"/>
        </pc:sldMkLst>
        <pc:spChg chg="mod">
          <ac:chgData name="Apuzzo, Anthony" userId="27a39c06-d390-4cbb-a292-348699ee16fd" providerId="ADAL" clId="{1935B731-21F1-4E23-BF5A-465D883D6EF2}" dt="2022-10-17T01:38:49.594" v="3903" actId="20577"/>
          <ac:spMkLst>
            <pc:docMk/>
            <pc:sldMk cId="0" sldId="265"/>
            <ac:spMk id="210" creationId="{00000000-0000-0000-0000-000000000000}"/>
          </ac:spMkLst>
        </pc:spChg>
      </pc:sldChg>
      <pc:sldChg chg="modSp mod">
        <pc:chgData name="Apuzzo, Anthony" userId="27a39c06-d390-4cbb-a292-348699ee16fd" providerId="ADAL" clId="{1935B731-21F1-4E23-BF5A-465D883D6EF2}" dt="2022-10-17T01:44:50.458" v="4393" actId="20577"/>
        <pc:sldMkLst>
          <pc:docMk/>
          <pc:sldMk cId="0" sldId="266"/>
        </pc:sldMkLst>
        <pc:spChg chg="mod">
          <ac:chgData name="Apuzzo, Anthony" userId="27a39c06-d390-4cbb-a292-348699ee16fd" providerId="ADAL" clId="{1935B731-21F1-4E23-BF5A-465D883D6EF2}" dt="2022-10-17T01:44:50.458" v="4393" actId="20577"/>
          <ac:spMkLst>
            <pc:docMk/>
            <pc:sldMk cId="0" sldId="266"/>
            <ac:spMk id="217" creationId="{00000000-0000-0000-0000-000000000000}"/>
          </ac:spMkLst>
        </pc:spChg>
      </pc:sldChg>
      <pc:sldChg chg="modSp mod modNotesTx">
        <pc:chgData name="Apuzzo, Anthony" userId="27a39c06-d390-4cbb-a292-348699ee16fd" providerId="ADAL" clId="{1935B731-21F1-4E23-BF5A-465D883D6EF2}" dt="2022-10-17T19:26:29.333" v="5175" actId="20577"/>
        <pc:sldMkLst>
          <pc:docMk/>
          <pc:sldMk cId="0" sldId="267"/>
        </pc:sldMkLst>
        <pc:spChg chg="mod">
          <ac:chgData name="Apuzzo, Anthony" userId="27a39c06-d390-4cbb-a292-348699ee16fd" providerId="ADAL" clId="{1935B731-21F1-4E23-BF5A-465D883D6EF2}" dt="2022-10-17T19:23:43.208" v="5019" actId="20577"/>
          <ac:spMkLst>
            <pc:docMk/>
            <pc:sldMk cId="0" sldId="267"/>
            <ac:spMk id="224" creationId="{00000000-0000-0000-0000-000000000000}"/>
          </ac:spMkLst>
        </pc:spChg>
      </pc:sldChg>
      <pc:sldChg chg="modSp mod modNotesTx">
        <pc:chgData name="Apuzzo, Anthony" userId="27a39c06-d390-4cbb-a292-348699ee16fd" providerId="ADAL" clId="{1935B731-21F1-4E23-BF5A-465D883D6EF2}" dt="2022-10-17T22:15:02.965" v="5655" actId="20577"/>
        <pc:sldMkLst>
          <pc:docMk/>
          <pc:sldMk cId="0" sldId="268"/>
        </pc:sldMkLst>
        <pc:spChg chg="mod">
          <ac:chgData name="Apuzzo, Anthony" userId="27a39c06-d390-4cbb-a292-348699ee16fd" providerId="ADAL" clId="{1935B731-21F1-4E23-BF5A-465D883D6EF2}" dt="2022-10-17T22:15:02.965" v="5655" actId="20577"/>
          <ac:spMkLst>
            <pc:docMk/>
            <pc:sldMk cId="0" sldId="268"/>
            <ac:spMk id="231" creationId="{00000000-0000-0000-0000-000000000000}"/>
          </ac:spMkLst>
        </pc:spChg>
      </pc:sldChg>
      <pc:sldChg chg="modSp mod modNotesTx">
        <pc:chgData name="Apuzzo, Anthony" userId="27a39c06-d390-4cbb-a292-348699ee16fd" providerId="ADAL" clId="{1935B731-21F1-4E23-BF5A-465D883D6EF2}" dt="2022-10-17T00:47:59.977" v="2996"/>
        <pc:sldMkLst>
          <pc:docMk/>
          <pc:sldMk cId="0" sldId="269"/>
        </pc:sldMkLst>
        <pc:spChg chg="mod">
          <ac:chgData name="Apuzzo, Anthony" userId="27a39c06-d390-4cbb-a292-348699ee16fd" providerId="ADAL" clId="{1935B731-21F1-4E23-BF5A-465D883D6EF2}" dt="2022-10-17T00:47:59.977" v="2996"/>
          <ac:spMkLst>
            <pc:docMk/>
            <pc:sldMk cId="0" sldId="269"/>
            <ac:spMk id="238" creationId="{00000000-0000-0000-0000-000000000000}"/>
          </ac:spMkLst>
        </pc:spChg>
      </pc:sldChg>
      <pc:sldChg chg="modSp add mod modNotesTx">
        <pc:chgData name="Apuzzo, Anthony" userId="27a39c06-d390-4cbb-a292-348699ee16fd" providerId="ADAL" clId="{1935B731-21F1-4E23-BF5A-465D883D6EF2}" dt="2022-10-17T00:53:11.126" v="3314" actId="255"/>
        <pc:sldMkLst>
          <pc:docMk/>
          <pc:sldMk cId="3673644881" sldId="270"/>
        </pc:sldMkLst>
        <pc:spChg chg="mod">
          <ac:chgData name="Apuzzo, Anthony" userId="27a39c06-d390-4cbb-a292-348699ee16fd" providerId="ADAL" clId="{1935B731-21F1-4E23-BF5A-465D883D6EF2}" dt="2022-10-17T00:53:11.126" v="3314" actId="255"/>
          <ac:spMkLst>
            <pc:docMk/>
            <pc:sldMk cId="3673644881" sldId="270"/>
            <ac:spMk id="238" creationId="{00000000-0000-0000-0000-000000000000}"/>
          </ac:spMkLst>
        </pc:spChg>
      </pc:sldChg>
      <pc:sldChg chg="modSp add mod">
        <pc:chgData name="Apuzzo, Anthony" userId="27a39c06-d390-4cbb-a292-348699ee16fd" providerId="ADAL" clId="{1935B731-21F1-4E23-BF5A-465D883D6EF2}" dt="2022-10-17T19:53:12.923" v="5214"/>
        <pc:sldMkLst>
          <pc:docMk/>
          <pc:sldMk cId="3998436523" sldId="271"/>
        </pc:sldMkLst>
        <pc:spChg chg="mod">
          <ac:chgData name="Apuzzo, Anthony" userId="27a39c06-d390-4cbb-a292-348699ee16fd" providerId="ADAL" clId="{1935B731-21F1-4E23-BF5A-465D883D6EF2}" dt="2022-10-17T19:53:12.923" v="5214"/>
          <ac:spMkLst>
            <pc:docMk/>
            <pc:sldMk cId="3998436523" sldId="271"/>
            <ac:spMk id="238" creationId="{00000000-0000-0000-0000-000000000000}"/>
          </ac:spMkLst>
        </pc:spChg>
      </pc:sldChg>
      <pc:sldChg chg="addSp delSp modSp add mod modNotesTx">
        <pc:chgData name="Apuzzo, Anthony" userId="27a39c06-d390-4cbb-a292-348699ee16fd" providerId="ADAL" clId="{1935B731-21F1-4E23-BF5A-465D883D6EF2}" dt="2022-10-18T00:38:00.688" v="6877" actId="255"/>
        <pc:sldMkLst>
          <pc:docMk/>
          <pc:sldMk cId="3310414074" sldId="272"/>
        </pc:sldMkLst>
        <pc:spChg chg="add mod">
          <ac:chgData name="Apuzzo, Anthony" userId="27a39c06-d390-4cbb-a292-348699ee16fd" providerId="ADAL" clId="{1935B731-21F1-4E23-BF5A-465D883D6EF2}" dt="2022-10-18T00:38:00.688" v="6877" actId="255"/>
          <ac:spMkLst>
            <pc:docMk/>
            <pc:sldMk cId="3310414074" sldId="272"/>
            <ac:spMk id="3" creationId="{9D204700-D072-78BF-D663-4C5FEFCF12CB}"/>
          </ac:spMkLst>
        </pc:spChg>
        <pc:spChg chg="mod">
          <ac:chgData name="Apuzzo, Anthony" userId="27a39c06-d390-4cbb-a292-348699ee16fd" providerId="ADAL" clId="{1935B731-21F1-4E23-BF5A-465D883D6EF2}" dt="2022-10-18T00:18:18.046" v="6643" actId="20577"/>
          <ac:spMkLst>
            <pc:docMk/>
            <pc:sldMk cId="3310414074" sldId="272"/>
            <ac:spMk id="195" creationId="{00000000-0000-0000-0000-000000000000}"/>
          </ac:spMkLst>
        </pc:spChg>
        <pc:picChg chg="del">
          <ac:chgData name="Apuzzo, Anthony" userId="27a39c06-d390-4cbb-a292-348699ee16fd" providerId="ADAL" clId="{1935B731-21F1-4E23-BF5A-465D883D6EF2}" dt="2022-10-18T00:15:03.862" v="6578" actId="478"/>
          <ac:picMkLst>
            <pc:docMk/>
            <pc:sldMk cId="3310414074" sldId="272"/>
            <ac:picMk id="2" creationId="{00BFB697-65F2-EB08-2A0D-937817A267F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ecuritylearning.synopsys.com/"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www.synopsys.com/blogs/software-security/secure-coding-training/"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learn.microsoft.com/en-us/azure/security/fundamentals/encryption-atres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iki.sei.cmu.edu/confluence/display/c/BB.+Definitions#BB.Definitions-implementation-definedbehavior"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Assess and plan</a:t>
            </a:r>
          </a:p>
          <a:p>
            <a:pPr marL="0" lvl="0" indent="0" algn="l" rtl="0">
              <a:lnSpc>
                <a:spcPct val="100000"/>
              </a:lnSpc>
              <a:spcBef>
                <a:spcPts val="0"/>
              </a:spcBef>
              <a:spcAft>
                <a:spcPts val="0"/>
              </a:spcAft>
              <a:buSzPts val="1100"/>
              <a:buNone/>
            </a:pPr>
            <a:r>
              <a:rPr lang="en-US" dirty="0"/>
              <a:t>Design</a:t>
            </a:r>
          </a:p>
          <a:p>
            <a:pPr marL="0" lvl="0" indent="0" algn="l" rtl="0">
              <a:lnSpc>
                <a:spcPct val="100000"/>
              </a:lnSpc>
              <a:spcBef>
                <a:spcPts val="0"/>
              </a:spcBef>
              <a:spcAft>
                <a:spcPts val="0"/>
              </a:spcAft>
              <a:buSzPts val="1100"/>
              <a:buNone/>
            </a:pPr>
            <a:r>
              <a:rPr lang="en-US" dirty="0"/>
              <a:t>Build </a:t>
            </a:r>
          </a:p>
          <a:p>
            <a:pPr marL="0" lvl="0" indent="0" algn="l" rtl="0">
              <a:lnSpc>
                <a:spcPct val="100000"/>
              </a:lnSpc>
              <a:spcBef>
                <a:spcPts val="0"/>
              </a:spcBef>
              <a:spcAft>
                <a:spcPts val="0"/>
              </a:spcAft>
              <a:buSzPts val="1100"/>
              <a:buNone/>
            </a:pPr>
            <a:r>
              <a:rPr lang="en-US" dirty="0"/>
              <a:t>Verify and test</a:t>
            </a:r>
          </a:p>
          <a:p>
            <a:pPr marL="0" lvl="0" indent="0" algn="l" rtl="0">
              <a:lnSpc>
                <a:spcPct val="100000"/>
              </a:lnSpc>
              <a:spcBef>
                <a:spcPts val="0"/>
              </a:spcBef>
              <a:spcAft>
                <a:spcPts val="0"/>
              </a:spcAft>
              <a:buSzPts val="1100"/>
              <a:buNone/>
            </a:pPr>
            <a:r>
              <a:rPr lang="en-US" dirty="0"/>
              <a:t>Transition and health check</a:t>
            </a:r>
          </a:p>
          <a:p>
            <a:pPr marL="0" lvl="0" indent="0" algn="l" rtl="0">
              <a:lnSpc>
                <a:spcPct val="100000"/>
              </a:lnSpc>
              <a:spcBef>
                <a:spcPts val="0"/>
              </a:spcBef>
              <a:spcAft>
                <a:spcPts val="0"/>
              </a:spcAft>
              <a:buSzPts val="1100"/>
              <a:buNone/>
            </a:pPr>
            <a:r>
              <a:rPr lang="en-US" dirty="0"/>
              <a:t>Monitor and detect</a:t>
            </a:r>
          </a:p>
          <a:p>
            <a:pPr marL="0" lvl="0" indent="0" algn="l" rtl="0">
              <a:lnSpc>
                <a:spcPct val="100000"/>
              </a:lnSpc>
              <a:spcBef>
                <a:spcPts val="0"/>
              </a:spcBef>
              <a:spcAft>
                <a:spcPts val="0"/>
              </a:spcAft>
              <a:buSzPts val="1100"/>
              <a:buNone/>
            </a:pPr>
            <a:r>
              <a:rPr lang="en-US" dirty="0"/>
              <a:t>Respond</a:t>
            </a:r>
          </a:p>
          <a:p>
            <a:pPr marL="0" lvl="0" indent="0" algn="l" rtl="0">
              <a:lnSpc>
                <a:spcPct val="100000"/>
              </a:lnSpc>
              <a:spcBef>
                <a:spcPts val="0"/>
              </a:spcBef>
              <a:spcAft>
                <a:spcPts val="0"/>
              </a:spcAft>
              <a:buSzPts val="1100"/>
              <a:buNone/>
            </a:pPr>
            <a:r>
              <a:rPr lang="en-US" dirty="0"/>
              <a:t>Maintain and stabilize</a:t>
            </a:r>
            <a:endParaRPr dirty="0"/>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Pre production</a:t>
            </a:r>
          </a:p>
          <a:p>
            <a:pPr marL="171450" lvl="0" indent="-171450" algn="l" rtl="0">
              <a:lnSpc>
                <a:spcPct val="100000"/>
              </a:lnSpc>
              <a:spcBef>
                <a:spcPts val="0"/>
              </a:spcBef>
              <a:spcAft>
                <a:spcPts val="0"/>
              </a:spcAft>
              <a:buSzPts val="1100"/>
            </a:pPr>
            <a:r>
              <a:rPr lang="en-US" dirty="0"/>
              <a:t>Assess and plan</a:t>
            </a:r>
          </a:p>
          <a:p>
            <a:pPr marL="171450" lvl="0" indent="-171450" algn="l" rtl="0">
              <a:lnSpc>
                <a:spcPct val="100000"/>
              </a:lnSpc>
              <a:spcBef>
                <a:spcPts val="0"/>
              </a:spcBef>
              <a:spcAft>
                <a:spcPts val="0"/>
              </a:spcAft>
              <a:buSzPts val="1100"/>
            </a:pPr>
            <a:r>
              <a:rPr lang="en-US" dirty="0"/>
              <a:t>Design</a:t>
            </a:r>
          </a:p>
          <a:p>
            <a:pPr marL="171450" lvl="0" indent="-171450" algn="l" rtl="0">
              <a:lnSpc>
                <a:spcPct val="100000"/>
              </a:lnSpc>
              <a:spcBef>
                <a:spcPts val="0"/>
              </a:spcBef>
              <a:spcAft>
                <a:spcPts val="0"/>
              </a:spcAft>
              <a:buSzPts val="1100"/>
            </a:pPr>
            <a:r>
              <a:rPr lang="en-US" dirty="0"/>
              <a:t>Build </a:t>
            </a:r>
          </a:p>
          <a:p>
            <a:pPr marL="171450" lvl="0" indent="-171450" algn="l" rtl="0">
              <a:lnSpc>
                <a:spcPct val="100000"/>
              </a:lnSpc>
              <a:spcBef>
                <a:spcPts val="0"/>
              </a:spcBef>
              <a:spcAft>
                <a:spcPts val="0"/>
              </a:spcAft>
              <a:buSzPts val="1100"/>
            </a:pPr>
            <a:r>
              <a:rPr lang="en-US" dirty="0"/>
              <a:t>Verify and test</a:t>
            </a:r>
          </a:p>
          <a:p>
            <a:pPr marL="171450" lvl="0" indent="-171450" algn="l" rtl="0">
              <a:lnSpc>
                <a:spcPct val="100000"/>
              </a:lnSpc>
              <a:spcBef>
                <a:spcPts val="0"/>
              </a:spcBef>
              <a:spcAft>
                <a:spcPts val="0"/>
              </a:spcAft>
              <a:buSzPts val="1100"/>
            </a:pPr>
            <a:endParaRPr lang="en-US" dirty="0"/>
          </a:p>
          <a:p>
            <a:pPr marL="0" lvl="0" indent="0" algn="l" rtl="0">
              <a:lnSpc>
                <a:spcPct val="100000"/>
              </a:lnSpc>
              <a:spcBef>
                <a:spcPts val="0"/>
              </a:spcBef>
              <a:spcAft>
                <a:spcPts val="0"/>
              </a:spcAft>
              <a:buSzPts val="1100"/>
              <a:buNone/>
            </a:pPr>
            <a:r>
              <a:rPr lang="en-US" b="1" dirty="0"/>
              <a:t>Production</a:t>
            </a:r>
          </a:p>
          <a:p>
            <a:pPr marL="171450" lvl="0" indent="-171450" algn="l" rtl="0">
              <a:lnSpc>
                <a:spcPct val="100000"/>
              </a:lnSpc>
              <a:spcBef>
                <a:spcPts val="0"/>
              </a:spcBef>
              <a:spcAft>
                <a:spcPts val="0"/>
              </a:spcAft>
              <a:buSzPts val="1100"/>
            </a:pPr>
            <a:r>
              <a:rPr lang="en-US" dirty="0"/>
              <a:t>Transition and health check</a:t>
            </a:r>
          </a:p>
          <a:p>
            <a:pPr marL="171450" lvl="0" indent="-171450" algn="l" rtl="0">
              <a:lnSpc>
                <a:spcPct val="100000"/>
              </a:lnSpc>
              <a:spcBef>
                <a:spcPts val="0"/>
              </a:spcBef>
              <a:spcAft>
                <a:spcPts val="0"/>
              </a:spcAft>
              <a:buSzPts val="1100"/>
            </a:pPr>
            <a:r>
              <a:rPr lang="en-US" dirty="0"/>
              <a:t>Monitor and detect</a:t>
            </a:r>
          </a:p>
          <a:p>
            <a:pPr marL="171450" lvl="0" indent="-171450" algn="l" rtl="0">
              <a:lnSpc>
                <a:spcPct val="100000"/>
              </a:lnSpc>
              <a:spcBef>
                <a:spcPts val="0"/>
              </a:spcBef>
              <a:spcAft>
                <a:spcPts val="0"/>
              </a:spcAft>
              <a:buSzPts val="1100"/>
            </a:pPr>
            <a:r>
              <a:rPr lang="en-US" dirty="0"/>
              <a:t>Respond</a:t>
            </a:r>
          </a:p>
          <a:p>
            <a:pPr marL="171450" lvl="0" indent="-171450" algn="l" rtl="0">
              <a:lnSpc>
                <a:spcPct val="100000"/>
              </a:lnSpc>
              <a:spcBef>
                <a:spcPts val="0"/>
              </a:spcBef>
              <a:spcAft>
                <a:spcPts val="0"/>
              </a:spcAft>
              <a:buSzPts val="1100"/>
            </a:pPr>
            <a:r>
              <a:rPr lang="en-US" dirty="0"/>
              <a:t>Maintain and stabilize</a:t>
            </a:r>
          </a:p>
          <a:p>
            <a:pPr marL="0" lvl="0" indent="0" algn="l" rtl="0">
              <a:lnSpc>
                <a:spcPct val="100000"/>
              </a:lnSpc>
              <a:spcBef>
                <a:spcPts val="0"/>
              </a:spcBef>
              <a:spcAft>
                <a:spcPts val="0"/>
              </a:spcAft>
              <a:buSzPts val="1100"/>
              <a:buNone/>
            </a:pPr>
            <a:endParaRPr dirty="0"/>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Ongoing effort for successful </a:t>
            </a:r>
            <a:r>
              <a:rPr lang="en-US" dirty="0" err="1"/>
              <a:t>DevSecOps</a:t>
            </a:r>
            <a:r>
              <a:rPr lang="en-US" dirty="0"/>
              <a:t> cycle. Does not end after production occurs, last as long as a product is </a:t>
            </a:r>
            <a:r>
              <a:rPr lang="en-US"/>
              <a:t>in use</a:t>
            </a:r>
            <a:endParaRPr dirty="0"/>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t>
            </a:r>
            <a:r>
              <a:rPr lang="en-US" b="1" dirty="0"/>
              <a:t>Type of actors: </a:t>
            </a:r>
            <a:r>
              <a:rPr lang="en-US" b="0" dirty="0"/>
              <a:t>w</a:t>
            </a:r>
            <a:r>
              <a:rPr lang="en-US" dirty="0"/>
              <a:t>hite hat, black hat, state actors, script kiddies, hacktivists</a:t>
            </a:r>
          </a:p>
          <a:p>
            <a:pPr marL="0" lvl="0" indent="0" algn="l" rtl="0">
              <a:lnSpc>
                <a:spcPct val="100000"/>
              </a:lnSpc>
              <a:spcBef>
                <a:spcPts val="0"/>
              </a:spcBef>
              <a:spcAft>
                <a:spcPts val="0"/>
              </a:spcAft>
              <a:buSzPts val="1100"/>
              <a:buNone/>
            </a:pPr>
            <a:r>
              <a:rPr lang="en-US" dirty="0"/>
              <a:t>-</a:t>
            </a:r>
            <a:r>
              <a:rPr lang="en-US" b="1" dirty="0"/>
              <a:t>Types of attacks: </a:t>
            </a:r>
            <a:r>
              <a:rPr lang="en-US" b="0" dirty="0" err="1"/>
              <a:t>sql</a:t>
            </a:r>
            <a:r>
              <a:rPr lang="en-US" b="0" dirty="0"/>
              <a:t> injection, penetration testing, DDoS attacks</a:t>
            </a:r>
            <a:endParaRPr lang="en-US" dirty="0"/>
          </a:p>
          <a:p>
            <a:pPr marL="0" lvl="0" indent="0" algn="l" rtl="0">
              <a:lnSpc>
                <a:spcPct val="100000"/>
              </a:lnSpc>
              <a:spcBef>
                <a:spcPts val="0"/>
              </a:spcBef>
              <a:spcAft>
                <a:spcPts val="0"/>
              </a:spcAft>
              <a:buSzPts val="1100"/>
              <a:buNone/>
            </a:pPr>
            <a:r>
              <a:rPr lang="en-US" dirty="0"/>
              <a:t>-</a:t>
            </a:r>
          </a:p>
          <a:p>
            <a:pPr marL="0" lvl="0" indent="0" algn="l" rtl="0">
              <a:lnSpc>
                <a:spcPct val="100000"/>
              </a:lnSpc>
              <a:spcBef>
                <a:spcPts val="0"/>
              </a:spcBef>
              <a:spcAft>
                <a:spcPts val="0"/>
              </a:spcAft>
              <a:buSzPts val="1100"/>
              <a:buNone/>
            </a:pPr>
            <a:r>
              <a:rPr lang="en-US" dirty="0"/>
              <a:t>-Educating and training new users allows the security plan to continue to be respected and utilized as it should be.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a:t>
            </a:r>
            <a:r>
              <a:rPr lang="en-US" b="0" i="0" dirty="0">
                <a:solidFill>
                  <a:srgbClr val="111C24"/>
                </a:solidFill>
                <a:effectLst/>
                <a:latin typeface="Roboto" panose="020B0604020202020204" pitchFamily="2" charset="0"/>
              </a:rPr>
              <a:t>Employee training should be a part of your organization’s security DNA. Having a well-organized and well-maintained </a:t>
            </a:r>
            <a:r>
              <a:rPr lang="en-US" b="0" i="0" u="none" strike="noStrike" dirty="0">
                <a:solidFill>
                  <a:srgbClr val="316ACA"/>
                </a:solidFill>
                <a:effectLst/>
                <a:latin typeface="Roboto" panose="020B0604020202020204" pitchFamily="2" charset="0"/>
                <a:hlinkClick r:id="rId3"/>
              </a:rPr>
              <a:t>security training curriculum</a:t>
            </a:r>
            <a:r>
              <a:rPr lang="en-US" b="0" i="0" dirty="0">
                <a:solidFill>
                  <a:srgbClr val="111C24"/>
                </a:solidFill>
                <a:effectLst/>
                <a:latin typeface="Roboto" panose="020B0604020202020204" pitchFamily="2" charset="0"/>
              </a:rPr>
              <a:t> for your employees will go a long way in protecting your data and assets. Include awareness training for all employees and </a:t>
            </a:r>
            <a:r>
              <a:rPr lang="en-US" b="0" i="0" u="none" strike="noStrike" dirty="0">
                <a:solidFill>
                  <a:srgbClr val="316ACA"/>
                </a:solidFill>
                <a:effectLst/>
                <a:latin typeface="Roboto" panose="020B0604020202020204" pitchFamily="2" charset="0"/>
                <a:hlinkClick r:id="rId4"/>
              </a:rPr>
              <a:t>secure coding training</a:t>
            </a:r>
            <a:r>
              <a:rPr lang="en-US" b="0" i="0" dirty="0">
                <a:solidFill>
                  <a:srgbClr val="111C24"/>
                </a:solidFill>
                <a:effectLst/>
                <a:latin typeface="Roboto" panose="020B0604020202020204" pitchFamily="2" charset="0"/>
              </a:rPr>
              <a:t> for developers. Do it regularly, not just once a year. And conduct simulations like phishing tests to help employees spot and shut down social engineering attacks (</a:t>
            </a:r>
            <a:r>
              <a:rPr lang="en-US" sz="1100" dirty="0"/>
              <a:t>Synopsis Team, 2020)</a:t>
            </a:r>
            <a:endParaRPr lang="en-US" sz="1400" dirty="0"/>
          </a:p>
          <a:p>
            <a:pPr marL="0" lvl="0" indent="0" algn="l" rtl="0">
              <a:lnSpc>
                <a:spcPct val="100000"/>
              </a:lnSpc>
              <a:spcBef>
                <a:spcPts val="0"/>
              </a:spcBef>
              <a:spcAft>
                <a:spcPts val="0"/>
              </a:spcAft>
              <a:buSzPts val="1100"/>
              <a:buNone/>
            </a:pPr>
            <a:r>
              <a:rPr lang="en-US" dirty="0"/>
              <a:t>.</a:t>
            </a:r>
            <a:endParaRPr dirty="0"/>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indent="-457200">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Azure Data Encryption-at-rest - azure security. Azure Data Encryption-at-Rest - Azure Security | Microsoft Learn. (2022, August 18). Retrieved from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https://learn.microsoft.com/en-us/azure/security/fundamentals/encryption-atrest</a:t>
            </a:r>
            <a:endParaRPr lang="en-US" sz="1800" dirty="0">
              <a:effectLst/>
              <a:latin typeface="Calibri" panose="020F0502020204030204" pitchFamily="34"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Encryption for data-in-transit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microsoft</a:t>
            </a:r>
            <a:r>
              <a:rPr lang="en-US" sz="1800" dirty="0">
                <a:effectLst/>
                <a:latin typeface="Calibri" panose="020F0502020204030204" pitchFamily="34" charset="0"/>
                <a:ea typeface="Calibri" panose="020F0502020204030204" pitchFamily="34" charset="0"/>
                <a:cs typeface="Times New Roman" panose="02020603050405020304" pitchFamily="18" charset="0"/>
              </a:rPr>
              <a:t> service assurance. Microsoft Service Assurance | Microsoft Learn. (2022, September 22). Retrieved from https://learn.microsoft.com/en-us/compliance/assurance/assurance-encryption-in-transit</a:t>
            </a:r>
            <a:endParaRPr lang="en-US" sz="1800" dirty="0">
              <a:effectLst/>
              <a:latin typeface="Calibri" panose="020F0502020204030204" pitchFamily="34" charset="0"/>
              <a:ea typeface="Calibri" panose="020F0502020204030204" pitchFamily="34" charset="0"/>
            </a:endParaRPr>
          </a:p>
          <a:p>
            <a:pPr marL="0" lvl="0" indent="0" algn="l" rtl="0">
              <a:lnSpc>
                <a:spcPct val="100000"/>
              </a:lnSpc>
              <a:spcBef>
                <a:spcPts val="0"/>
              </a:spcBef>
              <a:spcAft>
                <a:spcPts val="0"/>
              </a:spcAft>
              <a:buSzPts val="1100"/>
              <a:buNone/>
            </a:pPr>
            <a:endParaRPr dirty="0"/>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1464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644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Policy: A policy indicates management intent, in support of the principle. (</a:t>
            </a:r>
            <a:r>
              <a:rPr lang="en-US" dirty="0" err="1"/>
              <a:t>Beddoe</a:t>
            </a:r>
            <a:r>
              <a:rPr lang="en-US" dirty="0"/>
              <a:t>, 2015)</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Standard: A set of mandatory rules in support of the policy. (</a:t>
            </a:r>
            <a:r>
              <a:rPr lang="en-US" dirty="0" err="1"/>
              <a:t>Beddoe</a:t>
            </a:r>
            <a:r>
              <a:rPr lang="en-US" dirty="0"/>
              <a:t>, 2015)</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Procedure: A checklist or step-by-step instructions for implementing policies and standards (</a:t>
            </a:r>
            <a:r>
              <a:rPr lang="en-US" dirty="0" err="1"/>
              <a:t>Beddoe</a:t>
            </a:r>
            <a:r>
              <a:rPr lang="en-US" dirty="0"/>
              <a:t>, 2015)</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Guidelines: Best practices and recommendations and should usually be considered (</a:t>
            </a:r>
            <a:r>
              <a:rPr lang="en-US" dirty="0" err="1"/>
              <a:t>Beddoe</a:t>
            </a:r>
            <a:r>
              <a:rPr lang="en-US" dirty="0"/>
              <a:t>, 2015)</a:t>
            </a: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INT30-C - </a:t>
            </a:r>
            <a:r>
              <a:rPr lang="en-US" sz="1800" dirty="0">
                <a:effectLst/>
                <a:latin typeface="Calibri" panose="020F0502020204030204" pitchFamily="34" charset="0"/>
                <a:ea typeface="Calibri" panose="020F0502020204030204" pitchFamily="34" charset="0"/>
              </a:rPr>
              <a:t>One must not allow integers to wrap due a possible vulnerability in exposing memory that a user should not have access to.</a:t>
            </a:r>
          </a:p>
          <a:p>
            <a:pPr marL="0" lvl="0" indent="0" algn="l" rtl="0">
              <a:lnSpc>
                <a:spcPct val="100000"/>
              </a:lnSpc>
              <a:spcBef>
                <a:spcPts val="0"/>
              </a:spcBef>
              <a:spcAft>
                <a:spcPts val="0"/>
              </a:spcAft>
              <a:buSzPts val="1100"/>
              <a:buNone/>
            </a:pPr>
            <a:endParaRPr lang="en-US" sz="1800" dirty="0">
              <a:effectLst/>
              <a:latin typeface="Calibri" panose="020F0502020204030204" pitchFamily="34" charset="0"/>
            </a:endParaRPr>
          </a:p>
          <a:p>
            <a:pPr marL="0" lvl="0" indent="0" algn="l" rtl="0">
              <a:lnSpc>
                <a:spcPct val="100000"/>
              </a:lnSpc>
              <a:spcBef>
                <a:spcPts val="0"/>
              </a:spcBef>
              <a:spcAft>
                <a:spcPts val="0"/>
              </a:spcAft>
              <a:buSzPts val="1100"/>
              <a:buNone/>
            </a:pPr>
            <a:r>
              <a:rPr lang="en-US" sz="1800" dirty="0">
                <a:effectLst/>
                <a:latin typeface="Calibri" panose="020F0502020204030204" pitchFamily="34" charset="0"/>
              </a:rPr>
              <a:t>STR52-CPP - </a:t>
            </a:r>
            <a:r>
              <a:rPr lang="en-US" sz="1800" dirty="0">
                <a:effectLst/>
                <a:latin typeface="Calibri" panose="020F0502020204030204" pitchFamily="34" charset="0"/>
                <a:ea typeface="Calibri" panose="020F0502020204030204" pitchFamily="34" charset="0"/>
              </a:rPr>
              <a:t>If one were to use an invalid reference, pointer, or iterator it will result in undefined behavior.</a:t>
            </a:r>
          </a:p>
          <a:p>
            <a:pPr marL="0" lvl="0" indent="0" algn="l" rtl="0">
              <a:lnSpc>
                <a:spcPct val="100000"/>
              </a:lnSpc>
              <a:spcBef>
                <a:spcPts val="0"/>
              </a:spcBef>
              <a:spcAft>
                <a:spcPts val="0"/>
              </a:spcAft>
              <a:buSzPts val="1100"/>
              <a:buNone/>
            </a:pPr>
            <a:endParaRPr lang="en-US" sz="1800" dirty="0">
              <a:effectLst/>
              <a:latin typeface="Calibri" panose="020F0502020204030204" pitchFamily="34" charset="0"/>
            </a:endParaRPr>
          </a:p>
          <a:p>
            <a:pPr marL="0" lvl="0" indent="0" algn="l" rtl="0">
              <a:lnSpc>
                <a:spcPct val="100000"/>
              </a:lnSpc>
              <a:spcBef>
                <a:spcPts val="0"/>
              </a:spcBef>
              <a:spcAft>
                <a:spcPts val="0"/>
              </a:spcAft>
              <a:buSzPts val="1100"/>
              <a:buNone/>
            </a:pPr>
            <a:r>
              <a:rPr lang="en-US" sz="1800" dirty="0">
                <a:effectLst/>
                <a:latin typeface="Calibri" panose="020F0502020204030204" pitchFamily="34" charset="0"/>
              </a:rPr>
              <a:t>STR53-CPP - </a:t>
            </a:r>
            <a:r>
              <a:rPr lang="en-US" sz="1800" dirty="0">
                <a:effectLst/>
                <a:latin typeface="Calibri" panose="020F0502020204030204" pitchFamily="34" charset="0"/>
                <a:ea typeface="Calibri" panose="020F0502020204030204" pitchFamily="34" charset="0"/>
              </a:rPr>
              <a:t>The std::string index operators </a:t>
            </a:r>
            <a:r>
              <a:rPr lang="en-US" sz="1800" dirty="0" err="1">
                <a:effectLst/>
                <a:latin typeface="Calibri" panose="020F0502020204030204" pitchFamily="34" charset="0"/>
                <a:ea typeface="Calibri" panose="020F0502020204030204" pitchFamily="34" charset="0"/>
              </a:rPr>
              <a:t>const_reference</a:t>
            </a:r>
            <a:r>
              <a:rPr lang="en-US" sz="1800" dirty="0">
                <a:effectLst/>
                <a:latin typeface="Calibri" panose="020F0502020204030204" pitchFamily="34" charset="0"/>
                <a:ea typeface="Calibri" panose="020F0502020204030204" pitchFamily="34" charset="0"/>
              </a:rPr>
              <a:t> operator[](</a:t>
            </a:r>
            <a:r>
              <a:rPr lang="en-US" sz="1800" dirty="0" err="1">
                <a:effectLst/>
                <a:latin typeface="Calibri" panose="020F0502020204030204" pitchFamily="34" charset="0"/>
                <a:ea typeface="Calibri" panose="020F0502020204030204" pitchFamily="34" charset="0"/>
              </a:rPr>
              <a:t>size_type</a:t>
            </a:r>
            <a:r>
              <a:rPr lang="en-US" sz="1800" dirty="0">
                <a:effectLst/>
                <a:latin typeface="Calibri" panose="020F0502020204030204" pitchFamily="34" charset="0"/>
                <a:ea typeface="Calibri" panose="020F0502020204030204" pitchFamily="34" charset="0"/>
              </a:rPr>
              <a:t>) const and reference operator[](</a:t>
            </a:r>
            <a:r>
              <a:rPr lang="en-US" sz="1800" dirty="0" err="1">
                <a:effectLst/>
                <a:latin typeface="Calibri" panose="020F0502020204030204" pitchFamily="34" charset="0"/>
                <a:ea typeface="Calibri" panose="020F0502020204030204" pitchFamily="34" charset="0"/>
              </a:rPr>
              <a:t>size_type</a:t>
            </a:r>
            <a:r>
              <a:rPr lang="en-US" sz="1800" dirty="0">
                <a:effectLst/>
                <a:latin typeface="Calibri" panose="020F0502020204030204" pitchFamily="34" charset="0"/>
                <a:ea typeface="Calibri" panose="020F0502020204030204" pitchFamily="34" charset="0"/>
              </a:rPr>
              <a:t>) return the character stored at the specified position, pos. When pos &gt;= size(), a reference to an object of type </a:t>
            </a:r>
            <a:r>
              <a:rPr lang="en-US" sz="1800" dirty="0" err="1">
                <a:effectLst/>
                <a:latin typeface="Calibri" panose="020F0502020204030204" pitchFamily="34" charset="0"/>
                <a:ea typeface="Calibri" panose="020F0502020204030204" pitchFamily="34" charset="0"/>
              </a:rPr>
              <a:t>charT</a:t>
            </a:r>
            <a:r>
              <a:rPr lang="en-US" sz="1800" dirty="0">
                <a:effectLst/>
                <a:latin typeface="Calibri" panose="020F0502020204030204" pitchFamily="34" charset="0"/>
                <a:ea typeface="Calibri" panose="020F0502020204030204" pitchFamily="34" charset="0"/>
              </a:rPr>
              <a:t> with value </a:t>
            </a:r>
            <a:r>
              <a:rPr lang="en-US" sz="1800" dirty="0" err="1">
                <a:effectLst/>
                <a:latin typeface="Calibri" panose="020F0502020204030204" pitchFamily="34" charset="0"/>
                <a:ea typeface="Calibri" panose="020F0502020204030204" pitchFamily="34" charset="0"/>
              </a:rPr>
              <a:t>charT</a:t>
            </a:r>
            <a:r>
              <a:rPr lang="en-US" sz="1800" dirty="0">
                <a:effectLst/>
                <a:latin typeface="Calibri" panose="020F0502020204030204" pitchFamily="34" charset="0"/>
                <a:ea typeface="Calibri" panose="020F0502020204030204" pitchFamily="34" charset="0"/>
              </a:rPr>
              <a:t>() is returned. The index operators are unchecked (no exceptions are thrown for range errors), and attempting to modify the resulting out-of-range object results in undefined behavior.</a:t>
            </a:r>
          </a:p>
          <a:p>
            <a:pPr marL="0" lvl="0" indent="0" algn="l" rtl="0">
              <a:lnSpc>
                <a:spcPct val="100000"/>
              </a:lnSpc>
              <a:spcBef>
                <a:spcPts val="0"/>
              </a:spcBef>
              <a:spcAft>
                <a:spcPts val="0"/>
              </a:spcAft>
              <a:buSzPts val="1100"/>
              <a:buNone/>
            </a:pPr>
            <a:endParaRPr lang="en-US" sz="18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STD-001-CPP - If you do not sanitize your parameters you can allow malicious SQL code to enter in places that could breach your system.</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MEM51-CPP - </a:t>
            </a:r>
            <a:r>
              <a:rPr lang="en-US" sz="1800" dirty="0">
                <a:effectLst/>
                <a:latin typeface="Calibri" panose="020F0502020204030204" pitchFamily="34" charset="0"/>
                <a:ea typeface="Calibri" panose="020F0502020204030204" pitchFamily="34" charset="0"/>
              </a:rPr>
              <a:t>Deallocating a pointer that is not allocated dynamically (including non-dynamic pointers returned from calls to placement new()) is undefined behavior because the pointer value was not obtained by an allocation function. Deallocating a pointer that has already been passed to a deallocation function is undefined behavior because the pointer value no longer points to memory that has been dynamically allocated.</a:t>
            </a:r>
          </a:p>
          <a:p>
            <a:pPr marL="0" lvl="0" indent="0" algn="l" rtl="0">
              <a:lnSpc>
                <a:spcPct val="100000"/>
              </a:lnSpc>
              <a:spcBef>
                <a:spcPts val="0"/>
              </a:spcBef>
              <a:spcAft>
                <a:spcPts val="0"/>
              </a:spcAft>
              <a:buSzPts val="1100"/>
              <a:buNone/>
            </a:pPr>
            <a:endParaRPr lang="en-US" sz="1800" dirty="0">
              <a:effectLst/>
              <a:latin typeface="Calibri" panose="020F0502020204030204" pitchFamily="34" charset="0"/>
            </a:endParaRPr>
          </a:p>
          <a:p>
            <a:pPr marL="0" lvl="0" indent="0" algn="l" rtl="0">
              <a:lnSpc>
                <a:spcPct val="100000"/>
              </a:lnSpc>
              <a:spcBef>
                <a:spcPts val="0"/>
              </a:spcBef>
              <a:spcAft>
                <a:spcPts val="0"/>
              </a:spcAft>
              <a:buSzPts val="1100"/>
              <a:buNone/>
            </a:pPr>
            <a:r>
              <a:rPr lang="en-US" sz="1800" dirty="0">
                <a:effectLst/>
                <a:latin typeface="Calibri" panose="020F0502020204030204" pitchFamily="34" charset="0"/>
              </a:rPr>
              <a:t>MSC11-C - </a:t>
            </a:r>
            <a:r>
              <a:rPr lang="en-US" b="0" i="0" dirty="0">
                <a:solidFill>
                  <a:srgbClr val="172B4D"/>
                </a:solidFill>
                <a:effectLst/>
                <a:latin typeface="-apple-system"/>
              </a:rPr>
              <a:t>When it is executed, if </a:t>
            </a:r>
            <a:r>
              <a:rPr lang="en-US" dirty="0"/>
              <a:t>expression</a:t>
            </a:r>
            <a:r>
              <a:rPr lang="en-US" b="0" i="0" dirty="0">
                <a:solidFill>
                  <a:srgbClr val="172B4D"/>
                </a:solidFill>
                <a:effectLst/>
                <a:latin typeface="-apple-system"/>
              </a:rPr>
              <a:t> (which must have a scalar type) is false, the </a:t>
            </a:r>
            <a:r>
              <a:rPr lang="en-US" dirty="0"/>
              <a:t>assert</a:t>
            </a:r>
            <a:r>
              <a:rPr lang="en-US" b="0" i="0" dirty="0">
                <a:solidFill>
                  <a:srgbClr val="172B4D"/>
                </a:solidFill>
                <a:effectLst/>
                <a:latin typeface="-apple-system"/>
              </a:rPr>
              <a:t> macro outputs information about the failed assertion (including the text of the argument, the name of the source file, the source line number, and the name of the enclosing function) on the standard error stream, in an </a:t>
            </a:r>
            <a:r>
              <a:rPr lang="en-US" b="0" i="0" dirty="0">
                <a:solidFill>
                  <a:srgbClr val="0052CC"/>
                </a:solidFill>
                <a:effectLst/>
                <a:latin typeface="-apple-system"/>
                <a:hlinkClick r:id="rId3"/>
              </a:rPr>
              <a:t>implementation-defined</a:t>
            </a:r>
            <a:r>
              <a:rPr lang="en-US" b="0" i="0" dirty="0">
                <a:solidFill>
                  <a:srgbClr val="172B4D"/>
                </a:solidFill>
                <a:effectLst/>
                <a:latin typeface="-apple-system"/>
              </a:rPr>
              <a:t> format, and calls the </a:t>
            </a:r>
            <a:r>
              <a:rPr lang="en-US" dirty="0"/>
              <a:t>abort()</a:t>
            </a:r>
            <a:r>
              <a:rPr lang="en-US" b="0" i="0" dirty="0">
                <a:solidFill>
                  <a:srgbClr val="172B4D"/>
                </a:solidFill>
                <a:effectLst/>
                <a:latin typeface="-apple-system"/>
              </a:rPr>
              <a:t> function.</a:t>
            </a:r>
            <a:endParaRPr lang="en-US" sz="1800" b="0" i="0" dirty="0">
              <a:solidFill>
                <a:srgbClr val="172B4D"/>
              </a:solidFill>
              <a:effectLst/>
              <a:latin typeface="Calibri" panose="020F0502020204030204" pitchFamily="34" charset="0"/>
            </a:endParaRPr>
          </a:p>
          <a:p>
            <a:pPr marL="0" lvl="0" indent="0" algn="l" rtl="0">
              <a:lnSpc>
                <a:spcPct val="100000"/>
              </a:lnSpc>
              <a:spcBef>
                <a:spcPts val="0"/>
              </a:spcBef>
              <a:spcAft>
                <a:spcPts val="0"/>
              </a:spcAft>
              <a:buSzPts val="1100"/>
              <a:buNone/>
            </a:pPr>
            <a:endParaRPr lang="en-US" sz="1800" b="0" i="0" dirty="0">
              <a:solidFill>
                <a:srgbClr val="172B4D"/>
              </a:solidFill>
              <a:effectLst/>
              <a:latin typeface="Calibri" panose="020F0502020204030204" pitchFamily="34" charset="0"/>
            </a:endParaRPr>
          </a:p>
          <a:p>
            <a:pPr marL="0" lvl="0" indent="0" algn="l" rtl="0">
              <a:lnSpc>
                <a:spcPct val="100000"/>
              </a:lnSpc>
              <a:spcBef>
                <a:spcPts val="0"/>
              </a:spcBef>
              <a:spcAft>
                <a:spcPts val="0"/>
              </a:spcAft>
              <a:buSzPts val="1100"/>
              <a:buNone/>
            </a:pPr>
            <a:r>
              <a:rPr lang="en-US" sz="1800" b="0" i="0" dirty="0">
                <a:solidFill>
                  <a:srgbClr val="172B4D"/>
                </a:solidFill>
                <a:effectLst/>
                <a:latin typeface="Calibri" panose="020F0502020204030204" pitchFamily="34" charset="0"/>
              </a:rPr>
              <a:t>ERR51-CPP - </a:t>
            </a:r>
            <a:r>
              <a:rPr lang="en-US" b="0" i="0" dirty="0">
                <a:solidFill>
                  <a:srgbClr val="172B4D"/>
                </a:solidFill>
                <a:effectLst/>
                <a:latin typeface="-apple-system"/>
              </a:rPr>
              <a:t>When an exception is thrown, control is transferred to the nearest handler with a type that matches the type of the exception thrown. </a:t>
            </a:r>
            <a:endParaRPr lang="en-US" sz="1800" b="0" i="0" dirty="0">
              <a:solidFill>
                <a:srgbClr val="172B4D"/>
              </a:solidFill>
              <a:effectLst/>
              <a:latin typeface="Calibri" panose="020F0502020204030204" pitchFamily="34" charset="0"/>
            </a:endParaRPr>
          </a:p>
          <a:p>
            <a:pPr marL="0" lvl="0" indent="0" algn="l" rtl="0">
              <a:lnSpc>
                <a:spcPct val="100000"/>
              </a:lnSpc>
              <a:spcBef>
                <a:spcPts val="0"/>
              </a:spcBef>
              <a:spcAft>
                <a:spcPts val="0"/>
              </a:spcAft>
              <a:buSzPts val="1100"/>
              <a:buNone/>
            </a:pPr>
            <a:endParaRPr lang="en-US" sz="1800" b="0" i="0" dirty="0">
              <a:solidFill>
                <a:srgbClr val="172B4D"/>
              </a:solidFill>
              <a:effectLst/>
              <a:latin typeface="Calibri" panose="020F0502020204030204" pitchFamily="34" charset="0"/>
            </a:endParaRPr>
          </a:p>
          <a:p>
            <a:pPr marL="0" lvl="0" indent="0" algn="l" rtl="0">
              <a:lnSpc>
                <a:spcPct val="100000"/>
              </a:lnSpc>
              <a:spcBef>
                <a:spcPts val="0"/>
              </a:spcBef>
              <a:spcAft>
                <a:spcPts val="0"/>
              </a:spcAft>
              <a:buSzPts val="1100"/>
              <a:buNone/>
            </a:pPr>
            <a:r>
              <a:rPr lang="en-US" sz="1800" b="0" i="0" dirty="0">
                <a:solidFill>
                  <a:srgbClr val="172B4D"/>
                </a:solidFill>
                <a:effectLst/>
                <a:latin typeface="Calibri" panose="020F0502020204030204" pitchFamily="34" charset="0"/>
              </a:rPr>
              <a:t>DCL58-CPP - </a:t>
            </a:r>
            <a:r>
              <a:rPr lang="en-US" sz="1800" dirty="0">
                <a:effectLst/>
                <a:latin typeface="Calibri" panose="020F0502020204030204" pitchFamily="34" charset="0"/>
                <a:ea typeface="Calibri" panose="020F0502020204030204" pitchFamily="34" charset="0"/>
              </a:rPr>
              <a:t>Namespaces introduce new declarative regions for declarations, reducing the likelihood of conflicting identifiers with other declarative regions</a:t>
            </a:r>
          </a:p>
          <a:p>
            <a:pPr marL="0" lvl="0" indent="0" algn="l" rtl="0">
              <a:lnSpc>
                <a:spcPct val="100000"/>
              </a:lnSpc>
              <a:spcBef>
                <a:spcPts val="0"/>
              </a:spcBef>
              <a:spcAft>
                <a:spcPts val="0"/>
              </a:spcAft>
              <a:buSzPts val="1100"/>
              <a:buNone/>
            </a:pPr>
            <a:endParaRPr lang="en-US" sz="1800" dirty="0">
              <a:effectLst/>
              <a:latin typeface="Calibri" panose="020F0502020204030204" pitchFamily="34" charset="0"/>
            </a:endParaRPr>
          </a:p>
          <a:p>
            <a:pPr marL="0" lvl="0" indent="0" algn="l" rtl="0">
              <a:lnSpc>
                <a:spcPct val="100000"/>
              </a:lnSpc>
              <a:spcBef>
                <a:spcPts val="0"/>
              </a:spcBef>
              <a:spcAft>
                <a:spcPts val="0"/>
              </a:spcAft>
              <a:buSzPts val="1100"/>
              <a:buNone/>
            </a:pPr>
            <a:r>
              <a:rPr lang="en-US" sz="1800" dirty="0">
                <a:effectLst/>
                <a:latin typeface="Calibri" panose="020F0502020204030204" pitchFamily="34" charset="0"/>
              </a:rPr>
              <a:t>FI051-CPP - </a:t>
            </a:r>
            <a:r>
              <a:rPr lang="en-US" sz="1800" dirty="0">
                <a:effectLst/>
                <a:latin typeface="Calibri" panose="020F0502020204030204" pitchFamily="34" charset="0"/>
                <a:ea typeface="Calibri" panose="020F0502020204030204" pitchFamily="34" charset="0"/>
              </a:rPr>
              <a:t>A call to the std::</a:t>
            </a:r>
            <a:r>
              <a:rPr lang="en-US" sz="1800" dirty="0" err="1">
                <a:effectLst/>
                <a:latin typeface="Calibri" panose="020F0502020204030204" pitchFamily="34" charset="0"/>
                <a:ea typeface="Calibri" panose="020F0502020204030204" pitchFamily="34" charset="0"/>
              </a:rPr>
              <a:t>basic_filebuf</a:t>
            </a:r>
            <a:r>
              <a:rPr lang="en-US" sz="1800" dirty="0">
                <a:effectLst/>
                <a:latin typeface="Calibri" panose="020F0502020204030204" pitchFamily="34" charset="0"/>
                <a:ea typeface="Calibri" panose="020F0502020204030204" pitchFamily="34" charset="0"/>
              </a:rPr>
              <a:t>&lt;T&gt;::open() function must be matched with a call to std::</a:t>
            </a:r>
            <a:r>
              <a:rPr lang="en-US" sz="1800" dirty="0" err="1">
                <a:effectLst/>
                <a:latin typeface="Calibri" panose="020F0502020204030204" pitchFamily="34" charset="0"/>
                <a:ea typeface="Calibri" panose="020F0502020204030204" pitchFamily="34" charset="0"/>
              </a:rPr>
              <a:t>basic_filebuf</a:t>
            </a:r>
            <a:r>
              <a:rPr lang="en-US" sz="1800" dirty="0">
                <a:effectLst/>
                <a:latin typeface="Calibri" panose="020F0502020204030204" pitchFamily="34" charset="0"/>
                <a:ea typeface="Calibri" panose="020F0502020204030204" pitchFamily="34" charset="0"/>
              </a:rPr>
              <a:t>&lt;T&gt;::close() before the lifetime of the last pointer that stores the return value of the call has ended or before normal program termination, whichever occurs first.</a:t>
            </a:r>
          </a:p>
          <a:p>
            <a:pPr marL="0" lvl="0" indent="0" algn="l" rtl="0">
              <a:lnSpc>
                <a:spcPct val="100000"/>
              </a:lnSpc>
              <a:spcBef>
                <a:spcPts val="0"/>
              </a:spcBef>
              <a:spcAft>
                <a:spcPts val="0"/>
              </a:spcAft>
              <a:buSzPts val="1100"/>
              <a:buNone/>
            </a:pPr>
            <a:endParaRPr lang="en-US" sz="1800" dirty="0">
              <a:effectLst/>
              <a:latin typeface="Calibri" panose="020F0502020204030204" pitchFamily="34" charset="0"/>
            </a:endParaRPr>
          </a:p>
          <a:p>
            <a:pPr marL="0" lvl="0" indent="0" algn="l" rtl="0">
              <a:lnSpc>
                <a:spcPct val="100000"/>
              </a:lnSpc>
              <a:spcBef>
                <a:spcPts val="0"/>
              </a:spcBef>
              <a:spcAft>
                <a:spcPts val="0"/>
              </a:spcAft>
              <a:buSzPts val="1100"/>
              <a:buNone/>
            </a:pPr>
            <a:r>
              <a:rPr lang="en-US" sz="1800" dirty="0">
                <a:effectLst/>
                <a:latin typeface="Calibri" panose="020F0502020204030204" pitchFamily="34" charset="0"/>
              </a:rPr>
              <a:t>STR50-CPP - </a:t>
            </a:r>
            <a:r>
              <a:rPr lang="en-US" sz="1800" dirty="0">
                <a:effectLst/>
                <a:latin typeface="Calibri" panose="020F0502020204030204" pitchFamily="34" charset="0"/>
                <a:ea typeface="Calibri" panose="020F0502020204030204" pitchFamily="34" charset="0"/>
              </a:rPr>
              <a:t>Copying data to a buffer that is not large enough to hold that data results in a buffer overflow. Buffer overflows occur frequently when manipulating strings [</a:t>
            </a:r>
            <a:r>
              <a:rPr lang="en-US" sz="1800" dirty="0" err="1">
                <a:effectLst/>
                <a:latin typeface="Calibri" panose="020F0502020204030204" pitchFamily="34" charset="0"/>
                <a:ea typeface="Calibri" panose="020F0502020204030204" pitchFamily="34" charset="0"/>
              </a:rPr>
              <a:t>Seacord</a:t>
            </a:r>
            <a:r>
              <a:rPr lang="en-US" sz="1800" dirty="0">
                <a:effectLst/>
                <a:latin typeface="Calibri" panose="020F0502020204030204" pitchFamily="34" charset="0"/>
                <a:ea typeface="Calibri" panose="020F0502020204030204" pitchFamily="34" charset="0"/>
              </a:rPr>
              <a:t> 2013]. To prevent such errors, either limit copies through truncation or, preferably, ensure that the destination is of sufficient size to hold the data to be copied. C-style strings require a null character to indicate the end of the string, while the C++ std::</a:t>
            </a:r>
            <a:r>
              <a:rPr lang="en-US" sz="1800" dirty="0" err="1">
                <a:effectLst/>
                <a:latin typeface="Calibri" panose="020F0502020204030204" pitchFamily="34" charset="0"/>
                <a:ea typeface="Calibri" panose="020F0502020204030204" pitchFamily="34" charset="0"/>
              </a:rPr>
              <a:t>basic_string</a:t>
            </a:r>
            <a:r>
              <a:rPr lang="en-US" sz="1800" dirty="0">
                <a:effectLst/>
                <a:latin typeface="Calibri" panose="020F0502020204030204" pitchFamily="34" charset="0"/>
                <a:ea typeface="Calibri" panose="020F0502020204030204" pitchFamily="34" charset="0"/>
              </a:rPr>
              <a:t> template requires no such character.</a:t>
            </a:r>
            <a:endParaRPr lang="en-US" sz="1800" dirty="0">
              <a:effectLst/>
              <a:latin typeface="Calibri" panose="020F0502020204030204" pitchFamily="34" charset="0"/>
            </a:endParaRPr>
          </a:p>
          <a:p>
            <a:pPr marL="0" lvl="0" indent="0" algn="l" rtl="0">
              <a:lnSpc>
                <a:spcPct val="100000"/>
              </a:lnSpc>
              <a:spcBef>
                <a:spcPts val="0"/>
              </a:spcBef>
              <a:spcAft>
                <a:spcPts val="0"/>
              </a:spcAft>
              <a:buSzPts val="1100"/>
              <a:buNone/>
            </a:pPr>
            <a:endParaRPr lang="en-US"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indent="0" algn="ctr" rtl="0" fontAlgn="t">
              <a:spcBef>
                <a:spcPts val="0"/>
              </a:spcBef>
              <a:spcAft>
                <a:spcPts val="0"/>
              </a:spcAft>
              <a:buNone/>
            </a:pPr>
            <a:r>
              <a:rPr lang="en-US" sz="1100" b="1"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(severity, likelihood, remediation cost)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MEM51-CPP</a:t>
            </a:r>
            <a:r>
              <a:rPr lang="en-US" sz="1100" b="0"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 – Properly deallocated dynamically allocated resources(high, likely, medium)</a:t>
            </a:r>
            <a:endParaRPr lang="en-US" sz="1100" b="0" i="0" u="none" strike="noStrike" dirty="0">
              <a:solidFill>
                <a:schemeClr val="bg1"/>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STR50-CPP</a:t>
            </a:r>
            <a:r>
              <a:rPr lang="en-US" sz="1100" b="0"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 – Guarantee that storage for strings has sufficient space for character data and the null terminator (high, likely, medium)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STD-001-CPP</a:t>
            </a:r>
            <a:r>
              <a:rPr lang="en-US" sz="1100" b="0"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 – SQL injection (high, probable, medium)</a:t>
            </a:r>
            <a:endParaRPr lang="en-US" sz="1100" b="0" i="0" u="none" strike="noStrike" dirty="0">
              <a:solidFill>
                <a:schemeClr val="bg1"/>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INT30-C</a:t>
            </a:r>
            <a:r>
              <a:rPr lang="en-US" sz="1100" b="0"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 – Ensure that unsigned integer operations do not wrap (high, likely, high)</a:t>
            </a:r>
            <a:endParaRPr lang="en-US" sz="1100" b="0" i="0" u="none" strike="noStrike" dirty="0">
              <a:solidFill>
                <a:schemeClr val="bg1"/>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STR52-CPP</a:t>
            </a:r>
            <a:r>
              <a:rPr lang="en-US" sz="1100" b="0"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 – Use valid references, pointers, and iterators to reference elements of a basic string (high, probable, high)</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STR53-CPP</a:t>
            </a:r>
            <a:r>
              <a:rPr lang="en-US" sz="1100" b="0"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 – Range Check element access(high, unlikely, medium)</a:t>
            </a:r>
            <a:endParaRPr lang="en-US" sz="1100" b="0" i="0" u="none" strike="noStrike" dirty="0">
              <a:solidFill>
                <a:schemeClr val="bg1"/>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DCL58-CPP</a:t>
            </a:r>
            <a:r>
              <a:rPr lang="en-US" sz="1100" b="0"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 – Do not modify the standard namespaces (high, unlikely, medium)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ERR51-CPP</a:t>
            </a:r>
            <a:r>
              <a:rPr lang="en-US" sz="1100" b="0"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 – Handle all exceptions (low, probable, medium)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FI051-CPP</a:t>
            </a:r>
            <a:r>
              <a:rPr lang="en-US" sz="1100" b="0"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 - Close files when they are no longer needed(medium, unlikely, medium)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MSC11-C</a:t>
            </a:r>
            <a:r>
              <a:rPr lang="en-US" sz="1100" b="0"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 – Incorporate diagnostic tests using assertions(low, unlikely, high)</a:t>
            </a:r>
            <a:endParaRPr lang="en-US" sz="1100" b="0" i="0" u="none" strike="noStrike" dirty="0">
              <a:solidFill>
                <a:schemeClr val="bg1"/>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dirty="0">
              <a:solidFill>
                <a:schemeClr val="bg1"/>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dirty="0">
              <a:solidFill>
                <a:schemeClr val="bg1"/>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dirty="0">
              <a:solidFill>
                <a:schemeClr val="bg1"/>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dirty="0">
              <a:solidFill>
                <a:schemeClr val="bg1"/>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dirty="0">
              <a:solidFill>
                <a:schemeClr val="bg1"/>
              </a:solidFill>
              <a:effectLst/>
              <a:latin typeface="Arial" panose="020B0604020202020204" pitchFamily="34" charset="0"/>
            </a:endParaRPr>
          </a:p>
          <a:p>
            <a:pPr marL="0" lvl="0" indent="0" algn="l" rtl="0">
              <a:lnSpc>
                <a:spcPct val="100000"/>
              </a:lnSpc>
              <a:spcBef>
                <a:spcPts val="0"/>
              </a:spcBef>
              <a:spcAft>
                <a:spcPts val="0"/>
              </a:spcAft>
              <a:buSzPts val="1100"/>
              <a:buNone/>
            </a:pPr>
            <a:endParaRPr dirty="0">
              <a:solidFill>
                <a:schemeClr val="bg1"/>
              </a:solidFill>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b="1" dirty="0">
                <a:effectLst/>
                <a:latin typeface="Calibri" panose="020F0502020204030204" pitchFamily="34" charset="0"/>
                <a:ea typeface="Calibri" panose="020F0502020204030204" pitchFamily="34" charset="0"/>
              </a:rPr>
              <a:t>Encryption at rest </a:t>
            </a:r>
            <a:r>
              <a:rPr lang="en-US" sz="1800" dirty="0">
                <a:effectLst/>
                <a:latin typeface="Calibri" panose="020F0502020204030204" pitchFamily="34" charset="0"/>
                <a:ea typeface="Calibri" panose="020F0502020204030204" pitchFamily="34" charset="0"/>
              </a:rPr>
              <a:t>is designed to prevent the attacker from accessing the unencrypted data by ensuring the data is encrypted when on disk. If an attacker obtains a hard drive with encrypted data but not the encryption keys, the attacker must defeat the encryption to read the data (Azure Data 2022). This ties in with our security policy by how we need to think defense in depth. We must take into consideration that even though some data is not being used in the moment it should be encrypted and well protected. We can also look at this from a perspective of the principle of least privilege to prevent unneeded access.</a:t>
            </a:r>
          </a:p>
          <a:p>
            <a:pPr marL="0" lvl="0" indent="0" algn="l" rtl="0">
              <a:lnSpc>
                <a:spcPct val="100000"/>
              </a:lnSpc>
              <a:spcBef>
                <a:spcPts val="0"/>
              </a:spcBef>
              <a:spcAft>
                <a:spcPts val="0"/>
              </a:spcAft>
              <a:buSzPts val="1100"/>
              <a:buNone/>
            </a:pPr>
            <a:endParaRPr lang="en-US" sz="1800" dirty="0">
              <a:effectLst/>
              <a:latin typeface="Calibri" panose="020F0502020204030204" pitchFamily="34" charset="0"/>
            </a:endParaRPr>
          </a:p>
          <a:p>
            <a:pPr marL="0" lvl="0" indent="0" algn="l" rtl="0">
              <a:lnSpc>
                <a:spcPct val="100000"/>
              </a:lnSpc>
              <a:spcBef>
                <a:spcPts val="0"/>
              </a:spcBef>
              <a:spcAft>
                <a:spcPts val="0"/>
              </a:spcAft>
              <a:buSzPts val="1100"/>
              <a:buNone/>
            </a:pPr>
            <a:r>
              <a:rPr lang="en-US" sz="1800" b="1" dirty="0">
                <a:effectLst/>
                <a:latin typeface="Calibri" panose="020F0502020204030204" pitchFamily="34" charset="0"/>
                <a:ea typeface="Calibri" panose="020F0502020204030204" pitchFamily="34" charset="0"/>
              </a:rPr>
              <a:t>Encryption in flight </a:t>
            </a:r>
            <a:r>
              <a:rPr lang="en-US" sz="1800" dirty="0">
                <a:effectLst/>
                <a:latin typeface="Calibri" panose="020F0502020204030204" pitchFamily="34" charset="0"/>
                <a:ea typeface="Calibri" panose="020F0502020204030204" pitchFamily="34" charset="0"/>
              </a:rPr>
              <a:t>is encrypting data that is moving between systems such as servers (</a:t>
            </a:r>
            <a:r>
              <a:rPr lang="en-US" sz="1800" i="1" dirty="0">
                <a:effectLst/>
                <a:latin typeface="Calibri" panose="020F0502020204030204" pitchFamily="34" charset="0"/>
                <a:ea typeface="Calibri" panose="020F0502020204030204" pitchFamily="34" charset="0"/>
              </a:rPr>
              <a:t>Encryption for data-in-transit</a:t>
            </a:r>
            <a:r>
              <a:rPr lang="en-US" sz="1800" dirty="0">
                <a:effectLst/>
                <a:latin typeface="Calibri" panose="020F0502020204030204" pitchFamily="34" charset="0"/>
                <a:ea typeface="Calibri" panose="020F0502020204030204" pitchFamily="34" charset="0"/>
              </a:rPr>
              <a:t> 2022). We will need to consider when moving data between any of our systems that is properly secured in case it were to be intercepted. This will follow along the </a:t>
            </a:r>
            <a:r>
              <a:rPr lang="en-US" sz="1800" dirty="0">
                <a:solidFill>
                  <a:srgbClr val="000000"/>
                </a:solidFill>
                <a:effectLst/>
                <a:latin typeface="Calibri" panose="020F0502020204030204" pitchFamily="34" charset="0"/>
                <a:ea typeface="Calibri" panose="020F0502020204030204" pitchFamily="34" charset="0"/>
              </a:rPr>
              <a:t>Sanitize Data Sent to Other Systems standard to make sure we do this correctly by sending data through secure channels as well.</a:t>
            </a:r>
          </a:p>
          <a:p>
            <a:pPr marL="0" lvl="0" indent="0" algn="l" rtl="0">
              <a:lnSpc>
                <a:spcPct val="100000"/>
              </a:lnSpc>
              <a:spcBef>
                <a:spcPts val="0"/>
              </a:spcBef>
              <a:spcAft>
                <a:spcPts val="0"/>
              </a:spcAft>
              <a:buSzPts val="1100"/>
              <a:buNone/>
            </a:pPr>
            <a:endParaRPr lang="en-US" sz="1800" dirty="0">
              <a:solidFill>
                <a:srgbClr val="000000"/>
              </a:solidFill>
              <a:effectLst/>
              <a:latin typeface="Calibri" panose="020F0502020204030204" pitchFamily="34" charset="0"/>
            </a:endParaRPr>
          </a:p>
          <a:p>
            <a:pPr marL="0" lvl="0" indent="0" algn="l" rtl="0">
              <a:lnSpc>
                <a:spcPct val="100000"/>
              </a:lnSpc>
              <a:spcBef>
                <a:spcPts val="0"/>
              </a:spcBef>
              <a:spcAft>
                <a:spcPts val="0"/>
              </a:spcAft>
              <a:buSzPts val="1100"/>
              <a:buNone/>
            </a:pPr>
            <a:r>
              <a:rPr lang="en-US" sz="1800" b="1" dirty="0">
                <a:effectLst/>
                <a:latin typeface="Calibri" panose="020F0502020204030204" pitchFamily="34" charset="0"/>
                <a:ea typeface="Calibri" panose="020F0502020204030204" pitchFamily="34" charset="0"/>
              </a:rPr>
              <a:t>Encryption in use </a:t>
            </a:r>
            <a:r>
              <a:rPr lang="en-US" sz="1800" dirty="0">
                <a:effectLst/>
                <a:latin typeface="Calibri" panose="020F0502020204030204" pitchFamily="34" charset="0"/>
                <a:ea typeface="Calibri" panose="020F0502020204030204" pitchFamily="34" charset="0"/>
              </a:rPr>
              <a:t>is to protect data that may be in use by the user such as account details. We would want to utilizing hashing to protect and verify the password. This will add another defense layer and will incorporate when they are stored in a database somewhere else and hit that inflight moment as well.</a:t>
            </a: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Authentication -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This would be the first step of authenticating the user via the login info they provide. This allows you a first layer of security that makes sure proper authorization to an access is granted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Mylonas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2018). Authentication is apart of the policy because it allows us to control who the person attempting to access the system is. For instance, security principles Default Deny (5) and </a:t>
            </a:r>
            <a:r>
              <a:rPr lang="en-US" sz="1800" dirty="0">
                <a:solidFill>
                  <a:srgbClr val="000000"/>
                </a:solidFill>
                <a:effectLst/>
                <a:latin typeface="Calibri" panose="020F0502020204030204" pitchFamily="34" charset="0"/>
                <a:ea typeface="Calibri" panose="020F0502020204030204" pitchFamily="34" charset="0"/>
              </a:rPr>
              <a:t>Adhere to the Principle of Least Privilege (6) show how maintain who access our systems is a fundamental in maintaining a secure system.</a:t>
            </a:r>
            <a:endParaRPr lang="en-US" sz="1800" b="0" dirty="0">
              <a:solidFill>
                <a:srgbClr val="000000"/>
              </a:solidFill>
              <a:effectLst/>
              <a:latin typeface="Calibri" panose="020F0502020204030204" pitchFamily="34" charset="0"/>
              <a:ea typeface="Calibri" panose="020F0502020204030204" pitchFamily="34" charset="0"/>
            </a:endParaRPr>
          </a:p>
          <a:p>
            <a:pPr marL="0" lvl="0" indent="0" algn="l" rtl="0">
              <a:lnSpc>
                <a:spcPct val="100000"/>
              </a:lnSpc>
              <a:spcBef>
                <a:spcPts val="0"/>
              </a:spcBef>
              <a:spcAft>
                <a:spcPts val="0"/>
              </a:spcAft>
              <a:buSzPts val="1100"/>
              <a:buNone/>
            </a:pPr>
            <a:endParaRPr lang="en-US" sz="1800" b="0" dirty="0">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b="1" dirty="0">
                <a:solidFill>
                  <a:srgbClr val="000000"/>
                </a:solidFill>
                <a:effectLst/>
                <a:latin typeface="Calibri" panose="020F0502020204030204" pitchFamily="34" charset="0"/>
              </a:rPr>
              <a:t>Authorization -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Authenticating correctly and then storing the passwords salted with no process for decrypting, while allowing for resetting of passwords but never retrieval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Mylonas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2018). Authorization follows up on authentication in that we want to make if someone is authenticated and can access they are only given access to what they need, based on this authorization. This authorization process is something we do not want to do in any sort of open-source file so encrypting appropriately keeps us in sync with adhering to secure coding standards.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Accounting -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This mean to keep track what a user did. These can be what resources were accessed, at what time, by who, and what commands were issued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Mylonas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2018). This allows audits of the system to see did what in case of any bad actors. It is important to remember that security does not stop once a system hits production, in a way, it has just begun. A major part of the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DevSecOps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cycle is monitoring the network to check for intrusions, but it is as equally as important to monitor what happens right in front of you in case something goes wrong internally.</a:t>
            </a:r>
            <a:endParaRPr lang="en-US" sz="1800" b="1" dirty="0">
              <a:effectLst/>
              <a:latin typeface="Calibri" panose="020F0502020204030204" pitchFamily="34" charset="0"/>
              <a:ea typeface="Calibri" panose="020F0502020204030204" pitchFamily="34" charset="0"/>
            </a:endParaRPr>
          </a:p>
          <a:p>
            <a:pPr marL="0" lvl="0" indent="0" algn="l" rtl="0">
              <a:lnSpc>
                <a:spcPct val="100000"/>
              </a:lnSpc>
              <a:spcBef>
                <a:spcPts val="0"/>
              </a:spcBef>
              <a:spcAft>
                <a:spcPts val="0"/>
              </a:spcAft>
              <a:buSzPts val="1100"/>
              <a:buNone/>
            </a:pPr>
            <a:endParaRPr b="1"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Collection pointer is not null</a:t>
            </a:r>
          </a:p>
          <a:p>
            <a:pPr marL="0" lvl="0" indent="0" algn="l" rtl="0">
              <a:lnSpc>
                <a:spcPct val="100000"/>
              </a:lnSpc>
              <a:spcBef>
                <a:spcPts val="0"/>
              </a:spcBef>
              <a:spcAft>
                <a:spcPts val="0"/>
              </a:spcAft>
              <a:buSzPts val="1100"/>
              <a:buNone/>
            </a:pPr>
            <a:r>
              <a:rPr lang="en-US" sz="1800" dirty="0">
                <a:solidFill>
                  <a:srgbClr val="008000"/>
                </a:solidFill>
                <a:latin typeface="Consolas" panose="020B0609020204030204" pitchFamily="49" charset="0"/>
              </a:rPr>
              <a:t>Test that a collection pointer is not null</a:t>
            </a:r>
            <a:endParaRPr lang="en-US" b="1" dirty="0"/>
          </a:p>
          <a:p>
            <a:pPr marL="0" lvl="0" indent="0" algn="l" rtl="0">
              <a:lnSpc>
                <a:spcPct val="100000"/>
              </a:lnSpc>
              <a:spcBef>
                <a:spcPts val="0"/>
              </a:spcBef>
              <a:spcAft>
                <a:spcPts val="0"/>
              </a:spcAft>
              <a:buSzPts val="1100"/>
              <a:buNone/>
            </a:pPr>
            <a:r>
              <a:rPr lang="en-US" b="1" dirty="0"/>
              <a:t>Is empty on create</a:t>
            </a:r>
          </a:p>
          <a:p>
            <a:pPr marL="0" lvl="0" indent="0" algn="l" rtl="0">
              <a:lnSpc>
                <a:spcPct val="100000"/>
              </a:lnSpc>
              <a:spcBef>
                <a:spcPts val="0"/>
              </a:spcBef>
              <a:spcAft>
                <a:spcPts val="0"/>
              </a:spcAft>
              <a:buSzPts val="1100"/>
              <a:buNone/>
            </a:pPr>
            <a:r>
              <a:rPr lang="en-US" sz="1800" dirty="0">
                <a:solidFill>
                  <a:srgbClr val="008000"/>
                </a:solidFill>
                <a:latin typeface="Consolas" panose="020B0609020204030204" pitchFamily="49" charset="0"/>
              </a:rPr>
              <a:t>Test that a collection is empty when created.</a:t>
            </a:r>
            <a:endParaRPr lang="en-US" b="1" dirty="0"/>
          </a:p>
          <a:p>
            <a:pPr marL="0" lvl="0" indent="0" algn="l" rtl="0">
              <a:lnSpc>
                <a:spcPct val="100000"/>
              </a:lnSpc>
              <a:spcBef>
                <a:spcPts val="0"/>
              </a:spcBef>
              <a:spcAft>
                <a:spcPts val="0"/>
              </a:spcAft>
              <a:buSzPts val="1100"/>
              <a:buNone/>
            </a:pPr>
            <a:r>
              <a:rPr lang="en-US" b="1" dirty="0"/>
              <a:t>Can add to empty vector</a:t>
            </a:r>
          </a:p>
          <a:p>
            <a:pPr marL="0" lvl="0" indent="0" algn="l" rtl="0">
              <a:lnSpc>
                <a:spcPct val="100000"/>
              </a:lnSpc>
              <a:spcBef>
                <a:spcPts val="0"/>
              </a:spcBef>
              <a:spcAft>
                <a:spcPts val="0"/>
              </a:spcAft>
              <a:buSzPts val="1100"/>
              <a:buNone/>
            </a:pPr>
            <a:r>
              <a:rPr lang="en-US" sz="1800" dirty="0">
                <a:solidFill>
                  <a:srgbClr val="008000"/>
                </a:solidFill>
                <a:latin typeface="Consolas" panose="020B0609020204030204" pitchFamily="49" charset="0"/>
              </a:rPr>
              <a:t>verify adding a single value to an empty collection</a:t>
            </a:r>
            <a:endParaRPr lang="en-US" b="1" dirty="0"/>
          </a:p>
          <a:p>
            <a:pPr marL="0" lvl="0" indent="0" algn="l" rtl="0">
              <a:lnSpc>
                <a:spcPct val="100000"/>
              </a:lnSpc>
              <a:spcBef>
                <a:spcPts val="0"/>
              </a:spcBef>
              <a:spcAft>
                <a:spcPts val="0"/>
              </a:spcAft>
              <a:buSzPts val="1100"/>
              <a:buNone/>
            </a:pPr>
            <a:r>
              <a:rPr lang="en-US" b="1" dirty="0"/>
              <a:t>Can add five values to sector</a:t>
            </a:r>
          </a:p>
          <a:p>
            <a:pPr marL="0" lvl="0" indent="0" algn="l" rtl="0">
              <a:lnSpc>
                <a:spcPct val="100000"/>
              </a:lnSpc>
              <a:spcBef>
                <a:spcPts val="0"/>
              </a:spcBef>
              <a:spcAft>
                <a:spcPts val="0"/>
              </a:spcAft>
              <a:buSzPts val="1100"/>
              <a:buNone/>
            </a:pPr>
            <a:r>
              <a:rPr lang="en-US" sz="1800" dirty="0">
                <a:solidFill>
                  <a:srgbClr val="008000"/>
                </a:solidFill>
                <a:latin typeface="Consolas" panose="020B0609020204030204" pitchFamily="49" charset="0"/>
              </a:rPr>
              <a:t>verify adding five values to collection</a:t>
            </a:r>
            <a:endParaRPr lang="en-US" b="1" dirty="0"/>
          </a:p>
          <a:p>
            <a:pPr marL="0" lvl="0" indent="0" algn="l" rtl="0">
              <a:lnSpc>
                <a:spcPct val="100000"/>
              </a:lnSpc>
              <a:spcBef>
                <a:spcPts val="0"/>
              </a:spcBef>
              <a:spcAft>
                <a:spcPts val="0"/>
              </a:spcAft>
              <a:buSzPts val="1100"/>
              <a:buNone/>
            </a:pPr>
            <a:r>
              <a:rPr lang="en-US" b="1" dirty="0"/>
              <a:t>Verify max size</a:t>
            </a:r>
          </a:p>
          <a:p>
            <a:pPr marL="0" lvl="0" indent="0" algn="l" rtl="0">
              <a:lnSpc>
                <a:spcPct val="100000"/>
              </a:lnSpc>
              <a:spcBef>
                <a:spcPts val="0"/>
              </a:spcBef>
              <a:spcAft>
                <a:spcPts val="0"/>
              </a:spcAft>
              <a:buSzPts val="1100"/>
              <a:buNone/>
            </a:pPr>
            <a:r>
              <a:rPr lang="en-US" sz="1800" dirty="0">
                <a:solidFill>
                  <a:srgbClr val="008000"/>
                </a:solidFill>
                <a:latin typeface="Consolas" panose="020B0609020204030204" pitchFamily="49" charset="0"/>
              </a:rPr>
              <a:t>verify that max size is greater than or equal to size for 0, 1, 5, 10 entries</a:t>
            </a:r>
            <a:endParaRPr lang="en-US" b="1" dirty="0"/>
          </a:p>
          <a:p>
            <a:pPr marL="0" lvl="0" indent="0" algn="l" rtl="0">
              <a:lnSpc>
                <a:spcPct val="100000"/>
              </a:lnSpc>
              <a:spcBef>
                <a:spcPts val="0"/>
              </a:spcBef>
              <a:spcAft>
                <a:spcPts val="0"/>
              </a:spcAft>
              <a:buSzPts val="1100"/>
              <a:buNone/>
            </a:pPr>
            <a:r>
              <a:rPr lang="en-US" b="1" dirty="0"/>
              <a:t>Verify capacity</a:t>
            </a:r>
          </a:p>
          <a:p>
            <a:pPr marL="0" lvl="0" indent="0" algn="l" rtl="0">
              <a:lnSpc>
                <a:spcPct val="100000"/>
              </a:lnSpc>
              <a:spcBef>
                <a:spcPts val="0"/>
              </a:spcBef>
              <a:spcAft>
                <a:spcPts val="0"/>
              </a:spcAft>
              <a:buSzPts val="1100"/>
              <a:buNone/>
            </a:pPr>
            <a:r>
              <a:rPr lang="en-US" sz="1800" dirty="0">
                <a:solidFill>
                  <a:srgbClr val="008000"/>
                </a:solidFill>
                <a:latin typeface="Consolas" panose="020B0609020204030204" pitchFamily="49" charset="0"/>
              </a:rPr>
              <a:t>verify that capacity is greater than or equal to size for 0, 1, 5, 10 entries</a:t>
            </a:r>
            <a:endParaRPr lang="en-US" b="1" dirty="0"/>
          </a:p>
          <a:p>
            <a:pPr marL="0" lvl="0" indent="0" algn="l" rtl="0">
              <a:lnSpc>
                <a:spcPct val="100000"/>
              </a:lnSpc>
              <a:spcBef>
                <a:spcPts val="0"/>
              </a:spcBef>
              <a:spcAft>
                <a:spcPts val="0"/>
              </a:spcAft>
              <a:buSzPts val="1100"/>
              <a:buNone/>
            </a:pPr>
            <a:r>
              <a:rPr lang="en-US" b="1" dirty="0"/>
              <a:t>Verify resizing increases collection size</a:t>
            </a:r>
          </a:p>
          <a:p>
            <a:pPr marL="0" lvl="0" indent="0" algn="l" rtl="0">
              <a:lnSpc>
                <a:spcPct val="100000"/>
              </a:lnSpc>
              <a:spcBef>
                <a:spcPts val="0"/>
              </a:spcBef>
              <a:spcAft>
                <a:spcPts val="0"/>
              </a:spcAft>
              <a:buSzPts val="1100"/>
              <a:buNone/>
            </a:pPr>
            <a:r>
              <a:rPr lang="en-US" sz="1800" dirty="0">
                <a:solidFill>
                  <a:srgbClr val="008000"/>
                </a:solidFill>
                <a:latin typeface="Consolas" panose="020B0609020204030204" pitchFamily="49" charset="0"/>
              </a:rPr>
              <a:t>verify resizing increases the collection</a:t>
            </a:r>
            <a:endParaRPr lang="en-US" b="1" dirty="0"/>
          </a:p>
          <a:p>
            <a:pPr marL="0" lvl="0" indent="0" algn="l" rtl="0">
              <a:lnSpc>
                <a:spcPct val="100000"/>
              </a:lnSpc>
              <a:spcBef>
                <a:spcPts val="0"/>
              </a:spcBef>
              <a:spcAft>
                <a:spcPts val="0"/>
              </a:spcAft>
              <a:buSzPts val="1100"/>
              <a:buNone/>
            </a:pPr>
            <a:r>
              <a:rPr lang="en-US" b="1" dirty="0"/>
              <a:t>Verify resizing decreases collection size</a:t>
            </a:r>
          </a:p>
          <a:p>
            <a:pPr marL="0" lvl="0" indent="0" algn="l" rtl="0">
              <a:lnSpc>
                <a:spcPct val="100000"/>
              </a:lnSpc>
              <a:spcBef>
                <a:spcPts val="0"/>
              </a:spcBef>
              <a:spcAft>
                <a:spcPts val="0"/>
              </a:spcAft>
              <a:buSzPts val="1100"/>
              <a:buNone/>
            </a:pPr>
            <a:r>
              <a:rPr lang="en-US" sz="1800" dirty="0">
                <a:solidFill>
                  <a:srgbClr val="008000"/>
                </a:solidFill>
                <a:latin typeface="Consolas" panose="020B0609020204030204" pitchFamily="49" charset="0"/>
              </a:rPr>
              <a:t>verify resizing decreases the collection</a:t>
            </a:r>
            <a:endParaRPr lang="en-US" b="1" dirty="0"/>
          </a:p>
          <a:p>
            <a:pPr marL="0" lvl="0" indent="0" algn="l" rtl="0">
              <a:lnSpc>
                <a:spcPct val="100000"/>
              </a:lnSpc>
              <a:spcBef>
                <a:spcPts val="0"/>
              </a:spcBef>
              <a:spcAft>
                <a:spcPts val="0"/>
              </a:spcAft>
              <a:buSzPts val="1100"/>
              <a:buNone/>
            </a:pPr>
            <a:r>
              <a:rPr lang="en-US" b="1" dirty="0"/>
              <a:t>Verify clear erases collection</a:t>
            </a:r>
          </a:p>
          <a:p>
            <a:pPr marL="0" lvl="0" indent="0" algn="l" rtl="0">
              <a:lnSpc>
                <a:spcPct val="100000"/>
              </a:lnSpc>
              <a:spcBef>
                <a:spcPts val="0"/>
              </a:spcBef>
              <a:spcAft>
                <a:spcPts val="0"/>
              </a:spcAft>
              <a:buSzPts val="1100"/>
              <a:buNone/>
            </a:pPr>
            <a:r>
              <a:rPr lang="en-US" sz="1800" dirty="0">
                <a:solidFill>
                  <a:srgbClr val="008000"/>
                </a:solidFill>
                <a:latin typeface="Consolas" panose="020B0609020204030204" pitchFamily="49" charset="0"/>
              </a:rPr>
              <a:t>verify clear erases the collection</a:t>
            </a:r>
          </a:p>
          <a:p>
            <a:pPr marL="0" lvl="0" indent="0" algn="l" rtl="0">
              <a:lnSpc>
                <a:spcPct val="100000"/>
              </a:lnSpc>
              <a:spcBef>
                <a:spcPts val="0"/>
              </a:spcBef>
              <a:spcAft>
                <a:spcPts val="0"/>
              </a:spcAft>
              <a:buSzPts val="1100"/>
              <a:buNone/>
            </a:pPr>
            <a:r>
              <a:rPr lang="en-US" b="1" dirty="0"/>
              <a:t>Verify erase begin and end erases collection</a:t>
            </a:r>
          </a:p>
          <a:p>
            <a:pPr marL="0" lvl="0" indent="0" algn="l" rtl="0">
              <a:lnSpc>
                <a:spcPct val="100000"/>
              </a:lnSpc>
              <a:spcBef>
                <a:spcPts val="0"/>
              </a:spcBef>
              <a:spcAft>
                <a:spcPts val="0"/>
              </a:spcAft>
              <a:buSzPts val="1100"/>
              <a:buNone/>
            </a:pPr>
            <a:r>
              <a:rPr lang="en-US" sz="1800" dirty="0">
                <a:solidFill>
                  <a:srgbClr val="008000"/>
                </a:solidFill>
                <a:latin typeface="Consolas" panose="020B0609020204030204" pitchFamily="49" charset="0"/>
              </a:rPr>
              <a:t>verify erase(</a:t>
            </a:r>
            <a:r>
              <a:rPr lang="en-US" sz="1800" dirty="0" err="1">
                <a:solidFill>
                  <a:srgbClr val="008000"/>
                </a:solidFill>
                <a:latin typeface="Consolas" panose="020B0609020204030204" pitchFamily="49" charset="0"/>
              </a:rPr>
              <a:t>begin,end</a:t>
            </a:r>
            <a:r>
              <a:rPr lang="en-US" sz="1800" dirty="0">
                <a:solidFill>
                  <a:srgbClr val="008000"/>
                </a:solidFill>
                <a:latin typeface="Consolas" panose="020B0609020204030204" pitchFamily="49" charset="0"/>
              </a:rPr>
              <a:t>) erases the collection</a:t>
            </a:r>
          </a:p>
          <a:p>
            <a:pPr marL="0" lvl="0" indent="0" algn="l" rtl="0">
              <a:lnSpc>
                <a:spcPct val="100000"/>
              </a:lnSpc>
              <a:spcBef>
                <a:spcPts val="0"/>
              </a:spcBef>
              <a:spcAft>
                <a:spcPts val="0"/>
              </a:spcAft>
              <a:buSzPts val="1100"/>
              <a:buNone/>
            </a:pPr>
            <a:r>
              <a:rPr lang="en-US" b="1" dirty="0"/>
              <a:t>Verify reserve increases capacity but not size</a:t>
            </a:r>
          </a:p>
          <a:p>
            <a:pPr marL="0" lvl="0" indent="0" algn="l" rtl="0">
              <a:lnSpc>
                <a:spcPct val="100000"/>
              </a:lnSpc>
              <a:spcBef>
                <a:spcPts val="0"/>
              </a:spcBef>
              <a:spcAft>
                <a:spcPts val="0"/>
              </a:spcAft>
              <a:buSzPts val="1100"/>
              <a:buNone/>
            </a:pPr>
            <a:r>
              <a:rPr lang="en-US" sz="1800" dirty="0">
                <a:solidFill>
                  <a:srgbClr val="008000"/>
                </a:solidFill>
                <a:latin typeface="Consolas" panose="020B0609020204030204" pitchFamily="49" charset="0"/>
              </a:rPr>
              <a:t>verify reserve increases the capacity but not the size of the collection</a:t>
            </a:r>
          </a:p>
          <a:p>
            <a:pPr marL="0" lvl="0" indent="0" algn="l" rtl="0">
              <a:lnSpc>
                <a:spcPct val="100000"/>
              </a:lnSpc>
              <a:spcBef>
                <a:spcPts val="0"/>
              </a:spcBef>
              <a:spcAft>
                <a:spcPts val="0"/>
              </a:spcAft>
              <a:buSzPts val="1100"/>
              <a:buNone/>
            </a:pPr>
            <a:r>
              <a:rPr lang="en-US" b="1" dirty="0"/>
              <a:t>Verify out of range exception is thrown when calling index out of bounds</a:t>
            </a:r>
          </a:p>
          <a:p>
            <a:pPr marL="0" lvl="0" indent="0" algn="l" rtl="0">
              <a:lnSpc>
                <a:spcPct val="100000"/>
              </a:lnSpc>
              <a:spcBef>
                <a:spcPts val="0"/>
              </a:spcBef>
              <a:spcAft>
                <a:spcPts val="0"/>
              </a:spcAft>
              <a:buSzPts val="1100"/>
              <a:buNone/>
            </a:pPr>
            <a:r>
              <a:rPr lang="en-US" sz="1800" b="1" dirty="0">
                <a:solidFill>
                  <a:srgbClr val="008000"/>
                </a:solidFill>
                <a:latin typeface="Consolas" panose="020B0609020204030204" pitchFamily="49" charset="0"/>
              </a:rPr>
              <a:t>Negative test </a:t>
            </a:r>
            <a:r>
              <a:rPr lang="en-US" sz="1800" dirty="0">
                <a:solidFill>
                  <a:srgbClr val="008000"/>
                </a:solidFill>
                <a:latin typeface="Consolas" panose="020B0609020204030204" pitchFamily="49" charset="0"/>
              </a:rPr>
              <a:t>verify the std::</a:t>
            </a:r>
            <a:r>
              <a:rPr lang="en-US" sz="1800" dirty="0" err="1">
                <a:solidFill>
                  <a:srgbClr val="008000"/>
                </a:solidFill>
                <a:latin typeface="Consolas" panose="020B0609020204030204" pitchFamily="49" charset="0"/>
              </a:rPr>
              <a:t>out_of_range</a:t>
            </a:r>
            <a:r>
              <a:rPr lang="en-US" sz="1800" dirty="0">
                <a:solidFill>
                  <a:srgbClr val="008000"/>
                </a:solidFill>
                <a:latin typeface="Consolas" panose="020B0609020204030204" pitchFamily="49" charset="0"/>
              </a:rPr>
              <a:t> exception is thrown when calling at() with an index out of bounds</a:t>
            </a:r>
          </a:p>
          <a:p>
            <a:pPr marL="0" lvl="0" indent="0" algn="l" rtl="0">
              <a:lnSpc>
                <a:spcPct val="100000"/>
              </a:lnSpc>
              <a:spcBef>
                <a:spcPts val="0"/>
              </a:spcBef>
              <a:spcAft>
                <a:spcPts val="0"/>
              </a:spcAft>
              <a:buSzPts val="1100"/>
              <a:buNone/>
            </a:pPr>
            <a:r>
              <a:rPr lang="en-US" b="1" dirty="0"/>
              <a:t>Verify shrink to fit capacity to size</a:t>
            </a:r>
          </a:p>
          <a:p>
            <a:pPr marL="0" lvl="0" indent="0" algn="l" rtl="0">
              <a:lnSpc>
                <a:spcPct val="100000"/>
              </a:lnSpc>
              <a:spcBef>
                <a:spcPts val="0"/>
              </a:spcBef>
              <a:spcAft>
                <a:spcPts val="0"/>
              </a:spcAft>
              <a:buSzPts val="1100"/>
              <a:buNone/>
            </a:pPr>
            <a:r>
              <a:rPr lang="en-US" sz="1800" b="1" dirty="0">
                <a:solidFill>
                  <a:srgbClr val="008000"/>
                </a:solidFill>
                <a:latin typeface="Consolas" panose="020B0609020204030204" pitchFamily="49" charset="0"/>
              </a:rPr>
              <a:t>Negative test </a:t>
            </a:r>
            <a:r>
              <a:rPr lang="en-US" sz="1800" dirty="0">
                <a:solidFill>
                  <a:srgbClr val="008000"/>
                </a:solidFill>
                <a:latin typeface="Consolas" panose="020B0609020204030204" pitchFamily="49" charset="0"/>
              </a:rPr>
              <a:t>verify can lower capacity to meet size of list</a:t>
            </a:r>
            <a:endParaRPr lang="en-US" b="1" dirty="0"/>
          </a:p>
          <a:p>
            <a:pPr marL="0" lvl="0" indent="0" algn="l" rtl="0">
              <a:lnSpc>
                <a:spcPct val="100000"/>
              </a:lnSpc>
              <a:spcBef>
                <a:spcPts val="0"/>
              </a:spcBef>
              <a:spcAft>
                <a:spcPts val="0"/>
              </a:spcAft>
              <a:buSzPts val="1100"/>
              <a:buNone/>
            </a:pPr>
            <a:r>
              <a:rPr lang="en-US" b="1" dirty="0"/>
              <a:t>Verify length error is thrown</a:t>
            </a:r>
          </a:p>
          <a:p>
            <a:pPr marL="0" lvl="0" indent="0" algn="l" rtl="0">
              <a:lnSpc>
                <a:spcPct val="100000"/>
              </a:lnSpc>
              <a:spcBef>
                <a:spcPts val="0"/>
              </a:spcBef>
              <a:spcAft>
                <a:spcPts val="0"/>
              </a:spcAft>
              <a:buSzPts val="1100"/>
              <a:buNone/>
            </a:pPr>
            <a:r>
              <a:rPr lang="en-US" sz="1800" dirty="0">
                <a:solidFill>
                  <a:srgbClr val="008000"/>
                </a:solidFill>
                <a:latin typeface="Consolas" panose="020B0609020204030204" pitchFamily="49" charset="0"/>
              </a:rPr>
              <a:t>testing if reserving more then max size throws length error</a:t>
            </a:r>
            <a:endParaRPr lang="en-US" b="1" dirty="0"/>
          </a:p>
          <a:p>
            <a:pPr marL="0" lvl="0" indent="0" algn="l" rtl="0">
              <a:lnSpc>
                <a:spcPct val="100000"/>
              </a:lnSpc>
              <a:spcBef>
                <a:spcPts val="0"/>
              </a:spcBef>
              <a:spcAft>
                <a:spcPts val="0"/>
              </a:spcAft>
              <a:buSzPts val="1100"/>
              <a:buNone/>
            </a:pPr>
            <a:r>
              <a:rPr lang="en-US" b="1" dirty="0"/>
              <a:t> </a:t>
            </a:r>
            <a:endParaRPr b="1"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0" dirty="0"/>
              <a:t>http://google.github.io/googletest/</a:t>
            </a:r>
          </a:p>
          <a:p>
            <a:pPr marL="0" lvl="0" indent="0" algn="l" rtl="0">
              <a:lnSpc>
                <a:spcPct val="100000"/>
              </a:lnSpc>
              <a:spcBef>
                <a:spcPts val="0"/>
              </a:spcBef>
              <a:spcAft>
                <a:spcPts val="0"/>
              </a:spcAft>
              <a:buSzPts val="1100"/>
              <a:buNone/>
            </a:pPr>
            <a:r>
              <a:rPr lang="en-US" b="0" dirty="0"/>
              <a:t>	testing and mocking	</a:t>
            </a:r>
          </a:p>
          <a:p>
            <a:pPr marL="0" lvl="0" indent="0" algn="l" rtl="0">
              <a:lnSpc>
                <a:spcPct val="100000"/>
              </a:lnSpc>
              <a:spcBef>
                <a:spcPts val="0"/>
              </a:spcBef>
              <a:spcAft>
                <a:spcPts val="0"/>
              </a:spcAft>
              <a:buSzPts val="1100"/>
              <a:buNone/>
            </a:pPr>
            <a:r>
              <a:rPr lang="en-US" b="1" dirty="0"/>
              <a:t>	</a:t>
            </a:r>
            <a:r>
              <a:rPr lang="en-US" b="0" dirty="0"/>
              <a:t>can start a project in visual studio with this pre built in it </a:t>
            </a:r>
            <a:endParaRPr lang="en-US" b="1"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chemeClr val="bg1"/>
                </a:solidFill>
              </a:rPr>
              <a:t>https://github.com/cpputest/cpputest</a:t>
            </a:r>
          </a:p>
          <a:p>
            <a:pPr marL="0" lvl="0" indent="0" algn="l" rtl="0">
              <a:lnSpc>
                <a:spcPct val="100000"/>
              </a:lnSpc>
              <a:spcBef>
                <a:spcPts val="0"/>
              </a:spcBef>
              <a:spcAft>
                <a:spcPts val="0"/>
              </a:spcAft>
              <a:buSzPts val="1100"/>
              <a:buNone/>
            </a:pPr>
            <a:r>
              <a:rPr lang="en-US" b="1" dirty="0"/>
              <a:t>	</a:t>
            </a:r>
            <a:r>
              <a:rPr lang="en-US" b="0" dirty="0"/>
              <a:t>testing and mocking</a:t>
            </a:r>
            <a:endParaRPr b="1" dirty="0"/>
          </a:p>
        </p:txBody>
      </p:sp>
    </p:spTree>
    <p:extLst>
      <p:ext uri="{BB962C8B-B14F-4D97-AF65-F5344CB8AC3E}">
        <p14:creationId xmlns:p14="http://schemas.microsoft.com/office/powerpoint/2010/main" val="3176950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3.png"/><Relationship Id="rId4" Type="http://schemas.openxmlformats.org/officeDocument/2006/relationships/hyperlink" Target="https://learn.microsoft.com/en-us/azure/security/fundamentals/encryption-atrest"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3.png"/><Relationship Id="rId4" Type="http://schemas.openxmlformats.org/officeDocument/2006/relationships/hyperlink" Target="https://codebots.com/application-security/aaa-security-an-introduction-to-authentication-authorisation-accounting"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Anthony Apuzzo</a:t>
            </a:r>
            <a:endParaRPr dirty="0"/>
          </a:p>
          <a:p>
            <a:pPr marL="0" lvl="0" indent="0" algn="l" rtl="0">
              <a:lnSpc>
                <a:spcPct val="70000"/>
              </a:lnSpc>
              <a:spcBef>
                <a:spcPts val="1000"/>
              </a:spcBef>
              <a:spcAft>
                <a:spcPts val="0"/>
              </a:spcAft>
              <a:buClr>
                <a:schemeClr val="lt1"/>
              </a:buClr>
              <a:buSzPts val="1850"/>
              <a:buNone/>
            </a:pPr>
            <a:endParaRPr lang="en-US"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err="1"/>
              <a:t>DevSecOps</a:t>
            </a:r>
            <a:r>
              <a:rPr lang="en-US" dirty="0"/>
              <a:t> pipeline is an ongoing security effort from beginning to the never ending support of the application</a:t>
            </a:r>
          </a:p>
          <a:p>
            <a:pPr marL="685800" lvl="1" indent="-228600" algn="l" rtl="0">
              <a:lnSpc>
                <a:spcPct val="90000"/>
              </a:lnSpc>
              <a:spcBef>
                <a:spcPts val="0"/>
              </a:spcBef>
              <a:spcAft>
                <a:spcPts val="0"/>
              </a:spcAft>
              <a:buClr>
                <a:schemeClr val="lt1"/>
              </a:buClr>
              <a:buSzPts val="2000"/>
              <a:buChar char="•"/>
            </a:pPr>
            <a:r>
              <a:rPr lang="en-US" dirty="0"/>
              <a:t>Two stages - Pre Production and Production</a:t>
            </a:r>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r>
              <a:rPr lang="en-US" dirty="0"/>
              <a:t>Unit testing tools during design</a:t>
            </a:r>
            <a:endParaRPr dirty="0"/>
          </a:p>
          <a:p>
            <a:pPr marL="685800" lvl="1" indent="-228600" algn="l" rtl="0">
              <a:lnSpc>
                <a:spcPct val="90000"/>
              </a:lnSpc>
              <a:spcBef>
                <a:spcPts val="500"/>
              </a:spcBef>
              <a:spcAft>
                <a:spcPts val="0"/>
              </a:spcAft>
              <a:buClr>
                <a:schemeClr val="lt1"/>
              </a:buClr>
              <a:buSzPts val="2000"/>
              <a:buChar char="•"/>
            </a:pPr>
            <a:r>
              <a:rPr lang="en-US" dirty="0"/>
              <a:t>Scanning tools during verify and test</a:t>
            </a:r>
          </a:p>
          <a:p>
            <a:pPr marL="685800" lvl="1" indent="-228600" algn="l" rtl="0">
              <a:lnSpc>
                <a:spcPct val="90000"/>
              </a:lnSpc>
              <a:spcBef>
                <a:spcPts val="500"/>
              </a:spcBef>
              <a:spcAft>
                <a:spcPts val="0"/>
              </a:spcAft>
              <a:buClr>
                <a:schemeClr val="lt1"/>
              </a:buClr>
              <a:buSzPts val="2000"/>
              <a:buChar char="•"/>
            </a:pPr>
            <a:endParaRPr lang="en-US" dirty="0"/>
          </a:p>
          <a:p>
            <a:pPr marL="457200" lvl="1" indent="0" algn="l" rtl="0">
              <a:lnSpc>
                <a:spcPct val="90000"/>
              </a:lnSpc>
              <a:spcBef>
                <a:spcPts val="500"/>
              </a:spcBef>
              <a:spcAft>
                <a:spcPts val="0"/>
              </a:spcAft>
              <a:buClr>
                <a:schemeClr val="lt1"/>
              </a:buClr>
              <a:buSzPts val="2000"/>
              <a:buNone/>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Problems to avoid:</a:t>
            </a:r>
          </a:p>
          <a:p>
            <a:pPr marL="685800" lvl="1" indent="-228600">
              <a:spcBef>
                <a:spcPts val="0"/>
              </a:spcBef>
              <a:buSzPts val="2000"/>
            </a:pPr>
            <a:r>
              <a:rPr lang="en-US" sz="1800" dirty="0"/>
              <a:t>Crashing software</a:t>
            </a:r>
          </a:p>
          <a:p>
            <a:pPr marL="685800" lvl="1" indent="-228600">
              <a:spcBef>
                <a:spcPts val="0"/>
              </a:spcBef>
              <a:buSzPts val="2000"/>
            </a:pPr>
            <a:r>
              <a:rPr lang="en-US" sz="1800" dirty="0"/>
              <a:t>Data leaks</a:t>
            </a:r>
            <a:endParaRPr lang="en-US" sz="2000" dirty="0"/>
          </a:p>
          <a:p>
            <a:pPr marL="228600" lvl="0" indent="-228600" algn="l" rtl="0">
              <a:lnSpc>
                <a:spcPct val="90000"/>
              </a:lnSpc>
              <a:spcBef>
                <a:spcPts val="0"/>
              </a:spcBef>
              <a:spcAft>
                <a:spcPts val="0"/>
              </a:spcAft>
              <a:buClr>
                <a:schemeClr val="lt1"/>
              </a:buClr>
              <a:buSzPts val="2000"/>
              <a:buChar char="•"/>
            </a:pPr>
            <a:r>
              <a:rPr lang="en-US" sz="2000" dirty="0"/>
              <a:t>Solutions to try:</a:t>
            </a:r>
          </a:p>
          <a:p>
            <a:pPr marL="685800" lvl="1" indent="-228600">
              <a:spcBef>
                <a:spcPts val="0"/>
              </a:spcBef>
              <a:buSzPts val="2000"/>
            </a:pPr>
            <a:r>
              <a:rPr lang="en-US" sz="1800" dirty="0"/>
              <a:t>Defensive coding (TDD, policy guidelines to gauge priority)</a:t>
            </a:r>
          </a:p>
          <a:p>
            <a:pPr marL="685800" lvl="1" indent="-228600">
              <a:spcBef>
                <a:spcPts val="0"/>
              </a:spcBef>
              <a:buSzPts val="2000"/>
            </a:pPr>
            <a:r>
              <a:rPr lang="en-US" sz="1800" dirty="0"/>
              <a:t>Don’t stop monitoring (log everything, AAA)</a:t>
            </a:r>
          </a:p>
          <a:p>
            <a:pPr marL="228600" lvl="0" indent="-228600" algn="l" rtl="0">
              <a:lnSpc>
                <a:spcPct val="90000"/>
              </a:lnSpc>
              <a:spcBef>
                <a:spcPts val="0"/>
              </a:spcBef>
              <a:spcAft>
                <a:spcPts val="0"/>
              </a:spcAft>
              <a:buClr>
                <a:schemeClr val="lt1"/>
              </a:buClr>
              <a:buSzPts val="2000"/>
              <a:buChar char="•"/>
            </a:pPr>
            <a:r>
              <a:rPr lang="en-US" sz="2000" dirty="0"/>
              <a:t>Risks</a:t>
            </a:r>
          </a:p>
          <a:p>
            <a:pPr marL="685800" lvl="1" indent="-228600">
              <a:spcBef>
                <a:spcPts val="0"/>
              </a:spcBef>
              <a:buSzPts val="2000"/>
            </a:pPr>
            <a:r>
              <a:rPr lang="en-US" sz="1800" dirty="0"/>
              <a:t>Longer deployment time</a:t>
            </a:r>
          </a:p>
          <a:p>
            <a:pPr marL="685800" lvl="1" indent="-228600">
              <a:spcBef>
                <a:spcPts val="0"/>
              </a:spcBef>
              <a:buSzPts val="2000"/>
            </a:pPr>
            <a:r>
              <a:rPr lang="en-US" sz="1800" dirty="0"/>
              <a:t>Higher cost</a:t>
            </a:r>
          </a:p>
          <a:p>
            <a:pPr marL="228600" lvl="0" indent="-228600" algn="l" rtl="0">
              <a:lnSpc>
                <a:spcPct val="90000"/>
              </a:lnSpc>
              <a:spcBef>
                <a:spcPts val="0"/>
              </a:spcBef>
              <a:spcAft>
                <a:spcPts val="0"/>
              </a:spcAft>
              <a:buClr>
                <a:schemeClr val="lt1"/>
              </a:buClr>
              <a:buSzPts val="2000"/>
              <a:buChar char="•"/>
            </a:pPr>
            <a:r>
              <a:rPr lang="en-US" sz="2000" dirty="0"/>
              <a:t>Benefits</a:t>
            </a:r>
          </a:p>
          <a:p>
            <a:pPr marL="685800" lvl="1" indent="-228600">
              <a:spcBef>
                <a:spcPts val="0"/>
              </a:spcBef>
              <a:buSzPts val="2000"/>
            </a:pPr>
            <a:r>
              <a:rPr lang="en-US" sz="1600" dirty="0"/>
              <a:t>Secure system</a:t>
            </a:r>
          </a:p>
          <a:p>
            <a:pPr marL="685800" lvl="1" indent="-228600">
              <a:spcBef>
                <a:spcPts val="0"/>
              </a:spcBef>
              <a:buSzPts val="2000"/>
            </a:pPr>
            <a:r>
              <a:rPr lang="en-US" sz="1600" dirty="0"/>
              <a:t>Consumer trust</a:t>
            </a:r>
          </a:p>
          <a:p>
            <a:pPr marL="457200" lvl="1" indent="0">
              <a:spcBef>
                <a:spcPts val="0"/>
              </a:spcBef>
              <a:buSzPts val="2000"/>
              <a:buNone/>
            </a:pPr>
            <a:endParaRPr lang="en-US" sz="1800" dirty="0"/>
          </a:p>
          <a:p>
            <a:pPr marL="685800" lvl="1" indent="-228600">
              <a:spcBef>
                <a:spcPts val="0"/>
              </a:spcBef>
              <a:buSzPts val="2000"/>
            </a:pPr>
            <a:endParaRPr lang="en-US" sz="1800" dirty="0"/>
          </a:p>
          <a:p>
            <a:pPr marL="685800" lvl="1" indent="-228600">
              <a:spcBef>
                <a:spcPts val="0"/>
              </a:spcBef>
              <a:buSzPts val="2000"/>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000" dirty="0"/>
              <a:t>The policy is up to date as of 10/16/2022</a:t>
            </a:r>
          </a:p>
          <a:p>
            <a:pPr marL="1600200" lvl="3" indent="-228600">
              <a:spcBef>
                <a:spcPts val="0"/>
              </a:spcBef>
            </a:pPr>
            <a:r>
              <a:rPr lang="en-US" dirty="0"/>
              <a:t>Stay on top of everchanging guidelines </a:t>
            </a:r>
          </a:p>
          <a:p>
            <a:pPr marL="1143000" lvl="2" indent="-228600" algn="l" rtl="0">
              <a:lnSpc>
                <a:spcPct val="90000"/>
              </a:lnSpc>
              <a:spcBef>
                <a:spcPts val="0"/>
              </a:spcBef>
              <a:spcAft>
                <a:spcPts val="0"/>
              </a:spcAft>
              <a:buClr>
                <a:schemeClr val="lt1"/>
              </a:buClr>
              <a:buSzPts val="1800"/>
              <a:buChar char="•"/>
            </a:pPr>
            <a:endParaRPr lang="en-US" sz="1200" dirty="0"/>
          </a:p>
          <a:p>
            <a:pPr marL="1143000" lvl="2" indent="-228600" algn="l" rtl="0">
              <a:lnSpc>
                <a:spcPct val="90000"/>
              </a:lnSpc>
              <a:spcBef>
                <a:spcPts val="0"/>
              </a:spcBef>
              <a:spcAft>
                <a:spcPts val="0"/>
              </a:spcAft>
              <a:buClr>
                <a:schemeClr val="lt1"/>
              </a:buClr>
              <a:buSzPts val="1800"/>
              <a:buChar char="•"/>
            </a:pPr>
            <a:r>
              <a:rPr lang="en-US" sz="2000" dirty="0"/>
              <a:t>Do not stop following policy after release</a:t>
            </a:r>
          </a:p>
          <a:p>
            <a:pPr marL="1143000" lvl="2" indent="-228600" algn="l" rtl="0">
              <a:lnSpc>
                <a:spcPct val="90000"/>
              </a:lnSpc>
              <a:spcBef>
                <a:spcPts val="0"/>
              </a:spcBef>
              <a:spcAft>
                <a:spcPts val="0"/>
              </a:spcAft>
              <a:buClr>
                <a:schemeClr val="lt1"/>
              </a:buClr>
              <a:buSzPts val="1800"/>
              <a:buChar char="•"/>
            </a:pPr>
            <a:endParaRPr lang="en-US" sz="2000" dirty="0"/>
          </a:p>
          <a:p>
            <a:pPr marL="1143000" lvl="2" indent="-228600" algn="l" rtl="0">
              <a:lnSpc>
                <a:spcPct val="90000"/>
              </a:lnSpc>
              <a:spcBef>
                <a:spcPts val="0"/>
              </a:spcBef>
              <a:spcAft>
                <a:spcPts val="0"/>
              </a:spcAft>
              <a:buClr>
                <a:schemeClr val="lt1"/>
              </a:buClr>
              <a:buSzPts val="1800"/>
              <a:buChar char="•"/>
            </a:pPr>
            <a:r>
              <a:rPr lang="en-US" sz="2000" dirty="0"/>
              <a:t>Update software regularly to maintain secure releases</a:t>
            </a:r>
          </a:p>
          <a:p>
            <a:pPr marL="1143000" lvl="2" indent="-228600" algn="l" rtl="0">
              <a:lnSpc>
                <a:spcPct val="90000"/>
              </a:lnSpc>
              <a:spcBef>
                <a:spcPts val="0"/>
              </a:spcBef>
              <a:spcAft>
                <a:spcPts val="0"/>
              </a:spcAft>
              <a:buClr>
                <a:schemeClr val="lt1"/>
              </a:buClr>
              <a:buSzPts val="1800"/>
              <a:buChar char="•"/>
            </a:pPr>
            <a:endParaRPr lang="en-US" sz="2000" dirty="0"/>
          </a:p>
          <a:p>
            <a:pPr marL="1143000" lvl="2" indent="-228600" algn="l" rtl="0">
              <a:lnSpc>
                <a:spcPct val="90000"/>
              </a:lnSpc>
              <a:spcBef>
                <a:spcPts val="0"/>
              </a:spcBef>
              <a:spcAft>
                <a:spcPts val="0"/>
              </a:spcAft>
              <a:buClr>
                <a:schemeClr val="lt1"/>
              </a:buClr>
              <a:buSzPts val="1800"/>
              <a:buChar char="•"/>
            </a:pPr>
            <a:r>
              <a:rPr lang="en-US" sz="2000" dirty="0"/>
              <a:t>Policy will not cover entire application, add to as needed</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a:t>
            </a:r>
            <a:r>
              <a:rPr lang="en-US" sz="2000" dirty="0"/>
              <a:t>Identify standards that should be adopted to prevent future problems.]</a:t>
            </a:r>
          </a:p>
          <a:p>
            <a:pPr marL="228600" lvl="0" indent="-228600" algn="l" rtl="0">
              <a:lnSpc>
                <a:spcPct val="90000"/>
              </a:lnSpc>
              <a:spcBef>
                <a:spcPts val="0"/>
              </a:spcBef>
              <a:spcAft>
                <a:spcPts val="0"/>
              </a:spcAft>
              <a:buClr>
                <a:schemeClr val="lt1"/>
              </a:buClr>
              <a:buSzPts val="2200"/>
              <a:buChar char="•"/>
            </a:pPr>
            <a:r>
              <a:rPr lang="en-US" sz="2000" dirty="0"/>
              <a:t>Understanding threats against your system</a:t>
            </a:r>
          </a:p>
          <a:p>
            <a:pPr marL="685800" lvl="1" indent="-228600">
              <a:spcBef>
                <a:spcPts val="0"/>
              </a:spcBef>
              <a:buSzPts val="2200"/>
            </a:pPr>
            <a:r>
              <a:rPr lang="en-US" sz="1800" dirty="0"/>
              <a:t>Types of hackers</a:t>
            </a:r>
          </a:p>
          <a:p>
            <a:pPr marL="685800" lvl="1" indent="-228600">
              <a:spcBef>
                <a:spcPts val="0"/>
              </a:spcBef>
              <a:buSzPts val="2200"/>
            </a:pPr>
            <a:r>
              <a:rPr lang="en-US" sz="1800" dirty="0"/>
              <a:t>Types of attacks</a:t>
            </a:r>
          </a:p>
          <a:p>
            <a:pPr marL="228600" lvl="0" indent="-228600" algn="l" rtl="0">
              <a:lnSpc>
                <a:spcPct val="90000"/>
              </a:lnSpc>
              <a:spcBef>
                <a:spcPts val="0"/>
              </a:spcBef>
              <a:spcAft>
                <a:spcPts val="0"/>
              </a:spcAft>
              <a:buClr>
                <a:schemeClr val="lt1"/>
              </a:buClr>
              <a:buSzPts val="2200"/>
              <a:buChar char="•"/>
            </a:pPr>
            <a:r>
              <a:rPr lang="en-US" sz="2000" dirty="0"/>
              <a:t>Educate and train new users </a:t>
            </a:r>
            <a:r>
              <a:rPr lang="en-US" sz="1600" dirty="0"/>
              <a:t>(Synopsis Team, 2020)</a:t>
            </a:r>
            <a:endParaRPr sz="2000" dirty="0"/>
          </a:p>
          <a:p>
            <a:pPr marL="228600" lvl="0" indent="-88900" algn="l" rtl="0">
              <a:lnSpc>
                <a:spcPct val="90000"/>
              </a:lnSpc>
              <a:spcBef>
                <a:spcPts val="1000"/>
              </a:spcBef>
              <a:spcAft>
                <a:spcPts val="0"/>
              </a:spcAft>
              <a:buClr>
                <a:schemeClr val="lt1"/>
              </a:buClr>
              <a:buSzPts val="2200"/>
              <a:buNone/>
            </a:pPr>
            <a:endParaRPr lang="en-US"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Azure Data Encryption-at-rest - azure security. Azure Data Encryption-at-Rest - Azure Security | Microsoft Learn. (2022, August 18). Retrieved from </a:t>
            </a:r>
            <a:r>
              <a:rPr lang="en-US" sz="2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https://learn.microsoft.com/en-us/azure/security/fundamentals/encryption-atrest</a:t>
            </a:r>
            <a:endParaRPr lang="en-US" sz="2400" dirty="0">
              <a:effectLst/>
              <a:latin typeface="Calibri" panose="020F0502020204030204" pitchFamily="34" charset="0"/>
              <a:ea typeface="Calibri" panose="020F0502020204030204" pitchFamily="34" charset="0"/>
            </a:endParaRPr>
          </a:p>
          <a:p>
            <a:endParaRPr lang="en-US" dirty="0">
              <a:effectLst/>
            </a:endParaRPr>
          </a:p>
          <a:p>
            <a:r>
              <a:rPr lang="en-US" dirty="0" err="1">
                <a:effectLst/>
              </a:rPr>
              <a:t>Beddoe</a:t>
            </a:r>
            <a:r>
              <a:rPr lang="en-US" dirty="0">
                <a:effectLst/>
              </a:rPr>
              <a:t>, W. (2015, October 2). </a:t>
            </a:r>
            <a:r>
              <a:rPr lang="en-US" i="1" dirty="0">
                <a:effectLst/>
              </a:rPr>
              <a:t>Understanding the hierarchy of principles, policies, standards, procedures, and guidelines</a:t>
            </a:r>
            <a:r>
              <a:rPr lang="en-US" dirty="0">
                <a:effectLst/>
              </a:rPr>
              <a:t>. LinkedIn. Retrieved from https://www.linkedin.com/pulse/understanding-hierarchy-principles-policies-standards-wally-beddoe/ </a:t>
            </a:r>
          </a:p>
          <a:p>
            <a:endParaRPr lang="en-US" dirty="0">
              <a:effectLst/>
            </a:endParaRPr>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57200" marR="0" indent="-457200">
              <a:lnSpc>
                <a:spcPct val="100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Encryption for data-in-transit -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microsoft</a:t>
            </a:r>
            <a:r>
              <a:rPr lang="en-US" sz="2400" dirty="0">
                <a:effectLst/>
                <a:latin typeface="Calibri" panose="020F0502020204030204" pitchFamily="34" charset="0"/>
                <a:ea typeface="Calibri" panose="020F0502020204030204" pitchFamily="34" charset="0"/>
                <a:cs typeface="Times New Roman" panose="02020603050405020304" pitchFamily="18" charset="0"/>
              </a:rPr>
              <a:t> service assurance. Microsoft Service Assurance | Microsoft Learn. (2022, September 22). Retrieved from https://learn.microsoft.com/en-us/compliance/assurance/assurance-encryption-in-transit</a:t>
            </a:r>
            <a:endParaRPr lang="en-US" sz="2400" dirty="0">
              <a:effectLst/>
              <a:latin typeface="Calibri" panose="020F0502020204030204" pitchFamily="34" charset="0"/>
              <a:ea typeface="Calibri" panose="020F0502020204030204" pitchFamily="34" charset="0"/>
            </a:endParaRPr>
          </a:p>
          <a:p>
            <a:endParaRPr lang="en-US" dirty="0">
              <a:effectLst/>
            </a:endParaRPr>
          </a:p>
          <a:p>
            <a:r>
              <a:rPr lang="en-US" sz="2400" dirty="0" err="1">
                <a:effectLst/>
                <a:latin typeface="Calibri" panose="020F0502020204030204" pitchFamily="34" charset="0"/>
                <a:ea typeface="Calibri" panose="020F0502020204030204" pitchFamily="34" charset="0"/>
                <a:cs typeface="Times New Roman" panose="02020603050405020304" pitchFamily="18" charset="0"/>
              </a:rPr>
              <a:t>Mylonas</a:t>
            </a:r>
            <a:r>
              <a:rPr lang="en-US" sz="2400" dirty="0">
                <a:effectLst/>
                <a:latin typeface="Calibri" panose="020F0502020204030204" pitchFamily="34" charset="0"/>
                <a:ea typeface="Calibri" panose="020F0502020204030204" pitchFamily="34" charset="0"/>
                <a:cs typeface="Times New Roman" panose="02020603050405020304" pitchFamily="18" charset="0"/>
              </a:rPr>
              <a:t>, L. (2018, November 27). What is AAA Security? an introduction to authentication,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Authorisation</a:t>
            </a:r>
            <a:r>
              <a:rPr lang="en-US" sz="2400" dirty="0">
                <a:effectLst/>
                <a:latin typeface="Calibri" panose="020F0502020204030204" pitchFamily="34" charset="0"/>
                <a:ea typeface="Calibri" panose="020F0502020204030204" pitchFamily="34" charset="0"/>
                <a:cs typeface="Times New Roman" panose="02020603050405020304" pitchFamily="18" charset="0"/>
              </a:rPr>
              <a:t> and Accounting.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Codebots</a:t>
            </a:r>
            <a:r>
              <a:rPr lang="en-US" sz="2400" dirty="0">
                <a:effectLst/>
                <a:latin typeface="Calibri" panose="020F0502020204030204" pitchFamily="34" charset="0"/>
                <a:ea typeface="Calibri" panose="020F0502020204030204" pitchFamily="34" charset="0"/>
                <a:cs typeface="Times New Roman" panose="02020603050405020304" pitchFamily="18" charset="0"/>
              </a:rPr>
              <a:t>. Retrieved from </a:t>
            </a:r>
            <a:r>
              <a:rPr lang="en-US" sz="2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https://codebots.com/application-security/aaa-security-an-introduction-to-authentication-authorisation-accounting</a:t>
            </a:r>
            <a:endParaRPr lang="en-US" sz="2400" dirty="0">
              <a:effectLst/>
              <a:latin typeface="Calibri" panose="020F0502020204030204" pitchFamily="34" charset="0"/>
              <a:ea typeface="Calibri" panose="020F0502020204030204" pitchFamily="34" charset="0"/>
            </a:endParaRPr>
          </a:p>
          <a:p>
            <a:endParaRPr lang="en-US" dirty="0">
              <a:effectLst/>
            </a:endParaRPr>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673644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dirty="0"/>
              <a:t>Synopsis Team. (2020, June 29). Are you following the top 10 software security best practices? Application Security Blog. Retrieved from https://www.synopsys.com/blogs/software-security/top-10-software-security-best-practices/</a:t>
            </a:r>
          </a:p>
          <a:p>
            <a:endParaRPr lang="en-US" dirty="0">
              <a:effectLst/>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99843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0" y="1840659"/>
            <a:ext cx="4178808" cy="4024125"/>
          </a:xfrm>
          <a:prstGeom prst="rect">
            <a:avLst/>
          </a:prstGeom>
          <a:noFill/>
          <a:ln>
            <a:noFill/>
          </a:ln>
        </p:spPr>
        <p:txBody>
          <a:bodyPr spcFirstLastPara="1" wrap="square" lIns="91425" tIns="45700" rIns="91425" bIns="45700" anchor="t" anchorCtr="0">
            <a:normAutofit/>
          </a:bodyPr>
          <a:lstStyle/>
          <a:p>
            <a:pPr marL="342900">
              <a:buSzPts val="2200"/>
            </a:pPr>
            <a:r>
              <a:rPr lang="en-US" dirty="0"/>
              <a:t>Policy defining Defense in Depth utilizing:</a:t>
            </a:r>
          </a:p>
          <a:p>
            <a:pPr marL="800100" lvl="1">
              <a:buSzPts val="2200"/>
            </a:pPr>
            <a:r>
              <a:rPr lang="en-US" dirty="0"/>
              <a:t>Standard</a:t>
            </a:r>
          </a:p>
          <a:p>
            <a:pPr marL="800100" lvl="1">
              <a:buSzPts val="2200"/>
            </a:pPr>
            <a:r>
              <a:rPr lang="en-US" dirty="0"/>
              <a:t>Procedure</a:t>
            </a:r>
          </a:p>
          <a:p>
            <a:pPr marL="800100" lvl="1">
              <a:buSzPts val="2200"/>
            </a:pPr>
            <a:r>
              <a:rPr lang="en-US" dirty="0"/>
              <a:t>Guidelines</a:t>
            </a: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630817" y="2126502"/>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473474" y="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2183840640"/>
              </p:ext>
            </p:extLst>
          </p:nvPr>
        </p:nvGraphicFramePr>
        <p:xfrm>
          <a:off x="716864" y="1059525"/>
          <a:ext cx="10367210" cy="5530226"/>
        </p:xfrm>
        <a:graphic>
          <a:graphicData uri="http://schemas.openxmlformats.org/drawingml/2006/table">
            <a:tbl>
              <a:tblPr firstRow="1" firstCol="1">
                <a:noFill/>
                <a:tableStyleId>{802198C4-3087-4945-87E3-76CBB3509B7E}</a:tableStyleId>
              </a:tblPr>
              <a:tblGrid>
                <a:gridCol w="4999056">
                  <a:extLst>
                    <a:ext uri="{9D8B030D-6E8A-4147-A177-3AD203B41FA5}">
                      <a16:colId xmlns:a16="http://schemas.microsoft.com/office/drawing/2014/main" val="20000"/>
                    </a:ext>
                  </a:extLst>
                </a:gridCol>
                <a:gridCol w="5368154">
                  <a:extLst>
                    <a:ext uri="{9D8B030D-6E8A-4147-A177-3AD203B41FA5}">
                      <a16:colId xmlns:a16="http://schemas.microsoft.com/office/drawing/2014/main" val="20001"/>
                    </a:ext>
                  </a:extLst>
                </a:gridCol>
              </a:tblGrid>
              <a:tr h="1466679">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Likely High Priority</a:t>
                      </a:r>
                      <a:endParaRPr sz="20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000" b="1" u="none" strike="noStrike" cap="none" dirty="0">
                          <a:solidFill>
                            <a:schemeClr val="tx1"/>
                          </a:solidFill>
                        </a:rPr>
                        <a:t>INT30-C</a:t>
                      </a:r>
                      <a:r>
                        <a:rPr lang="en-US" sz="2000" u="none" strike="noStrike" cap="none" dirty="0">
                          <a:solidFill>
                            <a:schemeClr val="tx1"/>
                          </a:solidFill>
                        </a:rPr>
                        <a:t> – Ensure that unsigned integer operations do not wrap</a:t>
                      </a:r>
                    </a:p>
                    <a:p>
                      <a:pPr marL="0" marR="0" lvl="0" indent="0" algn="ctr" rtl="0">
                        <a:lnSpc>
                          <a:spcPct val="100000"/>
                        </a:lnSpc>
                        <a:spcBef>
                          <a:spcPts val="0"/>
                        </a:spcBef>
                        <a:spcAft>
                          <a:spcPts val="0"/>
                        </a:spcAft>
                        <a:buClr>
                          <a:srgbClr val="000000"/>
                        </a:buClr>
                        <a:buSzPts val="3600"/>
                        <a:buFont typeface="Arial"/>
                        <a:buNone/>
                      </a:pPr>
                      <a:r>
                        <a:rPr lang="en-US" sz="2000" b="1" u="none" strike="noStrike" cap="none" dirty="0">
                          <a:solidFill>
                            <a:schemeClr val="tx1"/>
                          </a:solidFill>
                        </a:rPr>
                        <a:t>MEM51-CPP</a:t>
                      </a:r>
                      <a:r>
                        <a:rPr lang="en-US" sz="2000" u="none" strike="noStrike" cap="none" dirty="0">
                          <a:solidFill>
                            <a:schemeClr val="tx1"/>
                          </a:solidFill>
                        </a:rPr>
                        <a:t> – Properly deallocated dynamically allocated resources</a:t>
                      </a:r>
                    </a:p>
                    <a:p>
                      <a:pPr marL="0" marR="0" lvl="0" indent="0" algn="ctr" rtl="0">
                        <a:lnSpc>
                          <a:spcPct val="100000"/>
                        </a:lnSpc>
                        <a:spcBef>
                          <a:spcPts val="0"/>
                        </a:spcBef>
                        <a:spcAft>
                          <a:spcPts val="0"/>
                        </a:spcAft>
                        <a:buClr>
                          <a:srgbClr val="000000"/>
                        </a:buClr>
                        <a:buSzPts val="3600"/>
                        <a:buFont typeface="Arial"/>
                        <a:buNone/>
                      </a:pPr>
                      <a:r>
                        <a:rPr lang="en-US" sz="2000" b="1" u="none" strike="noStrike" cap="none" dirty="0">
                          <a:solidFill>
                            <a:schemeClr val="tx1"/>
                          </a:solidFill>
                        </a:rPr>
                        <a:t>STR50-CPP</a:t>
                      </a:r>
                      <a:r>
                        <a:rPr lang="en-US" sz="2000" u="none" strike="noStrike" cap="none" dirty="0">
                          <a:solidFill>
                            <a:schemeClr val="tx1"/>
                          </a:solidFill>
                        </a:rPr>
                        <a:t> – Guarantee that storage for strings has sufficient space for character data and the null terminator</a:t>
                      </a:r>
                      <a:endParaRPr sz="20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Probable High Priority</a:t>
                      </a:r>
                      <a:endParaRPr sz="2000" u="none" strike="noStrike" cap="none" dirty="0">
                        <a:solidFill>
                          <a:schemeClr val="tx1"/>
                        </a:solidFill>
                      </a:endParaRP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b="1" u="none" strike="noStrike" cap="none" dirty="0">
                          <a:solidFill>
                            <a:schemeClr val="tx1"/>
                          </a:solidFill>
                        </a:rPr>
                        <a:t>STD-001-CPP</a:t>
                      </a:r>
                      <a:r>
                        <a:rPr lang="en-US" sz="2000" u="none" strike="noStrike" cap="none" dirty="0">
                          <a:solidFill>
                            <a:schemeClr val="tx1"/>
                          </a:solidFill>
                        </a:rPr>
                        <a:t> – SQL injection</a:t>
                      </a:r>
                    </a:p>
                    <a:p>
                      <a:pPr marL="0" marR="0" lvl="0" indent="0" algn="ctr" rtl="0">
                        <a:lnSpc>
                          <a:spcPct val="100000"/>
                        </a:lnSpc>
                        <a:spcBef>
                          <a:spcPts val="0"/>
                        </a:spcBef>
                        <a:spcAft>
                          <a:spcPts val="0"/>
                        </a:spcAft>
                        <a:buClr>
                          <a:srgbClr val="000000"/>
                        </a:buClr>
                        <a:buSzPts val="3600"/>
                        <a:buFont typeface="Arial"/>
                        <a:buNone/>
                      </a:pPr>
                      <a:endParaRPr sz="20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908976">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Probable</a:t>
                      </a:r>
                      <a:endParaRPr sz="20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000" b="1" u="none" strike="noStrike" cap="none" dirty="0">
                          <a:solidFill>
                            <a:schemeClr val="tx1"/>
                          </a:solidFill>
                        </a:rPr>
                        <a:t>ERR51-CPP</a:t>
                      </a:r>
                      <a:r>
                        <a:rPr lang="en-US" sz="2000" u="none" strike="noStrike" cap="none" dirty="0">
                          <a:solidFill>
                            <a:schemeClr val="tx1"/>
                          </a:solidFill>
                        </a:rPr>
                        <a:t> – Handle all exceptions</a:t>
                      </a:r>
                    </a:p>
                    <a:p>
                      <a:pPr marL="0" marR="0" lvl="0" indent="0" algn="ctr" rtl="0">
                        <a:lnSpc>
                          <a:spcPct val="100000"/>
                        </a:lnSpc>
                        <a:spcBef>
                          <a:spcPts val="0"/>
                        </a:spcBef>
                        <a:spcAft>
                          <a:spcPts val="0"/>
                        </a:spcAft>
                        <a:buClr>
                          <a:srgbClr val="000000"/>
                        </a:buClr>
                        <a:buSzPts val="3600"/>
                        <a:buFont typeface="Arial"/>
                        <a:buNone/>
                      </a:pPr>
                      <a:r>
                        <a:rPr lang="en-US" sz="2000" b="1" u="none" strike="noStrike" cap="none" dirty="0">
                          <a:solidFill>
                            <a:schemeClr val="tx1"/>
                          </a:solidFill>
                        </a:rPr>
                        <a:t>STR52-CPP</a:t>
                      </a:r>
                      <a:r>
                        <a:rPr lang="en-US" sz="2000" u="none" strike="noStrike" cap="none" dirty="0">
                          <a:solidFill>
                            <a:schemeClr val="tx1"/>
                          </a:solidFill>
                        </a:rPr>
                        <a:t> – Use valid references, pointers, and iterators to reference elements of a basic string</a:t>
                      </a:r>
                    </a:p>
                    <a:p>
                      <a:pPr marL="0" marR="0" lvl="0" indent="0" algn="ctr" rtl="0">
                        <a:lnSpc>
                          <a:spcPct val="100000"/>
                        </a:lnSpc>
                        <a:spcBef>
                          <a:spcPts val="0"/>
                        </a:spcBef>
                        <a:spcAft>
                          <a:spcPts val="0"/>
                        </a:spcAft>
                        <a:buClr>
                          <a:srgbClr val="000000"/>
                        </a:buClr>
                        <a:buSzPts val="3600"/>
                        <a:buFont typeface="Arial"/>
                        <a:buNone/>
                      </a:pPr>
                      <a:endParaRPr sz="20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Unlikely</a:t>
                      </a:r>
                      <a:endParaRPr sz="20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000" b="1" u="none" strike="noStrike" cap="none" dirty="0">
                          <a:solidFill>
                            <a:schemeClr val="tx1"/>
                          </a:solidFill>
                        </a:rPr>
                        <a:t>DCL58-CPP</a:t>
                      </a:r>
                      <a:r>
                        <a:rPr lang="en-US" sz="2000" u="none" strike="noStrike" cap="none" dirty="0">
                          <a:solidFill>
                            <a:schemeClr val="tx1"/>
                          </a:solidFill>
                        </a:rPr>
                        <a:t> – Do not modify the standard namespaces</a:t>
                      </a:r>
                    </a:p>
                    <a:p>
                      <a:pPr marL="0" marR="0" lvl="0" indent="0" algn="ctr" rtl="0">
                        <a:lnSpc>
                          <a:spcPct val="100000"/>
                        </a:lnSpc>
                        <a:spcBef>
                          <a:spcPts val="0"/>
                        </a:spcBef>
                        <a:spcAft>
                          <a:spcPts val="0"/>
                        </a:spcAft>
                        <a:buClr>
                          <a:srgbClr val="000000"/>
                        </a:buClr>
                        <a:buSzPts val="3600"/>
                        <a:buFont typeface="Arial"/>
                        <a:buNone/>
                      </a:pPr>
                      <a:r>
                        <a:rPr lang="en-US" sz="2000" b="1" u="none" strike="noStrike" cap="none" dirty="0">
                          <a:solidFill>
                            <a:schemeClr val="tx1"/>
                          </a:solidFill>
                        </a:rPr>
                        <a:t>FI051-CPP</a:t>
                      </a:r>
                      <a:r>
                        <a:rPr lang="en-US" sz="2000" u="none" strike="noStrike" cap="none" dirty="0">
                          <a:solidFill>
                            <a:schemeClr val="tx1"/>
                          </a:solidFill>
                        </a:rPr>
                        <a:t> - Close files when they are no longer needed</a:t>
                      </a:r>
                    </a:p>
                    <a:p>
                      <a:pPr marL="0" marR="0" lvl="0" indent="0" algn="ctr" rtl="0">
                        <a:lnSpc>
                          <a:spcPct val="100000"/>
                        </a:lnSpc>
                        <a:spcBef>
                          <a:spcPts val="0"/>
                        </a:spcBef>
                        <a:spcAft>
                          <a:spcPts val="0"/>
                        </a:spcAft>
                        <a:buClr>
                          <a:srgbClr val="000000"/>
                        </a:buClr>
                        <a:buSzPts val="3600"/>
                        <a:buFont typeface="Arial"/>
                        <a:buNone/>
                      </a:pPr>
                      <a:r>
                        <a:rPr lang="en-US" sz="2000" b="1" u="none" strike="noStrike" cap="none" dirty="0">
                          <a:solidFill>
                            <a:schemeClr val="tx1"/>
                          </a:solidFill>
                        </a:rPr>
                        <a:t>MSC11-C</a:t>
                      </a:r>
                      <a:r>
                        <a:rPr lang="en-US" sz="2000" u="none" strike="noStrike" cap="none" dirty="0">
                          <a:solidFill>
                            <a:schemeClr val="tx1"/>
                          </a:solidFill>
                        </a:rPr>
                        <a:t> – Incorporate diagnostic tests using assertions</a:t>
                      </a:r>
                    </a:p>
                    <a:p>
                      <a:pPr marL="0" marR="0" lvl="0" indent="0" algn="ctr" rtl="0">
                        <a:lnSpc>
                          <a:spcPct val="100000"/>
                        </a:lnSpc>
                        <a:spcBef>
                          <a:spcPts val="0"/>
                        </a:spcBef>
                        <a:spcAft>
                          <a:spcPts val="0"/>
                        </a:spcAft>
                        <a:buClr>
                          <a:srgbClr val="000000"/>
                        </a:buClr>
                        <a:buSzPts val="3600"/>
                        <a:buFont typeface="Arial"/>
                        <a:buNone/>
                      </a:pPr>
                      <a:r>
                        <a:rPr lang="en-US" sz="2000" b="1" u="none" strike="noStrike" cap="none" dirty="0">
                          <a:solidFill>
                            <a:schemeClr val="tx1"/>
                          </a:solidFill>
                        </a:rPr>
                        <a:t>STR53-CPP</a:t>
                      </a:r>
                      <a:r>
                        <a:rPr lang="en-US" sz="2000" u="none" strike="noStrike" cap="none" dirty="0">
                          <a:solidFill>
                            <a:schemeClr val="tx1"/>
                          </a:solidFill>
                        </a:rPr>
                        <a:t> – Range Check element access</a:t>
                      </a:r>
                      <a:endParaRPr sz="20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1506200" cy="4024125"/>
          </a:xfrm>
          <a:prstGeom prst="rect">
            <a:avLst/>
          </a:prstGeom>
          <a:noFill/>
          <a:ln>
            <a:noFill/>
          </a:ln>
        </p:spPr>
        <p:txBody>
          <a:bodyPr spcFirstLastPara="1" wrap="square" lIns="91425" tIns="45700" rIns="91425" bIns="45700" anchor="t" anchorCtr="0">
            <a:normAutofit/>
          </a:bodyPr>
          <a:lstStyle/>
          <a:p>
            <a:pPr indent="-457200">
              <a:spcBef>
                <a:spcPts val="0"/>
              </a:spcBef>
              <a:buSzPts val="2200"/>
              <a:buFont typeface="Arial"/>
              <a:buAutoNum type="arabicParenR"/>
            </a:pPr>
            <a:r>
              <a:rPr lang="en-US" b="1" dirty="0"/>
              <a:t>Validate Input Data:</a:t>
            </a:r>
            <a:r>
              <a:rPr lang="en-US" dirty="0"/>
              <a:t> INT30-C, STR52-CPP, STD-001-CPP</a:t>
            </a:r>
          </a:p>
          <a:p>
            <a:pPr lvl="0" indent="-457200" algn="l" rtl="0">
              <a:lnSpc>
                <a:spcPct val="90000"/>
              </a:lnSpc>
              <a:spcBef>
                <a:spcPts val="0"/>
              </a:spcBef>
              <a:spcAft>
                <a:spcPts val="0"/>
              </a:spcAft>
              <a:buClr>
                <a:schemeClr val="lt1"/>
              </a:buClr>
              <a:buSzPts val="2200"/>
              <a:buAutoNum type="arabicParenR"/>
            </a:pPr>
            <a:r>
              <a:rPr lang="en-US" b="1" dirty="0"/>
              <a:t>Heed Compiler Warnings: </a:t>
            </a:r>
            <a:r>
              <a:rPr lang="en-US" dirty="0"/>
              <a:t>MEM51-CPP, STR50-CPP</a:t>
            </a:r>
          </a:p>
          <a:p>
            <a:pPr lvl="0" indent="-457200" algn="l" rtl="0">
              <a:lnSpc>
                <a:spcPct val="90000"/>
              </a:lnSpc>
              <a:spcBef>
                <a:spcPts val="0"/>
              </a:spcBef>
              <a:spcAft>
                <a:spcPts val="0"/>
              </a:spcAft>
              <a:buClr>
                <a:schemeClr val="lt1"/>
              </a:buClr>
              <a:buSzPts val="2200"/>
              <a:buAutoNum type="arabicParenR"/>
            </a:pPr>
            <a:r>
              <a:rPr lang="en-US" b="1" dirty="0"/>
              <a:t>Architect and Design for Security Policies</a:t>
            </a:r>
          </a:p>
          <a:p>
            <a:pPr lvl="0" indent="-457200" algn="l" rtl="0">
              <a:lnSpc>
                <a:spcPct val="90000"/>
              </a:lnSpc>
              <a:spcBef>
                <a:spcPts val="0"/>
              </a:spcBef>
              <a:spcAft>
                <a:spcPts val="0"/>
              </a:spcAft>
              <a:buClr>
                <a:schemeClr val="lt1"/>
              </a:buClr>
              <a:buSzPts val="2200"/>
              <a:buAutoNum type="arabicParenR"/>
            </a:pPr>
            <a:r>
              <a:rPr lang="en-US" b="1" dirty="0"/>
              <a:t>Keep it simple: </a:t>
            </a:r>
            <a:r>
              <a:rPr lang="en-US" dirty="0"/>
              <a:t>STR52-CPP, DCL58-CPP, FIO51-CPP</a:t>
            </a:r>
          </a:p>
          <a:p>
            <a:pPr lvl="0" indent="-457200" algn="l" rtl="0">
              <a:lnSpc>
                <a:spcPct val="90000"/>
              </a:lnSpc>
              <a:spcBef>
                <a:spcPts val="0"/>
              </a:spcBef>
              <a:spcAft>
                <a:spcPts val="0"/>
              </a:spcAft>
              <a:buClr>
                <a:schemeClr val="lt1"/>
              </a:buClr>
              <a:buSzPts val="2200"/>
              <a:buAutoNum type="arabicParenR"/>
            </a:pPr>
            <a:r>
              <a:rPr lang="en-US" b="1" dirty="0"/>
              <a:t>Default Deny</a:t>
            </a:r>
          </a:p>
          <a:p>
            <a:pPr lvl="0" indent="-457200" algn="l" rtl="0">
              <a:lnSpc>
                <a:spcPct val="90000"/>
              </a:lnSpc>
              <a:spcBef>
                <a:spcPts val="0"/>
              </a:spcBef>
              <a:spcAft>
                <a:spcPts val="0"/>
              </a:spcAft>
              <a:buClr>
                <a:schemeClr val="lt1"/>
              </a:buClr>
              <a:buSzPts val="2200"/>
              <a:buAutoNum type="arabicParenR"/>
            </a:pPr>
            <a:r>
              <a:rPr lang="en-US" b="1" dirty="0"/>
              <a:t>Adhere to the principle of Least Privilege: </a:t>
            </a:r>
            <a:r>
              <a:rPr lang="en-US" dirty="0"/>
              <a:t>STD-001-CPP</a:t>
            </a:r>
          </a:p>
          <a:p>
            <a:pPr lvl="0" indent="-457200" algn="l" rtl="0">
              <a:lnSpc>
                <a:spcPct val="90000"/>
              </a:lnSpc>
              <a:spcBef>
                <a:spcPts val="0"/>
              </a:spcBef>
              <a:spcAft>
                <a:spcPts val="0"/>
              </a:spcAft>
              <a:buClr>
                <a:schemeClr val="lt1"/>
              </a:buClr>
              <a:buSzPts val="2200"/>
              <a:buAutoNum type="arabicParenR"/>
            </a:pPr>
            <a:r>
              <a:rPr lang="en-US" b="1" dirty="0"/>
              <a:t>Sanitize Data Sent to Other Systems</a:t>
            </a:r>
          </a:p>
          <a:p>
            <a:pPr lvl="0" indent="-457200" algn="l" rtl="0">
              <a:lnSpc>
                <a:spcPct val="90000"/>
              </a:lnSpc>
              <a:spcBef>
                <a:spcPts val="0"/>
              </a:spcBef>
              <a:spcAft>
                <a:spcPts val="0"/>
              </a:spcAft>
              <a:buClr>
                <a:schemeClr val="lt1"/>
              </a:buClr>
              <a:buSzPts val="2200"/>
              <a:buAutoNum type="arabicParenR"/>
            </a:pPr>
            <a:r>
              <a:rPr lang="en-US" b="1" dirty="0"/>
              <a:t>Practice Defense in Depth: </a:t>
            </a:r>
            <a:r>
              <a:rPr lang="en-US" dirty="0"/>
              <a:t>MSC11-CPP</a:t>
            </a:r>
          </a:p>
          <a:p>
            <a:pPr lvl="0" indent="-457200" algn="l" rtl="0">
              <a:lnSpc>
                <a:spcPct val="90000"/>
              </a:lnSpc>
              <a:spcBef>
                <a:spcPts val="0"/>
              </a:spcBef>
              <a:spcAft>
                <a:spcPts val="0"/>
              </a:spcAft>
              <a:buClr>
                <a:schemeClr val="lt1"/>
              </a:buClr>
              <a:buSzPts val="2200"/>
              <a:buAutoNum type="arabicParenR"/>
            </a:pPr>
            <a:r>
              <a:rPr lang="en-US" b="1" dirty="0"/>
              <a:t>Use Effective Quality Assurance Techniques: </a:t>
            </a:r>
            <a:r>
              <a:rPr lang="en-US" dirty="0"/>
              <a:t>STR52-CPP, MEM51-CPP, ERR51-CPP</a:t>
            </a:r>
          </a:p>
          <a:p>
            <a:pPr lvl="0" indent="-457200" algn="l" rtl="0">
              <a:lnSpc>
                <a:spcPct val="90000"/>
              </a:lnSpc>
              <a:spcBef>
                <a:spcPts val="0"/>
              </a:spcBef>
              <a:spcAft>
                <a:spcPts val="0"/>
              </a:spcAft>
              <a:buClr>
                <a:schemeClr val="lt1"/>
              </a:buClr>
              <a:buSzPts val="2200"/>
              <a:buAutoNum type="arabicParenR"/>
            </a:pPr>
            <a:r>
              <a:rPr lang="en-US" b="1" dirty="0"/>
              <a:t>Adopt a Secure Coding standard: </a:t>
            </a:r>
            <a:r>
              <a:rPr lang="en-US" dirty="0"/>
              <a:t>MSC11-CPP, ERR51-CPP, DCL58-CPP, FIO51-CPP</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b="1"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MEM51-CPP</a:t>
            </a:r>
            <a:r>
              <a:rPr lang="en-US" sz="2000" b="0"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 – Properly deallocated dynamically allocated resources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b="1"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STR50-CPP</a:t>
            </a:r>
            <a:r>
              <a:rPr lang="en-US" sz="2000" b="0"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 – Guarantee that storage for strings has sufficient space for character data and the null terminator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b="1"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STD-001-CPP</a:t>
            </a:r>
            <a:r>
              <a:rPr lang="en-US" sz="2000" b="0"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 – SQL injection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b="1"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INT30-C</a:t>
            </a:r>
            <a:r>
              <a:rPr lang="en-US" sz="2000" b="0"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 – Ensure that unsigned integer operations do not wrap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b="1"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STR52-CPP</a:t>
            </a:r>
            <a:r>
              <a:rPr lang="en-US" sz="2000" b="0"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 – Use valid references, pointers, and iterators to reference elements of a basic string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b="1"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STR53-CPP</a:t>
            </a:r>
            <a:r>
              <a:rPr lang="en-US" sz="2000" b="0"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 – Range Check element access</a:t>
            </a:r>
            <a:endParaRPr lang="en-US" sz="2000" b="0" i="0" u="none" strike="noStrike" dirty="0">
              <a:solidFill>
                <a:schemeClr val="bg1"/>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b="1"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DCL58-CPP</a:t>
            </a:r>
            <a:r>
              <a:rPr lang="en-US" sz="2000" b="0"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 – Do not modify the standard namespaces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b="1"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ERR51-CPP</a:t>
            </a:r>
            <a:r>
              <a:rPr lang="en-US" sz="2000" b="0"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 – Handle all exceptions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b="1"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FI051-CPP</a:t>
            </a:r>
            <a:r>
              <a:rPr lang="en-US" sz="2000" b="0"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 - Close files when they are no longer needed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b="1"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MSC11-C</a:t>
            </a:r>
            <a:r>
              <a:rPr lang="en-US" sz="2000" b="0" i="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 – Incorporate diagnostic tests using assertions</a:t>
            </a:r>
            <a:endParaRPr lang="en-US" sz="2000" b="0" i="0" u="none" strike="noStrike" dirty="0">
              <a:solidFill>
                <a:schemeClr val="bg1"/>
              </a:solidFill>
              <a:effectLst/>
              <a:latin typeface="Arial" panose="020B0604020202020204" pitchFamily="34" charset="0"/>
            </a:endParaRPr>
          </a:p>
          <a:p>
            <a:pPr marL="0" lvl="0" indent="0" rtl="0">
              <a:lnSpc>
                <a:spcPct val="100000"/>
              </a:lnSpc>
              <a:spcBef>
                <a:spcPts val="0"/>
              </a:spcBef>
              <a:spcAft>
                <a:spcPts val="0"/>
              </a:spcAft>
              <a:buSzPts val="1100"/>
              <a:buNone/>
            </a:pPr>
            <a:endParaRPr lang="en-US" sz="1050" dirty="0">
              <a:solidFill>
                <a:schemeClr val="bg1"/>
              </a:solidFill>
            </a:endParaRPr>
          </a:p>
          <a:p>
            <a:pPr marL="0" marR="0" indent="0" rtl="0" fontAlgn="t">
              <a:spcBef>
                <a:spcPts val="0"/>
              </a:spcBef>
              <a:spcAft>
                <a:spcPts val="0"/>
              </a:spcAft>
              <a:buNone/>
            </a:pPr>
            <a:endParaRPr lang="en-US" sz="2000" b="0" i="0" u="none" strike="noStrike" dirty="0">
              <a:effectLst/>
              <a:latin typeface="Arial" panose="020B0604020202020204" pitchFamily="34" charset="0"/>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in rest – when data is not in use</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at flight – when data is moving between systems </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use – when data is actively being used</a:t>
            </a: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 – verifying a user is who they say they are</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Authorization – users have correct access based on predetermined rules</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Accounting – logging what a user does while in the system</a:t>
            </a:r>
            <a:endParaRPr lang="en-US"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Text&#10;&#10;Description automatically generated">
            <a:extLst>
              <a:ext uri="{FF2B5EF4-FFF2-40B4-BE49-F238E27FC236}">
                <a16:creationId xmlns:a16="http://schemas.microsoft.com/office/drawing/2014/main" id="{00BFB697-65F2-EB08-2A0D-937817A267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6127" y="423935"/>
            <a:ext cx="5898573" cy="6202954"/>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Options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TextBox 2">
            <a:extLst>
              <a:ext uri="{FF2B5EF4-FFF2-40B4-BE49-F238E27FC236}">
                <a16:creationId xmlns:a16="http://schemas.microsoft.com/office/drawing/2014/main" id="{9D204700-D072-78BF-D663-4C5FEFCF12CB}"/>
              </a:ext>
            </a:extLst>
          </p:cNvPr>
          <p:cNvSpPr txBox="1"/>
          <p:nvPr/>
        </p:nvSpPr>
        <p:spPr>
          <a:xfrm>
            <a:off x="1650380" y="2743200"/>
            <a:ext cx="8610600" cy="2739211"/>
          </a:xfrm>
          <a:prstGeom prst="rect">
            <a:avLst/>
          </a:prstGeom>
          <a:noFill/>
        </p:spPr>
        <p:txBody>
          <a:bodyPr wrap="square" rtlCol="0">
            <a:spAutoFit/>
          </a:bodyPr>
          <a:lstStyle/>
          <a:p>
            <a:r>
              <a:rPr lang="en-US" sz="3600" dirty="0">
                <a:solidFill>
                  <a:schemeClr val="bg1"/>
                </a:solidFill>
              </a:rPr>
              <a:t>Google test framework (</a:t>
            </a:r>
            <a:r>
              <a:rPr lang="en-US" sz="2800" b="0" dirty="0">
                <a:solidFill>
                  <a:schemeClr val="bg1"/>
                </a:solidFill>
              </a:rPr>
              <a:t>http://google.github.io/googletest/</a:t>
            </a:r>
            <a:r>
              <a:rPr lang="en-US" sz="3600" dirty="0">
                <a:solidFill>
                  <a:schemeClr val="bg1"/>
                </a:solidFill>
              </a:rPr>
              <a:t>)</a:t>
            </a:r>
          </a:p>
          <a:p>
            <a:endParaRPr lang="en-US" sz="3600" dirty="0">
              <a:solidFill>
                <a:schemeClr val="bg1"/>
              </a:solidFill>
            </a:endParaRPr>
          </a:p>
          <a:p>
            <a:r>
              <a:rPr lang="en-US" sz="3600" dirty="0" err="1">
                <a:solidFill>
                  <a:schemeClr val="bg1"/>
                </a:solidFill>
              </a:rPr>
              <a:t>CppuTest</a:t>
            </a:r>
            <a:endParaRPr lang="en-US" sz="3600" dirty="0">
              <a:solidFill>
                <a:schemeClr val="bg1"/>
              </a:solidFill>
            </a:endParaRPr>
          </a:p>
          <a:p>
            <a:r>
              <a:rPr lang="en-US" sz="2800" dirty="0">
                <a:solidFill>
                  <a:schemeClr val="bg1"/>
                </a:solidFill>
              </a:rPr>
              <a:t>(https://github.com/cpputest/cpputest)</a:t>
            </a:r>
          </a:p>
        </p:txBody>
      </p:sp>
    </p:spTree>
    <p:custDataLst>
      <p:tags r:id="rId1"/>
    </p:custDataLst>
    <p:extLst>
      <p:ext uri="{BB962C8B-B14F-4D97-AF65-F5344CB8AC3E}">
        <p14:creationId xmlns:p14="http://schemas.microsoft.com/office/powerpoint/2010/main" val="33104140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1732</TotalTime>
  <Words>2608</Words>
  <Application>Microsoft Office PowerPoint</Application>
  <PresentationFormat>Widescreen</PresentationFormat>
  <Paragraphs>229</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-apple-system</vt:lpstr>
      <vt:lpstr>Century Gothic</vt:lpstr>
      <vt:lpstr>Calibri</vt:lpstr>
      <vt:lpstr>Roboto</vt:lpstr>
      <vt:lpstr>Consolas</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 Options</vt:lpstr>
      <vt:lpstr>AUTOMATION SUMMARY</vt:lpstr>
      <vt:lpstr>TOOLS</vt:lpstr>
      <vt:lpstr>RISKS AND BENEFITS</vt:lpstr>
      <vt:lpstr>RECOMMENDATIONS</vt:lpstr>
      <vt:lpstr>CONCLUSIONS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Anthony Apuzzo</cp:lastModifiedBy>
  <cp:revision>4</cp:revision>
  <dcterms:created xsi:type="dcterms:W3CDTF">2020-08-19T17:59:24Z</dcterms:created>
  <dcterms:modified xsi:type="dcterms:W3CDTF">2022-10-18T00:38:12Z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