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Proxima Nova"/>
      <p:regular r:id="rId41"/>
      <p:bold r:id="rId42"/>
      <p:italic r:id="rId43"/>
      <p:boldItalic r:id="rId44"/>
    </p:embeddedFont>
    <p:embeddedFont>
      <p:font typeface="Montserra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roximaNova-bold.fntdata"/><Relationship Id="rId41" Type="http://schemas.openxmlformats.org/officeDocument/2006/relationships/font" Target="fonts/ProximaNova-regular.fntdata"/><Relationship Id="rId22" Type="http://schemas.openxmlformats.org/officeDocument/2006/relationships/slide" Target="slides/slide17.xml"/><Relationship Id="rId44" Type="http://schemas.openxmlformats.org/officeDocument/2006/relationships/font" Target="fonts/ProximaNova-boldItalic.fntdata"/><Relationship Id="rId21" Type="http://schemas.openxmlformats.org/officeDocument/2006/relationships/slide" Target="slides/slide16.xml"/><Relationship Id="rId43" Type="http://schemas.openxmlformats.org/officeDocument/2006/relationships/font" Target="fonts/ProximaNova-italic.fntdata"/><Relationship Id="rId24" Type="http://schemas.openxmlformats.org/officeDocument/2006/relationships/slide" Target="slides/slide19.xml"/><Relationship Id="rId46" Type="http://schemas.openxmlformats.org/officeDocument/2006/relationships/font" Target="fonts/Montserrat-bold.fntdata"/><Relationship Id="rId23" Type="http://schemas.openxmlformats.org/officeDocument/2006/relationships/slide" Target="slides/slide18.xml"/><Relationship Id="rId45"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Montserrat-boldItalic.fntdata"/><Relationship Id="rId25" Type="http://schemas.openxmlformats.org/officeDocument/2006/relationships/slide" Target="slides/slide20.xml"/><Relationship Id="rId47" Type="http://schemas.openxmlformats.org/officeDocument/2006/relationships/font" Target="fonts/Montserrat-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452f5dab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452f5dab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verification important?</a:t>
            </a:r>
            <a:endParaRPr/>
          </a:p>
          <a:p>
            <a:pPr indent="0" lvl="0" marL="0" rtl="0" algn="l">
              <a:spcBef>
                <a:spcPts val="0"/>
              </a:spcBef>
              <a:spcAft>
                <a:spcPts val="0"/>
              </a:spcAft>
              <a:buNone/>
            </a:pPr>
            <a:r>
              <a:rPr lang="en"/>
              <a:t>Users should have verified this content.</a:t>
            </a:r>
            <a:endParaRPr/>
          </a:p>
          <a:p>
            <a:pPr indent="0" lvl="0" marL="0" rtl="0" algn="l">
              <a:spcBef>
                <a:spcPts val="0"/>
              </a:spcBef>
              <a:spcAft>
                <a:spcPts val="0"/>
              </a:spcAft>
              <a:buNone/>
            </a:pPr>
            <a:r>
              <a:rPr lang="en"/>
              <a:t>They also could have verified the users spreading iti!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452f5dab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452f5dab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452f5dab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452f5dab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452f5da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452f5da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452f5dab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452f5dab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452f5dab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452f5dab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452f5dab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452f5dab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Follower counts can help, or can deceive. Very few may indicate a fake account. But fakers are aware of this problem, and follow each other. A fake may still have a big follower count.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better way to verify might be looking at when the account launched. If it’s new and it’s making news, that’s a warning sign. Most platforms list on a user’s profile page how long an account has been active.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452f5dab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452f5dab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452f5dabf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452f5dabf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452f5dab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452f5dab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452f5dab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452f5dab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452f5dabf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452f5dab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d6bda68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d6bda68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452f5dabf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452f5dabf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~18% of U.S. households do not have broadband access. Keep this in mind.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452f5dabf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452f5dabf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452f5dabf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452f5dabf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452f5dabf_1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452f5dabf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Activity: Find a Facebook Group to help you find sources for a story about COVID-19 in Maryland.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452f5dabf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452f5dabf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452f5dabf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452f5dabf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452f5dabf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452f5dabf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452f5dabf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452f5dabf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by Geocode! Go to Google Maps, right click on the place you want to search near and click “What’s here?” Use the geocode it spits out with this search instruction: geocode:lat,long,radius(mi/km)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533e38fe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533e38fe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452f5dabf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452f5dabf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452f5dabf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452f5dabf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Activity: Find a subreddit you may want to use in reporting on COVID-19 in Maryland.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452f5dabf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452f5dabf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think of trucks as pickups or semis. My sister calls anything bigger than a sedan a truck. Imagine the terms a user might be using. Google Trends can help you do this.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452f5dabf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9452f5dabf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d6bda68d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d6bda68d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51c4b73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51c4b73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452f5da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452f5da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452f5da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452f5da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452f5dab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452f5dab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not saying these programs aren’t useful — they 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all they really do is automate commands that we can run ourselves.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you’re a reporter trying to answer a few specific questions, running the search yourself is totally manageable on-platform and with free tools.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71f9b14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71f9b14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a4fc79d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a4fc79d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a4fc79d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a4fc79d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www.politifact.com/article/2020/jan/28/how-misinformation-about-kobe-bryants-death-spread/"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images.goog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www.zerofox.com/find-the-fak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www.pewresearch.org/internet/fact-sheet/social-media/" TargetMode="Externa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pewresearch.org/internet/fact-sheet/social-media/" TargetMode="Externa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drive.google.com/file/d/14TPtXJ1STgOigKJYuGF7x3vF__1SgNsB/view" TargetMode="Externa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pewresearch.org/internet/fact-sheet/social-media/" TargetMode="Externa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drive.google.com/file/d/1qd2dDgFvk_lJuZPpKi2KY270mvvb2arX/view" TargetMode="Externa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pewresearch.org/internet/fact-sheet/social-media/" TargetMode="Externa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drive.google.com/file/d/1gnk_fETEvTA2vDfVa4LXE8K4WC6VepXo/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pewresearch.org/internet/fact-sheet/social-media/" TargetMode="Externa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drive.google.com/file/d/13W9Zl5izKKJFE-mCXsPmzSOqmBqhAzuR/view" TargetMode="Externa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researchguides.journalism.cuny.edu/findpeople/socialmedia" TargetMode="External"/><Relationship Id="rId4" Type="http://schemas.openxmlformats.org/officeDocument/2006/relationships/hyperlink" Target="https://training.npr.org/2015/10/24/find-stories-and-sources-on-reddit-instagram/" TargetMode="External"/><Relationship Id="rId5" Type="http://schemas.openxmlformats.org/officeDocument/2006/relationships/hyperlink" Target="https://journalists.org/resources/topics/audience-engagement/" TargetMode="External"/><Relationship Id="rId6" Type="http://schemas.openxmlformats.org/officeDocument/2006/relationships/hyperlink" Target="https://spotthetroll.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www.rollingstone.com/culture/culture-news/tiktok-covid-cures-ivermectin-horse-deworming-medication-1216268/"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www.rollingstone.com/culture/culture-news/tiktok-covid-cures-ivermectin-horse-deworming-medication-1216268/"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Bring </a:t>
            </a:r>
            <a:r>
              <a:rPr lang="en">
                <a:solidFill>
                  <a:schemeClr val="lt2"/>
                </a:solidFill>
              </a:rPr>
              <a:t>Data Stories</a:t>
            </a:r>
            <a:r>
              <a:rPr lang="en"/>
              <a:t> to Life</a:t>
            </a:r>
            <a:endParaRPr>
              <a:solidFill>
                <a:srgbClr val="59B987"/>
              </a:solidFill>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Alexander A. Pyles </a:t>
            </a:r>
            <a:r>
              <a:rPr lang="en" sz="2000"/>
              <a:t>@aapyles</a:t>
            </a:r>
            <a:endParaRPr sz="2000"/>
          </a:p>
          <a:p>
            <a:pPr indent="0" lvl="0" marL="0" rtl="0" algn="l">
              <a:spcBef>
                <a:spcPts val="0"/>
              </a:spcBef>
              <a:spcAft>
                <a:spcPts val="0"/>
              </a:spcAft>
              <a:buNone/>
            </a:pPr>
            <a:r>
              <a:rPr lang="en"/>
              <a:t>Director, Audience Engagement</a:t>
            </a:r>
            <a:endParaRPr/>
          </a:p>
          <a:p>
            <a:pPr indent="0" lvl="0" marL="0" rtl="0" algn="l">
              <a:spcBef>
                <a:spcPts val="0"/>
              </a:spcBef>
              <a:spcAft>
                <a:spcPts val="0"/>
              </a:spcAft>
              <a:buNone/>
            </a:pPr>
            <a:r>
              <a:rPr lang="en"/>
              <a:t>Capital News Service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2">
            <a:hlinkClick r:id="rId3"/>
          </p:cNvPr>
          <p:cNvPicPr preferRelativeResize="0"/>
          <p:nvPr/>
        </p:nvPicPr>
        <p:blipFill>
          <a:blip r:embed="rId4">
            <a:alphaModFix/>
          </a:blip>
          <a:stretch>
            <a:fillRect/>
          </a:stretch>
        </p:blipFill>
        <p:spPr>
          <a:xfrm>
            <a:off x="152400" y="620000"/>
            <a:ext cx="8839199" cy="38112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Takeaways</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hours after Bryant’s death, social media users:</a:t>
            </a:r>
            <a:endParaRPr/>
          </a:p>
          <a:p>
            <a:pPr indent="-342900" lvl="0" marL="457200" rtl="0" algn="l">
              <a:spcBef>
                <a:spcPts val="1600"/>
              </a:spcBef>
              <a:spcAft>
                <a:spcPts val="0"/>
              </a:spcAft>
              <a:buSzPts val="1800"/>
              <a:buChar char="●"/>
            </a:pPr>
            <a:r>
              <a:rPr lang="en"/>
              <a:t>Posted video purportedly of the crash (it wasn’t)</a:t>
            </a:r>
            <a:endParaRPr/>
          </a:p>
          <a:p>
            <a:pPr indent="-317500" lvl="1" marL="914400" rtl="0" algn="l">
              <a:lnSpc>
                <a:spcPct val="200000"/>
              </a:lnSpc>
              <a:spcBef>
                <a:spcPts val="0"/>
              </a:spcBef>
              <a:spcAft>
                <a:spcPts val="0"/>
              </a:spcAft>
              <a:buSzPts val="1400"/>
              <a:buChar char="○"/>
            </a:pPr>
            <a:r>
              <a:rPr lang="en"/>
              <a:t>These videos received millions of views on YouTube</a:t>
            </a:r>
            <a:endParaRPr/>
          </a:p>
          <a:p>
            <a:pPr indent="-342900" lvl="0" marL="457200" rtl="0" algn="l">
              <a:lnSpc>
                <a:spcPct val="200000"/>
              </a:lnSpc>
              <a:spcBef>
                <a:spcPts val="0"/>
              </a:spcBef>
              <a:spcAft>
                <a:spcPts val="0"/>
              </a:spcAft>
              <a:buSzPts val="1800"/>
              <a:buChar char="●"/>
            </a:pPr>
            <a:r>
              <a:rPr lang="en"/>
              <a:t>Reported that Bryant’s death was planned (in one case, a ritual sacrifice)</a:t>
            </a:r>
            <a:endParaRPr/>
          </a:p>
          <a:p>
            <a:pPr indent="-342900" lvl="0" marL="457200" rtl="0" algn="l">
              <a:spcBef>
                <a:spcPts val="0"/>
              </a:spcBef>
              <a:spcAft>
                <a:spcPts val="0"/>
              </a:spcAft>
              <a:buSzPts val="1800"/>
              <a:buChar char="●"/>
            </a:pPr>
            <a:r>
              <a:rPr lang="en"/>
              <a:t>Reported that Hillary Clinton murdered him</a:t>
            </a:r>
            <a:endParaRPr/>
          </a:p>
          <a:p>
            <a:pPr indent="-317500" lvl="1" marL="914400" rtl="0" algn="l">
              <a:spcBef>
                <a:spcPts val="0"/>
              </a:spcBef>
              <a:spcAft>
                <a:spcPts val="0"/>
              </a:spcAft>
              <a:buSzPts val="1400"/>
              <a:buChar char="○"/>
            </a:pPr>
            <a:r>
              <a:rPr lang="en"/>
              <a:t>Those posts were shared thousands of times</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Verify and fight disinformation.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Verification</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The internet and social media are essential, powerful reporting tools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They’re also unreliable sources of information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Verification</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Social media posts should never be the only source of information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Neither should most websites</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Verify: </a:t>
            </a:r>
            <a:r>
              <a:rPr lang="en">
                <a:solidFill>
                  <a:schemeClr val="lt2"/>
                </a:solidFill>
              </a:rPr>
              <a:t>Content</a:t>
            </a:r>
            <a:endParaRPr>
              <a:solidFill>
                <a:schemeClr val="lt2"/>
              </a:solidFill>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Trending topics are not necessarily news</a:t>
            </a:r>
            <a:endParaRPr/>
          </a:p>
          <a:p>
            <a:pPr indent="-342900" lvl="0" marL="457200" rtl="0" algn="l">
              <a:lnSpc>
                <a:spcPct val="200000"/>
              </a:lnSpc>
              <a:spcBef>
                <a:spcPts val="0"/>
              </a:spcBef>
              <a:spcAft>
                <a:spcPts val="0"/>
              </a:spcAft>
              <a:buSzPts val="1800"/>
              <a:buChar char="●"/>
            </a:pPr>
            <a:r>
              <a:rPr lang="en"/>
              <a:t>Find additional sources (on social, not on social)</a:t>
            </a:r>
            <a:endParaRPr/>
          </a:p>
          <a:p>
            <a:pPr indent="-342900" lvl="0" marL="457200" rtl="0" algn="l">
              <a:lnSpc>
                <a:spcPct val="200000"/>
              </a:lnSpc>
              <a:spcBef>
                <a:spcPts val="0"/>
              </a:spcBef>
              <a:spcAft>
                <a:spcPts val="0"/>
              </a:spcAft>
              <a:buSzPts val="1800"/>
              <a:buChar char="●"/>
            </a:pPr>
            <a:r>
              <a:rPr lang="en"/>
              <a:t>Double- and triple-check everything</a:t>
            </a:r>
            <a:endParaRPr/>
          </a:p>
          <a:p>
            <a:pPr indent="-342900" lvl="0" marL="457200" rtl="0" algn="l">
              <a:lnSpc>
                <a:spcPct val="200000"/>
              </a:lnSpc>
              <a:spcBef>
                <a:spcPts val="0"/>
              </a:spcBef>
              <a:spcAft>
                <a:spcPts val="0"/>
              </a:spcAft>
              <a:buSzPts val="1800"/>
              <a:buChar char="●"/>
            </a:pPr>
            <a:r>
              <a:rPr lang="en" u="sng">
                <a:solidFill>
                  <a:schemeClr val="hlink"/>
                </a:solidFill>
                <a:hlinkClick r:id="rId3"/>
              </a:rPr>
              <a:t>Google Reverse Image Search</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Verify: </a:t>
            </a:r>
            <a:r>
              <a:rPr lang="en">
                <a:solidFill>
                  <a:schemeClr val="lt2"/>
                </a:solidFill>
              </a:rPr>
              <a:t>Users</a:t>
            </a:r>
            <a:endParaRPr>
              <a:solidFill>
                <a:schemeClr val="lt2"/>
              </a:solidFill>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Check follower counts</a:t>
            </a:r>
            <a:endParaRPr/>
          </a:p>
          <a:p>
            <a:pPr indent="-317500" lvl="1" marL="914400" rtl="0" algn="l">
              <a:spcBef>
                <a:spcPts val="0"/>
              </a:spcBef>
              <a:spcAft>
                <a:spcPts val="0"/>
              </a:spcAft>
              <a:buSzPts val="1400"/>
              <a:buChar char="○"/>
            </a:pPr>
            <a:r>
              <a:rPr lang="en"/>
              <a:t>Very few? That may be a red flag</a:t>
            </a:r>
            <a:endParaRPr/>
          </a:p>
          <a:p>
            <a:pPr indent="0" lvl="0" marL="0" rtl="0" algn="l">
              <a:spcBef>
                <a:spcPts val="1600"/>
              </a:spcBef>
              <a:spcAft>
                <a:spcPts val="0"/>
              </a:spcAft>
              <a:buNone/>
            </a:pPr>
            <a:r>
              <a:t/>
            </a:r>
            <a:endParaRPr sz="1400"/>
          </a:p>
          <a:p>
            <a:pPr indent="-342900" lvl="0" marL="457200" rtl="0" algn="l">
              <a:spcBef>
                <a:spcPts val="1600"/>
              </a:spcBef>
              <a:spcAft>
                <a:spcPts val="0"/>
              </a:spcAft>
              <a:buSzPts val="1800"/>
              <a:buChar char="●"/>
            </a:pPr>
            <a:r>
              <a:rPr lang="en"/>
              <a:t>Check when the account was created</a:t>
            </a:r>
            <a:endParaRPr/>
          </a:p>
          <a:p>
            <a:pPr indent="-317500" lvl="1" marL="914400" rtl="0" algn="l">
              <a:spcBef>
                <a:spcPts val="0"/>
              </a:spcBef>
              <a:spcAft>
                <a:spcPts val="0"/>
              </a:spcAft>
              <a:buSzPts val="1400"/>
              <a:buChar char="○"/>
            </a:pPr>
            <a:r>
              <a:rPr lang="en"/>
              <a:t>Just created today? Maybe a red flag</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Who is following the account?</a:t>
            </a:r>
            <a:endParaRPr/>
          </a:p>
          <a:p>
            <a:pPr indent="-317500" lvl="1" marL="914400" rtl="0" algn="l">
              <a:spcBef>
                <a:spcPts val="0"/>
              </a:spcBef>
              <a:spcAft>
                <a:spcPts val="0"/>
              </a:spcAft>
              <a:buSzPts val="1400"/>
              <a:buChar char="○"/>
            </a:pPr>
            <a:r>
              <a:rPr lang="en"/>
              <a:t>Seemingly fake accounts? Then this account is probably fake, too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Verify: </a:t>
            </a:r>
            <a:r>
              <a:rPr lang="en">
                <a:solidFill>
                  <a:schemeClr val="lt2"/>
                </a:solidFill>
              </a:rPr>
              <a:t>Users</a:t>
            </a:r>
            <a:endParaRPr>
              <a:solidFill>
                <a:schemeClr val="lt2"/>
              </a:solidFill>
            </a:endParaRPr>
          </a:p>
          <a:p>
            <a:pPr indent="0" lvl="0" marL="0" rtl="0" algn="l">
              <a:spcBef>
                <a:spcPts val="0"/>
              </a:spcBef>
              <a:spcAft>
                <a:spcPts val="0"/>
              </a:spcAft>
              <a:buNone/>
            </a:pPr>
            <a:r>
              <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Post history</a:t>
            </a:r>
            <a:endParaRPr/>
          </a:p>
          <a:p>
            <a:pPr indent="-317500" lvl="1" marL="914400" rtl="0" algn="l">
              <a:spcBef>
                <a:spcPts val="0"/>
              </a:spcBef>
              <a:spcAft>
                <a:spcPts val="0"/>
              </a:spcAft>
              <a:buSzPts val="1400"/>
              <a:buChar char="○"/>
            </a:pPr>
            <a:r>
              <a:rPr lang="en"/>
              <a:t>What does this user usually post about?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Verify the identity separately from social media</a:t>
            </a:r>
            <a:endParaRPr/>
          </a:p>
          <a:p>
            <a:pPr indent="-317500" lvl="1" marL="914400" rtl="0" algn="l">
              <a:spcBef>
                <a:spcPts val="0"/>
              </a:spcBef>
              <a:spcAft>
                <a:spcPts val="0"/>
              </a:spcAft>
              <a:buSzPts val="1400"/>
              <a:buChar char="○"/>
            </a:pPr>
            <a:r>
              <a:rPr lang="en"/>
              <a:t>Employer’s website? Or even a different social platform?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Ways To Verify</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Who</a:t>
            </a:r>
            <a:endParaRPr/>
          </a:p>
          <a:p>
            <a:pPr indent="-317500" lvl="1" marL="914400" rtl="0" algn="l">
              <a:lnSpc>
                <a:spcPct val="200000"/>
              </a:lnSpc>
              <a:spcBef>
                <a:spcPts val="0"/>
              </a:spcBef>
              <a:spcAft>
                <a:spcPts val="0"/>
              </a:spcAft>
              <a:buSzPts val="1400"/>
              <a:buChar char="○"/>
            </a:pPr>
            <a:r>
              <a:rPr lang="en"/>
              <a:t>Individual? Organization? Leader in the field? How do we know? What else have they done?</a:t>
            </a:r>
            <a:endParaRPr/>
          </a:p>
          <a:p>
            <a:pPr indent="-342900" lvl="0" marL="457200" rtl="0" algn="l">
              <a:spcBef>
                <a:spcPts val="0"/>
              </a:spcBef>
              <a:spcAft>
                <a:spcPts val="0"/>
              </a:spcAft>
              <a:buSzPts val="1800"/>
              <a:buChar char="●"/>
            </a:pPr>
            <a:r>
              <a:rPr lang="en"/>
              <a:t>What</a:t>
            </a:r>
            <a:endParaRPr/>
          </a:p>
          <a:p>
            <a:pPr indent="-317500" lvl="1" marL="914400" rtl="0" algn="l">
              <a:lnSpc>
                <a:spcPct val="200000"/>
              </a:lnSpc>
              <a:spcBef>
                <a:spcPts val="0"/>
              </a:spcBef>
              <a:spcAft>
                <a:spcPts val="0"/>
              </a:spcAft>
              <a:buSzPts val="1400"/>
              <a:buChar char="○"/>
            </a:pPr>
            <a:r>
              <a:rPr lang="en"/>
              <a:t>Content? Structure, grammar, style? Complete and accurate info?</a:t>
            </a:r>
            <a:endParaRPr/>
          </a:p>
          <a:p>
            <a:pPr indent="-342900" lvl="0" marL="457200" rtl="0" algn="l">
              <a:spcBef>
                <a:spcPts val="0"/>
              </a:spcBef>
              <a:spcAft>
                <a:spcPts val="0"/>
              </a:spcAft>
              <a:buSzPts val="1800"/>
              <a:buChar char="●"/>
            </a:pPr>
            <a:r>
              <a:rPr lang="en"/>
              <a:t>Where:</a:t>
            </a:r>
            <a:endParaRPr/>
          </a:p>
          <a:p>
            <a:pPr indent="-317500" lvl="1" marL="914400" rtl="0" algn="l">
              <a:spcBef>
                <a:spcPts val="0"/>
              </a:spcBef>
              <a:spcAft>
                <a:spcPts val="0"/>
              </a:spcAft>
              <a:buSzPts val="1400"/>
              <a:buChar char="○"/>
            </a:pPr>
            <a:r>
              <a:rPr lang="en"/>
              <a:t>Where did the information being shared come from? Can you find it elsewhere?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Ways To Verify</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When</a:t>
            </a:r>
            <a:endParaRPr/>
          </a:p>
          <a:p>
            <a:pPr indent="-317500" lvl="1" marL="914400" rtl="0" algn="l">
              <a:lnSpc>
                <a:spcPct val="200000"/>
              </a:lnSpc>
              <a:spcBef>
                <a:spcPts val="0"/>
              </a:spcBef>
              <a:spcAft>
                <a:spcPts val="0"/>
              </a:spcAft>
              <a:buSzPts val="1400"/>
              <a:buChar char="○"/>
            </a:pPr>
            <a:r>
              <a:rPr lang="en"/>
              <a:t>When was the information published? Is it still timely?</a:t>
            </a:r>
            <a:endParaRPr/>
          </a:p>
          <a:p>
            <a:pPr indent="-342900" lvl="0" marL="457200" rtl="0" algn="l">
              <a:spcBef>
                <a:spcPts val="0"/>
              </a:spcBef>
              <a:spcAft>
                <a:spcPts val="0"/>
              </a:spcAft>
              <a:buSzPts val="1800"/>
              <a:buChar char="●"/>
            </a:pPr>
            <a:r>
              <a:rPr lang="en"/>
              <a:t>Why</a:t>
            </a:r>
            <a:endParaRPr/>
          </a:p>
          <a:p>
            <a:pPr indent="-317500" lvl="1" marL="914400" rtl="0" algn="l">
              <a:spcBef>
                <a:spcPts val="0"/>
              </a:spcBef>
              <a:spcAft>
                <a:spcPts val="0"/>
              </a:spcAft>
              <a:buSzPts val="1400"/>
              <a:buChar char="○"/>
            </a:pPr>
            <a:r>
              <a:rPr lang="en"/>
              <a:t>Motivation. Why was this published?</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Social Listening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Exercise: </a:t>
            </a:r>
            <a:endParaRPr b="1"/>
          </a:p>
          <a:p>
            <a:pPr indent="0" lvl="0" marL="0" rtl="0" algn="l">
              <a:spcBef>
                <a:spcPts val="0"/>
              </a:spcBef>
              <a:spcAft>
                <a:spcPts val="0"/>
              </a:spcAft>
              <a:buNone/>
            </a:pPr>
            <a:r>
              <a:rPr lang="en" u="sng">
                <a:solidFill>
                  <a:schemeClr val="hlink"/>
                </a:solidFill>
                <a:hlinkClick r:id="rId3"/>
              </a:rPr>
              <a:t>Find The Fake</a:t>
            </a:r>
            <a:r>
              <a:rPr lang="en" sz="3000"/>
              <a:t> </a:t>
            </a:r>
            <a:r>
              <a:rPr i="1" lang="en" sz="3000">
                <a:solidFill>
                  <a:schemeClr val="lt1"/>
                </a:solidFill>
              </a:rPr>
              <a:t>(5 min)</a:t>
            </a:r>
            <a:endParaRPr i="1" sz="30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Reach Your Target Audience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99147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0"/>
              <a:t>258.3 million</a:t>
            </a:r>
            <a:endParaRPr sz="11000"/>
          </a:p>
        </p:txBody>
      </p:sp>
      <p:sp>
        <p:nvSpPr>
          <p:cNvPr id="182" name="Google Shape;182;p34"/>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U.S. Adult Population</a:t>
            </a:r>
            <a:br>
              <a:rPr lang="en"/>
            </a:br>
            <a:r>
              <a:rPr i="1" lang="en"/>
              <a:t>Source: U.S. Census Bureau, 2021 Census</a:t>
            </a:r>
            <a:endParaRPr i="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is the audience?</a:t>
            </a:r>
            <a:endParaRPr/>
          </a:p>
        </p:txBody>
      </p:sp>
      <p:sp>
        <p:nvSpPr>
          <p:cNvPr id="188" name="Google Shape;188;p35"/>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Graphic: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189" name="Google Shape;189;p35"/>
          <p:cNvPicPr preferRelativeResize="0"/>
          <p:nvPr/>
        </p:nvPicPr>
        <p:blipFill>
          <a:blip r:embed="rId4">
            <a:alphaModFix/>
          </a:blip>
          <a:stretch>
            <a:fillRect/>
          </a:stretch>
        </p:blipFill>
        <p:spPr>
          <a:xfrm>
            <a:off x="1209138" y="1170125"/>
            <a:ext cx="6725723" cy="34851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Facebook Audience</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69% of U.S. adults use</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70% of 18-29</a:t>
            </a:r>
            <a:endParaRPr/>
          </a:p>
          <a:p>
            <a:pPr indent="-317500" lvl="1" marL="914400" rtl="0" algn="l">
              <a:spcBef>
                <a:spcPts val="0"/>
              </a:spcBef>
              <a:spcAft>
                <a:spcPts val="0"/>
              </a:spcAft>
              <a:buSzPts val="1400"/>
              <a:buChar char="○"/>
            </a:pPr>
            <a:r>
              <a:rPr lang="en"/>
              <a:t>77% of 30-49</a:t>
            </a:r>
            <a:endParaRPr/>
          </a:p>
          <a:p>
            <a:pPr indent="-317500" lvl="1" marL="914400" rtl="0" algn="l">
              <a:spcBef>
                <a:spcPts val="0"/>
              </a:spcBef>
              <a:spcAft>
                <a:spcPts val="0"/>
              </a:spcAft>
              <a:buSzPts val="1400"/>
              <a:buChar char="○"/>
            </a:pPr>
            <a:r>
              <a:rPr lang="en"/>
              <a:t>73% of 50-64</a:t>
            </a:r>
            <a:endParaRPr/>
          </a:p>
          <a:p>
            <a:pPr indent="-317500" lvl="1" marL="914400" rtl="0" algn="l">
              <a:lnSpc>
                <a:spcPct val="200000"/>
              </a:lnSpc>
              <a:spcBef>
                <a:spcPts val="0"/>
              </a:spcBef>
              <a:spcAft>
                <a:spcPts val="0"/>
              </a:spcAft>
              <a:buSzPts val="1400"/>
              <a:buChar char="○"/>
            </a:pPr>
            <a:r>
              <a:rPr lang="en"/>
              <a:t>50% of 65+</a:t>
            </a:r>
            <a:endParaRPr/>
          </a:p>
          <a:p>
            <a:pPr indent="-342900" lvl="0" marL="457200" rtl="0" algn="l">
              <a:lnSpc>
                <a:spcPct val="200000"/>
              </a:lnSpc>
              <a:spcBef>
                <a:spcPts val="0"/>
              </a:spcBef>
              <a:spcAft>
                <a:spcPts val="0"/>
              </a:spcAft>
              <a:buSzPts val="1800"/>
              <a:buChar char="●"/>
            </a:pPr>
            <a:r>
              <a:rPr lang="en"/>
              <a:t>61% of men; 77% of women</a:t>
            </a:r>
            <a:endParaRPr/>
          </a:p>
          <a:p>
            <a:pPr indent="-342900" lvl="0" marL="457200" rtl="0" algn="l">
              <a:spcBef>
                <a:spcPts val="0"/>
              </a:spcBef>
              <a:spcAft>
                <a:spcPts val="0"/>
              </a:spcAft>
              <a:buSzPts val="1800"/>
              <a:buChar char="●"/>
            </a:pPr>
            <a:r>
              <a:rPr lang="en"/>
              <a:t>67% of whites, 74% of Blacks, 72% of Hispanics</a:t>
            </a:r>
            <a:endParaRPr/>
          </a:p>
        </p:txBody>
      </p:sp>
      <p:sp>
        <p:nvSpPr>
          <p:cNvPr id="196" name="Google Shape;196;p36"/>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Source: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197" name="Google Shape;197;p36"/>
          <p:cNvPicPr preferRelativeResize="0"/>
          <p:nvPr/>
        </p:nvPicPr>
        <p:blipFill>
          <a:blip r:embed="rId4">
            <a:alphaModFix/>
          </a:blip>
          <a:stretch>
            <a:fillRect/>
          </a:stretch>
        </p:blipFill>
        <p:spPr>
          <a:xfrm>
            <a:off x="6688988" y="1152463"/>
            <a:ext cx="2143125" cy="2143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Facebook Search</a:t>
            </a:r>
            <a:endParaRPr/>
          </a:p>
        </p:txBody>
      </p:sp>
      <p:pic>
        <p:nvPicPr>
          <p:cNvPr id="203" name="Google Shape;203;p37" title="Facebook Advanced Search.webm">
            <a:hlinkClick r:id="rId3"/>
          </p:cNvPr>
          <p:cNvPicPr preferRelativeResize="0"/>
          <p:nvPr/>
        </p:nvPicPr>
        <p:blipFill>
          <a:blip r:embed="rId4">
            <a:alphaModFix/>
          </a:blip>
          <a:stretch>
            <a:fillRect/>
          </a:stretch>
        </p:blipFill>
        <p:spPr>
          <a:xfrm>
            <a:off x="1958009" y="1017725"/>
            <a:ext cx="5227991" cy="392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Instagram</a:t>
            </a:r>
            <a:r>
              <a:rPr lang="en"/>
              <a:t> Audience</a:t>
            </a:r>
            <a:endParaRPr/>
          </a:p>
        </p:txBody>
      </p:sp>
      <p:sp>
        <p:nvSpPr>
          <p:cNvPr id="209" name="Google Shape;20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40% of U.S. adults use</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71% of 18-29</a:t>
            </a:r>
            <a:endParaRPr/>
          </a:p>
          <a:p>
            <a:pPr indent="-317500" lvl="1" marL="914400" rtl="0" algn="l">
              <a:spcBef>
                <a:spcPts val="0"/>
              </a:spcBef>
              <a:spcAft>
                <a:spcPts val="0"/>
              </a:spcAft>
              <a:buSzPts val="1400"/>
              <a:buChar char="○"/>
            </a:pPr>
            <a:r>
              <a:rPr lang="en"/>
              <a:t>48% of 30-49</a:t>
            </a:r>
            <a:endParaRPr/>
          </a:p>
          <a:p>
            <a:pPr indent="-317500" lvl="1" marL="914400" rtl="0" algn="l">
              <a:spcBef>
                <a:spcPts val="0"/>
              </a:spcBef>
              <a:spcAft>
                <a:spcPts val="0"/>
              </a:spcAft>
              <a:buSzPts val="1400"/>
              <a:buChar char="○"/>
            </a:pPr>
            <a:r>
              <a:rPr lang="en"/>
              <a:t>29% of 50-64</a:t>
            </a:r>
            <a:endParaRPr/>
          </a:p>
          <a:p>
            <a:pPr indent="-317500" lvl="1" marL="914400" rtl="0" algn="l">
              <a:lnSpc>
                <a:spcPct val="200000"/>
              </a:lnSpc>
              <a:spcBef>
                <a:spcPts val="0"/>
              </a:spcBef>
              <a:spcAft>
                <a:spcPts val="0"/>
              </a:spcAft>
              <a:buSzPts val="1400"/>
              <a:buChar char="○"/>
            </a:pPr>
            <a:r>
              <a:rPr lang="en"/>
              <a:t>13% of 65+</a:t>
            </a:r>
            <a:endParaRPr/>
          </a:p>
          <a:p>
            <a:pPr indent="-342900" lvl="0" marL="457200" rtl="0" algn="l">
              <a:lnSpc>
                <a:spcPct val="200000"/>
              </a:lnSpc>
              <a:spcBef>
                <a:spcPts val="0"/>
              </a:spcBef>
              <a:spcAft>
                <a:spcPts val="0"/>
              </a:spcAft>
              <a:buSzPts val="1800"/>
              <a:buChar char="●"/>
            </a:pPr>
            <a:r>
              <a:rPr lang="en"/>
              <a:t>44% of women; 36</a:t>
            </a:r>
            <a:r>
              <a:rPr lang="en"/>
              <a:t>% of men</a:t>
            </a:r>
            <a:endParaRPr/>
          </a:p>
          <a:p>
            <a:pPr indent="-342900" lvl="0" marL="457200" rtl="0" algn="l">
              <a:spcBef>
                <a:spcPts val="0"/>
              </a:spcBef>
              <a:spcAft>
                <a:spcPts val="0"/>
              </a:spcAft>
              <a:buSzPts val="1800"/>
              <a:buChar char="●"/>
            </a:pPr>
            <a:r>
              <a:rPr lang="en"/>
              <a:t> 52% of Hispanics; 49% of Blacks; </a:t>
            </a:r>
            <a:r>
              <a:rPr lang="en"/>
              <a:t>35%</a:t>
            </a:r>
            <a:r>
              <a:rPr lang="en"/>
              <a:t> of whites</a:t>
            </a:r>
            <a:r>
              <a:rPr lang="en"/>
              <a:t>; </a:t>
            </a:r>
            <a:endParaRPr/>
          </a:p>
        </p:txBody>
      </p:sp>
      <p:sp>
        <p:nvSpPr>
          <p:cNvPr id="210" name="Google Shape;210;p38"/>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Source</a:t>
            </a:r>
            <a:r>
              <a:rPr i="1" lang="en" sz="1200">
                <a:latin typeface="Proxima Nova"/>
                <a:ea typeface="Proxima Nova"/>
                <a:cs typeface="Proxima Nova"/>
                <a:sym typeface="Proxima Nova"/>
              </a:rPr>
              <a:t>: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211" name="Google Shape;211;p38"/>
          <p:cNvPicPr preferRelativeResize="0"/>
          <p:nvPr/>
        </p:nvPicPr>
        <p:blipFill>
          <a:blip r:embed="rId4">
            <a:alphaModFix/>
          </a:blip>
          <a:stretch>
            <a:fillRect/>
          </a:stretch>
        </p:blipFill>
        <p:spPr>
          <a:xfrm>
            <a:off x="6688988" y="1152463"/>
            <a:ext cx="2143125" cy="2143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Instagram</a:t>
            </a:r>
            <a:r>
              <a:rPr lang="en"/>
              <a:t> Search</a:t>
            </a:r>
            <a:endParaRPr/>
          </a:p>
        </p:txBody>
      </p:sp>
      <p:pic>
        <p:nvPicPr>
          <p:cNvPr id="217" name="Google Shape;217;p39" title="instagram-search.MP4">
            <a:hlinkClick r:id="rId3"/>
          </p:cNvPr>
          <p:cNvPicPr preferRelativeResize="0"/>
          <p:nvPr/>
        </p:nvPicPr>
        <p:blipFill>
          <a:blip r:embed="rId4">
            <a:alphaModFix/>
          </a:blip>
          <a:stretch>
            <a:fillRect/>
          </a:stretch>
        </p:blipFill>
        <p:spPr>
          <a:xfrm>
            <a:off x="2021824" y="1017725"/>
            <a:ext cx="5308825" cy="3981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a:t>
            </a:r>
            <a:r>
              <a:rPr lang="en"/>
              <a:t> Audience</a:t>
            </a:r>
            <a:endParaRPr/>
          </a:p>
        </p:txBody>
      </p:sp>
      <p:sp>
        <p:nvSpPr>
          <p:cNvPr id="223" name="Google Shape;22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23% of U.S. adults use</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42% of 18-29</a:t>
            </a:r>
            <a:endParaRPr/>
          </a:p>
          <a:p>
            <a:pPr indent="-317500" lvl="1" marL="914400" rtl="0" algn="l">
              <a:spcBef>
                <a:spcPts val="0"/>
              </a:spcBef>
              <a:spcAft>
                <a:spcPts val="0"/>
              </a:spcAft>
              <a:buSzPts val="1400"/>
              <a:buChar char="○"/>
            </a:pPr>
            <a:r>
              <a:rPr lang="en"/>
              <a:t>27% of 30-49</a:t>
            </a:r>
            <a:endParaRPr/>
          </a:p>
          <a:p>
            <a:pPr indent="-317500" lvl="1" marL="914400" rtl="0" algn="l">
              <a:spcBef>
                <a:spcPts val="0"/>
              </a:spcBef>
              <a:spcAft>
                <a:spcPts val="0"/>
              </a:spcAft>
              <a:buSzPts val="1400"/>
              <a:buChar char="○"/>
            </a:pPr>
            <a:r>
              <a:rPr lang="en"/>
              <a:t>18% of 50-64</a:t>
            </a:r>
            <a:endParaRPr/>
          </a:p>
          <a:p>
            <a:pPr indent="-317500" lvl="1" marL="914400" rtl="0" algn="l">
              <a:lnSpc>
                <a:spcPct val="200000"/>
              </a:lnSpc>
              <a:spcBef>
                <a:spcPts val="0"/>
              </a:spcBef>
              <a:spcAft>
                <a:spcPts val="0"/>
              </a:spcAft>
              <a:buSzPts val="1400"/>
              <a:buChar char="○"/>
            </a:pPr>
            <a:r>
              <a:rPr lang="en"/>
              <a:t>7% of 65+</a:t>
            </a:r>
            <a:endParaRPr/>
          </a:p>
          <a:p>
            <a:pPr indent="-342900" lvl="0" marL="457200" rtl="0" algn="l">
              <a:lnSpc>
                <a:spcPct val="200000"/>
              </a:lnSpc>
              <a:spcBef>
                <a:spcPts val="0"/>
              </a:spcBef>
              <a:spcAft>
                <a:spcPts val="0"/>
              </a:spcAft>
              <a:buSzPts val="1800"/>
              <a:buChar char="●"/>
            </a:pPr>
            <a:r>
              <a:rPr lang="en"/>
              <a:t>25% of men; </a:t>
            </a:r>
            <a:r>
              <a:rPr lang="en"/>
              <a:t>22% of women</a:t>
            </a:r>
            <a:endParaRPr/>
          </a:p>
          <a:p>
            <a:pPr indent="-342900" lvl="0" marL="457200" rtl="0" algn="l">
              <a:spcBef>
                <a:spcPts val="0"/>
              </a:spcBef>
              <a:spcAft>
                <a:spcPts val="0"/>
              </a:spcAft>
              <a:buSzPts val="1800"/>
              <a:buChar char="●"/>
            </a:pPr>
            <a:r>
              <a:rPr lang="en"/>
              <a:t>29% of Blacks; 23% of Hispanics; </a:t>
            </a:r>
            <a:r>
              <a:rPr lang="en"/>
              <a:t>22% of whites</a:t>
            </a:r>
            <a:endParaRPr/>
          </a:p>
        </p:txBody>
      </p:sp>
      <p:sp>
        <p:nvSpPr>
          <p:cNvPr id="224" name="Google Shape;224;p40"/>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Source</a:t>
            </a:r>
            <a:r>
              <a:rPr i="1" lang="en" sz="1200">
                <a:latin typeface="Proxima Nova"/>
                <a:ea typeface="Proxima Nova"/>
                <a:cs typeface="Proxima Nova"/>
                <a:sym typeface="Proxima Nova"/>
              </a:rPr>
              <a:t>: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225" name="Google Shape;225;p40"/>
          <p:cNvPicPr preferRelativeResize="0"/>
          <p:nvPr/>
        </p:nvPicPr>
        <p:blipFill>
          <a:blip r:embed="rId4">
            <a:alphaModFix/>
          </a:blip>
          <a:stretch>
            <a:fillRect/>
          </a:stretch>
        </p:blipFill>
        <p:spPr>
          <a:xfrm>
            <a:off x="6988750" y="1152475"/>
            <a:ext cx="1843550" cy="1843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a:t>
            </a:r>
            <a:r>
              <a:rPr lang="en"/>
              <a:t> Search</a:t>
            </a:r>
            <a:endParaRPr/>
          </a:p>
        </p:txBody>
      </p:sp>
      <p:pic>
        <p:nvPicPr>
          <p:cNvPr id="231" name="Google Shape;231;p41" title="Twitter Advanced Search.webm">
            <a:hlinkClick r:id="rId3"/>
          </p:cNvPr>
          <p:cNvPicPr preferRelativeResize="0"/>
          <p:nvPr/>
        </p:nvPicPr>
        <p:blipFill>
          <a:blip r:embed="rId4">
            <a:alphaModFix/>
          </a:blip>
          <a:stretch>
            <a:fillRect/>
          </a:stretch>
        </p:blipFill>
        <p:spPr>
          <a:xfrm>
            <a:off x="1968167" y="1017725"/>
            <a:ext cx="5085758" cy="3814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monitoring</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you’re a social user, you probably do this</a:t>
            </a:r>
            <a:r>
              <a:rPr lang="en"/>
              <a:t>. It means keeping tabs on:</a:t>
            </a:r>
            <a:endParaRPr/>
          </a:p>
          <a:p>
            <a:pPr indent="-342900" lvl="0" marL="457200" rtl="0" algn="l">
              <a:lnSpc>
                <a:spcPct val="200000"/>
              </a:lnSpc>
              <a:spcBef>
                <a:spcPts val="1600"/>
              </a:spcBef>
              <a:spcAft>
                <a:spcPts val="0"/>
              </a:spcAft>
              <a:buSzPts val="1800"/>
              <a:buChar char="●"/>
            </a:pPr>
            <a:r>
              <a:rPr lang="en"/>
              <a:t>Mentions (of you, your news organization, a topic you care about)</a:t>
            </a:r>
            <a:endParaRPr/>
          </a:p>
          <a:p>
            <a:pPr indent="-342900" lvl="0" marL="457200" rtl="0" algn="l">
              <a:lnSpc>
                <a:spcPct val="200000"/>
              </a:lnSpc>
              <a:spcBef>
                <a:spcPts val="0"/>
              </a:spcBef>
              <a:spcAft>
                <a:spcPts val="0"/>
              </a:spcAft>
              <a:buSzPts val="1800"/>
              <a:buChar char="●"/>
            </a:pPr>
            <a:r>
              <a:rPr lang="en"/>
              <a:t>Direct messages (from sources, from users, from colleagues)</a:t>
            </a:r>
            <a:endParaRPr/>
          </a:p>
          <a:p>
            <a:pPr indent="-342900" lvl="0" marL="457200" rtl="0" algn="l">
              <a:lnSpc>
                <a:spcPct val="200000"/>
              </a:lnSpc>
              <a:spcBef>
                <a:spcPts val="0"/>
              </a:spcBef>
              <a:spcAft>
                <a:spcPts val="0"/>
              </a:spcAft>
              <a:buSzPts val="1800"/>
              <a:buChar char="●"/>
            </a:pPr>
            <a:r>
              <a:rPr lang="en"/>
              <a:t>Mentions (of competitors, i.e. other news organizations or journalists)</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Reddit</a:t>
            </a:r>
            <a:r>
              <a:rPr lang="en"/>
              <a:t> Audience</a:t>
            </a:r>
            <a:endParaRPr/>
          </a:p>
        </p:txBody>
      </p:sp>
      <p:sp>
        <p:nvSpPr>
          <p:cNvPr id="237" name="Google Shape;23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18% of U.S. adults use</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36% of 18-29</a:t>
            </a:r>
            <a:endParaRPr/>
          </a:p>
          <a:p>
            <a:pPr indent="-317500" lvl="1" marL="914400" rtl="0" algn="l">
              <a:spcBef>
                <a:spcPts val="0"/>
              </a:spcBef>
              <a:spcAft>
                <a:spcPts val="0"/>
              </a:spcAft>
              <a:buSzPts val="1400"/>
              <a:buChar char="○"/>
            </a:pPr>
            <a:r>
              <a:rPr lang="en"/>
              <a:t>22% of 30-49</a:t>
            </a:r>
            <a:endParaRPr/>
          </a:p>
          <a:p>
            <a:pPr indent="-317500" lvl="1" marL="914400" rtl="0" algn="l">
              <a:spcBef>
                <a:spcPts val="0"/>
              </a:spcBef>
              <a:spcAft>
                <a:spcPts val="0"/>
              </a:spcAft>
              <a:buSzPts val="1400"/>
              <a:buChar char="○"/>
            </a:pPr>
            <a:r>
              <a:rPr lang="en"/>
              <a:t>10% of 50-64</a:t>
            </a:r>
            <a:endParaRPr/>
          </a:p>
          <a:p>
            <a:pPr indent="-317500" lvl="1" marL="914400" rtl="0" algn="l">
              <a:lnSpc>
                <a:spcPct val="200000"/>
              </a:lnSpc>
              <a:spcBef>
                <a:spcPts val="0"/>
              </a:spcBef>
              <a:spcAft>
                <a:spcPts val="0"/>
              </a:spcAft>
              <a:buSzPts val="1400"/>
              <a:buChar char="○"/>
            </a:pPr>
            <a:r>
              <a:rPr lang="en"/>
              <a:t>3% of 65+</a:t>
            </a:r>
            <a:endParaRPr/>
          </a:p>
          <a:p>
            <a:pPr indent="-342900" lvl="0" marL="457200" rtl="0" algn="l">
              <a:lnSpc>
                <a:spcPct val="200000"/>
              </a:lnSpc>
              <a:spcBef>
                <a:spcPts val="0"/>
              </a:spcBef>
              <a:spcAft>
                <a:spcPts val="0"/>
              </a:spcAft>
              <a:buSzPts val="1800"/>
              <a:buChar char="●"/>
            </a:pPr>
            <a:r>
              <a:rPr lang="en"/>
              <a:t>23% of men; 12% of women</a:t>
            </a:r>
            <a:endParaRPr/>
          </a:p>
          <a:p>
            <a:pPr indent="-342900" lvl="0" marL="457200" rtl="0" algn="l">
              <a:spcBef>
                <a:spcPts val="0"/>
              </a:spcBef>
              <a:spcAft>
                <a:spcPts val="0"/>
              </a:spcAft>
              <a:buSzPts val="1800"/>
              <a:buChar char="●"/>
            </a:pPr>
            <a:r>
              <a:rPr lang="en"/>
              <a:t>17% of whites; 17</a:t>
            </a:r>
            <a:r>
              <a:rPr lang="en"/>
              <a:t>% of Blacks; </a:t>
            </a:r>
            <a:r>
              <a:rPr lang="en"/>
              <a:t>14% of Hispanics; </a:t>
            </a:r>
            <a:endParaRPr/>
          </a:p>
        </p:txBody>
      </p:sp>
      <p:sp>
        <p:nvSpPr>
          <p:cNvPr id="238" name="Google Shape;238;p42"/>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Source</a:t>
            </a:r>
            <a:r>
              <a:rPr i="1" lang="en" sz="1200">
                <a:latin typeface="Proxima Nova"/>
                <a:ea typeface="Proxima Nova"/>
                <a:cs typeface="Proxima Nova"/>
                <a:sym typeface="Proxima Nova"/>
              </a:rPr>
              <a:t>: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239" name="Google Shape;239;p42"/>
          <p:cNvPicPr preferRelativeResize="0"/>
          <p:nvPr/>
        </p:nvPicPr>
        <p:blipFill>
          <a:blip r:embed="rId4">
            <a:alphaModFix/>
          </a:blip>
          <a:stretch>
            <a:fillRect/>
          </a:stretch>
        </p:blipFill>
        <p:spPr>
          <a:xfrm>
            <a:off x="6688988" y="1152463"/>
            <a:ext cx="2143125" cy="2143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Reddit</a:t>
            </a:r>
            <a:r>
              <a:rPr lang="en"/>
              <a:t> Search</a:t>
            </a:r>
            <a:endParaRPr/>
          </a:p>
        </p:txBody>
      </p:sp>
      <p:pic>
        <p:nvPicPr>
          <p:cNvPr id="245" name="Google Shape;245;p43" title="Reddit Search.webm">
            <a:hlinkClick r:id="rId3"/>
          </p:cNvPr>
          <p:cNvPicPr preferRelativeResize="0"/>
          <p:nvPr/>
        </p:nvPicPr>
        <p:blipFill>
          <a:blip r:embed="rId4">
            <a:alphaModFix/>
          </a:blip>
          <a:stretch>
            <a:fillRect/>
          </a:stretch>
        </p:blipFill>
        <p:spPr>
          <a:xfrm>
            <a:off x="1910079" y="1017725"/>
            <a:ext cx="5323834" cy="3992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Tips Across Platforms</a:t>
            </a:r>
            <a:endParaRPr/>
          </a:p>
        </p:txBody>
      </p:sp>
      <p:sp>
        <p:nvSpPr>
          <p:cNvPr id="251" name="Google Shape;251;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Vary keywords</a:t>
            </a:r>
            <a:endParaRPr/>
          </a:p>
          <a:p>
            <a:pPr indent="-317500" lvl="1" marL="914400" rtl="0" algn="l">
              <a:lnSpc>
                <a:spcPct val="200000"/>
              </a:lnSpc>
              <a:spcBef>
                <a:spcPts val="0"/>
              </a:spcBef>
              <a:spcAft>
                <a:spcPts val="0"/>
              </a:spcAft>
              <a:buSzPts val="1400"/>
              <a:buChar char="○"/>
            </a:pPr>
            <a:r>
              <a:rPr lang="en"/>
              <a:t>Car vs. Truck vs. Van vs. Automobile. Start with most likely candidate, then try the others.</a:t>
            </a:r>
            <a:endParaRPr/>
          </a:p>
          <a:p>
            <a:pPr indent="-317500" lvl="1" marL="914400" rtl="0" algn="l">
              <a:spcBef>
                <a:spcPts val="0"/>
              </a:spcBef>
              <a:spcAft>
                <a:spcPts val="0"/>
              </a:spcAft>
              <a:buSzPts val="1400"/>
              <a:buChar char="○"/>
            </a:pPr>
            <a:r>
              <a:rPr lang="en"/>
              <a:t>Not getting what you want with “evict”? Try “eviction”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Think in terms of both topic and geography</a:t>
            </a:r>
            <a:endParaRPr/>
          </a:p>
          <a:p>
            <a:pPr indent="-317500" lvl="1" marL="914400" rtl="0" algn="l">
              <a:spcBef>
                <a:spcPts val="0"/>
              </a:spcBef>
              <a:spcAft>
                <a:spcPts val="0"/>
              </a:spcAft>
              <a:buSzPts val="1400"/>
              <a:buChar char="○"/>
            </a:pPr>
            <a:r>
              <a:rPr lang="en"/>
              <a:t>Coronavirus, Maryland, Coronavirus Maryland, Coronavirus MD, etc.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personal stories</a:t>
            </a:r>
            <a:endParaRPr/>
          </a:p>
        </p:txBody>
      </p:sp>
      <p:sp>
        <p:nvSpPr>
          <p:cNvPr id="257" name="Google Shape;25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Know your keywords, but also think about how users will relate their experiences. How will they tell their story?</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Add “me,” “I” or “my” to your keyword searches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Exercise</a:t>
            </a:r>
            <a:r>
              <a:rPr lang="en"/>
              <a:t>: Find storm stories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&amp; Additional Resources</a:t>
            </a:r>
            <a:endParaRPr/>
          </a:p>
        </p:txBody>
      </p:sp>
      <p:sp>
        <p:nvSpPr>
          <p:cNvPr id="268" name="Google Shape;26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61950" lvl="0" marL="457200" rtl="0" algn="l">
              <a:lnSpc>
                <a:spcPct val="150000"/>
              </a:lnSpc>
              <a:spcBef>
                <a:spcPts val="1600"/>
              </a:spcBef>
              <a:spcAft>
                <a:spcPts val="0"/>
              </a:spcAft>
              <a:buSzPts val="2100"/>
              <a:buChar char="-"/>
            </a:pPr>
            <a:r>
              <a:rPr lang="en" sz="2100" u="sng">
                <a:solidFill>
                  <a:schemeClr val="hlink"/>
                </a:solidFill>
                <a:hlinkClick r:id="rId3"/>
              </a:rPr>
              <a:t>Finding People and Sources Using Social Media</a:t>
            </a:r>
            <a:endParaRPr sz="2100">
              <a:solidFill>
                <a:srgbClr val="333333"/>
              </a:solidFill>
              <a:latin typeface="Montserrat"/>
              <a:ea typeface="Montserrat"/>
              <a:cs typeface="Montserrat"/>
              <a:sym typeface="Montserrat"/>
            </a:endParaRPr>
          </a:p>
          <a:p>
            <a:pPr indent="-361950" lvl="0" marL="457200" rtl="0" algn="l">
              <a:lnSpc>
                <a:spcPct val="150000"/>
              </a:lnSpc>
              <a:spcBef>
                <a:spcPts val="0"/>
              </a:spcBef>
              <a:spcAft>
                <a:spcPts val="0"/>
              </a:spcAft>
              <a:buSzPts val="2100"/>
              <a:buChar char="-"/>
            </a:pPr>
            <a:r>
              <a:rPr lang="en" sz="2100" u="sng">
                <a:solidFill>
                  <a:schemeClr val="hlink"/>
                </a:solidFill>
                <a:hlinkClick r:id="rId4"/>
              </a:rPr>
              <a:t>Find stories and sources on reddit, Instagram</a:t>
            </a:r>
            <a:endParaRPr sz="2100"/>
          </a:p>
          <a:p>
            <a:pPr indent="-361950" lvl="0" marL="457200" rtl="0" algn="l">
              <a:lnSpc>
                <a:spcPct val="150000"/>
              </a:lnSpc>
              <a:spcBef>
                <a:spcPts val="0"/>
              </a:spcBef>
              <a:spcAft>
                <a:spcPts val="0"/>
              </a:spcAft>
              <a:buSzPts val="2100"/>
              <a:buChar char="-"/>
            </a:pPr>
            <a:r>
              <a:rPr lang="en" sz="2100" u="sng">
                <a:solidFill>
                  <a:schemeClr val="hlink"/>
                </a:solidFill>
                <a:hlinkClick r:id="rId5"/>
              </a:rPr>
              <a:t>ONA Audience Engagement Resources</a:t>
            </a:r>
            <a:endParaRPr sz="2100"/>
          </a:p>
          <a:p>
            <a:pPr indent="-361950" lvl="0" marL="457200" rtl="0" algn="l">
              <a:lnSpc>
                <a:spcPct val="150000"/>
              </a:lnSpc>
              <a:spcBef>
                <a:spcPts val="0"/>
              </a:spcBef>
              <a:spcAft>
                <a:spcPts val="0"/>
              </a:spcAft>
              <a:buSzPts val="2100"/>
              <a:buChar char="-"/>
            </a:pPr>
            <a:r>
              <a:rPr lang="en" sz="2100" u="sng">
                <a:solidFill>
                  <a:schemeClr val="accent5"/>
                </a:solidFill>
                <a:hlinkClick r:id="rId6">
                  <a:extLst>
                    <a:ext uri="{A12FA001-AC4F-418D-AE19-62706E023703}">
                      <ahyp:hlinkClr val="tx"/>
                    </a:ext>
                  </a:extLst>
                </a:hlinkClick>
              </a:rPr>
              <a:t>Internet Troll and Disinformation Quiz</a:t>
            </a:r>
            <a:endParaRPr sz="2100"/>
          </a:p>
          <a:p>
            <a:pPr indent="-361950" lvl="0" marL="457200" rtl="0" algn="l">
              <a:lnSpc>
                <a:spcPct val="150000"/>
              </a:lnSpc>
              <a:spcBef>
                <a:spcPts val="0"/>
              </a:spcBef>
              <a:spcAft>
                <a:spcPts val="0"/>
              </a:spcAft>
              <a:buSzPts val="2100"/>
              <a:buChar char="-"/>
            </a:pPr>
            <a:r>
              <a:rPr lang="en" sz="2100"/>
              <a:t>Ask me for more! aapyles@umd.edu / aapyles</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listening is more</a:t>
            </a:r>
            <a:endParaRPr/>
          </a:p>
          <a:p>
            <a:pPr indent="0" lvl="0" marL="0" rtl="0" algn="l">
              <a:spcBef>
                <a:spcPts val="0"/>
              </a:spcBef>
              <a:spcAft>
                <a:spcPts val="0"/>
              </a:spcAft>
              <a:buNone/>
            </a:pPr>
            <a:r>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Monitoring is passive and a bare-minimum social media use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Listening is active, intentional, with the goal of determining what’s being said, why and what it means</a:t>
            </a:r>
            <a:endParaRPr/>
          </a:p>
          <a:p>
            <a:pPr indent="-317500" lvl="1" marL="914400" rtl="0" algn="l">
              <a:spcBef>
                <a:spcPts val="0"/>
              </a:spcBef>
              <a:spcAft>
                <a:spcPts val="0"/>
              </a:spcAft>
              <a:buSzPts val="1400"/>
              <a:buChar char="○"/>
            </a:pPr>
            <a:r>
              <a:rPr lang="en"/>
              <a:t>It’s long-term and ongoing</a:t>
            </a:r>
            <a:endParaRPr/>
          </a:p>
          <a:p>
            <a:pPr indent="-317500" lvl="1" marL="914400" rtl="0" algn="l">
              <a:spcBef>
                <a:spcPts val="0"/>
              </a:spcBef>
              <a:spcAft>
                <a:spcPts val="0"/>
              </a:spcAft>
              <a:buSzPts val="1400"/>
              <a:buChar char="○"/>
            </a:pPr>
            <a:r>
              <a:rPr lang="en"/>
              <a:t>We seek out communities that make up our potential audience to hear them</a:t>
            </a:r>
            <a:endParaRPr/>
          </a:p>
          <a:p>
            <a:pPr indent="-317500" lvl="1" marL="914400" rtl="0" algn="l">
              <a:spcBef>
                <a:spcPts val="0"/>
              </a:spcBef>
              <a:spcAft>
                <a:spcPts val="0"/>
              </a:spcAft>
              <a:buSzPts val="1400"/>
              <a:buChar char="○"/>
            </a:pPr>
            <a:r>
              <a:rPr lang="en"/>
              <a:t>We want to “lurk” online, and ultimately participate, to understand what communities care about</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listening</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Understand sentiment (positive, negative, neutral?)</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Understand trends (for you, your profession, or your beat)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Understand questions the audience is asking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External tools can make this easier</a:t>
            </a:r>
            <a:endParaRPr/>
          </a:p>
        </p:txBody>
      </p:sp>
      <p:sp>
        <p:nvSpPr>
          <p:cNvPr id="89" name="Google Shape;89;p18"/>
          <p:cNvSpPr txBox="1"/>
          <p:nvPr>
            <p:ph idx="1" type="body"/>
          </p:nvPr>
        </p:nvSpPr>
        <p:spPr>
          <a:xfrm>
            <a:off x="311700" y="1152475"/>
            <a:ext cx="8520600" cy="5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are subscription based.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0" name="Google Shape;90;p18"/>
          <p:cNvPicPr preferRelativeResize="0"/>
          <p:nvPr/>
        </p:nvPicPr>
        <p:blipFill>
          <a:blip r:embed="rId3">
            <a:alphaModFix/>
          </a:blip>
          <a:stretch>
            <a:fillRect/>
          </a:stretch>
        </p:blipFill>
        <p:spPr>
          <a:xfrm>
            <a:off x="152400" y="1806475"/>
            <a:ext cx="2143125" cy="2143125"/>
          </a:xfrm>
          <a:prstGeom prst="rect">
            <a:avLst/>
          </a:prstGeom>
          <a:noFill/>
          <a:ln>
            <a:noFill/>
          </a:ln>
        </p:spPr>
      </p:pic>
      <p:pic>
        <p:nvPicPr>
          <p:cNvPr id="91" name="Google Shape;91;p18"/>
          <p:cNvPicPr preferRelativeResize="0"/>
          <p:nvPr/>
        </p:nvPicPr>
        <p:blipFill>
          <a:blip r:embed="rId4">
            <a:alphaModFix/>
          </a:blip>
          <a:stretch>
            <a:fillRect/>
          </a:stretch>
        </p:blipFill>
        <p:spPr>
          <a:xfrm>
            <a:off x="2447925" y="1806475"/>
            <a:ext cx="2143125" cy="2143125"/>
          </a:xfrm>
          <a:prstGeom prst="rect">
            <a:avLst/>
          </a:prstGeom>
          <a:noFill/>
          <a:ln>
            <a:noFill/>
          </a:ln>
        </p:spPr>
      </p:pic>
      <p:pic>
        <p:nvPicPr>
          <p:cNvPr id="92" name="Google Shape;92;p18"/>
          <p:cNvPicPr preferRelativeResize="0"/>
          <p:nvPr/>
        </p:nvPicPr>
        <p:blipFill>
          <a:blip r:embed="rId5">
            <a:alphaModFix/>
          </a:blip>
          <a:stretch>
            <a:fillRect/>
          </a:stretch>
        </p:blipFill>
        <p:spPr>
          <a:xfrm>
            <a:off x="4743450" y="1806475"/>
            <a:ext cx="2562225" cy="1781175"/>
          </a:xfrm>
          <a:prstGeom prst="rect">
            <a:avLst/>
          </a:prstGeom>
          <a:noFill/>
          <a:ln>
            <a:noFill/>
          </a:ln>
        </p:spPr>
      </p:pic>
      <p:pic>
        <p:nvPicPr>
          <p:cNvPr id="93" name="Google Shape;93;p18"/>
          <p:cNvPicPr preferRelativeResize="0"/>
          <p:nvPr/>
        </p:nvPicPr>
        <p:blipFill>
          <a:blip r:embed="rId6">
            <a:alphaModFix/>
          </a:blip>
          <a:stretch>
            <a:fillRect/>
          </a:stretch>
        </p:blipFill>
        <p:spPr>
          <a:xfrm>
            <a:off x="7458075" y="1876727"/>
            <a:ext cx="1390050" cy="139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Verification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a:hlinkClick r:id="rId3"/>
          </p:cNvPr>
          <p:cNvPicPr preferRelativeResize="0"/>
          <p:nvPr/>
        </p:nvPicPr>
        <p:blipFill>
          <a:blip r:embed="rId4">
            <a:alphaModFix/>
          </a:blip>
          <a:stretch>
            <a:fillRect/>
          </a:stretch>
        </p:blipFill>
        <p:spPr>
          <a:xfrm>
            <a:off x="1667902" y="0"/>
            <a:ext cx="5808208"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a:hlinkClick r:id="rId3"/>
          </p:cNvPr>
          <p:cNvPicPr preferRelativeResize="0"/>
          <p:nvPr/>
        </p:nvPicPr>
        <p:blipFill>
          <a:blip r:embed="rId4">
            <a:alphaModFix/>
          </a:blip>
          <a:stretch>
            <a:fillRect/>
          </a:stretch>
        </p:blipFill>
        <p:spPr>
          <a:xfrm>
            <a:off x="152400" y="1419100"/>
            <a:ext cx="8839200" cy="23053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