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Proxima Nova"/>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roximaNova-italic.fntdata"/><Relationship Id="rId61" Type="http://schemas.openxmlformats.org/officeDocument/2006/relationships/font" Target="fonts/ProximaNova-bold.fntdata"/><Relationship Id="rId20" Type="http://schemas.openxmlformats.org/officeDocument/2006/relationships/slide" Target="slides/slide15.xml"/><Relationship Id="rId63" Type="http://schemas.openxmlformats.org/officeDocument/2006/relationships/font" Target="fonts/ProximaNova-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roximaNova-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452f5dab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452f5da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452f5dab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452f5dab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452f5dab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452f5dab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452f5dab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452f5dab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Follower counts can help, or can deceive. Very few may indicate a fake account. But fakers are aware of this problem, and follow each other. A fake may still have a big follower count.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better way to verify might be looking at when the account launched. If it’s new and it’s making news, that’s a warning sign. Most platforms list on a user’s profile page how long an account has been active.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452f5dab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452f5dab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452f5dabf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452f5dab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452f5dabf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452f5dabf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452f5dab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452f5dab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452f5dabf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452f5dabf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452f5dabf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452f5dabf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452f5dab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452f5dab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452f5dabf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452f5dabf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Coronavirus.</a:t>
            </a:r>
            <a:endParaRPr/>
          </a:p>
          <a:p>
            <a:pPr indent="0" lvl="0" marL="0" rtl="0" algn="l">
              <a:spcBef>
                <a:spcPts val="0"/>
              </a:spcBef>
              <a:spcAft>
                <a:spcPts val="0"/>
              </a:spcAft>
              <a:buNone/>
            </a:pPr>
            <a:r>
              <a:rPr lang="en"/>
              <a:t>Filter by U.S.</a:t>
            </a:r>
            <a:endParaRPr/>
          </a:p>
          <a:p>
            <a:pPr indent="0" lvl="0" marL="0" rtl="0" algn="l">
              <a:spcBef>
                <a:spcPts val="0"/>
              </a:spcBef>
              <a:spcAft>
                <a:spcPts val="0"/>
              </a:spcAft>
              <a:buNone/>
            </a:pPr>
            <a:r>
              <a:rPr lang="en"/>
              <a:t>Filter by state.</a:t>
            </a:r>
            <a:endParaRPr/>
          </a:p>
          <a:p>
            <a:pPr indent="0" lvl="0" marL="0" rtl="0" algn="l">
              <a:spcBef>
                <a:spcPts val="0"/>
              </a:spcBef>
              <a:spcAft>
                <a:spcPts val="0"/>
              </a:spcAft>
              <a:buNone/>
            </a:pPr>
            <a:r>
              <a:rPr lang="en"/>
              <a:t>Compare COVID, COVID-19, COVID19</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452f5dabf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452f5dabf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452f5dabf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452f5dabf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452f5dabf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452f5dabf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as journalists can write stories or start initiatives to answer the audience’s questions. We’re helping them and us at the same time. When we create content, we should remember to include the keywords we found that were trending.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452f5dab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452f5dab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Searcher will conduct a filtered search of all social media. It will even provide a sentiment ratio for your search phrase.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Did you know you can use Google Custom Search to only search a particular site, or to only search social media?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452f5dabf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452f5dabf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452f5dabf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452f5dabf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452f5dabf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452f5dabf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452f5dabf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452f5dabf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452f5dabf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452f5dabf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533e38fe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533e38fe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452f5dabf_1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452f5dabf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Activity: Find a Facebook Group to help you find sources for a story about COVID-19 in Maryland.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452f5dabf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452f5dabf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452f5dabf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452f5dabf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452f5dabf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452f5dabf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452f5dabf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452f5dabf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by Geocode! Go to Google Maps, right click on the place you want to search near and click “What’s here?” Use the geocode it spits out with this search instruction: geocode:lat,long,radius(mi/km)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452f5dabf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9452f5dabf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452f5dabf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452f5dabf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Activity: Find a subreddit you may want to use in reporting on COVID-19 in Maryland.</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452f5dabf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9452f5dabf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think of trucks as pickups or semis. My sister calls anything bigger than a sedan a truck. Imagine the terms a user might be using. Google Trends can help you do this.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452f5dabf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9452f5dabf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452f5dabf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452f5dabf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452f5da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452f5da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9452f5dabf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9452f5dabf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452f5dabf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9452f5dabf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Cut for time, if needed.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452f5dabf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9452f5dabf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9452f5dabf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9452f5dabf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452f5dabf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9452f5dabf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452f5dabf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9452f5dabf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9452f5dabf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9452f5dabf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452f5dabf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452f5dabf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452f5dabf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9452f5dabf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9452f5dabf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9452f5dabf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452f5da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452f5da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9452f5dabf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9452f5dabf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9452f5dabf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9452f5dabf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9452f5dabf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9452f5dabf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9452f5dabf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9452f5dabf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9452f5dabf_1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9452f5dabf_1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452f5dab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452f5dab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not saying these programs aren’t useful — they 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all they really do is automate commands that we can run ourselves.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you’re a reporter trying to answer a few specific questions, running the search yourself is totally manageable on-platform and with free tools.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452f5dab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452f5dab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verification important?</a:t>
            </a:r>
            <a:endParaRPr/>
          </a:p>
          <a:p>
            <a:pPr indent="0" lvl="0" marL="0" rtl="0" algn="l">
              <a:spcBef>
                <a:spcPts val="0"/>
              </a:spcBef>
              <a:spcAft>
                <a:spcPts val="0"/>
              </a:spcAft>
              <a:buNone/>
            </a:pPr>
            <a:r>
              <a:rPr lang="en"/>
              <a:t>Users should have verified this content.</a:t>
            </a:r>
            <a:endParaRPr/>
          </a:p>
          <a:p>
            <a:pPr indent="0" lvl="0" marL="0" rtl="0" algn="l">
              <a:spcBef>
                <a:spcPts val="0"/>
              </a:spcBef>
              <a:spcAft>
                <a:spcPts val="0"/>
              </a:spcAft>
              <a:buNone/>
            </a:pPr>
            <a:r>
              <a:rPr lang="en"/>
              <a:t>They also could have verified the users spreading iti!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452f5dabf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452f5dab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452f5dabf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452f5dab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images.goog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s://www.zerofox.com/find-the-fak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trends.google.com/trends/?geo=US" TargetMode="Externa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social-searcher.com/" TargetMode="External"/><Relationship Id="rId4" Type="http://schemas.openxmlformats.org/officeDocument/2006/relationships/hyperlink" Target="https://support.google.com/websearch/answer/2466433?visit_id=637351050858621316-2928748292&amp;rd=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hyperlink" Target="https://www.pewresearch.org/internet/fact-sheet/social-medi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pewresearch.org/internet/fact-sheet/social-media/" TargetMode="Externa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drive.google.com/file/d/14TPtXJ1STgOigKJYuGF7x3vF__1SgNsB/view" TargetMode="Externa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pewresearch.org/internet/fact-sheet/social-media/" TargetMode="Externa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drive.google.com/file/d/1qd2dDgFvk_lJuZPpKi2KY270mvvb2arX/view" TargetMode="Externa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pewresearch.org/internet/fact-sheet/social-media/" TargetMode="Externa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drive.google.com/file/d/1gnk_fETEvTA2vDfVa4LXE8K4WC6VepXo/view" TargetMode="Externa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www.pewresearch.org/internet/fact-sheet/social-media/" TargetMode="Externa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drive.google.com/file/d/13W9Zl5izKKJFE-mCXsPmzSOqmBqhAzuR/view" TargetMode="Externa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www.politifact.com/article/2020/jan/28/how-misinformation-about-kobe-bryants-death-spread/"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Bootcamp: </a:t>
            </a:r>
            <a:r>
              <a:rPr lang="en">
                <a:solidFill>
                  <a:srgbClr val="59B987"/>
                </a:solidFill>
              </a:rPr>
              <a:t>Storytelling</a:t>
            </a:r>
            <a:endParaRPr>
              <a:solidFill>
                <a:srgbClr val="59B987"/>
              </a:solidFill>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Capital News Service, University of Maryland</a:t>
            </a:r>
            <a:br>
              <a:rPr lang="en"/>
            </a:br>
            <a:r>
              <a:rPr lang="en"/>
              <a:t>Philip Merrill College of Journalism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Verification</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The internet and social media are essential, powerful reporting tools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They’re also unreliable sources of information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Verification</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Social media posts should never be the only source of information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Neither should most websites</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Verify: </a:t>
            </a:r>
            <a:r>
              <a:rPr lang="en">
                <a:solidFill>
                  <a:schemeClr val="lt2"/>
                </a:solidFill>
              </a:rPr>
              <a:t>Content</a:t>
            </a:r>
            <a:endParaRPr>
              <a:solidFill>
                <a:schemeClr val="lt2"/>
              </a:solidFill>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Trending news is not necessarily real news</a:t>
            </a:r>
            <a:endParaRPr/>
          </a:p>
          <a:p>
            <a:pPr indent="-342900" lvl="0" marL="457200" rtl="0" algn="l">
              <a:lnSpc>
                <a:spcPct val="200000"/>
              </a:lnSpc>
              <a:spcBef>
                <a:spcPts val="0"/>
              </a:spcBef>
              <a:spcAft>
                <a:spcPts val="0"/>
              </a:spcAft>
              <a:buSzPts val="1800"/>
              <a:buChar char="●"/>
            </a:pPr>
            <a:r>
              <a:rPr lang="en"/>
              <a:t>Find additional sources (on social, not on social)</a:t>
            </a:r>
            <a:endParaRPr/>
          </a:p>
          <a:p>
            <a:pPr indent="-342900" lvl="0" marL="457200" rtl="0" algn="l">
              <a:lnSpc>
                <a:spcPct val="200000"/>
              </a:lnSpc>
              <a:spcBef>
                <a:spcPts val="0"/>
              </a:spcBef>
              <a:spcAft>
                <a:spcPts val="0"/>
              </a:spcAft>
              <a:buSzPts val="1800"/>
              <a:buChar char="●"/>
            </a:pPr>
            <a:r>
              <a:rPr lang="en"/>
              <a:t>Double- and triple-check everything</a:t>
            </a:r>
            <a:endParaRPr/>
          </a:p>
          <a:p>
            <a:pPr indent="-342900" lvl="0" marL="457200" rtl="0" algn="l">
              <a:lnSpc>
                <a:spcPct val="200000"/>
              </a:lnSpc>
              <a:spcBef>
                <a:spcPts val="0"/>
              </a:spcBef>
              <a:spcAft>
                <a:spcPts val="0"/>
              </a:spcAft>
              <a:buSzPts val="1800"/>
              <a:buChar char="●"/>
            </a:pPr>
            <a:r>
              <a:rPr lang="en" u="sng">
                <a:solidFill>
                  <a:schemeClr val="hlink"/>
                </a:solidFill>
                <a:hlinkClick r:id="rId3"/>
              </a:rPr>
              <a:t>Google Reverse Image Search</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Verify: </a:t>
            </a:r>
            <a:r>
              <a:rPr lang="en">
                <a:solidFill>
                  <a:schemeClr val="lt2"/>
                </a:solidFill>
              </a:rPr>
              <a:t>Users</a:t>
            </a:r>
            <a:endParaRPr>
              <a:solidFill>
                <a:schemeClr val="lt2"/>
              </a:solidFill>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Check follower counts</a:t>
            </a:r>
            <a:endParaRPr/>
          </a:p>
          <a:p>
            <a:pPr indent="-317500" lvl="1" marL="914400" rtl="0" algn="l">
              <a:spcBef>
                <a:spcPts val="0"/>
              </a:spcBef>
              <a:spcAft>
                <a:spcPts val="0"/>
              </a:spcAft>
              <a:buSzPts val="1400"/>
              <a:buChar char="○"/>
            </a:pPr>
            <a:r>
              <a:rPr lang="en"/>
              <a:t>Very few? That may be a red flag</a:t>
            </a:r>
            <a:endParaRPr/>
          </a:p>
          <a:p>
            <a:pPr indent="0" lvl="0" marL="0" rtl="0" algn="l">
              <a:spcBef>
                <a:spcPts val="1600"/>
              </a:spcBef>
              <a:spcAft>
                <a:spcPts val="0"/>
              </a:spcAft>
              <a:buNone/>
            </a:pPr>
            <a:r>
              <a:t/>
            </a:r>
            <a:endParaRPr sz="1400"/>
          </a:p>
          <a:p>
            <a:pPr indent="-342900" lvl="0" marL="457200" rtl="0" algn="l">
              <a:spcBef>
                <a:spcPts val="1600"/>
              </a:spcBef>
              <a:spcAft>
                <a:spcPts val="0"/>
              </a:spcAft>
              <a:buSzPts val="1800"/>
              <a:buChar char="●"/>
            </a:pPr>
            <a:r>
              <a:rPr lang="en"/>
              <a:t>Check when the account was created</a:t>
            </a:r>
            <a:endParaRPr/>
          </a:p>
          <a:p>
            <a:pPr indent="-317500" lvl="1" marL="914400" rtl="0" algn="l">
              <a:spcBef>
                <a:spcPts val="0"/>
              </a:spcBef>
              <a:spcAft>
                <a:spcPts val="0"/>
              </a:spcAft>
              <a:buSzPts val="1400"/>
              <a:buChar char="○"/>
            </a:pPr>
            <a:r>
              <a:rPr lang="en"/>
              <a:t>Just created today? Maybe a red flag</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Who is following the account?</a:t>
            </a:r>
            <a:endParaRPr/>
          </a:p>
          <a:p>
            <a:pPr indent="-317500" lvl="1" marL="914400" rtl="0" algn="l">
              <a:spcBef>
                <a:spcPts val="0"/>
              </a:spcBef>
              <a:spcAft>
                <a:spcPts val="0"/>
              </a:spcAft>
              <a:buSzPts val="1400"/>
              <a:buChar char="○"/>
            </a:pPr>
            <a:r>
              <a:rPr lang="en"/>
              <a:t>Seemingly fake accounts? Then this account is probably fake, too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Verify: </a:t>
            </a:r>
            <a:r>
              <a:rPr lang="en">
                <a:solidFill>
                  <a:schemeClr val="lt2"/>
                </a:solidFill>
              </a:rPr>
              <a:t>Users</a:t>
            </a:r>
            <a:endParaRPr>
              <a:solidFill>
                <a:schemeClr val="lt2"/>
              </a:solidFill>
            </a:endParaRPr>
          </a:p>
          <a:p>
            <a:pPr indent="0" lvl="0" marL="0" rtl="0" algn="l">
              <a:spcBef>
                <a:spcPts val="0"/>
              </a:spcBef>
              <a:spcAft>
                <a:spcPts val="0"/>
              </a:spcAft>
              <a:buNone/>
            </a:pPr>
            <a:r>
              <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Post history</a:t>
            </a:r>
            <a:endParaRPr/>
          </a:p>
          <a:p>
            <a:pPr indent="-317500" lvl="1" marL="914400" rtl="0" algn="l">
              <a:spcBef>
                <a:spcPts val="0"/>
              </a:spcBef>
              <a:spcAft>
                <a:spcPts val="0"/>
              </a:spcAft>
              <a:buSzPts val="1400"/>
              <a:buChar char="○"/>
            </a:pPr>
            <a:r>
              <a:rPr lang="en"/>
              <a:t>What does this user usually post about?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Verify the identity separately from social media</a:t>
            </a:r>
            <a:endParaRPr/>
          </a:p>
          <a:p>
            <a:pPr indent="-317500" lvl="1" marL="914400" rtl="0" algn="l">
              <a:spcBef>
                <a:spcPts val="0"/>
              </a:spcBef>
              <a:spcAft>
                <a:spcPts val="0"/>
              </a:spcAft>
              <a:buSzPts val="1400"/>
              <a:buChar char="○"/>
            </a:pPr>
            <a:r>
              <a:rPr lang="en"/>
              <a:t>Employer’s website? Or even a different social platform?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Exercise 1: </a:t>
            </a:r>
            <a:endParaRPr b="1"/>
          </a:p>
          <a:p>
            <a:pPr indent="0" lvl="0" marL="0" rtl="0" algn="l">
              <a:spcBef>
                <a:spcPts val="0"/>
              </a:spcBef>
              <a:spcAft>
                <a:spcPts val="0"/>
              </a:spcAft>
              <a:buNone/>
            </a:pPr>
            <a:r>
              <a:rPr lang="en" u="sng">
                <a:solidFill>
                  <a:schemeClr val="hlink"/>
                </a:solidFill>
                <a:hlinkClick r:id="rId3"/>
              </a:rPr>
              <a:t>Find The Fake</a:t>
            </a:r>
            <a:r>
              <a:rPr lang="en" sz="3000"/>
              <a:t> </a:t>
            </a:r>
            <a:r>
              <a:rPr i="1" lang="en" sz="3000">
                <a:solidFill>
                  <a:schemeClr val="lt1"/>
                </a:solidFill>
              </a:rPr>
              <a:t>(5-10 min)</a:t>
            </a:r>
            <a:endParaRPr i="1" sz="3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Ways To Verify</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Who</a:t>
            </a:r>
            <a:endParaRPr/>
          </a:p>
          <a:p>
            <a:pPr indent="-317500" lvl="1" marL="914400" rtl="0" algn="l">
              <a:lnSpc>
                <a:spcPct val="200000"/>
              </a:lnSpc>
              <a:spcBef>
                <a:spcPts val="0"/>
              </a:spcBef>
              <a:spcAft>
                <a:spcPts val="0"/>
              </a:spcAft>
              <a:buSzPts val="1400"/>
              <a:buChar char="○"/>
            </a:pPr>
            <a:r>
              <a:rPr lang="en"/>
              <a:t>Individual? Organization? Leader in the field? How do we know? What else have they done?</a:t>
            </a:r>
            <a:endParaRPr/>
          </a:p>
          <a:p>
            <a:pPr indent="-342900" lvl="0" marL="457200" rtl="0" algn="l">
              <a:spcBef>
                <a:spcPts val="0"/>
              </a:spcBef>
              <a:spcAft>
                <a:spcPts val="0"/>
              </a:spcAft>
              <a:buSzPts val="1800"/>
              <a:buChar char="●"/>
            </a:pPr>
            <a:r>
              <a:rPr lang="en"/>
              <a:t>What</a:t>
            </a:r>
            <a:endParaRPr/>
          </a:p>
          <a:p>
            <a:pPr indent="-317500" lvl="1" marL="914400" rtl="0" algn="l">
              <a:lnSpc>
                <a:spcPct val="200000"/>
              </a:lnSpc>
              <a:spcBef>
                <a:spcPts val="0"/>
              </a:spcBef>
              <a:spcAft>
                <a:spcPts val="0"/>
              </a:spcAft>
              <a:buSzPts val="1400"/>
              <a:buChar char="○"/>
            </a:pPr>
            <a:r>
              <a:rPr lang="en"/>
              <a:t>Content? Structure, grammar, style? Complete and accurate info?</a:t>
            </a:r>
            <a:endParaRPr/>
          </a:p>
          <a:p>
            <a:pPr indent="-342900" lvl="0" marL="457200" rtl="0" algn="l">
              <a:spcBef>
                <a:spcPts val="0"/>
              </a:spcBef>
              <a:spcAft>
                <a:spcPts val="0"/>
              </a:spcAft>
              <a:buSzPts val="1800"/>
              <a:buChar char="●"/>
            </a:pPr>
            <a:r>
              <a:rPr lang="en"/>
              <a:t>Where:</a:t>
            </a:r>
            <a:endParaRPr/>
          </a:p>
          <a:p>
            <a:pPr indent="-317500" lvl="1" marL="914400" rtl="0" algn="l">
              <a:spcBef>
                <a:spcPts val="0"/>
              </a:spcBef>
              <a:spcAft>
                <a:spcPts val="0"/>
              </a:spcAft>
              <a:buSzPts val="1400"/>
              <a:buChar char="○"/>
            </a:pPr>
            <a:r>
              <a:rPr lang="en"/>
              <a:t>Where did the information being shared come from? Can you find it elsewhere?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Ways To Verify</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When</a:t>
            </a:r>
            <a:endParaRPr/>
          </a:p>
          <a:p>
            <a:pPr indent="-317500" lvl="1" marL="914400" rtl="0" algn="l">
              <a:lnSpc>
                <a:spcPct val="200000"/>
              </a:lnSpc>
              <a:spcBef>
                <a:spcPts val="0"/>
              </a:spcBef>
              <a:spcAft>
                <a:spcPts val="0"/>
              </a:spcAft>
              <a:buSzPts val="1400"/>
              <a:buChar char="○"/>
            </a:pPr>
            <a:r>
              <a:rPr lang="en"/>
              <a:t>When was the information published? Is it still timely?</a:t>
            </a:r>
            <a:endParaRPr/>
          </a:p>
          <a:p>
            <a:pPr indent="-342900" lvl="0" marL="457200" rtl="0" algn="l">
              <a:spcBef>
                <a:spcPts val="0"/>
              </a:spcBef>
              <a:spcAft>
                <a:spcPts val="0"/>
              </a:spcAft>
              <a:buSzPts val="1800"/>
              <a:buChar char="●"/>
            </a:pPr>
            <a:r>
              <a:rPr lang="en"/>
              <a:t>Why</a:t>
            </a:r>
            <a:endParaRPr/>
          </a:p>
          <a:p>
            <a:pPr indent="-317500" lvl="1" marL="914400" rtl="0" algn="l">
              <a:spcBef>
                <a:spcPts val="0"/>
              </a:spcBef>
              <a:spcAft>
                <a:spcPts val="0"/>
              </a:spcAft>
              <a:buSzPts val="1400"/>
              <a:buChar char="○"/>
            </a:pPr>
            <a:r>
              <a:rPr lang="en"/>
              <a:t>Motivation. Why was this published?</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On Social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SEO</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Search Engine Optimization</a:t>
            </a:r>
            <a:endParaRPr/>
          </a:p>
          <a:p>
            <a:pPr indent="-317500" lvl="1" marL="914400" rtl="0" algn="l">
              <a:spcBef>
                <a:spcPts val="0"/>
              </a:spcBef>
              <a:spcAft>
                <a:spcPts val="0"/>
              </a:spcAft>
              <a:buSzPts val="1400"/>
              <a:buChar char="○"/>
            </a:pPr>
            <a:r>
              <a:rPr lang="en"/>
              <a:t>Anyone who knows what they’re doing on the internet knows to write using keywords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 basic understanding of SEO will help in your search for sources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Social Listening &amp; Verification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Trends</a:t>
            </a:r>
            <a:endParaRPr/>
          </a:p>
        </p:txBody>
      </p:sp>
      <p:sp>
        <p:nvSpPr>
          <p:cNvPr id="173" name="Google Shape;173;p32"/>
          <p:cNvSpPr txBox="1"/>
          <p:nvPr>
            <p:ph idx="1" type="body"/>
          </p:nvPr>
        </p:nvSpPr>
        <p:spPr>
          <a:xfrm>
            <a:off x="311700" y="1152475"/>
            <a:ext cx="8520600" cy="9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Google Trends will help you understand how users search</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4" name="Google Shape;174;p32">
            <a:hlinkClick r:id="rId3"/>
          </p:cNvPr>
          <p:cNvPicPr preferRelativeResize="0"/>
          <p:nvPr/>
        </p:nvPicPr>
        <p:blipFill>
          <a:blip r:embed="rId4">
            <a:alphaModFix/>
          </a:blip>
          <a:stretch>
            <a:fillRect/>
          </a:stretch>
        </p:blipFill>
        <p:spPr>
          <a:xfrm>
            <a:off x="1202450" y="2178975"/>
            <a:ext cx="6739097" cy="27253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Exercise 2:</a:t>
            </a:r>
            <a:br>
              <a:rPr lang="en"/>
            </a:br>
            <a:r>
              <a:rPr lang="en">
                <a:solidFill>
                  <a:schemeClr val="lt1"/>
                </a:solidFill>
              </a:rPr>
              <a:t>Identify a trend</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 a trend </a:t>
            </a:r>
            <a:r>
              <a:rPr i="1" lang="en" sz="2600">
                <a:solidFill>
                  <a:schemeClr val="accent4"/>
                </a:solidFill>
              </a:rPr>
              <a:t>(5-10 minutes)</a:t>
            </a:r>
            <a:endParaRPr i="1" sz="2600">
              <a:solidFill>
                <a:schemeClr val="accent4"/>
              </a:solidFill>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Use Google Trends to determine what users are searching for right now in relation to your topic</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Assume you plan to create content and publish it this week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If we know what users are curious about, we can create content that answers their questions.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Free search tools</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u="sng">
                <a:solidFill>
                  <a:schemeClr val="hlink"/>
                </a:solidFill>
                <a:hlinkClick r:id="rId3"/>
              </a:rPr>
              <a:t>Social Searcher</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u="sng">
                <a:solidFill>
                  <a:schemeClr val="hlink"/>
                </a:solidFill>
                <a:hlinkClick r:id="rId4"/>
              </a:rPr>
              <a:t>Google Custom Searches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a:t>15-minute break</a:t>
            </a:r>
            <a:endParaRPr i="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your target audience?</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Understand the demographics of social media users to better target the audience you want to reach</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Don’t ignore other platforms, but focus attention where your audience 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991475"/>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0"/>
              <a:t>255,200,373</a:t>
            </a:r>
            <a:endParaRPr sz="11000"/>
          </a:p>
        </p:txBody>
      </p:sp>
      <p:sp>
        <p:nvSpPr>
          <p:cNvPr id="213" name="Google Shape;213;p39"/>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U.S. Adult Population Estimate, July 2019</a:t>
            </a:r>
            <a:br>
              <a:rPr lang="en"/>
            </a:br>
            <a:r>
              <a:rPr i="1" lang="en"/>
              <a:t>Source: U.S. Census Bureau</a:t>
            </a:r>
            <a:endParaRPr i="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is the audience?</a:t>
            </a:r>
            <a:endParaRPr/>
          </a:p>
        </p:txBody>
      </p:sp>
      <p:pic>
        <p:nvPicPr>
          <p:cNvPr id="219" name="Google Shape;219;p40"/>
          <p:cNvPicPr preferRelativeResize="0"/>
          <p:nvPr/>
        </p:nvPicPr>
        <p:blipFill>
          <a:blip r:embed="rId3">
            <a:alphaModFix/>
          </a:blip>
          <a:stretch>
            <a:fillRect/>
          </a:stretch>
        </p:blipFill>
        <p:spPr>
          <a:xfrm>
            <a:off x="756863" y="1017725"/>
            <a:ext cx="7630266" cy="3820975"/>
          </a:xfrm>
          <a:prstGeom prst="rect">
            <a:avLst/>
          </a:prstGeom>
          <a:noFill/>
          <a:ln>
            <a:noFill/>
          </a:ln>
        </p:spPr>
      </p:pic>
      <p:sp>
        <p:nvSpPr>
          <p:cNvPr id="220" name="Google Shape;220;p40"/>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Graphic: </a:t>
            </a:r>
            <a:r>
              <a:rPr i="1" lang="en" sz="1200" u="sng">
                <a:solidFill>
                  <a:schemeClr val="hlink"/>
                </a:solidFill>
                <a:latin typeface="Proxima Nova"/>
                <a:ea typeface="Proxima Nova"/>
                <a:cs typeface="Proxima Nova"/>
                <a:sym typeface="Proxima Nova"/>
                <a:hlinkClick r:id="rId4"/>
              </a:rPr>
              <a:t>Pew Research</a:t>
            </a:r>
            <a:endParaRPr i="1" sz="1200">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Facebook Audience</a:t>
            </a:r>
            <a:endParaRPr/>
          </a:p>
        </p:txBody>
      </p:sp>
      <p:sp>
        <p:nvSpPr>
          <p:cNvPr id="226" name="Google Shape;22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69% of U.S. adults use</a:t>
            </a:r>
            <a:endParaRPr/>
          </a:p>
          <a:p>
            <a:pPr indent="-342900" lvl="0" marL="457200" rtl="0" algn="l">
              <a:spcBef>
                <a:spcPts val="0"/>
              </a:spcBef>
              <a:spcAft>
                <a:spcPts val="0"/>
              </a:spcAft>
              <a:buSzPts val="1800"/>
              <a:buChar char="●"/>
            </a:pPr>
            <a:r>
              <a:rPr lang="en"/>
              <a:t>Age</a:t>
            </a:r>
            <a:endParaRPr/>
          </a:p>
          <a:p>
            <a:pPr indent="-317500" lvl="1" marL="914400" rtl="0" algn="l">
              <a:spcBef>
                <a:spcPts val="0"/>
              </a:spcBef>
              <a:spcAft>
                <a:spcPts val="0"/>
              </a:spcAft>
              <a:buSzPts val="1400"/>
              <a:buChar char="○"/>
            </a:pPr>
            <a:r>
              <a:rPr lang="en"/>
              <a:t>79% of 18-29</a:t>
            </a:r>
            <a:endParaRPr/>
          </a:p>
          <a:p>
            <a:pPr indent="-317500" lvl="1" marL="914400" rtl="0" algn="l">
              <a:spcBef>
                <a:spcPts val="0"/>
              </a:spcBef>
              <a:spcAft>
                <a:spcPts val="0"/>
              </a:spcAft>
              <a:buSzPts val="1400"/>
              <a:buChar char="○"/>
            </a:pPr>
            <a:r>
              <a:rPr lang="en"/>
              <a:t>79% of 30-49</a:t>
            </a:r>
            <a:endParaRPr/>
          </a:p>
          <a:p>
            <a:pPr indent="-317500" lvl="1" marL="914400" rtl="0" algn="l">
              <a:spcBef>
                <a:spcPts val="0"/>
              </a:spcBef>
              <a:spcAft>
                <a:spcPts val="0"/>
              </a:spcAft>
              <a:buSzPts val="1400"/>
              <a:buChar char="○"/>
            </a:pPr>
            <a:r>
              <a:rPr lang="en"/>
              <a:t>68% of 50-64</a:t>
            </a:r>
            <a:endParaRPr/>
          </a:p>
          <a:p>
            <a:pPr indent="-317500" lvl="1" marL="914400" rtl="0" algn="l">
              <a:lnSpc>
                <a:spcPct val="200000"/>
              </a:lnSpc>
              <a:spcBef>
                <a:spcPts val="0"/>
              </a:spcBef>
              <a:spcAft>
                <a:spcPts val="0"/>
              </a:spcAft>
              <a:buSzPts val="1400"/>
              <a:buChar char="○"/>
            </a:pPr>
            <a:r>
              <a:rPr lang="en"/>
              <a:t>46% of 65+</a:t>
            </a:r>
            <a:endParaRPr/>
          </a:p>
          <a:p>
            <a:pPr indent="-342900" lvl="0" marL="457200" rtl="0" algn="l">
              <a:lnSpc>
                <a:spcPct val="200000"/>
              </a:lnSpc>
              <a:spcBef>
                <a:spcPts val="0"/>
              </a:spcBef>
              <a:spcAft>
                <a:spcPts val="0"/>
              </a:spcAft>
              <a:buSzPts val="1800"/>
              <a:buChar char="●"/>
            </a:pPr>
            <a:r>
              <a:rPr lang="en"/>
              <a:t>63% of men; 75% of women</a:t>
            </a:r>
            <a:endParaRPr/>
          </a:p>
          <a:p>
            <a:pPr indent="-342900" lvl="0" marL="457200" rtl="0" algn="l">
              <a:spcBef>
                <a:spcPts val="0"/>
              </a:spcBef>
              <a:spcAft>
                <a:spcPts val="0"/>
              </a:spcAft>
              <a:buSzPts val="1800"/>
              <a:buChar char="●"/>
            </a:pPr>
            <a:r>
              <a:rPr lang="en"/>
              <a:t>70% of Whites/Blacks/Hispanics</a:t>
            </a:r>
            <a:endParaRPr/>
          </a:p>
        </p:txBody>
      </p:sp>
      <p:sp>
        <p:nvSpPr>
          <p:cNvPr id="227" name="Google Shape;227;p41"/>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Source: </a:t>
            </a:r>
            <a:r>
              <a:rPr i="1" lang="en" sz="1200" u="sng">
                <a:solidFill>
                  <a:schemeClr val="hlink"/>
                </a:solidFill>
                <a:latin typeface="Proxima Nova"/>
                <a:ea typeface="Proxima Nova"/>
                <a:cs typeface="Proxima Nova"/>
                <a:sym typeface="Proxima Nova"/>
                <a:hlinkClick r:id="rId3"/>
              </a:rPr>
              <a:t>Pew Research</a:t>
            </a:r>
            <a:endParaRPr i="1" sz="1200">
              <a:latin typeface="Proxima Nova"/>
              <a:ea typeface="Proxima Nova"/>
              <a:cs typeface="Proxima Nova"/>
              <a:sym typeface="Proxima Nova"/>
            </a:endParaRPr>
          </a:p>
        </p:txBody>
      </p:sp>
      <p:pic>
        <p:nvPicPr>
          <p:cNvPr id="228" name="Google Shape;228;p41"/>
          <p:cNvPicPr preferRelativeResize="0"/>
          <p:nvPr/>
        </p:nvPicPr>
        <p:blipFill>
          <a:blip r:embed="rId4">
            <a:alphaModFix/>
          </a:blip>
          <a:stretch>
            <a:fillRect/>
          </a:stretch>
        </p:blipFill>
        <p:spPr>
          <a:xfrm>
            <a:off x="6688988" y="1152463"/>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monitoring</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may have heard this term. It means keeping tabs on social for:</a:t>
            </a:r>
            <a:endParaRPr/>
          </a:p>
          <a:p>
            <a:pPr indent="-342900" lvl="0" marL="457200" rtl="0" algn="l">
              <a:lnSpc>
                <a:spcPct val="200000"/>
              </a:lnSpc>
              <a:spcBef>
                <a:spcPts val="1600"/>
              </a:spcBef>
              <a:spcAft>
                <a:spcPts val="0"/>
              </a:spcAft>
              <a:buSzPts val="1800"/>
              <a:buChar char="●"/>
            </a:pPr>
            <a:r>
              <a:rPr lang="en"/>
              <a:t>Mentions (of you, your news organization, a topic you care about)</a:t>
            </a:r>
            <a:endParaRPr/>
          </a:p>
          <a:p>
            <a:pPr indent="-342900" lvl="0" marL="457200" rtl="0" algn="l">
              <a:lnSpc>
                <a:spcPct val="200000"/>
              </a:lnSpc>
              <a:spcBef>
                <a:spcPts val="0"/>
              </a:spcBef>
              <a:spcAft>
                <a:spcPts val="0"/>
              </a:spcAft>
              <a:buSzPts val="1800"/>
              <a:buChar char="●"/>
            </a:pPr>
            <a:r>
              <a:rPr lang="en"/>
              <a:t>Direct messages (from sources, from users, from colleagues)</a:t>
            </a:r>
            <a:endParaRPr/>
          </a:p>
          <a:p>
            <a:pPr indent="-342900" lvl="0" marL="457200" rtl="0" algn="l">
              <a:lnSpc>
                <a:spcPct val="200000"/>
              </a:lnSpc>
              <a:spcBef>
                <a:spcPts val="0"/>
              </a:spcBef>
              <a:spcAft>
                <a:spcPts val="0"/>
              </a:spcAft>
              <a:buSzPts val="1800"/>
              <a:buChar char="●"/>
            </a:pPr>
            <a:r>
              <a:rPr lang="en"/>
              <a:t>Mentions (of competitors, i.e. other news organizations or journalists)</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Facebook Search</a:t>
            </a:r>
            <a:endParaRPr/>
          </a:p>
        </p:txBody>
      </p:sp>
      <p:pic>
        <p:nvPicPr>
          <p:cNvPr id="234" name="Google Shape;234;p42" title="Facebook Advanced Search.webm">
            <a:hlinkClick r:id="rId3"/>
          </p:cNvPr>
          <p:cNvPicPr preferRelativeResize="0"/>
          <p:nvPr/>
        </p:nvPicPr>
        <p:blipFill>
          <a:blip r:embed="rId4">
            <a:alphaModFix/>
          </a:blip>
          <a:stretch>
            <a:fillRect/>
          </a:stretch>
        </p:blipFill>
        <p:spPr>
          <a:xfrm>
            <a:off x="1958009" y="1017725"/>
            <a:ext cx="5227991" cy="3921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Instagram</a:t>
            </a:r>
            <a:r>
              <a:rPr lang="en"/>
              <a:t> Audience</a:t>
            </a:r>
            <a:endParaRPr/>
          </a:p>
        </p:txBody>
      </p:sp>
      <p:sp>
        <p:nvSpPr>
          <p:cNvPr id="240" name="Google Shape;24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37% of U.S. adults use</a:t>
            </a:r>
            <a:endParaRPr/>
          </a:p>
          <a:p>
            <a:pPr indent="-342900" lvl="0" marL="457200" rtl="0" algn="l">
              <a:spcBef>
                <a:spcPts val="0"/>
              </a:spcBef>
              <a:spcAft>
                <a:spcPts val="0"/>
              </a:spcAft>
              <a:buSzPts val="1800"/>
              <a:buChar char="●"/>
            </a:pPr>
            <a:r>
              <a:rPr lang="en"/>
              <a:t>Age</a:t>
            </a:r>
            <a:endParaRPr/>
          </a:p>
          <a:p>
            <a:pPr indent="-317500" lvl="1" marL="914400" rtl="0" algn="l">
              <a:spcBef>
                <a:spcPts val="0"/>
              </a:spcBef>
              <a:spcAft>
                <a:spcPts val="0"/>
              </a:spcAft>
              <a:buSzPts val="1400"/>
              <a:buChar char="○"/>
            </a:pPr>
            <a:r>
              <a:rPr lang="en"/>
              <a:t>67% of 18-29</a:t>
            </a:r>
            <a:endParaRPr/>
          </a:p>
          <a:p>
            <a:pPr indent="-317500" lvl="1" marL="914400" rtl="0" algn="l">
              <a:spcBef>
                <a:spcPts val="0"/>
              </a:spcBef>
              <a:spcAft>
                <a:spcPts val="0"/>
              </a:spcAft>
              <a:buSzPts val="1400"/>
              <a:buChar char="○"/>
            </a:pPr>
            <a:r>
              <a:rPr lang="en"/>
              <a:t>47% of 30-49</a:t>
            </a:r>
            <a:endParaRPr/>
          </a:p>
          <a:p>
            <a:pPr indent="-317500" lvl="1" marL="914400" rtl="0" algn="l">
              <a:spcBef>
                <a:spcPts val="0"/>
              </a:spcBef>
              <a:spcAft>
                <a:spcPts val="0"/>
              </a:spcAft>
              <a:buSzPts val="1400"/>
              <a:buChar char="○"/>
            </a:pPr>
            <a:r>
              <a:rPr lang="en"/>
              <a:t>23% of 50-64</a:t>
            </a:r>
            <a:endParaRPr/>
          </a:p>
          <a:p>
            <a:pPr indent="-317500" lvl="1" marL="914400" rtl="0" algn="l">
              <a:lnSpc>
                <a:spcPct val="200000"/>
              </a:lnSpc>
              <a:spcBef>
                <a:spcPts val="0"/>
              </a:spcBef>
              <a:spcAft>
                <a:spcPts val="0"/>
              </a:spcAft>
              <a:buSzPts val="1400"/>
              <a:buChar char="○"/>
            </a:pPr>
            <a:r>
              <a:rPr lang="en"/>
              <a:t>8% of 65+</a:t>
            </a:r>
            <a:endParaRPr/>
          </a:p>
          <a:p>
            <a:pPr indent="-342900" lvl="0" marL="457200" rtl="0" algn="l">
              <a:lnSpc>
                <a:spcPct val="200000"/>
              </a:lnSpc>
              <a:spcBef>
                <a:spcPts val="0"/>
              </a:spcBef>
              <a:spcAft>
                <a:spcPts val="0"/>
              </a:spcAft>
              <a:buSzPts val="1800"/>
              <a:buChar char="●"/>
            </a:pPr>
            <a:r>
              <a:rPr lang="en"/>
              <a:t>43% of women; </a:t>
            </a:r>
            <a:r>
              <a:rPr lang="en"/>
              <a:t>31% of men</a:t>
            </a:r>
            <a:endParaRPr/>
          </a:p>
          <a:p>
            <a:pPr indent="-342900" lvl="0" marL="457200" rtl="0" algn="l">
              <a:spcBef>
                <a:spcPts val="0"/>
              </a:spcBef>
              <a:spcAft>
                <a:spcPts val="0"/>
              </a:spcAft>
              <a:buSzPts val="1800"/>
              <a:buChar char="●"/>
            </a:pPr>
            <a:r>
              <a:rPr lang="en"/>
              <a:t> 51% of Hispanics; 40% of Blacks; </a:t>
            </a:r>
            <a:r>
              <a:rPr lang="en"/>
              <a:t>33%</a:t>
            </a:r>
            <a:r>
              <a:rPr lang="en"/>
              <a:t> of whites</a:t>
            </a:r>
            <a:r>
              <a:rPr lang="en"/>
              <a:t>; </a:t>
            </a:r>
            <a:endParaRPr/>
          </a:p>
        </p:txBody>
      </p:sp>
      <p:sp>
        <p:nvSpPr>
          <p:cNvPr id="241" name="Google Shape;241;p43"/>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Source</a:t>
            </a:r>
            <a:r>
              <a:rPr i="1" lang="en" sz="1200">
                <a:latin typeface="Proxima Nova"/>
                <a:ea typeface="Proxima Nova"/>
                <a:cs typeface="Proxima Nova"/>
                <a:sym typeface="Proxima Nova"/>
              </a:rPr>
              <a:t>: </a:t>
            </a:r>
            <a:r>
              <a:rPr i="1" lang="en" sz="1200" u="sng">
                <a:solidFill>
                  <a:schemeClr val="hlink"/>
                </a:solidFill>
                <a:latin typeface="Proxima Nova"/>
                <a:ea typeface="Proxima Nova"/>
                <a:cs typeface="Proxima Nova"/>
                <a:sym typeface="Proxima Nova"/>
                <a:hlinkClick r:id="rId3"/>
              </a:rPr>
              <a:t>Pew Research</a:t>
            </a:r>
            <a:endParaRPr i="1" sz="1200">
              <a:latin typeface="Proxima Nova"/>
              <a:ea typeface="Proxima Nova"/>
              <a:cs typeface="Proxima Nova"/>
              <a:sym typeface="Proxima Nova"/>
            </a:endParaRPr>
          </a:p>
        </p:txBody>
      </p:sp>
      <p:pic>
        <p:nvPicPr>
          <p:cNvPr id="242" name="Google Shape;242;p43"/>
          <p:cNvPicPr preferRelativeResize="0"/>
          <p:nvPr/>
        </p:nvPicPr>
        <p:blipFill>
          <a:blip r:embed="rId4">
            <a:alphaModFix/>
          </a:blip>
          <a:stretch>
            <a:fillRect/>
          </a:stretch>
        </p:blipFill>
        <p:spPr>
          <a:xfrm>
            <a:off x="6688988" y="1152463"/>
            <a:ext cx="2143125" cy="2143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Instagram</a:t>
            </a:r>
            <a:r>
              <a:rPr lang="en"/>
              <a:t> Search</a:t>
            </a:r>
            <a:endParaRPr/>
          </a:p>
        </p:txBody>
      </p:sp>
      <p:pic>
        <p:nvPicPr>
          <p:cNvPr id="248" name="Google Shape;248;p44" title="instagram-search.MP4">
            <a:hlinkClick r:id="rId3"/>
          </p:cNvPr>
          <p:cNvPicPr preferRelativeResize="0"/>
          <p:nvPr/>
        </p:nvPicPr>
        <p:blipFill>
          <a:blip r:embed="rId4">
            <a:alphaModFix/>
          </a:blip>
          <a:stretch>
            <a:fillRect/>
          </a:stretch>
        </p:blipFill>
        <p:spPr>
          <a:xfrm>
            <a:off x="2021824" y="1017725"/>
            <a:ext cx="5308825" cy="3981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a:t>
            </a:r>
            <a:r>
              <a:rPr lang="en"/>
              <a:t> Audience</a:t>
            </a:r>
            <a:endParaRPr/>
          </a:p>
        </p:txBody>
      </p:sp>
      <p:sp>
        <p:nvSpPr>
          <p:cNvPr id="254" name="Google Shape;254;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22% of U.S. adults use</a:t>
            </a:r>
            <a:endParaRPr/>
          </a:p>
          <a:p>
            <a:pPr indent="-342900" lvl="0" marL="457200" rtl="0" algn="l">
              <a:spcBef>
                <a:spcPts val="0"/>
              </a:spcBef>
              <a:spcAft>
                <a:spcPts val="0"/>
              </a:spcAft>
              <a:buSzPts val="1800"/>
              <a:buChar char="●"/>
            </a:pPr>
            <a:r>
              <a:rPr lang="en"/>
              <a:t>Age</a:t>
            </a:r>
            <a:endParaRPr/>
          </a:p>
          <a:p>
            <a:pPr indent="-317500" lvl="1" marL="914400" rtl="0" algn="l">
              <a:spcBef>
                <a:spcPts val="0"/>
              </a:spcBef>
              <a:spcAft>
                <a:spcPts val="0"/>
              </a:spcAft>
              <a:buSzPts val="1400"/>
              <a:buChar char="○"/>
            </a:pPr>
            <a:r>
              <a:rPr lang="en"/>
              <a:t>38% of 18-29</a:t>
            </a:r>
            <a:endParaRPr/>
          </a:p>
          <a:p>
            <a:pPr indent="-317500" lvl="1" marL="914400" rtl="0" algn="l">
              <a:spcBef>
                <a:spcPts val="0"/>
              </a:spcBef>
              <a:spcAft>
                <a:spcPts val="0"/>
              </a:spcAft>
              <a:buSzPts val="1400"/>
              <a:buChar char="○"/>
            </a:pPr>
            <a:r>
              <a:rPr lang="en"/>
              <a:t>26% of 30-49</a:t>
            </a:r>
            <a:endParaRPr/>
          </a:p>
          <a:p>
            <a:pPr indent="-317500" lvl="1" marL="914400" rtl="0" algn="l">
              <a:spcBef>
                <a:spcPts val="0"/>
              </a:spcBef>
              <a:spcAft>
                <a:spcPts val="0"/>
              </a:spcAft>
              <a:buSzPts val="1400"/>
              <a:buChar char="○"/>
            </a:pPr>
            <a:r>
              <a:rPr lang="en"/>
              <a:t>17% of 50-64</a:t>
            </a:r>
            <a:endParaRPr/>
          </a:p>
          <a:p>
            <a:pPr indent="-317500" lvl="1" marL="914400" rtl="0" algn="l">
              <a:lnSpc>
                <a:spcPct val="200000"/>
              </a:lnSpc>
              <a:spcBef>
                <a:spcPts val="0"/>
              </a:spcBef>
              <a:spcAft>
                <a:spcPts val="0"/>
              </a:spcAft>
              <a:buSzPts val="1400"/>
              <a:buChar char="○"/>
            </a:pPr>
            <a:r>
              <a:rPr lang="en"/>
              <a:t>7% of 65+</a:t>
            </a:r>
            <a:endParaRPr/>
          </a:p>
          <a:p>
            <a:pPr indent="-342900" lvl="0" marL="457200" rtl="0" algn="l">
              <a:lnSpc>
                <a:spcPct val="200000"/>
              </a:lnSpc>
              <a:spcBef>
                <a:spcPts val="0"/>
              </a:spcBef>
              <a:spcAft>
                <a:spcPts val="0"/>
              </a:spcAft>
              <a:buSzPts val="1800"/>
              <a:buChar char="●"/>
            </a:pPr>
            <a:r>
              <a:rPr lang="en"/>
              <a:t>24% of men; </a:t>
            </a:r>
            <a:r>
              <a:rPr lang="en"/>
              <a:t>21% of women</a:t>
            </a:r>
            <a:endParaRPr/>
          </a:p>
          <a:p>
            <a:pPr indent="-342900" lvl="0" marL="457200" rtl="0" algn="l">
              <a:spcBef>
                <a:spcPts val="0"/>
              </a:spcBef>
              <a:spcAft>
                <a:spcPts val="0"/>
              </a:spcAft>
              <a:buSzPts val="1800"/>
              <a:buChar char="●"/>
            </a:pPr>
            <a:r>
              <a:rPr lang="en"/>
              <a:t>25% of Hispanics; 24% of Blacks; </a:t>
            </a:r>
            <a:r>
              <a:rPr lang="en"/>
              <a:t>21% of whites</a:t>
            </a:r>
            <a:endParaRPr/>
          </a:p>
        </p:txBody>
      </p:sp>
      <p:sp>
        <p:nvSpPr>
          <p:cNvPr id="255" name="Google Shape;255;p45"/>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Source</a:t>
            </a:r>
            <a:r>
              <a:rPr i="1" lang="en" sz="1200">
                <a:latin typeface="Proxima Nova"/>
                <a:ea typeface="Proxima Nova"/>
                <a:cs typeface="Proxima Nova"/>
                <a:sym typeface="Proxima Nova"/>
              </a:rPr>
              <a:t>: </a:t>
            </a:r>
            <a:r>
              <a:rPr i="1" lang="en" sz="1200" u="sng">
                <a:solidFill>
                  <a:schemeClr val="hlink"/>
                </a:solidFill>
                <a:latin typeface="Proxima Nova"/>
                <a:ea typeface="Proxima Nova"/>
                <a:cs typeface="Proxima Nova"/>
                <a:sym typeface="Proxima Nova"/>
                <a:hlinkClick r:id="rId3"/>
              </a:rPr>
              <a:t>Pew Research</a:t>
            </a:r>
            <a:endParaRPr i="1" sz="1200">
              <a:latin typeface="Proxima Nova"/>
              <a:ea typeface="Proxima Nova"/>
              <a:cs typeface="Proxima Nova"/>
              <a:sym typeface="Proxima Nova"/>
            </a:endParaRPr>
          </a:p>
        </p:txBody>
      </p:sp>
      <p:pic>
        <p:nvPicPr>
          <p:cNvPr id="256" name="Google Shape;256;p45"/>
          <p:cNvPicPr preferRelativeResize="0"/>
          <p:nvPr/>
        </p:nvPicPr>
        <p:blipFill>
          <a:blip r:embed="rId4">
            <a:alphaModFix/>
          </a:blip>
          <a:stretch>
            <a:fillRect/>
          </a:stretch>
        </p:blipFill>
        <p:spPr>
          <a:xfrm>
            <a:off x="6988750" y="1152475"/>
            <a:ext cx="1843550" cy="1843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a:t>
            </a:r>
            <a:r>
              <a:rPr lang="en"/>
              <a:t> Search</a:t>
            </a:r>
            <a:endParaRPr/>
          </a:p>
        </p:txBody>
      </p:sp>
      <p:pic>
        <p:nvPicPr>
          <p:cNvPr id="262" name="Google Shape;262;p46" title="Twitter Advanced Search.webm">
            <a:hlinkClick r:id="rId3"/>
          </p:cNvPr>
          <p:cNvPicPr preferRelativeResize="0"/>
          <p:nvPr/>
        </p:nvPicPr>
        <p:blipFill>
          <a:blip r:embed="rId4">
            <a:alphaModFix/>
          </a:blip>
          <a:stretch>
            <a:fillRect/>
          </a:stretch>
        </p:blipFill>
        <p:spPr>
          <a:xfrm>
            <a:off x="1968167" y="1017725"/>
            <a:ext cx="5085758" cy="3814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Reddit</a:t>
            </a:r>
            <a:r>
              <a:rPr lang="en"/>
              <a:t> Audience</a:t>
            </a:r>
            <a:endParaRPr/>
          </a:p>
        </p:txBody>
      </p:sp>
      <p:sp>
        <p:nvSpPr>
          <p:cNvPr id="268" name="Google Shape;26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11% of U.S. adults use</a:t>
            </a:r>
            <a:endParaRPr/>
          </a:p>
          <a:p>
            <a:pPr indent="-342900" lvl="0" marL="457200" rtl="0" algn="l">
              <a:spcBef>
                <a:spcPts val="0"/>
              </a:spcBef>
              <a:spcAft>
                <a:spcPts val="0"/>
              </a:spcAft>
              <a:buSzPts val="1800"/>
              <a:buChar char="●"/>
            </a:pPr>
            <a:r>
              <a:rPr lang="en"/>
              <a:t>Age</a:t>
            </a:r>
            <a:endParaRPr/>
          </a:p>
          <a:p>
            <a:pPr indent="-317500" lvl="1" marL="914400" rtl="0" algn="l">
              <a:spcBef>
                <a:spcPts val="0"/>
              </a:spcBef>
              <a:spcAft>
                <a:spcPts val="0"/>
              </a:spcAft>
              <a:buSzPts val="1400"/>
              <a:buChar char="○"/>
            </a:pPr>
            <a:r>
              <a:rPr lang="en"/>
              <a:t>22% of 18-29</a:t>
            </a:r>
            <a:endParaRPr/>
          </a:p>
          <a:p>
            <a:pPr indent="-317500" lvl="1" marL="914400" rtl="0" algn="l">
              <a:spcBef>
                <a:spcPts val="0"/>
              </a:spcBef>
              <a:spcAft>
                <a:spcPts val="0"/>
              </a:spcAft>
              <a:buSzPts val="1400"/>
              <a:buChar char="○"/>
            </a:pPr>
            <a:r>
              <a:rPr lang="en"/>
              <a:t>14% of 30-49</a:t>
            </a:r>
            <a:endParaRPr/>
          </a:p>
          <a:p>
            <a:pPr indent="-317500" lvl="1" marL="914400" rtl="0" algn="l">
              <a:spcBef>
                <a:spcPts val="0"/>
              </a:spcBef>
              <a:spcAft>
                <a:spcPts val="0"/>
              </a:spcAft>
              <a:buSzPts val="1400"/>
              <a:buChar char="○"/>
            </a:pPr>
            <a:r>
              <a:rPr lang="en"/>
              <a:t>6% of 50-64</a:t>
            </a:r>
            <a:endParaRPr/>
          </a:p>
          <a:p>
            <a:pPr indent="-317500" lvl="1" marL="914400" rtl="0" algn="l">
              <a:lnSpc>
                <a:spcPct val="200000"/>
              </a:lnSpc>
              <a:spcBef>
                <a:spcPts val="0"/>
              </a:spcBef>
              <a:spcAft>
                <a:spcPts val="0"/>
              </a:spcAft>
              <a:buSzPts val="1400"/>
              <a:buChar char="○"/>
            </a:pPr>
            <a:r>
              <a:rPr lang="en"/>
              <a:t>1% of 65+</a:t>
            </a:r>
            <a:endParaRPr/>
          </a:p>
          <a:p>
            <a:pPr indent="-342900" lvl="0" marL="457200" rtl="0" algn="l">
              <a:lnSpc>
                <a:spcPct val="200000"/>
              </a:lnSpc>
              <a:spcBef>
                <a:spcPts val="0"/>
              </a:spcBef>
              <a:spcAft>
                <a:spcPts val="0"/>
              </a:spcAft>
              <a:buSzPts val="1800"/>
              <a:buChar char="●"/>
            </a:pPr>
            <a:r>
              <a:rPr lang="en"/>
              <a:t>15% of men; 8% of women</a:t>
            </a:r>
            <a:endParaRPr/>
          </a:p>
          <a:p>
            <a:pPr indent="-342900" lvl="0" marL="457200" rtl="0" algn="l">
              <a:spcBef>
                <a:spcPts val="0"/>
              </a:spcBef>
              <a:spcAft>
                <a:spcPts val="0"/>
              </a:spcAft>
              <a:buSzPts val="1800"/>
              <a:buChar char="●"/>
            </a:pPr>
            <a:r>
              <a:rPr lang="en"/>
              <a:t>14% of Hispanics; </a:t>
            </a:r>
            <a:r>
              <a:rPr lang="en"/>
              <a:t>12% of whites; </a:t>
            </a:r>
            <a:r>
              <a:rPr lang="en"/>
              <a:t>4% of Blacks </a:t>
            </a:r>
            <a:endParaRPr/>
          </a:p>
        </p:txBody>
      </p:sp>
      <p:sp>
        <p:nvSpPr>
          <p:cNvPr id="269" name="Google Shape;269;p47"/>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Source</a:t>
            </a:r>
            <a:r>
              <a:rPr i="1" lang="en" sz="1200">
                <a:latin typeface="Proxima Nova"/>
                <a:ea typeface="Proxima Nova"/>
                <a:cs typeface="Proxima Nova"/>
                <a:sym typeface="Proxima Nova"/>
              </a:rPr>
              <a:t>: </a:t>
            </a:r>
            <a:r>
              <a:rPr i="1" lang="en" sz="1200" u="sng">
                <a:solidFill>
                  <a:schemeClr val="hlink"/>
                </a:solidFill>
                <a:latin typeface="Proxima Nova"/>
                <a:ea typeface="Proxima Nova"/>
                <a:cs typeface="Proxima Nova"/>
                <a:sym typeface="Proxima Nova"/>
                <a:hlinkClick r:id="rId3"/>
              </a:rPr>
              <a:t>Pew Research</a:t>
            </a:r>
            <a:endParaRPr i="1" sz="1200">
              <a:latin typeface="Proxima Nova"/>
              <a:ea typeface="Proxima Nova"/>
              <a:cs typeface="Proxima Nova"/>
              <a:sym typeface="Proxima Nova"/>
            </a:endParaRPr>
          </a:p>
        </p:txBody>
      </p:sp>
      <p:pic>
        <p:nvPicPr>
          <p:cNvPr id="270" name="Google Shape;270;p47"/>
          <p:cNvPicPr preferRelativeResize="0"/>
          <p:nvPr/>
        </p:nvPicPr>
        <p:blipFill>
          <a:blip r:embed="rId4">
            <a:alphaModFix/>
          </a:blip>
          <a:stretch>
            <a:fillRect/>
          </a:stretch>
        </p:blipFill>
        <p:spPr>
          <a:xfrm>
            <a:off x="6688988" y="1152463"/>
            <a:ext cx="2143125" cy="2143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Reddit</a:t>
            </a:r>
            <a:r>
              <a:rPr lang="en"/>
              <a:t> Search</a:t>
            </a:r>
            <a:endParaRPr/>
          </a:p>
        </p:txBody>
      </p:sp>
      <p:pic>
        <p:nvPicPr>
          <p:cNvPr id="276" name="Google Shape;276;p48" title="Reddit Search.webm">
            <a:hlinkClick r:id="rId3"/>
          </p:cNvPr>
          <p:cNvPicPr preferRelativeResize="0"/>
          <p:nvPr/>
        </p:nvPicPr>
        <p:blipFill>
          <a:blip r:embed="rId4">
            <a:alphaModFix/>
          </a:blip>
          <a:stretch>
            <a:fillRect/>
          </a:stretch>
        </p:blipFill>
        <p:spPr>
          <a:xfrm>
            <a:off x="1910079" y="1017725"/>
            <a:ext cx="5323834" cy="3992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Tips Across Platforms</a:t>
            </a:r>
            <a:endParaRPr/>
          </a:p>
        </p:txBody>
      </p:sp>
      <p:sp>
        <p:nvSpPr>
          <p:cNvPr id="282" name="Google Shape;28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Vary keywords</a:t>
            </a:r>
            <a:endParaRPr/>
          </a:p>
          <a:p>
            <a:pPr indent="-317500" lvl="1" marL="914400" rtl="0" algn="l">
              <a:lnSpc>
                <a:spcPct val="200000"/>
              </a:lnSpc>
              <a:spcBef>
                <a:spcPts val="0"/>
              </a:spcBef>
              <a:spcAft>
                <a:spcPts val="0"/>
              </a:spcAft>
              <a:buSzPts val="1400"/>
              <a:buChar char="○"/>
            </a:pPr>
            <a:r>
              <a:rPr lang="en"/>
              <a:t>Car vs. Truck vs. Van vs. Automobile. Start with most likely candidate, then try the others.</a:t>
            </a:r>
            <a:endParaRPr/>
          </a:p>
          <a:p>
            <a:pPr indent="-317500" lvl="1" marL="914400" rtl="0" algn="l">
              <a:spcBef>
                <a:spcPts val="0"/>
              </a:spcBef>
              <a:spcAft>
                <a:spcPts val="0"/>
              </a:spcAft>
              <a:buSzPts val="1400"/>
              <a:buChar char="○"/>
            </a:pPr>
            <a:r>
              <a:rPr lang="en"/>
              <a:t>Not getting what you want with “evict”? Try “eviction”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Think in terms of both topic and geography</a:t>
            </a:r>
            <a:endParaRPr/>
          </a:p>
          <a:p>
            <a:pPr indent="-317500" lvl="1" marL="914400" rtl="0" algn="l">
              <a:spcBef>
                <a:spcPts val="0"/>
              </a:spcBef>
              <a:spcAft>
                <a:spcPts val="0"/>
              </a:spcAft>
              <a:buSzPts val="1400"/>
              <a:buChar char="○"/>
            </a:pPr>
            <a:r>
              <a:rPr lang="en"/>
              <a:t>Coronavirus, Maryland, Coronavirus Maryland, Coronavirus MD, etc.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personal stories</a:t>
            </a:r>
            <a:endParaRPr/>
          </a:p>
        </p:txBody>
      </p:sp>
      <p:sp>
        <p:nvSpPr>
          <p:cNvPr id="288" name="Google Shape;28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Know your keywords, but also think about how users will relate their experiences. How will they tell their story?</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Add “me,” “I” or “my” to your keyword searches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1"/>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Exercise 3:</a:t>
            </a:r>
            <a:endParaRPr b="1"/>
          </a:p>
          <a:p>
            <a:pPr indent="0" lvl="0" marL="0" rtl="0" algn="l">
              <a:spcBef>
                <a:spcPts val="0"/>
              </a:spcBef>
              <a:spcAft>
                <a:spcPts val="0"/>
              </a:spcAft>
              <a:buNone/>
            </a:pPr>
            <a:r>
              <a:rPr lang="en">
                <a:solidFill>
                  <a:schemeClr val="lt1"/>
                </a:solidFill>
              </a:rPr>
              <a:t>Find Sources</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listening is more</a:t>
            </a:r>
            <a:endParaRPr/>
          </a:p>
          <a:p>
            <a:pPr indent="0" lvl="0" marL="0" rtl="0" algn="l">
              <a:spcBef>
                <a:spcPts val="0"/>
              </a:spcBef>
              <a:spcAft>
                <a:spcPts val="0"/>
              </a:spcAft>
              <a:buNone/>
            </a:pPr>
            <a:r>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Monitoring allows you to know what’s being said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Listening is the process of determining why and what it means</a:t>
            </a:r>
            <a:endParaRPr/>
          </a:p>
          <a:p>
            <a:pPr indent="0" lvl="0" marL="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Sources</a:t>
            </a:r>
            <a:endParaRPr/>
          </a:p>
        </p:txBody>
      </p:sp>
      <p:sp>
        <p:nvSpPr>
          <p:cNvPr id="299" name="Google Shape;299;p5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Find An Expert </a:t>
            </a:r>
            <a:r>
              <a:rPr lang="en" sz="1600">
                <a:solidFill>
                  <a:schemeClr val="accent4"/>
                </a:solidFill>
              </a:rPr>
              <a:t>(15-20 min)</a:t>
            </a:r>
            <a:endParaRPr sz="1600">
              <a:solidFill>
                <a:schemeClr val="accent4"/>
              </a:solidFill>
            </a:endParaRPr>
          </a:p>
          <a:p>
            <a:pPr indent="-317500" lvl="0" marL="457200" rtl="0" algn="l">
              <a:spcBef>
                <a:spcPts val="1600"/>
              </a:spcBef>
              <a:spcAft>
                <a:spcPts val="0"/>
              </a:spcAft>
              <a:buSzPts val="1400"/>
              <a:buChar char="-"/>
            </a:pPr>
            <a:r>
              <a:rPr lang="en"/>
              <a:t>Find a local(ish) expert on public healthy, immunology, coronavirus, etc., to use in your story about the virus</a:t>
            </a:r>
            <a:endParaRPr/>
          </a:p>
          <a:p>
            <a:pPr indent="-317500" lvl="0" marL="457200" rtl="0" algn="l">
              <a:spcBef>
                <a:spcPts val="0"/>
              </a:spcBef>
              <a:spcAft>
                <a:spcPts val="0"/>
              </a:spcAft>
              <a:buSzPts val="1400"/>
              <a:buChar char="-"/>
            </a:pPr>
            <a:r>
              <a:rPr lang="en"/>
              <a:t>Use native search on Facebook, Instagram, Twitter or Reddit or another tool</a:t>
            </a:r>
            <a:endParaRPr/>
          </a:p>
          <a:p>
            <a:pPr indent="-317500" lvl="0" marL="457200" rtl="0" algn="l">
              <a:spcBef>
                <a:spcPts val="0"/>
              </a:spcBef>
              <a:spcAft>
                <a:spcPts val="0"/>
              </a:spcAft>
              <a:buSzPts val="1400"/>
              <a:buChar char="-"/>
            </a:pPr>
            <a:r>
              <a:rPr lang="en"/>
              <a:t>Take at least two steps to verify the account and person is real.</a:t>
            </a:r>
            <a:endParaRPr/>
          </a:p>
          <a:p>
            <a:pPr indent="-317500" lvl="0" marL="457200" rtl="0" algn="l">
              <a:spcBef>
                <a:spcPts val="0"/>
              </a:spcBef>
              <a:spcAft>
                <a:spcPts val="0"/>
              </a:spcAft>
              <a:buSzPts val="1400"/>
              <a:buChar char="-"/>
            </a:pPr>
            <a:r>
              <a:rPr lang="en"/>
              <a:t>Save all of this in a Google Doc and be ready to share</a:t>
            </a:r>
            <a:endParaRPr/>
          </a:p>
        </p:txBody>
      </p:sp>
      <p:sp>
        <p:nvSpPr>
          <p:cNvPr id="300" name="Google Shape;300;p5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Find A Personal Story </a:t>
            </a:r>
            <a:r>
              <a:rPr lang="en" sz="1600">
                <a:solidFill>
                  <a:schemeClr val="accent4"/>
                </a:solidFill>
              </a:rPr>
              <a:t>(15-20 min)</a:t>
            </a:r>
            <a:endParaRPr sz="1600">
              <a:solidFill>
                <a:schemeClr val="accent4"/>
              </a:solidFill>
            </a:endParaRPr>
          </a:p>
          <a:p>
            <a:pPr indent="-317500" lvl="0" marL="457200" rtl="0" algn="l">
              <a:spcBef>
                <a:spcPts val="1600"/>
              </a:spcBef>
              <a:spcAft>
                <a:spcPts val="0"/>
              </a:spcAft>
              <a:buSzPts val="1400"/>
              <a:buChar char="-"/>
            </a:pPr>
            <a:r>
              <a:rPr lang="en"/>
              <a:t>Find a local person you may want to interview about the impact of coronavirus in the area you previously identified. </a:t>
            </a:r>
            <a:endParaRPr/>
          </a:p>
          <a:p>
            <a:pPr indent="-317500" lvl="0" marL="457200" rtl="0" algn="l">
              <a:spcBef>
                <a:spcPts val="0"/>
              </a:spcBef>
              <a:spcAft>
                <a:spcPts val="0"/>
              </a:spcAft>
              <a:buSzPts val="1400"/>
              <a:buChar char="-"/>
            </a:pPr>
            <a:r>
              <a:rPr lang="en"/>
              <a:t>This person should have a story to share and likely needs to live or work in the locality your data sent you toward (Worcester &amp; Somerset counties?)</a:t>
            </a:r>
            <a:endParaRPr/>
          </a:p>
          <a:p>
            <a:pPr indent="-317500" lvl="0" marL="457200" rtl="0" algn="l">
              <a:spcBef>
                <a:spcPts val="0"/>
              </a:spcBef>
              <a:spcAft>
                <a:spcPts val="0"/>
              </a:spcAft>
              <a:buSzPts val="1400"/>
              <a:buChar char="-"/>
            </a:pPr>
            <a:r>
              <a:rPr lang="en"/>
              <a:t>Use native search on Facebook, Instagram, Twitter or Reddit or another tool</a:t>
            </a:r>
            <a:endParaRPr/>
          </a:p>
          <a:p>
            <a:pPr indent="-317500" lvl="0" marL="457200" rtl="0" algn="l">
              <a:spcBef>
                <a:spcPts val="0"/>
              </a:spcBef>
              <a:spcAft>
                <a:spcPts val="0"/>
              </a:spcAft>
              <a:buSzPts val="1400"/>
              <a:buChar char="-"/>
            </a:pPr>
            <a:r>
              <a:rPr lang="en"/>
              <a:t>Save all of this in the same Google Doc and be prepared to share.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 or build an audience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Audience Engagement</a:t>
            </a:r>
            <a:endParaRPr/>
          </a:p>
        </p:txBody>
      </p:sp>
      <p:sp>
        <p:nvSpPr>
          <p:cNvPr id="311" name="Google Shape;311;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Creating value</a:t>
            </a:r>
            <a:endParaRPr/>
          </a:p>
          <a:p>
            <a:pPr indent="-342900" lvl="0" marL="457200" rtl="0" algn="l">
              <a:lnSpc>
                <a:spcPct val="200000"/>
              </a:lnSpc>
              <a:spcBef>
                <a:spcPts val="0"/>
              </a:spcBef>
              <a:spcAft>
                <a:spcPts val="0"/>
              </a:spcAft>
              <a:buSzPts val="1800"/>
              <a:buChar char="●"/>
            </a:pPr>
            <a:r>
              <a:rPr lang="en"/>
              <a:t>Having a conversation</a:t>
            </a:r>
            <a:endParaRPr/>
          </a:p>
          <a:p>
            <a:pPr indent="-342900" lvl="0" marL="457200" rtl="0" algn="l">
              <a:lnSpc>
                <a:spcPct val="200000"/>
              </a:lnSpc>
              <a:spcBef>
                <a:spcPts val="0"/>
              </a:spcBef>
              <a:spcAft>
                <a:spcPts val="0"/>
              </a:spcAft>
              <a:buSzPts val="1800"/>
              <a:buChar char="●"/>
            </a:pPr>
            <a:r>
              <a:rPr lang="en"/>
              <a:t>Giving/taking content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Audience Engagement</a:t>
            </a:r>
            <a:endParaRPr/>
          </a:p>
        </p:txBody>
      </p:sp>
      <p:sp>
        <p:nvSpPr>
          <p:cNvPr id="317" name="Google Shape;317;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Building communities</a:t>
            </a:r>
            <a:endParaRPr/>
          </a:p>
          <a:p>
            <a:pPr indent="-342900" lvl="0" marL="457200" rtl="0" algn="l">
              <a:lnSpc>
                <a:spcPct val="200000"/>
              </a:lnSpc>
              <a:spcBef>
                <a:spcPts val="0"/>
              </a:spcBef>
              <a:spcAft>
                <a:spcPts val="0"/>
              </a:spcAft>
              <a:buSzPts val="1800"/>
              <a:buChar char="●"/>
            </a:pPr>
            <a:r>
              <a:rPr lang="en"/>
              <a:t>Acquiring audiences</a:t>
            </a:r>
            <a:endParaRPr/>
          </a:p>
          <a:p>
            <a:pPr indent="-342900" lvl="0" marL="457200" rtl="0" algn="l">
              <a:lnSpc>
                <a:spcPct val="200000"/>
              </a:lnSpc>
              <a:spcBef>
                <a:spcPts val="0"/>
              </a:spcBef>
              <a:spcAft>
                <a:spcPts val="0"/>
              </a:spcAft>
              <a:buSzPts val="1800"/>
              <a:buChar char="●"/>
            </a:pPr>
            <a:r>
              <a:rPr lang="en"/>
              <a:t>Adding community voices to stories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audience engagement matters</a:t>
            </a:r>
            <a:endParaRPr/>
          </a:p>
        </p:txBody>
      </p:sp>
      <p:sp>
        <p:nvSpPr>
          <p:cNvPr id="323" name="Google Shape;323;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It builds trust between the audience and the journalist or news organization</a:t>
            </a:r>
            <a:endParaRPr/>
          </a:p>
          <a:p>
            <a:pPr indent="-317500" lvl="1" marL="914400" rtl="0" algn="l">
              <a:lnSpc>
                <a:spcPct val="200000"/>
              </a:lnSpc>
              <a:spcBef>
                <a:spcPts val="0"/>
              </a:spcBef>
              <a:spcAft>
                <a:spcPts val="0"/>
              </a:spcAft>
              <a:buSzPts val="1400"/>
              <a:buChar char="○"/>
            </a:pPr>
            <a:r>
              <a:rPr lang="en"/>
              <a:t>It prevents us from being faceless disseminators of information</a:t>
            </a:r>
            <a:endParaRPr/>
          </a:p>
          <a:p>
            <a:pPr indent="0" lvl="0" marL="0" rtl="0" algn="l">
              <a:lnSpc>
                <a:spcPct val="200000"/>
              </a:lnSpc>
              <a:spcBef>
                <a:spcPts val="1600"/>
              </a:spcBef>
              <a:spcAft>
                <a:spcPts val="0"/>
              </a:spcAft>
              <a:buNone/>
            </a:pPr>
            <a:r>
              <a:t/>
            </a:r>
            <a:endParaRPr/>
          </a:p>
          <a:p>
            <a:pPr indent="-342900" lvl="0" marL="457200" rtl="0" algn="l">
              <a:spcBef>
                <a:spcPts val="1600"/>
              </a:spcBef>
              <a:spcAft>
                <a:spcPts val="0"/>
              </a:spcAft>
              <a:buSzPts val="1800"/>
              <a:buChar char="●"/>
            </a:pPr>
            <a:r>
              <a:rPr lang="en"/>
              <a:t>More transparency</a:t>
            </a:r>
            <a:endParaRPr/>
          </a:p>
          <a:p>
            <a:pPr indent="-317500" lvl="1" marL="914400" rtl="0" algn="l">
              <a:spcBef>
                <a:spcPts val="0"/>
              </a:spcBef>
              <a:spcAft>
                <a:spcPts val="0"/>
              </a:spcAft>
              <a:buSzPts val="1400"/>
              <a:buChar char="○"/>
            </a:pPr>
            <a:r>
              <a:rPr lang="en"/>
              <a:t>Can show how we get stories</a:t>
            </a:r>
            <a:endParaRPr/>
          </a:p>
          <a:p>
            <a:pPr indent="-317500" lvl="2" marL="1371600" rtl="0" algn="l">
              <a:lnSpc>
                <a:spcPct val="200000"/>
              </a:lnSpc>
              <a:spcBef>
                <a:spcPts val="0"/>
              </a:spcBef>
              <a:spcAft>
                <a:spcPts val="0"/>
              </a:spcAft>
              <a:buSzPts val="1400"/>
              <a:buChar char="■"/>
            </a:pPr>
            <a:r>
              <a:rPr lang="en"/>
              <a:t>NYT’s “The Daily” podcast is an exercise in engagement!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audience engagement matters</a:t>
            </a:r>
            <a:endParaRPr/>
          </a:p>
        </p:txBody>
      </p:sp>
      <p:sp>
        <p:nvSpPr>
          <p:cNvPr id="329" name="Google Shape;329;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Allows many voices to contribute to stories</a:t>
            </a:r>
            <a:endParaRPr/>
          </a:p>
          <a:p>
            <a:pPr indent="0" lvl="0" marL="0" rtl="0" algn="l">
              <a:lnSpc>
                <a:spcPct val="200000"/>
              </a:lnSpc>
              <a:spcBef>
                <a:spcPts val="1600"/>
              </a:spcBef>
              <a:spcAft>
                <a:spcPts val="0"/>
              </a:spcAft>
              <a:buNone/>
            </a:pPr>
            <a:r>
              <a:t/>
            </a:r>
            <a:endParaRPr/>
          </a:p>
          <a:p>
            <a:pPr indent="-342900" lvl="0" marL="457200" rtl="0" algn="l">
              <a:spcBef>
                <a:spcPts val="1600"/>
              </a:spcBef>
              <a:spcAft>
                <a:spcPts val="0"/>
              </a:spcAft>
              <a:buSzPts val="1800"/>
              <a:buChar char="●"/>
            </a:pPr>
            <a:r>
              <a:rPr lang="en"/>
              <a:t>Drives traffic/readership/viewership</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Ways to engage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Newsletters</a:t>
            </a:r>
            <a:endParaRPr/>
          </a:p>
        </p:txBody>
      </p:sp>
      <p:sp>
        <p:nvSpPr>
          <p:cNvPr id="340" name="Google Shape;340;p5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These can be regular (NYT’s Evening Briefing, Baltimore Sun’s Maryland Policy &amp; Politics, etc.)</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Or they can be special, built around a project or news topic</a:t>
            </a:r>
            <a:endParaRPr/>
          </a:p>
          <a:p>
            <a:pPr indent="-317500" lvl="1" marL="914400" rtl="0" algn="l">
              <a:spcBef>
                <a:spcPts val="0"/>
              </a:spcBef>
              <a:spcAft>
                <a:spcPts val="0"/>
              </a:spcAft>
              <a:buSzPts val="1400"/>
              <a:buChar char="○"/>
            </a:pPr>
            <a:r>
              <a:rPr lang="en"/>
              <a:t>Ex: NYT’s Coronavirus Schools Briefing was launched as a result of social listening</a:t>
            </a:r>
            <a:endParaRPr/>
          </a:p>
          <a:p>
            <a:pPr indent="0" lvl="0" marL="0" rtl="0" algn="l">
              <a:spcBef>
                <a:spcPts val="1600"/>
              </a:spcBef>
              <a:spcAft>
                <a:spcPts val="1600"/>
              </a:spcAft>
              <a:buNone/>
            </a:pPr>
            <a:r>
              <a:t/>
            </a:r>
            <a:endParaRPr/>
          </a:p>
        </p:txBody>
      </p:sp>
      <p:pic>
        <p:nvPicPr>
          <p:cNvPr id="341" name="Google Shape;341;p59"/>
          <p:cNvPicPr preferRelativeResize="0"/>
          <p:nvPr/>
        </p:nvPicPr>
        <p:blipFill>
          <a:blip r:embed="rId3">
            <a:alphaModFix/>
          </a:blip>
          <a:stretch>
            <a:fillRect/>
          </a:stretch>
        </p:blipFill>
        <p:spPr>
          <a:xfrm>
            <a:off x="5910200" y="445025"/>
            <a:ext cx="2922100" cy="44168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Facebook Groups</a:t>
            </a:r>
            <a:endParaRPr/>
          </a:p>
        </p:txBody>
      </p:sp>
      <p:sp>
        <p:nvSpPr>
          <p:cNvPr id="347" name="Google Shape;347;p6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these to foster community</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Get the audience talking about things they care about</a:t>
            </a:r>
            <a:endParaRPr/>
          </a:p>
          <a:p>
            <a:pPr indent="-317500" lvl="1" marL="914400" rtl="0" algn="l">
              <a:spcBef>
                <a:spcPts val="0"/>
              </a:spcBef>
              <a:spcAft>
                <a:spcPts val="0"/>
              </a:spcAft>
              <a:buSzPts val="1400"/>
              <a:buChar char="○"/>
            </a:pPr>
            <a:r>
              <a:rPr lang="en"/>
              <a:t>These should be the things news organizations care about, too!</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Get story ideas or find sources</a:t>
            </a:r>
            <a:endParaRPr/>
          </a:p>
        </p:txBody>
      </p:sp>
      <p:pic>
        <p:nvPicPr>
          <p:cNvPr id="348" name="Google Shape;348;p60"/>
          <p:cNvPicPr preferRelativeResize="0"/>
          <p:nvPr/>
        </p:nvPicPr>
        <p:blipFill>
          <a:blip r:embed="rId3">
            <a:alphaModFix/>
          </a:blip>
          <a:stretch>
            <a:fillRect/>
          </a:stretch>
        </p:blipFill>
        <p:spPr>
          <a:xfrm>
            <a:off x="4663650" y="918575"/>
            <a:ext cx="4168649" cy="330634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Facebook Groups</a:t>
            </a:r>
            <a:endParaRPr/>
          </a:p>
        </p:txBody>
      </p:sp>
      <p:sp>
        <p:nvSpPr>
          <p:cNvPr id="354" name="Google Shape;354;p6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Join these to build trust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Get stories ideas or sources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Show that you, as a journalist, are invested in a topic that your audience cares about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55" name="Google Shape;355;p61"/>
          <p:cNvPicPr preferRelativeResize="0"/>
          <p:nvPr/>
        </p:nvPicPr>
        <p:blipFill>
          <a:blip r:embed="rId3">
            <a:alphaModFix/>
          </a:blip>
          <a:stretch>
            <a:fillRect/>
          </a:stretch>
        </p:blipFill>
        <p:spPr>
          <a:xfrm>
            <a:off x="5839075" y="1017725"/>
            <a:ext cx="2736704" cy="380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listening</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Understand sentiment (positive, negative, neutral?)</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Understand trends (for you, your profession, or your beat)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Understand questions the audience is asking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Subreddits</a:t>
            </a:r>
            <a:endParaRPr/>
          </a:p>
        </p:txBody>
      </p:sp>
      <p:sp>
        <p:nvSpPr>
          <p:cNvPr id="361" name="Google Shape;361;p62"/>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Lurk &amp;</a:t>
            </a:r>
            <a:r>
              <a:rPr lang="en"/>
              <a:t> post in communities you’re interested in</a:t>
            </a:r>
            <a:endParaRPr/>
          </a:p>
          <a:p>
            <a:pPr indent="-342900" lvl="0" marL="457200" rtl="0" algn="l">
              <a:spcBef>
                <a:spcPts val="1000"/>
              </a:spcBef>
              <a:spcAft>
                <a:spcPts val="0"/>
              </a:spcAft>
              <a:buSzPts val="1800"/>
              <a:buChar char="●"/>
            </a:pPr>
            <a:r>
              <a:rPr lang="en"/>
              <a:t>Sharing will work better if you’ve done some groundwork in that community</a:t>
            </a:r>
            <a:endParaRPr/>
          </a:p>
          <a:p>
            <a:pPr indent="-342900" lvl="0" marL="457200" rtl="0" algn="l">
              <a:spcBef>
                <a:spcPts val="1000"/>
              </a:spcBef>
              <a:spcAft>
                <a:spcPts val="0"/>
              </a:spcAft>
              <a:buSzPts val="1800"/>
              <a:buChar char="●"/>
            </a:pPr>
            <a:r>
              <a:rPr lang="en"/>
              <a:t>Don’t “parachute in” with a story related to the community’s interest and then disappear</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362" name="Google Shape;362;p62"/>
          <p:cNvPicPr preferRelativeResize="0"/>
          <p:nvPr/>
        </p:nvPicPr>
        <p:blipFill>
          <a:blip r:embed="rId3">
            <a:alphaModFix/>
          </a:blip>
          <a:stretch>
            <a:fillRect/>
          </a:stretch>
        </p:blipFill>
        <p:spPr>
          <a:xfrm>
            <a:off x="4724400" y="1170125"/>
            <a:ext cx="4267201" cy="314473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Ask/Call To Action</a:t>
            </a:r>
            <a:endParaRPr/>
          </a:p>
        </p:txBody>
      </p:sp>
      <p:sp>
        <p:nvSpPr>
          <p:cNvPr id="368" name="Google Shape;368;p6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Use social accounts to encourage users to send ideas</a:t>
            </a:r>
            <a:endParaRPr/>
          </a:p>
          <a:p>
            <a:pPr indent="-317500" lvl="1" marL="914400" rtl="0" algn="l">
              <a:spcBef>
                <a:spcPts val="0"/>
              </a:spcBef>
              <a:spcAft>
                <a:spcPts val="0"/>
              </a:spcAft>
              <a:buSzPts val="1400"/>
              <a:buChar char="○"/>
            </a:pPr>
            <a:r>
              <a:rPr lang="en"/>
              <a:t>The Baltimore Sun has been running an occasional series of stories generated by user questions</a:t>
            </a:r>
            <a:endParaRPr/>
          </a:p>
          <a:p>
            <a:pPr indent="-342900" lvl="0" marL="457200" rtl="0" algn="l">
              <a:spcBef>
                <a:spcPts val="1000"/>
              </a:spcBef>
              <a:spcAft>
                <a:spcPts val="0"/>
              </a:spcAft>
              <a:buSzPts val="1800"/>
              <a:buChar char="●"/>
            </a:pPr>
            <a:r>
              <a:rPr lang="en"/>
              <a:t>These are often stories newsrooms would ignore</a:t>
            </a:r>
            <a:endParaRPr/>
          </a:p>
          <a:p>
            <a:pPr indent="-342900" lvl="0" marL="457200" rtl="0" algn="l">
              <a:spcBef>
                <a:spcPts val="1000"/>
              </a:spcBef>
              <a:spcAft>
                <a:spcPts val="0"/>
              </a:spcAft>
              <a:buSzPts val="1800"/>
              <a:buChar char="●"/>
            </a:pPr>
            <a:r>
              <a:rPr lang="en"/>
              <a:t>It’s worth knowing what your audience is curious about!</a:t>
            </a:r>
            <a:endParaRPr/>
          </a:p>
          <a:p>
            <a:pPr indent="0" lvl="0" marL="0" rtl="0" algn="l">
              <a:spcBef>
                <a:spcPts val="1600"/>
              </a:spcBef>
              <a:spcAft>
                <a:spcPts val="1600"/>
              </a:spcAft>
              <a:buNone/>
            </a:pPr>
            <a:r>
              <a:t/>
            </a:r>
            <a:endParaRPr/>
          </a:p>
        </p:txBody>
      </p:sp>
      <p:pic>
        <p:nvPicPr>
          <p:cNvPr id="369" name="Google Shape;369;p63"/>
          <p:cNvPicPr preferRelativeResize="0"/>
          <p:nvPr/>
        </p:nvPicPr>
        <p:blipFill>
          <a:blip r:embed="rId3">
            <a:alphaModFix/>
          </a:blip>
          <a:stretch>
            <a:fillRect/>
          </a:stretch>
        </p:blipFill>
        <p:spPr>
          <a:xfrm>
            <a:off x="4846932" y="1152474"/>
            <a:ext cx="3985368" cy="2536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4"/>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Exercise 4:</a:t>
            </a:r>
            <a:endParaRPr b="1"/>
          </a:p>
          <a:p>
            <a:pPr indent="0" lvl="0" marL="0" rtl="0" algn="l">
              <a:spcBef>
                <a:spcPts val="0"/>
              </a:spcBef>
              <a:spcAft>
                <a:spcPts val="0"/>
              </a:spcAft>
              <a:buNone/>
            </a:pPr>
            <a:r>
              <a:rPr lang="en">
                <a:solidFill>
                  <a:schemeClr val="lt1"/>
                </a:solidFill>
              </a:rPr>
              <a:t>Make A Plan</a:t>
            </a:r>
            <a:endParaRPr>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A Plan</a:t>
            </a:r>
            <a:endParaRPr/>
          </a:p>
        </p:txBody>
      </p:sp>
      <p:sp>
        <p:nvSpPr>
          <p:cNvPr id="380" name="Google Shape;380;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time we have remaining:</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Choose at least one engagement strategy to pursue (Create/join FB group, stalk a Subreddit, etc.)</a:t>
            </a:r>
            <a:endParaRPr/>
          </a:p>
          <a:p>
            <a:pPr indent="-317500" lvl="1" marL="914400" rtl="0" algn="l">
              <a:lnSpc>
                <a:spcPct val="200000"/>
              </a:lnSpc>
              <a:spcBef>
                <a:spcPts val="0"/>
              </a:spcBef>
              <a:spcAft>
                <a:spcPts val="0"/>
              </a:spcAft>
              <a:buSzPts val="1400"/>
              <a:buChar char="○"/>
            </a:pPr>
            <a:r>
              <a:rPr lang="en"/>
              <a:t>Consider what you’ve learned from your expert and personal story sources</a:t>
            </a:r>
            <a:endParaRPr/>
          </a:p>
          <a:p>
            <a:pPr indent="-317500" lvl="1" marL="914400" rtl="0" algn="l">
              <a:lnSpc>
                <a:spcPct val="200000"/>
              </a:lnSpc>
              <a:spcBef>
                <a:spcPts val="0"/>
              </a:spcBef>
              <a:spcAft>
                <a:spcPts val="0"/>
              </a:spcAft>
              <a:buSzPts val="1400"/>
              <a:buChar char="○"/>
            </a:pPr>
            <a:r>
              <a:rPr lang="en"/>
              <a:t>Consider who your target audience is</a:t>
            </a:r>
            <a:endParaRPr/>
          </a:p>
          <a:p>
            <a:pPr indent="-317500" lvl="1" marL="914400" rtl="0" algn="l">
              <a:spcBef>
                <a:spcPts val="0"/>
              </a:spcBef>
              <a:spcAft>
                <a:spcPts val="0"/>
              </a:spcAft>
              <a:buSzPts val="1400"/>
              <a:buChar char="○"/>
            </a:pPr>
            <a:r>
              <a:rPr lang="en"/>
              <a:t>Consider what questions internet users are asking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6"/>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Slides:</a:t>
            </a:r>
            <a:r>
              <a:rPr lang="en"/>
              <a:t> </a:t>
            </a:r>
            <a:r>
              <a:rPr i="1" lang="en" sz="3000">
                <a:solidFill>
                  <a:schemeClr val="lt2"/>
                </a:solidFill>
              </a:rPr>
              <a:t>aapyles.github.io/CNS/bootcamp</a:t>
            </a:r>
            <a:endParaRPr i="1" sz="30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External tools can make this easier</a:t>
            </a:r>
            <a:endParaRPr/>
          </a:p>
        </p:txBody>
      </p:sp>
      <p:sp>
        <p:nvSpPr>
          <p:cNvPr id="89" name="Google Shape;89;p18"/>
          <p:cNvSpPr txBox="1"/>
          <p:nvPr>
            <p:ph idx="1" type="body"/>
          </p:nvPr>
        </p:nvSpPr>
        <p:spPr>
          <a:xfrm>
            <a:off x="311700" y="1152475"/>
            <a:ext cx="8520600" cy="5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are subscription based.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0" name="Google Shape;90;p18"/>
          <p:cNvPicPr preferRelativeResize="0"/>
          <p:nvPr/>
        </p:nvPicPr>
        <p:blipFill>
          <a:blip r:embed="rId3">
            <a:alphaModFix/>
          </a:blip>
          <a:stretch>
            <a:fillRect/>
          </a:stretch>
        </p:blipFill>
        <p:spPr>
          <a:xfrm>
            <a:off x="152400" y="1806475"/>
            <a:ext cx="2143125" cy="2143125"/>
          </a:xfrm>
          <a:prstGeom prst="rect">
            <a:avLst/>
          </a:prstGeom>
          <a:noFill/>
          <a:ln>
            <a:noFill/>
          </a:ln>
        </p:spPr>
      </p:pic>
      <p:pic>
        <p:nvPicPr>
          <p:cNvPr id="91" name="Google Shape;91;p18"/>
          <p:cNvPicPr preferRelativeResize="0"/>
          <p:nvPr/>
        </p:nvPicPr>
        <p:blipFill>
          <a:blip r:embed="rId4">
            <a:alphaModFix/>
          </a:blip>
          <a:stretch>
            <a:fillRect/>
          </a:stretch>
        </p:blipFill>
        <p:spPr>
          <a:xfrm>
            <a:off x="2447925" y="1806475"/>
            <a:ext cx="2143125" cy="2143125"/>
          </a:xfrm>
          <a:prstGeom prst="rect">
            <a:avLst/>
          </a:prstGeom>
          <a:noFill/>
          <a:ln>
            <a:noFill/>
          </a:ln>
        </p:spPr>
      </p:pic>
      <p:pic>
        <p:nvPicPr>
          <p:cNvPr id="92" name="Google Shape;92;p18"/>
          <p:cNvPicPr preferRelativeResize="0"/>
          <p:nvPr/>
        </p:nvPicPr>
        <p:blipFill>
          <a:blip r:embed="rId5">
            <a:alphaModFix/>
          </a:blip>
          <a:stretch>
            <a:fillRect/>
          </a:stretch>
        </p:blipFill>
        <p:spPr>
          <a:xfrm>
            <a:off x="4743450" y="1806475"/>
            <a:ext cx="2562225" cy="1781175"/>
          </a:xfrm>
          <a:prstGeom prst="rect">
            <a:avLst/>
          </a:prstGeom>
          <a:noFill/>
          <a:ln>
            <a:noFill/>
          </a:ln>
        </p:spPr>
      </p:pic>
      <p:pic>
        <p:nvPicPr>
          <p:cNvPr id="93" name="Google Shape;93;p18"/>
          <p:cNvPicPr preferRelativeResize="0"/>
          <p:nvPr/>
        </p:nvPicPr>
        <p:blipFill>
          <a:blip r:embed="rId6">
            <a:alphaModFix/>
          </a:blip>
          <a:stretch>
            <a:fillRect/>
          </a:stretch>
        </p:blipFill>
        <p:spPr>
          <a:xfrm>
            <a:off x="7458075" y="1876727"/>
            <a:ext cx="1390050" cy="139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a:hlinkClick r:id="rId3"/>
          </p:cNvPr>
          <p:cNvPicPr preferRelativeResize="0"/>
          <p:nvPr/>
        </p:nvPicPr>
        <p:blipFill>
          <a:blip r:embed="rId4">
            <a:alphaModFix/>
          </a:blip>
          <a:stretch>
            <a:fillRect/>
          </a:stretch>
        </p:blipFill>
        <p:spPr>
          <a:xfrm>
            <a:off x="152400" y="620000"/>
            <a:ext cx="8839199" cy="38112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Takeaways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hours after Bryant’s death, social media users:</a:t>
            </a:r>
            <a:endParaRPr/>
          </a:p>
          <a:p>
            <a:pPr indent="-342900" lvl="0" marL="457200" rtl="0" algn="l">
              <a:spcBef>
                <a:spcPts val="1600"/>
              </a:spcBef>
              <a:spcAft>
                <a:spcPts val="0"/>
              </a:spcAft>
              <a:buSzPts val="1800"/>
              <a:buChar char="●"/>
            </a:pPr>
            <a:r>
              <a:rPr lang="en"/>
              <a:t>Posted video purportedly of the crash (it wasn’t)</a:t>
            </a:r>
            <a:endParaRPr/>
          </a:p>
          <a:p>
            <a:pPr indent="-317500" lvl="1" marL="914400" rtl="0" algn="l">
              <a:lnSpc>
                <a:spcPct val="200000"/>
              </a:lnSpc>
              <a:spcBef>
                <a:spcPts val="0"/>
              </a:spcBef>
              <a:spcAft>
                <a:spcPts val="0"/>
              </a:spcAft>
              <a:buSzPts val="1400"/>
              <a:buChar char="○"/>
            </a:pPr>
            <a:r>
              <a:rPr lang="en"/>
              <a:t>These videos received millions of views on YouTube</a:t>
            </a:r>
            <a:endParaRPr/>
          </a:p>
          <a:p>
            <a:pPr indent="-342900" lvl="0" marL="457200" rtl="0" algn="l">
              <a:lnSpc>
                <a:spcPct val="200000"/>
              </a:lnSpc>
              <a:spcBef>
                <a:spcPts val="0"/>
              </a:spcBef>
              <a:spcAft>
                <a:spcPts val="0"/>
              </a:spcAft>
              <a:buSzPts val="1800"/>
              <a:buChar char="●"/>
            </a:pPr>
            <a:r>
              <a:rPr lang="en"/>
              <a:t>Reported that Bryant’s death was planned (in one case, a ritual sacrifice)</a:t>
            </a:r>
            <a:endParaRPr/>
          </a:p>
          <a:p>
            <a:pPr indent="-342900" lvl="0" marL="457200" rtl="0" algn="l">
              <a:spcBef>
                <a:spcPts val="0"/>
              </a:spcBef>
              <a:spcAft>
                <a:spcPts val="0"/>
              </a:spcAft>
              <a:buSzPts val="1800"/>
              <a:buChar char="●"/>
            </a:pPr>
            <a:r>
              <a:rPr lang="en"/>
              <a:t>Reported that Hillary Clinton murdered him</a:t>
            </a:r>
            <a:endParaRPr/>
          </a:p>
          <a:p>
            <a:pPr indent="-317500" lvl="1" marL="914400" rtl="0" algn="l">
              <a:spcBef>
                <a:spcPts val="0"/>
              </a:spcBef>
              <a:spcAft>
                <a:spcPts val="0"/>
              </a:spcAft>
              <a:buSzPts val="1400"/>
              <a:buChar char="○"/>
            </a:pPr>
            <a:r>
              <a:rPr lang="en"/>
              <a:t>Those posts were shared thousands of times</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Verify, verify verify.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