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roxima Nov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regular.fntdata"/><Relationship Id="rId47" Type="http://schemas.openxmlformats.org/officeDocument/2006/relationships/slide" Target="slides/slide42.xml"/><Relationship Id="rId49"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Italic.fntdata"/><Relationship Id="rId5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452f5dab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452f5dab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52f5dab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452f5dab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452f5da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452f5da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452f5dab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452f5dab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452f5dab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452f5dab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452f5dab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452f5dab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Follower counts can help, or can deceive. Very few may indicate a fake account. But fakers are aware of this problem, and follow each other. A fake may still have a big follower count.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better way to verify might be looking at when the account launched. If it’s new and it’s making news, that’s a warning sign. Most platforms list on a user’s profile page how long an account has been active.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452f5dab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452f5dab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452f5dab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452f5dab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452f5dab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452f5dab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452f5dab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452f5dab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452f5dab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452f5dab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52f5dab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52f5dab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452f5dab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452f5dab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452f5dab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452f5dab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Coronavirus.</a:t>
            </a:r>
            <a:endParaRPr/>
          </a:p>
          <a:p>
            <a:pPr indent="0" lvl="0" marL="0" rtl="0" algn="l">
              <a:spcBef>
                <a:spcPts val="0"/>
              </a:spcBef>
              <a:spcAft>
                <a:spcPts val="0"/>
              </a:spcAft>
              <a:buNone/>
            </a:pPr>
            <a:r>
              <a:rPr lang="en"/>
              <a:t>Filter by U.S.</a:t>
            </a:r>
            <a:endParaRPr/>
          </a:p>
          <a:p>
            <a:pPr indent="0" lvl="0" marL="0" rtl="0" algn="l">
              <a:spcBef>
                <a:spcPts val="0"/>
              </a:spcBef>
              <a:spcAft>
                <a:spcPts val="0"/>
              </a:spcAft>
              <a:buNone/>
            </a:pPr>
            <a:r>
              <a:rPr lang="en"/>
              <a:t>Filter by state.</a:t>
            </a:r>
            <a:endParaRPr/>
          </a:p>
          <a:p>
            <a:pPr indent="0" lvl="0" marL="0" rtl="0" algn="l">
              <a:spcBef>
                <a:spcPts val="0"/>
              </a:spcBef>
              <a:spcAft>
                <a:spcPts val="0"/>
              </a:spcAft>
              <a:buNone/>
            </a:pPr>
            <a:r>
              <a:rPr lang="en"/>
              <a:t>Compare COVID, COVID-19, COVID19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52f5dab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452f5dab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452f5dabf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452f5dabf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452f5dab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452f5dab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 journalists can write stories or start initiatives to answer the audience’s questions. We’re helping them and us at the same time. When we create content, we should remember to include the keywords we found that were trending.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452f5dab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452f5dab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452f5dabf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452f5dabf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52f5dabf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52f5dabf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452f5dabf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452f5dabf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533e38f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533e38f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52f5dabf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52f5dabf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452f5dabf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452f5dabf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Facebook Group to help you find sources for a story about COVID-19 in Maryland.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452f5dabf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452f5dabf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452f5dabf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452f5dabf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452f5dabf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452f5dabf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452f5dabf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452f5dabf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by Geocode! Go to Google Maps, right click on the place you want to search near and click “What’s here?” Use the geocode it spits out with this search instruction: geocode:lat,long,radius(mi/km)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452f5dabf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452f5dabf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452f5dabf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452f5dabf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Activity: Find a subreddit you may want to use in reporting on COVID-19 in Maryland.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452f5dab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452f5dab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of trucks as pickups or semis. My sister calls anything bigger than a sedan a truck. Imagine the terms a user might be using. Google Trends can help you do this.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452f5dab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452f5dab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452f5da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452f5da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452f5dab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452f5dab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452f5dab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452f5dab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452f5dabf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452f5dabf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452f5d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452f5d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452f5da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452f5da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not saying these programs aren’t useful —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they really do is automate commands that we can run ourselves.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a reporter trying to answer a few specific questions, running the search yourself is totally manageable on-platform and with free tools.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52f5da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52f5da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Searcher will conduct a filtered search of all social media. It will even provide a sentiment ratio for your search phrase.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Did you know you can use Google Custom Search to only search a particular site, or to only search social media?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71f9b14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71f9b14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52f5dab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52f5dab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verification important?</a:t>
            </a:r>
            <a:endParaRPr/>
          </a:p>
          <a:p>
            <a:pPr indent="0" lvl="0" marL="0" rtl="0" algn="l">
              <a:spcBef>
                <a:spcPts val="0"/>
              </a:spcBef>
              <a:spcAft>
                <a:spcPts val="0"/>
              </a:spcAft>
              <a:buNone/>
            </a:pPr>
            <a:r>
              <a:rPr lang="en"/>
              <a:t>Users should have verified this content.</a:t>
            </a:r>
            <a:endParaRPr/>
          </a:p>
          <a:p>
            <a:pPr indent="0" lvl="0" marL="0" rtl="0" algn="l">
              <a:spcBef>
                <a:spcPts val="0"/>
              </a:spcBef>
              <a:spcAft>
                <a:spcPts val="0"/>
              </a:spcAft>
              <a:buNone/>
            </a:pPr>
            <a:r>
              <a:rPr lang="en"/>
              <a:t>They also could have verified the users spreading iti!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mages.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www.zerofox.com/find-the-fak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rends.google.com/trends/?geo=US" TargetMode="Externa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hyperlink" Target="https://www.pewresearch.org/internet/fact-sheet/social-med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pewresearch.org/internet/fact-sheet/social-media/"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4TPtXJ1STgOigKJYuGF7x3vF__1SgNsB/view"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pewresearch.org/internet/fact-sheet/social-media/"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qd2dDgFvk_lJuZPpKi2KY270mvvb2arX/view" TargetMode="Externa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pewresearch.org/internet/fact-sheet/social-media/" TargetMode="Externa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drive.google.com/file/d/1gnk_fETEvTA2vDfVa4LXE8K4WC6VepXo/view" TargetMode="Externa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pewresearch.org/internet/fact-sheet/social-media/" TargetMode="Externa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drive.google.com/file/d/13W9Zl5izKKJFE-mCXsPmzSOqmBqhAzuR/view" TargetMode="Externa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ocial-searcher.com/" TargetMode="External"/><Relationship Id="rId4" Type="http://schemas.openxmlformats.org/officeDocument/2006/relationships/hyperlink" Target="https://support.google.com/websearch/answer/2466433?visit_id=637351050858621316-2928748292&amp;rd=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politifact.com/article/2020/jan/28/how-misinformation-about-kobe-bryants-death-spread/"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Bootcamp: </a:t>
            </a:r>
            <a:r>
              <a:rPr lang="en">
                <a:solidFill>
                  <a:srgbClr val="59B987"/>
                </a:solidFill>
              </a:rPr>
              <a:t>Storytelling</a:t>
            </a:r>
            <a:endParaRPr>
              <a:solidFill>
                <a:srgbClr val="59B987"/>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Capital News Service, University of Maryland</a:t>
            </a:r>
            <a:br>
              <a:rPr lang="en"/>
            </a:br>
            <a:r>
              <a:rPr lang="en"/>
              <a:t>Philip Merrill College of Journalism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hours after Bryant’s death, social media users:</a:t>
            </a:r>
            <a:endParaRPr/>
          </a:p>
          <a:p>
            <a:pPr indent="-342900" lvl="0" marL="457200" rtl="0" algn="l">
              <a:spcBef>
                <a:spcPts val="1600"/>
              </a:spcBef>
              <a:spcAft>
                <a:spcPts val="0"/>
              </a:spcAft>
              <a:buSzPts val="1800"/>
              <a:buChar char="●"/>
            </a:pPr>
            <a:r>
              <a:rPr lang="en"/>
              <a:t>Posted video purportedly of the crash (it wasn’t)</a:t>
            </a:r>
            <a:endParaRPr/>
          </a:p>
          <a:p>
            <a:pPr indent="-317500" lvl="1" marL="914400" rtl="0" algn="l">
              <a:lnSpc>
                <a:spcPct val="200000"/>
              </a:lnSpc>
              <a:spcBef>
                <a:spcPts val="0"/>
              </a:spcBef>
              <a:spcAft>
                <a:spcPts val="0"/>
              </a:spcAft>
              <a:buSzPts val="1400"/>
              <a:buChar char="○"/>
            </a:pPr>
            <a:r>
              <a:rPr lang="en"/>
              <a:t>These videos received millions of views on YouTube</a:t>
            </a:r>
            <a:endParaRPr/>
          </a:p>
          <a:p>
            <a:pPr indent="-342900" lvl="0" marL="457200" rtl="0" algn="l">
              <a:lnSpc>
                <a:spcPct val="200000"/>
              </a:lnSpc>
              <a:spcBef>
                <a:spcPts val="0"/>
              </a:spcBef>
              <a:spcAft>
                <a:spcPts val="0"/>
              </a:spcAft>
              <a:buSzPts val="1800"/>
              <a:buChar char="●"/>
            </a:pPr>
            <a:r>
              <a:rPr lang="en"/>
              <a:t>Reported that Bryant’s death was planned (in one case, a ritual sacrifice)</a:t>
            </a:r>
            <a:endParaRPr/>
          </a:p>
          <a:p>
            <a:pPr indent="-342900" lvl="0" marL="457200" rtl="0" algn="l">
              <a:spcBef>
                <a:spcPts val="0"/>
              </a:spcBef>
              <a:spcAft>
                <a:spcPts val="0"/>
              </a:spcAft>
              <a:buSzPts val="1800"/>
              <a:buChar char="●"/>
            </a:pPr>
            <a:r>
              <a:rPr lang="en"/>
              <a:t>Reported that Hillary Clinton murdered him</a:t>
            </a:r>
            <a:endParaRPr/>
          </a:p>
          <a:p>
            <a:pPr indent="-317500" lvl="1" marL="914400" rtl="0" algn="l">
              <a:spcBef>
                <a:spcPts val="0"/>
              </a:spcBef>
              <a:spcAft>
                <a:spcPts val="0"/>
              </a:spcAft>
              <a:buSzPts val="1400"/>
              <a:buChar char="○"/>
            </a:pPr>
            <a:r>
              <a:rPr lang="en"/>
              <a:t>Those posts were shared thousands of times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Verify, verify verify.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The internet and social media are essential, powerful reporting tools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They’re also unreliable sources of information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Social media posts should never be the only source of information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Neither should most websites</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Content</a:t>
            </a:r>
            <a:endParaRPr>
              <a:solidFill>
                <a:schemeClr val="lt2"/>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Trending news is not necessarily real news</a:t>
            </a:r>
            <a:endParaRPr/>
          </a:p>
          <a:p>
            <a:pPr indent="-342900" lvl="0" marL="457200" rtl="0" algn="l">
              <a:lnSpc>
                <a:spcPct val="200000"/>
              </a:lnSpc>
              <a:spcBef>
                <a:spcPts val="0"/>
              </a:spcBef>
              <a:spcAft>
                <a:spcPts val="0"/>
              </a:spcAft>
              <a:buSzPts val="1800"/>
              <a:buChar char="●"/>
            </a:pPr>
            <a:r>
              <a:rPr lang="en"/>
              <a:t>Find additional sources (on social, not on social)</a:t>
            </a:r>
            <a:endParaRPr/>
          </a:p>
          <a:p>
            <a:pPr indent="-342900" lvl="0" marL="457200" rtl="0" algn="l">
              <a:lnSpc>
                <a:spcPct val="200000"/>
              </a:lnSpc>
              <a:spcBef>
                <a:spcPts val="0"/>
              </a:spcBef>
              <a:spcAft>
                <a:spcPts val="0"/>
              </a:spcAft>
              <a:buSzPts val="1800"/>
              <a:buChar char="●"/>
            </a:pPr>
            <a:r>
              <a:rPr lang="en"/>
              <a:t>Double- and triple-check everything</a:t>
            </a:r>
            <a:endParaRPr/>
          </a:p>
          <a:p>
            <a:pPr indent="-342900" lvl="0" marL="457200" rtl="0" algn="l">
              <a:lnSpc>
                <a:spcPct val="200000"/>
              </a:lnSpc>
              <a:spcBef>
                <a:spcPts val="0"/>
              </a:spcBef>
              <a:spcAft>
                <a:spcPts val="0"/>
              </a:spcAft>
              <a:buSzPts val="1800"/>
              <a:buChar char="●"/>
            </a:pPr>
            <a:r>
              <a:rPr lang="en" u="sng">
                <a:solidFill>
                  <a:schemeClr val="hlink"/>
                </a:solidFill>
                <a:hlinkClick r:id="rId3"/>
              </a:rPr>
              <a:t>Google Reverse Image Search</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Check follower counts</a:t>
            </a:r>
            <a:endParaRPr/>
          </a:p>
          <a:p>
            <a:pPr indent="-317500" lvl="1" marL="914400" rtl="0" algn="l">
              <a:spcBef>
                <a:spcPts val="0"/>
              </a:spcBef>
              <a:spcAft>
                <a:spcPts val="0"/>
              </a:spcAft>
              <a:buSzPts val="1400"/>
              <a:buChar char="○"/>
            </a:pPr>
            <a:r>
              <a:rPr lang="en"/>
              <a:t>Very few? That may be a red flag</a:t>
            </a:r>
            <a:endParaRPr/>
          </a:p>
          <a:p>
            <a:pPr indent="0" lvl="0" marL="0" rtl="0" algn="l">
              <a:spcBef>
                <a:spcPts val="1600"/>
              </a:spcBef>
              <a:spcAft>
                <a:spcPts val="0"/>
              </a:spcAft>
              <a:buNone/>
            </a:pPr>
            <a:r>
              <a:t/>
            </a:r>
            <a:endParaRPr sz="1400"/>
          </a:p>
          <a:p>
            <a:pPr indent="-342900" lvl="0" marL="457200" rtl="0" algn="l">
              <a:spcBef>
                <a:spcPts val="1600"/>
              </a:spcBef>
              <a:spcAft>
                <a:spcPts val="0"/>
              </a:spcAft>
              <a:buSzPts val="1800"/>
              <a:buChar char="●"/>
            </a:pPr>
            <a:r>
              <a:rPr lang="en"/>
              <a:t>Check when the account was created</a:t>
            </a:r>
            <a:endParaRPr/>
          </a:p>
          <a:p>
            <a:pPr indent="-317500" lvl="1" marL="914400" rtl="0" algn="l">
              <a:spcBef>
                <a:spcPts val="0"/>
              </a:spcBef>
              <a:spcAft>
                <a:spcPts val="0"/>
              </a:spcAft>
              <a:buSzPts val="1400"/>
              <a:buChar char="○"/>
            </a:pPr>
            <a:r>
              <a:rPr lang="en"/>
              <a:t>Just created today? Maybe a red flag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Who is following the account?</a:t>
            </a:r>
            <a:endParaRPr/>
          </a:p>
          <a:p>
            <a:pPr indent="-317500" lvl="1" marL="914400" rtl="0" algn="l">
              <a:spcBef>
                <a:spcPts val="0"/>
              </a:spcBef>
              <a:spcAft>
                <a:spcPts val="0"/>
              </a:spcAft>
              <a:buSzPts val="1400"/>
              <a:buChar char="○"/>
            </a:pPr>
            <a:r>
              <a:rPr lang="en"/>
              <a:t>Seemingly fake accounts? Then this account is probably fake, too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Verify: </a:t>
            </a:r>
            <a:r>
              <a:rPr lang="en">
                <a:solidFill>
                  <a:schemeClr val="lt2"/>
                </a:solidFill>
              </a:rPr>
              <a:t>Users</a:t>
            </a:r>
            <a:endParaRPr>
              <a:solidFill>
                <a:schemeClr val="lt2"/>
              </a:solidFill>
            </a:endParaRPr>
          </a:p>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Post history</a:t>
            </a:r>
            <a:endParaRPr/>
          </a:p>
          <a:p>
            <a:pPr indent="-317500" lvl="1" marL="914400" rtl="0" algn="l">
              <a:spcBef>
                <a:spcPts val="0"/>
              </a:spcBef>
              <a:spcAft>
                <a:spcPts val="0"/>
              </a:spcAft>
              <a:buSzPts val="1400"/>
              <a:buChar char="○"/>
            </a:pPr>
            <a:r>
              <a:rPr lang="en"/>
              <a:t>What does this user usually post about?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Verify the identity separately from social media</a:t>
            </a:r>
            <a:endParaRPr/>
          </a:p>
          <a:p>
            <a:pPr indent="-317500" lvl="1" marL="914400" rtl="0" algn="l">
              <a:spcBef>
                <a:spcPts val="0"/>
              </a:spcBef>
              <a:spcAft>
                <a:spcPts val="0"/>
              </a:spcAft>
              <a:buSzPts val="1400"/>
              <a:buChar char="○"/>
            </a:pPr>
            <a:r>
              <a:rPr lang="en"/>
              <a:t>Employer’s website? Or even a different social platform?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1: </a:t>
            </a:r>
            <a:endParaRPr b="1"/>
          </a:p>
          <a:p>
            <a:pPr indent="0" lvl="0" marL="0" rtl="0" algn="l">
              <a:spcBef>
                <a:spcPts val="0"/>
              </a:spcBef>
              <a:spcAft>
                <a:spcPts val="0"/>
              </a:spcAft>
              <a:buNone/>
            </a:pPr>
            <a:r>
              <a:rPr lang="en" u="sng">
                <a:solidFill>
                  <a:schemeClr val="hlink"/>
                </a:solidFill>
                <a:hlinkClick r:id="rId3"/>
              </a:rPr>
              <a:t>Find The Fake</a:t>
            </a:r>
            <a:r>
              <a:rPr lang="en" sz="3000"/>
              <a:t> </a:t>
            </a:r>
            <a:r>
              <a:rPr i="1" lang="en" sz="3000">
                <a:solidFill>
                  <a:schemeClr val="lt1"/>
                </a:solidFill>
              </a:rPr>
              <a:t>(5-10 min)</a:t>
            </a:r>
            <a:endParaRPr i="1" sz="3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Who</a:t>
            </a:r>
            <a:endParaRPr/>
          </a:p>
          <a:p>
            <a:pPr indent="-317500" lvl="1" marL="914400" rtl="0" algn="l">
              <a:lnSpc>
                <a:spcPct val="200000"/>
              </a:lnSpc>
              <a:spcBef>
                <a:spcPts val="0"/>
              </a:spcBef>
              <a:spcAft>
                <a:spcPts val="0"/>
              </a:spcAft>
              <a:buSzPts val="1400"/>
              <a:buChar char="○"/>
            </a:pPr>
            <a:r>
              <a:rPr lang="en"/>
              <a:t>Individual? Organization? Leader in the field? How do we know? What else have they done?</a:t>
            </a:r>
            <a:endParaRPr/>
          </a:p>
          <a:p>
            <a:pPr indent="-342900" lvl="0" marL="457200" rtl="0" algn="l">
              <a:spcBef>
                <a:spcPts val="0"/>
              </a:spcBef>
              <a:spcAft>
                <a:spcPts val="0"/>
              </a:spcAft>
              <a:buSzPts val="1800"/>
              <a:buChar char="●"/>
            </a:pPr>
            <a:r>
              <a:rPr lang="en"/>
              <a:t>What</a:t>
            </a:r>
            <a:endParaRPr/>
          </a:p>
          <a:p>
            <a:pPr indent="-317500" lvl="1" marL="914400" rtl="0" algn="l">
              <a:lnSpc>
                <a:spcPct val="200000"/>
              </a:lnSpc>
              <a:spcBef>
                <a:spcPts val="0"/>
              </a:spcBef>
              <a:spcAft>
                <a:spcPts val="0"/>
              </a:spcAft>
              <a:buSzPts val="1400"/>
              <a:buChar char="○"/>
            </a:pPr>
            <a:r>
              <a:rPr lang="en"/>
              <a:t>Content? Structure, grammar, style? Complete and accurate info?</a:t>
            </a:r>
            <a:endParaRPr/>
          </a:p>
          <a:p>
            <a:pPr indent="-342900" lvl="0" marL="457200" rtl="0" algn="l">
              <a:spcBef>
                <a:spcPts val="0"/>
              </a:spcBef>
              <a:spcAft>
                <a:spcPts val="0"/>
              </a:spcAft>
              <a:buSzPts val="1800"/>
              <a:buChar char="●"/>
            </a:pPr>
            <a:r>
              <a:rPr lang="en"/>
              <a:t>Where:</a:t>
            </a:r>
            <a:endParaRPr/>
          </a:p>
          <a:p>
            <a:pPr indent="-317500" lvl="1" marL="914400" rtl="0" algn="l">
              <a:spcBef>
                <a:spcPts val="0"/>
              </a:spcBef>
              <a:spcAft>
                <a:spcPts val="0"/>
              </a:spcAft>
              <a:buSzPts val="1400"/>
              <a:buChar char="○"/>
            </a:pPr>
            <a:r>
              <a:rPr lang="en"/>
              <a:t>Where did the information being shared come from? Can you find it elsewhere?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Verify</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When</a:t>
            </a:r>
            <a:endParaRPr/>
          </a:p>
          <a:p>
            <a:pPr indent="-317500" lvl="1" marL="914400" rtl="0" algn="l">
              <a:lnSpc>
                <a:spcPct val="200000"/>
              </a:lnSpc>
              <a:spcBef>
                <a:spcPts val="0"/>
              </a:spcBef>
              <a:spcAft>
                <a:spcPts val="0"/>
              </a:spcAft>
              <a:buSzPts val="1400"/>
              <a:buChar char="○"/>
            </a:pPr>
            <a:r>
              <a:rPr lang="en"/>
              <a:t>When was the information published? Is it still timely?</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Char char="○"/>
            </a:pPr>
            <a:r>
              <a:rPr lang="en"/>
              <a:t>Motivation. Why was this published?</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Social Listening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SEO</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Search Engine Optimization</a:t>
            </a:r>
            <a:endParaRPr/>
          </a:p>
          <a:p>
            <a:pPr indent="-317500" lvl="1" marL="914400" rtl="0" algn="l">
              <a:spcBef>
                <a:spcPts val="0"/>
              </a:spcBef>
              <a:spcAft>
                <a:spcPts val="0"/>
              </a:spcAft>
              <a:buSzPts val="1400"/>
              <a:buChar char="○"/>
            </a:pPr>
            <a:r>
              <a:rPr lang="en"/>
              <a:t>Anyone who knows what they’re doing on the internet knows to write using keywords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basic understanding of SEO will help in your search for sources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a:t>
            </a:r>
            <a:endParaRPr/>
          </a:p>
        </p:txBody>
      </p:sp>
      <p:sp>
        <p:nvSpPr>
          <p:cNvPr id="184" name="Google Shape;184;p34"/>
          <p:cNvSpPr txBox="1"/>
          <p:nvPr>
            <p:ph idx="1" type="body"/>
          </p:nvPr>
        </p:nvSpPr>
        <p:spPr>
          <a:xfrm>
            <a:off x="311700" y="1152475"/>
            <a:ext cx="8520600" cy="9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Google Trends will help you understand how users search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5" name="Google Shape;185;p34">
            <a:hlinkClick r:id="rId3"/>
          </p:cNvPr>
          <p:cNvPicPr preferRelativeResize="0"/>
          <p:nvPr/>
        </p:nvPicPr>
        <p:blipFill>
          <a:blip r:embed="rId4">
            <a:alphaModFix/>
          </a:blip>
          <a:stretch>
            <a:fillRect/>
          </a:stretch>
        </p:blipFill>
        <p:spPr>
          <a:xfrm>
            <a:off x="1202450" y="2178975"/>
            <a:ext cx="6739097" cy="2725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2:</a:t>
            </a:r>
            <a:br>
              <a:rPr lang="en"/>
            </a:br>
            <a:r>
              <a:rPr lang="en">
                <a:solidFill>
                  <a:schemeClr val="lt1"/>
                </a:solidFill>
              </a:rPr>
              <a:t>Identify a trend</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a trend &amp; tell a story </a:t>
            </a:r>
            <a:r>
              <a:rPr i="1" lang="en" sz="2600">
                <a:solidFill>
                  <a:schemeClr val="accent4"/>
                </a:solidFill>
              </a:rPr>
              <a:t>(15-20 minutes)</a:t>
            </a:r>
            <a:endParaRPr i="1" sz="2600">
              <a:solidFill>
                <a:schemeClr val="accent4"/>
              </a:solidFill>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Use Google Trends to determine what users are searching for right now in relation to your topic</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Take the questions users are asking and turn them into a story idea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Assume you plan to create content and publish it this week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If we know what users are curious about, we can create content (tell a story) that answers their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i="1" lang="en"/>
              <a:t>15-minute break</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your target audience?</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the demographics of social media users to better target the audience you want to reach</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Don’t ignore other platforms, but focus attention where your audience 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0"/>
              <a:t>255,200,373</a:t>
            </a:r>
            <a:endParaRPr sz="11000"/>
          </a:p>
        </p:txBody>
      </p:sp>
      <p:sp>
        <p:nvSpPr>
          <p:cNvPr id="218" name="Google Shape;218;p40"/>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Adult Population Estimate, July 2019</a:t>
            </a:r>
            <a:br>
              <a:rPr lang="en"/>
            </a:br>
            <a:r>
              <a:rPr i="1" lang="en"/>
              <a:t>Source: U.S. Census Bureau</a:t>
            </a:r>
            <a:endParaRPr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the audience?</a:t>
            </a:r>
            <a:endParaRPr/>
          </a:p>
        </p:txBody>
      </p:sp>
      <p:pic>
        <p:nvPicPr>
          <p:cNvPr id="224" name="Google Shape;224;p41"/>
          <p:cNvPicPr preferRelativeResize="0"/>
          <p:nvPr/>
        </p:nvPicPr>
        <p:blipFill>
          <a:blip r:embed="rId3">
            <a:alphaModFix/>
          </a:blip>
          <a:stretch>
            <a:fillRect/>
          </a:stretch>
        </p:blipFill>
        <p:spPr>
          <a:xfrm>
            <a:off x="756863" y="1017725"/>
            <a:ext cx="7630266" cy="3820975"/>
          </a:xfrm>
          <a:prstGeom prst="rect">
            <a:avLst/>
          </a:prstGeom>
          <a:noFill/>
          <a:ln>
            <a:noFill/>
          </a:ln>
        </p:spPr>
      </p:pic>
      <p:sp>
        <p:nvSpPr>
          <p:cNvPr id="225" name="Google Shape;225;p41"/>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Graphic: </a:t>
            </a:r>
            <a:r>
              <a:rPr i="1" lang="en" sz="1200" u="sng">
                <a:solidFill>
                  <a:schemeClr val="hlink"/>
                </a:solidFill>
                <a:latin typeface="Proxima Nova"/>
                <a:ea typeface="Proxima Nova"/>
                <a:cs typeface="Proxima Nova"/>
                <a:sym typeface="Proxima Nova"/>
                <a:hlinkClick r:id="rId4"/>
              </a:rPr>
              <a:t>Pew Research</a:t>
            </a:r>
            <a:endParaRPr i="1" sz="12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monitoring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this term. It means keeping tabs on social for:</a:t>
            </a:r>
            <a:endParaRPr/>
          </a:p>
          <a:p>
            <a:pPr indent="-342900" lvl="0" marL="457200" rtl="0" algn="l">
              <a:lnSpc>
                <a:spcPct val="200000"/>
              </a:lnSpc>
              <a:spcBef>
                <a:spcPts val="1600"/>
              </a:spcBef>
              <a:spcAft>
                <a:spcPts val="0"/>
              </a:spcAft>
              <a:buSzPts val="1800"/>
              <a:buChar char="●"/>
            </a:pPr>
            <a:r>
              <a:rPr lang="en"/>
              <a:t>Mentions (of you, your news organization, a topic you care about)</a:t>
            </a:r>
            <a:endParaRPr/>
          </a:p>
          <a:p>
            <a:pPr indent="-342900" lvl="0" marL="457200" rtl="0" algn="l">
              <a:lnSpc>
                <a:spcPct val="200000"/>
              </a:lnSpc>
              <a:spcBef>
                <a:spcPts val="0"/>
              </a:spcBef>
              <a:spcAft>
                <a:spcPts val="0"/>
              </a:spcAft>
              <a:buSzPts val="1800"/>
              <a:buChar char="●"/>
            </a:pPr>
            <a:r>
              <a:rPr lang="en"/>
              <a:t>Direct messages (from sources, from users, from colleagues)</a:t>
            </a:r>
            <a:endParaRPr/>
          </a:p>
          <a:p>
            <a:pPr indent="-342900" lvl="0" marL="457200" rtl="0" algn="l">
              <a:lnSpc>
                <a:spcPct val="200000"/>
              </a:lnSpc>
              <a:spcBef>
                <a:spcPts val="0"/>
              </a:spcBef>
              <a:spcAft>
                <a:spcPts val="0"/>
              </a:spcAft>
              <a:buSzPts val="1800"/>
              <a:buChar char="●"/>
            </a:pPr>
            <a:r>
              <a:rPr lang="en"/>
              <a:t>Mentions (of competitors, i.e. other news organizations or journalists)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Audience</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69%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79% of 18-29</a:t>
            </a:r>
            <a:endParaRPr/>
          </a:p>
          <a:p>
            <a:pPr indent="-317500" lvl="1" marL="914400" rtl="0" algn="l">
              <a:spcBef>
                <a:spcPts val="0"/>
              </a:spcBef>
              <a:spcAft>
                <a:spcPts val="0"/>
              </a:spcAft>
              <a:buSzPts val="1400"/>
              <a:buChar char="○"/>
            </a:pPr>
            <a:r>
              <a:rPr lang="en"/>
              <a:t>79% of 30-49</a:t>
            </a:r>
            <a:endParaRPr/>
          </a:p>
          <a:p>
            <a:pPr indent="-317500" lvl="1" marL="914400" rtl="0" algn="l">
              <a:spcBef>
                <a:spcPts val="0"/>
              </a:spcBef>
              <a:spcAft>
                <a:spcPts val="0"/>
              </a:spcAft>
              <a:buSzPts val="1400"/>
              <a:buChar char="○"/>
            </a:pPr>
            <a:r>
              <a:rPr lang="en"/>
              <a:t>68% of 50-64</a:t>
            </a:r>
            <a:endParaRPr/>
          </a:p>
          <a:p>
            <a:pPr indent="-317500" lvl="1" marL="914400" rtl="0" algn="l">
              <a:lnSpc>
                <a:spcPct val="200000"/>
              </a:lnSpc>
              <a:spcBef>
                <a:spcPts val="0"/>
              </a:spcBef>
              <a:spcAft>
                <a:spcPts val="0"/>
              </a:spcAft>
              <a:buSzPts val="1400"/>
              <a:buChar char="○"/>
            </a:pPr>
            <a:r>
              <a:rPr lang="en"/>
              <a:t>46% of 65+</a:t>
            </a:r>
            <a:endParaRPr/>
          </a:p>
          <a:p>
            <a:pPr indent="-342900" lvl="0" marL="457200" rtl="0" algn="l">
              <a:lnSpc>
                <a:spcPct val="200000"/>
              </a:lnSpc>
              <a:spcBef>
                <a:spcPts val="0"/>
              </a:spcBef>
              <a:spcAft>
                <a:spcPts val="0"/>
              </a:spcAft>
              <a:buSzPts val="1800"/>
              <a:buChar char="●"/>
            </a:pPr>
            <a:r>
              <a:rPr lang="en"/>
              <a:t>63% of men; 75% of women</a:t>
            </a:r>
            <a:endParaRPr/>
          </a:p>
          <a:p>
            <a:pPr indent="-342900" lvl="0" marL="457200" rtl="0" algn="l">
              <a:spcBef>
                <a:spcPts val="0"/>
              </a:spcBef>
              <a:spcAft>
                <a:spcPts val="0"/>
              </a:spcAft>
              <a:buSzPts val="1800"/>
              <a:buChar char="●"/>
            </a:pPr>
            <a:r>
              <a:rPr lang="en"/>
              <a:t>70% of Whites/Blacks/Hispanics</a:t>
            </a:r>
            <a:endParaRPr/>
          </a:p>
        </p:txBody>
      </p:sp>
      <p:sp>
        <p:nvSpPr>
          <p:cNvPr id="232" name="Google Shape;232;p42"/>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33" name="Google Shape;233;p42"/>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Facebook Search</a:t>
            </a:r>
            <a:endParaRPr/>
          </a:p>
        </p:txBody>
      </p:sp>
      <p:pic>
        <p:nvPicPr>
          <p:cNvPr id="239" name="Google Shape;239;p43" title="Facebook Advanced Search.webm">
            <a:hlinkClick r:id="rId3"/>
          </p:cNvPr>
          <p:cNvPicPr preferRelativeResize="0"/>
          <p:nvPr/>
        </p:nvPicPr>
        <p:blipFill>
          <a:blip r:embed="rId4">
            <a:alphaModFix/>
          </a:blip>
          <a:stretch>
            <a:fillRect/>
          </a:stretch>
        </p:blipFill>
        <p:spPr>
          <a:xfrm>
            <a:off x="1958009" y="1017725"/>
            <a:ext cx="5227991" cy="3921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Audience</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37%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67% of 18-29</a:t>
            </a:r>
            <a:endParaRPr/>
          </a:p>
          <a:p>
            <a:pPr indent="-317500" lvl="1" marL="914400" rtl="0" algn="l">
              <a:spcBef>
                <a:spcPts val="0"/>
              </a:spcBef>
              <a:spcAft>
                <a:spcPts val="0"/>
              </a:spcAft>
              <a:buSzPts val="1400"/>
              <a:buChar char="○"/>
            </a:pPr>
            <a:r>
              <a:rPr lang="en"/>
              <a:t>47% of 30-49</a:t>
            </a:r>
            <a:endParaRPr/>
          </a:p>
          <a:p>
            <a:pPr indent="-317500" lvl="1" marL="914400" rtl="0" algn="l">
              <a:spcBef>
                <a:spcPts val="0"/>
              </a:spcBef>
              <a:spcAft>
                <a:spcPts val="0"/>
              </a:spcAft>
              <a:buSzPts val="1400"/>
              <a:buChar char="○"/>
            </a:pPr>
            <a:r>
              <a:rPr lang="en"/>
              <a:t>23% of 50-64</a:t>
            </a:r>
            <a:endParaRPr/>
          </a:p>
          <a:p>
            <a:pPr indent="-317500" lvl="1" marL="914400" rtl="0" algn="l">
              <a:lnSpc>
                <a:spcPct val="200000"/>
              </a:lnSpc>
              <a:spcBef>
                <a:spcPts val="0"/>
              </a:spcBef>
              <a:spcAft>
                <a:spcPts val="0"/>
              </a:spcAft>
              <a:buSzPts val="1400"/>
              <a:buChar char="○"/>
            </a:pPr>
            <a:r>
              <a:rPr lang="en"/>
              <a:t>8% of 65+</a:t>
            </a:r>
            <a:endParaRPr/>
          </a:p>
          <a:p>
            <a:pPr indent="-342900" lvl="0" marL="457200" rtl="0" algn="l">
              <a:lnSpc>
                <a:spcPct val="200000"/>
              </a:lnSpc>
              <a:spcBef>
                <a:spcPts val="0"/>
              </a:spcBef>
              <a:spcAft>
                <a:spcPts val="0"/>
              </a:spcAft>
              <a:buSzPts val="1800"/>
              <a:buChar char="●"/>
            </a:pPr>
            <a:r>
              <a:rPr lang="en"/>
              <a:t>43% of women; </a:t>
            </a:r>
            <a:r>
              <a:rPr lang="en"/>
              <a:t>31% of men</a:t>
            </a:r>
            <a:endParaRPr/>
          </a:p>
          <a:p>
            <a:pPr indent="-342900" lvl="0" marL="457200" rtl="0" algn="l">
              <a:spcBef>
                <a:spcPts val="0"/>
              </a:spcBef>
              <a:spcAft>
                <a:spcPts val="0"/>
              </a:spcAft>
              <a:buSzPts val="1800"/>
              <a:buChar char="●"/>
            </a:pPr>
            <a:r>
              <a:rPr lang="en"/>
              <a:t> 51% of Hispanics; 40% of Blacks; </a:t>
            </a:r>
            <a:r>
              <a:rPr lang="en"/>
              <a:t>33%</a:t>
            </a:r>
            <a:r>
              <a:rPr lang="en"/>
              <a:t> of whites</a:t>
            </a:r>
            <a:r>
              <a:rPr lang="en"/>
              <a:t>; </a:t>
            </a:r>
            <a:endParaRPr/>
          </a:p>
        </p:txBody>
      </p:sp>
      <p:sp>
        <p:nvSpPr>
          <p:cNvPr id="246" name="Google Shape;246;p44"/>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47" name="Google Shape;247;p44"/>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Instagram</a:t>
            </a:r>
            <a:r>
              <a:rPr lang="en"/>
              <a:t> Search</a:t>
            </a:r>
            <a:endParaRPr/>
          </a:p>
        </p:txBody>
      </p:sp>
      <p:pic>
        <p:nvPicPr>
          <p:cNvPr id="253" name="Google Shape;253;p45" title="instagram-search.MP4">
            <a:hlinkClick r:id="rId3"/>
          </p:cNvPr>
          <p:cNvPicPr preferRelativeResize="0"/>
          <p:nvPr/>
        </p:nvPicPr>
        <p:blipFill>
          <a:blip r:embed="rId4">
            <a:alphaModFix/>
          </a:blip>
          <a:stretch>
            <a:fillRect/>
          </a:stretch>
        </p:blipFill>
        <p:spPr>
          <a:xfrm>
            <a:off x="2021824" y="1017725"/>
            <a:ext cx="5308825" cy="3981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Audience</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22%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38% of 18-29</a:t>
            </a:r>
            <a:endParaRPr/>
          </a:p>
          <a:p>
            <a:pPr indent="-317500" lvl="1" marL="914400" rtl="0" algn="l">
              <a:spcBef>
                <a:spcPts val="0"/>
              </a:spcBef>
              <a:spcAft>
                <a:spcPts val="0"/>
              </a:spcAft>
              <a:buSzPts val="1400"/>
              <a:buChar char="○"/>
            </a:pPr>
            <a:r>
              <a:rPr lang="en"/>
              <a:t>26% of 30-49</a:t>
            </a:r>
            <a:endParaRPr/>
          </a:p>
          <a:p>
            <a:pPr indent="-317500" lvl="1" marL="914400" rtl="0" algn="l">
              <a:spcBef>
                <a:spcPts val="0"/>
              </a:spcBef>
              <a:spcAft>
                <a:spcPts val="0"/>
              </a:spcAft>
              <a:buSzPts val="1400"/>
              <a:buChar char="○"/>
            </a:pPr>
            <a:r>
              <a:rPr lang="en"/>
              <a:t>17% of 50-64</a:t>
            </a:r>
            <a:endParaRPr/>
          </a:p>
          <a:p>
            <a:pPr indent="-317500" lvl="1" marL="914400" rtl="0" algn="l">
              <a:lnSpc>
                <a:spcPct val="200000"/>
              </a:lnSpc>
              <a:spcBef>
                <a:spcPts val="0"/>
              </a:spcBef>
              <a:spcAft>
                <a:spcPts val="0"/>
              </a:spcAft>
              <a:buSzPts val="1400"/>
              <a:buChar char="○"/>
            </a:pPr>
            <a:r>
              <a:rPr lang="en"/>
              <a:t>7% of 65+</a:t>
            </a:r>
            <a:endParaRPr/>
          </a:p>
          <a:p>
            <a:pPr indent="-342900" lvl="0" marL="457200" rtl="0" algn="l">
              <a:lnSpc>
                <a:spcPct val="200000"/>
              </a:lnSpc>
              <a:spcBef>
                <a:spcPts val="0"/>
              </a:spcBef>
              <a:spcAft>
                <a:spcPts val="0"/>
              </a:spcAft>
              <a:buSzPts val="1800"/>
              <a:buChar char="●"/>
            </a:pPr>
            <a:r>
              <a:rPr lang="en"/>
              <a:t>24% of men; </a:t>
            </a:r>
            <a:r>
              <a:rPr lang="en"/>
              <a:t>21% of women</a:t>
            </a:r>
            <a:endParaRPr/>
          </a:p>
          <a:p>
            <a:pPr indent="-342900" lvl="0" marL="457200" rtl="0" algn="l">
              <a:spcBef>
                <a:spcPts val="0"/>
              </a:spcBef>
              <a:spcAft>
                <a:spcPts val="0"/>
              </a:spcAft>
              <a:buSzPts val="1800"/>
              <a:buChar char="●"/>
            </a:pPr>
            <a:r>
              <a:rPr lang="en"/>
              <a:t>25% of Hispanics; 24% of Blacks; </a:t>
            </a:r>
            <a:r>
              <a:rPr lang="en"/>
              <a:t>21% of whites</a:t>
            </a:r>
            <a:endParaRPr/>
          </a:p>
        </p:txBody>
      </p:sp>
      <p:sp>
        <p:nvSpPr>
          <p:cNvPr id="260" name="Google Shape;260;p46"/>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61" name="Google Shape;261;p46"/>
          <p:cNvPicPr preferRelativeResize="0"/>
          <p:nvPr/>
        </p:nvPicPr>
        <p:blipFill>
          <a:blip r:embed="rId4">
            <a:alphaModFix/>
          </a:blip>
          <a:stretch>
            <a:fillRect/>
          </a:stretch>
        </p:blipFill>
        <p:spPr>
          <a:xfrm>
            <a:off x="6988750" y="1152475"/>
            <a:ext cx="1843550" cy="1843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r>
              <a:rPr lang="en"/>
              <a:t> Search</a:t>
            </a:r>
            <a:endParaRPr/>
          </a:p>
        </p:txBody>
      </p:sp>
      <p:pic>
        <p:nvPicPr>
          <p:cNvPr id="267" name="Google Shape;267;p47" title="Twitter Advanced Search.webm">
            <a:hlinkClick r:id="rId3"/>
          </p:cNvPr>
          <p:cNvPicPr preferRelativeResize="0"/>
          <p:nvPr/>
        </p:nvPicPr>
        <p:blipFill>
          <a:blip r:embed="rId4">
            <a:alphaModFix/>
          </a:blip>
          <a:stretch>
            <a:fillRect/>
          </a:stretch>
        </p:blipFill>
        <p:spPr>
          <a:xfrm>
            <a:off x="1968167" y="1017725"/>
            <a:ext cx="5085758" cy="38143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Audience</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200000"/>
              </a:lnSpc>
              <a:spcBef>
                <a:spcPts val="1600"/>
              </a:spcBef>
              <a:spcAft>
                <a:spcPts val="0"/>
              </a:spcAft>
              <a:buSzPts val="1800"/>
              <a:buChar char="●"/>
            </a:pPr>
            <a:r>
              <a:rPr lang="en"/>
              <a:t>11% of U.S. adults use</a:t>
            </a:r>
            <a:endParaRPr/>
          </a:p>
          <a:p>
            <a:pPr indent="-342900" lvl="0" marL="457200" rtl="0" algn="l">
              <a:spcBef>
                <a:spcPts val="0"/>
              </a:spcBef>
              <a:spcAft>
                <a:spcPts val="0"/>
              </a:spcAft>
              <a:buSzPts val="1800"/>
              <a:buChar char="●"/>
            </a:pPr>
            <a:r>
              <a:rPr lang="en"/>
              <a:t>Age</a:t>
            </a:r>
            <a:endParaRPr/>
          </a:p>
          <a:p>
            <a:pPr indent="-317500" lvl="1" marL="914400" rtl="0" algn="l">
              <a:spcBef>
                <a:spcPts val="0"/>
              </a:spcBef>
              <a:spcAft>
                <a:spcPts val="0"/>
              </a:spcAft>
              <a:buSzPts val="1400"/>
              <a:buChar char="○"/>
            </a:pPr>
            <a:r>
              <a:rPr lang="en"/>
              <a:t>22% of 18-29</a:t>
            </a:r>
            <a:endParaRPr/>
          </a:p>
          <a:p>
            <a:pPr indent="-317500" lvl="1" marL="914400" rtl="0" algn="l">
              <a:spcBef>
                <a:spcPts val="0"/>
              </a:spcBef>
              <a:spcAft>
                <a:spcPts val="0"/>
              </a:spcAft>
              <a:buSzPts val="1400"/>
              <a:buChar char="○"/>
            </a:pPr>
            <a:r>
              <a:rPr lang="en"/>
              <a:t>14% of 30-49</a:t>
            </a:r>
            <a:endParaRPr/>
          </a:p>
          <a:p>
            <a:pPr indent="-317500" lvl="1" marL="914400" rtl="0" algn="l">
              <a:spcBef>
                <a:spcPts val="0"/>
              </a:spcBef>
              <a:spcAft>
                <a:spcPts val="0"/>
              </a:spcAft>
              <a:buSzPts val="1400"/>
              <a:buChar char="○"/>
            </a:pPr>
            <a:r>
              <a:rPr lang="en"/>
              <a:t>6% of 50-64</a:t>
            </a:r>
            <a:endParaRPr/>
          </a:p>
          <a:p>
            <a:pPr indent="-317500" lvl="1" marL="914400" rtl="0" algn="l">
              <a:lnSpc>
                <a:spcPct val="200000"/>
              </a:lnSpc>
              <a:spcBef>
                <a:spcPts val="0"/>
              </a:spcBef>
              <a:spcAft>
                <a:spcPts val="0"/>
              </a:spcAft>
              <a:buSzPts val="1400"/>
              <a:buChar char="○"/>
            </a:pPr>
            <a:r>
              <a:rPr lang="en"/>
              <a:t>1% of 65+</a:t>
            </a:r>
            <a:endParaRPr/>
          </a:p>
          <a:p>
            <a:pPr indent="-342900" lvl="0" marL="457200" rtl="0" algn="l">
              <a:lnSpc>
                <a:spcPct val="200000"/>
              </a:lnSpc>
              <a:spcBef>
                <a:spcPts val="0"/>
              </a:spcBef>
              <a:spcAft>
                <a:spcPts val="0"/>
              </a:spcAft>
              <a:buSzPts val="1800"/>
              <a:buChar char="●"/>
            </a:pPr>
            <a:r>
              <a:rPr lang="en"/>
              <a:t>15% of men; 8% of women</a:t>
            </a:r>
            <a:endParaRPr/>
          </a:p>
          <a:p>
            <a:pPr indent="-342900" lvl="0" marL="457200" rtl="0" algn="l">
              <a:spcBef>
                <a:spcPts val="0"/>
              </a:spcBef>
              <a:spcAft>
                <a:spcPts val="0"/>
              </a:spcAft>
              <a:buSzPts val="1800"/>
              <a:buChar char="●"/>
            </a:pPr>
            <a:r>
              <a:rPr lang="en"/>
              <a:t>14% of Hispanics; </a:t>
            </a:r>
            <a:r>
              <a:rPr lang="en"/>
              <a:t>12% of whites; </a:t>
            </a:r>
            <a:r>
              <a:rPr lang="en"/>
              <a:t>4% of Blacks </a:t>
            </a:r>
            <a:endParaRPr/>
          </a:p>
        </p:txBody>
      </p:sp>
      <p:sp>
        <p:nvSpPr>
          <p:cNvPr id="274" name="Google Shape;274;p48"/>
          <p:cNvSpPr txBox="1"/>
          <p:nvPr/>
        </p:nvSpPr>
        <p:spPr>
          <a:xfrm>
            <a:off x="6688800" y="4668400"/>
            <a:ext cx="2143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Proxima Nova"/>
                <a:ea typeface="Proxima Nova"/>
                <a:cs typeface="Proxima Nova"/>
                <a:sym typeface="Proxima Nova"/>
              </a:rPr>
              <a:t>Source</a:t>
            </a:r>
            <a:r>
              <a:rPr i="1" lang="en" sz="1200">
                <a:latin typeface="Proxima Nova"/>
                <a:ea typeface="Proxima Nova"/>
                <a:cs typeface="Proxima Nova"/>
                <a:sym typeface="Proxima Nova"/>
              </a:rPr>
              <a:t>: </a:t>
            </a:r>
            <a:r>
              <a:rPr i="1" lang="en" sz="1200" u="sng">
                <a:solidFill>
                  <a:schemeClr val="hlink"/>
                </a:solidFill>
                <a:latin typeface="Proxima Nova"/>
                <a:ea typeface="Proxima Nova"/>
                <a:cs typeface="Proxima Nova"/>
                <a:sym typeface="Proxima Nova"/>
                <a:hlinkClick r:id="rId3"/>
              </a:rPr>
              <a:t>Pew Research</a:t>
            </a:r>
            <a:endParaRPr i="1" sz="1200">
              <a:latin typeface="Proxima Nova"/>
              <a:ea typeface="Proxima Nova"/>
              <a:cs typeface="Proxima Nova"/>
              <a:sym typeface="Proxima Nova"/>
            </a:endParaRPr>
          </a:p>
        </p:txBody>
      </p:sp>
      <p:pic>
        <p:nvPicPr>
          <p:cNvPr id="275" name="Google Shape;275;p48"/>
          <p:cNvPicPr preferRelativeResize="0"/>
          <p:nvPr/>
        </p:nvPicPr>
        <p:blipFill>
          <a:blip r:embed="rId4">
            <a:alphaModFix/>
          </a:blip>
          <a:stretch>
            <a:fillRect/>
          </a:stretch>
        </p:blipFill>
        <p:spPr>
          <a:xfrm>
            <a:off x="6688988" y="1152463"/>
            <a:ext cx="2143125" cy="2143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Reddit</a:t>
            </a:r>
            <a:r>
              <a:rPr lang="en"/>
              <a:t> Search</a:t>
            </a:r>
            <a:endParaRPr/>
          </a:p>
        </p:txBody>
      </p:sp>
      <p:pic>
        <p:nvPicPr>
          <p:cNvPr id="281" name="Google Shape;281;p49" title="Reddit Search.webm">
            <a:hlinkClick r:id="rId3"/>
          </p:cNvPr>
          <p:cNvPicPr preferRelativeResize="0"/>
          <p:nvPr/>
        </p:nvPicPr>
        <p:blipFill>
          <a:blip r:embed="rId4">
            <a:alphaModFix/>
          </a:blip>
          <a:stretch>
            <a:fillRect/>
          </a:stretch>
        </p:blipFill>
        <p:spPr>
          <a:xfrm>
            <a:off x="1910079" y="1017725"/>
            <a:ext cx="5323834" cy="399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Tips Across Platforms</a:t>
            </a:r>
            <a:endParaRPr/>
          </a:p>
        </p:txBody>
      </p:sp>
      <p:sp>
        <p:nvSpPr>
          <p:cNvPr id="287" name="Google Shape;28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Vary keywords</a:t>
            </a:r>
            <a:endParaRPr/>
          </a:p>
          <a:p>
            <a:pPr indent="-317500" lvl="1" marL="914400" rtl="0" algn="l">
              <a:lnSpc>
                <a:spcPct val="200000"/>
              </a:lnSpc>
              <a:spcBef>
                <a:spcPts val="0"/>
              </a:spcBef>
              <a:spcAft>
                <a:spcPts val="0"/>
              </a:spcAft>
              <a:buSzPts val="1400"/>
              <a:buChar char="○"/>
            </a:pPr>
            <a:r>
              <a:rPr lang="en"/>
              <a:t>Car vs. Truck vs. Van vs. Automobile. Start with most likely candidate, then try the others.</a:t>
            </a:r>
            <a:endParaRPr/>
          </a:p>
          <a:p>
            <a:pPr indent="-317500" lvl="1" marL="914400" rtl="0" algn="l">
              <a:spcBef>
                <a:spcPts val="0"/>
              </a:spcBef>
              <a:spcAft>
                <a:spcPts val="0"/>
              </a:spcAft>
              <a:buSzPts val="1400"/>
              <a:buChar char="○"/>
            </a:pPr>
            <a:r>
              <a:rPr lang="en"/>
              <a:t>Not getting what you want with “evict”? Try “eviction”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Think in terms of both topic and geography</a:t>
            </a:r>
            <a:endParaRPr/>
          </a:p>
          <a:p>
            <a:pPr indent="-317500" lvl="1" marL="914400" rtl="0" algn="l">
              <a:spcBef>
                <a:spcPts val="0"/>
              </a:spcBef>
              <a:spcAft>
                <a:spcPts val="0"/>
              </a:spcAft>
              <a:buSzPts val="1400"/>
              <a:buChar char="○"/>
            </a:pPr>
            <a:r>
              <a:rPr lang="en"/>
              <a:t>Coronavirus, Maryland, Coronavirus Maryland, Coronavirus MD, etc.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personal stories</a:t>
            </a:r>
            <a:endParaRPr/>
          </a:p>
        </p:txBody>
      </p:sp>
      <p:sp>
        <p:nvSpPr>
          <p:cNvPr id="293" name="Google Shape;29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Know your keywords, but also think about how users will relate their experiences. How will they tell their story?</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Add “me,” “I” or “my” to your keyword searches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 is more</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Monitoring allows you to know what’s being said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Listening is the process of determining why and what it means</a:t>
            </a:r>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 3:</a:t>
            </a:r>
            <a:endParaRPr b="1"/>
          </a:p>
          <a:p>
            <a:pPr indent="0" lvl="0" marL="0" rtl="0" algn="l">
              <a:spcBef>
                <a:spcPts val="0"/>
              </a:spcBef>
              <a:spcAft>
                <a:spcPts val="0"/>
              </a:spcAft>
              <a:buNone/>
            </a:pPr>
            <a:r>
              <a:rPr lang="en">
                <a:solidFill>
                  <a:schemeClr val="lt1"/>
                </a:solidFill>
              </a:rPr>
              <a:t>Find Sources</a:t>
            </a:r>
            <a:endParaRPr>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Sources</a:t>
            </a:r>
            <a:endParaRPr/>
          </a:p>
        </p:txBody>
      </p:sp>
      <p:sp>
        <p:nvSpPr>
          <p:cNvPr id="304" name="Google Shape;304;p5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An Expert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local(ish) expert on public health, immunology, coronavirus, etc., to use in your story about the virus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Take at least two steps to verify the account and person is real.</a:t>
            </a:r>
            <a:endParaRPr/>
          </a:p>
          <a:p>
            <a:pPr indent="-317500" lvl="0" marL="457200" rtl="0" algn="l">
              <a:spcBef>
                <a:spcPts val="0"/>
              </a:spcBef>
              <a:spcAft>
                <a:spcPts val="0"/>
              </a:spcAft>
              <a:buSzPts val="1400"/>
              <a:buChar char="-"/>
            </a:pPr>
            <a:r>
              <a:rPr lang="en"/>
              <a:t>Save all of this in a Google Doc and be ready to share</a:t>
            </a:r>
            <a:endParaRPr/>
          </a:p>
        </p:txBody>
      </p:sp>
      <p:sp>
        <p:nvSpPr>
          <p:cNvPr id="305" name="Google Shape;305;p5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Find A Personal Story </a:t>
            </a:r>
            <a:r>
              <a:rPr lang="en" sz="1600">
                <a:solidFill>
                  <a:schemeClr val="accent4"/>
                </a:solidFill>
              </a:rPr>
              <a:t>(15-20 min)</a:t>
            </a:r>
            <a:endParaRPr sz="1600">
              <a:solidFill>
                <a:schemeClr val="accent4"/>
              </a:solidFill>
            </a:endParaRPr>
          </a:p>
          <a:p>
            <a:pPr indent="-317500" lvl="0" marL="457200" rtl="0" algn="l">
              <a:spcBef>
                <a:spcPts val="1600"/>
              </a:spcBef>
              <a:spcAft>
                <a:spcPts val="0"/>
              </a:spcAft>
              <a:buSzPts val="1400"/>
              <a:buChar char="-"/>
            </a:pPr>
            <a:r>
              <a:rPr lang="en"/>
              <a:t>Find a local person you may want to interview about the impact of coronavirus in the area you previously identified. </a:t>
            </a:r>
            <a:endParaRPr/>
          </a:p>
          <a:p>
            <a:pPr indent="-317500" lvl="0" marL="457200" rtl="0" algn="l">
              <a:spcBef>
                <a:spcPts val="0"/>
              </a:spcBef>
              <a:spcAft>
                <a:spcPts val="0"/>
              </a:spcAft>
              <a:buSzPts val="1400"/>
              <a:buChar char="-"/>
            </a:pPr>
            <a:r>
              <a:rPr lang="en"/>
              <a:t>This person should have a story to share and likely needs to live or work in the locality your data sent you toward (Worcester &amp; Somerset counties?)</a:t>
            </a:r>
            <a:endParaRPr/>
          </a:p>
          <a:p>
            <a:pPr indent="-317500" lvl="0" marL="457200" rtl="0" algn="l">
              <a:spcBef>
                <a:spcPts val="0"/>
              </a:spcBef>
              <a:spcAft>
                <a:spcPts val="0"/>
              </a:spcAft>
              <a:buSzPts val="1400"/>
              <a:buChar char="-"/>
            </a:pPr>
            <a:r>
              <a:rPr lang="en"/>
              <a:t>Use native search on Facebook, Instagram, Twitter or Reddit or another tool</a:t>
            </a:r>
            <a:endParaRPr/>
          </a:p>
          <a:p>
            <a:pPr indent="-317500" lvl="0" marL="457200" rtl="0" algn="l">
              <a:spcBef>
                <a:spcPts val="0"/>
              </a:spcBef>
              <a:spcAft>
                <a:spcPts val="0"/>
              </a:spcAft>
              <a:buSzPts val="1400"/>
              <a:buChar char="-"/>
            </a:pPr>
            <a:r>
              <a:rPr lang="en"/>
              <a:t>Save all of this in the same Google Doc and be prepared to share.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Slides:</a:t>
            </a:r>
            <a:r>
              <a:rPr lang="en"/>
              <a:t> </a:t>
            </a:r>
            <a:r>
              <a:rPr i="1" lang="en" sz="3500">
                <a:solidFill>
                  <a:schemeClr val="lt2"/>
                </a:solidFill>
              </a:rPr>
              <a:t>aapyles.github.io/cns/bootcamp/</a:t>
            </a:r>
            <a:endParaRPr i="1" sz="35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listening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Understand sentiment (positive, negative, neutral?)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trends (for you, your profession, or your beat)</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Understand questions the audience is asking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tools can make this easier</a:t>
            </a:r>
            <a:endParaRPr/>
          </a:p>
        </p:txBody>
      </p:sp>
      <p:sp>
        <p:nvSpPr>
          <p:cNvPr id="89" name="Google Shape;89;p18"/>
          <p:cNvSpPr txBox="1"/>
          <p:nvPr>
            <p:ph idx="1" type="body"/>
          </p:nvPr>
        </p:nvSpPr>
        <p:spPr>
          <a:xfrm>
            <a:off x="311700" y="1152475"/>
            <a:ext cx="85206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are subscription based.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152400" y="1806475"/>
            <a:ext cx="2143125" cy="2143125"/>
          </a:xfrm>
          <a:prstGeom prst="rect">
            <a:avLst/>
          </a:prstGeom>
          <a:noFill/>
          <a:ln>
            <a:noFill/>
          </a:ln>
        </p:spPr>
      </p:pic>
      <p:pic>
        <p:nvPicPr>
          <p:cNvPr id="91" name="Google Shape;91;p18"/>
          <p:cNvPicPr preferRelativeResize="0"/>
          <p:nvPr/>
        </p:nvPicPr>
        <p:blipFill>
          <a:blip r:embed="rId4">
            <a:alphaModFix/>
          </a:blip>
          <a:stretch>
            <a:fillRect/>
          </a:stretch>
        </p:blipFill>
        <p:spPr>
          <a:xfrm>
            <a:off x="2447925" y="1806475"/>
            <a:ext cx="2143125" cy="2143125"/>
          </a:xfrm>
          <a:prstGeom prst="rect">
            <a:avLst/>
          </a:prstGeom>
          <a:noFill/>
          <a:ln>
            <a:noFill/>
          </a:ln>
        </p:spPr>
      </p:pic>
      <p:pic>
        <p:nvPicPr>
          <p:cNvPr id="92" name="Google Shape;92;p18"/>
          <p:cNvPicPr preferRelativeResize="0"/>
          <p:nvPr/>
        </p:nvPicPr>
        <p:blipFill>
          <a:blip r:embed="rId5">
            <a:alphaModFix/>
          </a:blip>
          <a:stretch>
            <a:fillRect/>
          </a:stretch>
        </p:blipFill>
        <p:spPr>
          <a:xfrm>
            <a:off x="4743450" y="1806475"/>
            <a:ext cx="2562225" cy="1781175"/>
          </a:xfrm>
          <a:prstGeom prst="rect">
            <a:avLst/>
          </a:prstGeom>
          <a:noFill/>
          <a:ln>
            <a:noFill/>
          </a:ln>
        </p:spPr>
      </p:pic>
      <p:pic>
        <p:nvPicPr>
          <p:cNvPr id="93" name="Google Shape;93;p18"/>
          <p:cNvPicPr preferRelativeResize="0"/>
          <p:nvPr/>
        </p:nvPicPr>
        <p:blipFill>
          <a:blip r:embed="rId6">
            <a:alphaModFix/>
          </a:blip>
          <a:stretch>
            <a:fillRect/>
          </a:stretch>
        </p:blipFill>
        <p:spPr>
          <a:xfrm>
            <a:off x="7458075" y="1876727"/>
            <a:ext cx="1390050" cy="139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search tools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3"/>
              </a:rPr>
              <a:t>Social Searcher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4"/>
              </a:rPr>
              <a:t>Google Custom Searches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a:hlinkClick r:id="rId3"/>
          </p:cNvPr>
          <p:cNvPicPr preferRelativeResize="0"/>
          <p:nvPr/>
        </p:nvPicPr>
        <p:blipFill>
          <a:blip r:embed="rId4">
            <a:alphaModFix/>
          </a:blip>
          <a:stretch>
            <a:fillRect/>
          </a:stretch>
        </p:blipFill>
        <p:spPr>
          <a:xfrm>
            <a:off x="152400" y="620000"/>
            <a:ext cx="8839199" cy="3811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