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T Sans Narrow"/>
      <p:regular r:id="rId16"/>
      <p:bold r:id="rId17"/>
    </p:embeddedFont>
    <p:embeddedFont>
      <p:font typeface="Lat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A46A5AA-A5BF-4272-B929-E330A3E50F72}">
  <a:tblStyle styleId="{6A46A5AA-A5BF-4272-B929-E330A3E50F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OpenSans-regular.fntdata"/><Relationship Id="rId21" Type="http://schemas.openxmlformats.org/officeDocument/2006/relationships/font" Target="fonts/Lat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TSansNarrow-bold.fntdata"/><Relationship Id="rId16" Type="http://schemas.openxmlformats.org/officeDocument/2006/relationships/font" Target="fonts/PTSansNarrow-regular.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2a004f7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2a004f7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2a004f7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2a004f7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82a004f7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2a004f7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2a004f74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2a004f74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82a004f7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82a004f7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2a004f74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2a004f7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82a004f74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82a004f74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82a004f74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82a004f74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2618250" y="1645625"/>
            <a:ext cx="4273500" cy="15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Better Donation and Disease Forecasting with Feature E</a:t>
            </a:r>
            <a:r>
              <a:rPr lang="en" sz="3000"/>
              <a:t>ngineering</a:t>
            </a:r>
            <a:endParaRPr sz="3000"/>
          </a:p>
        </p:txBody>
      </p:sp>
      <p:sp>
        <p:nvSpPr>
          <p:cNvPr id="67" name="Google Shape;67;p13"/>
          <p:cNvSpPr txBox="1"/>
          <p:nvPr/>
        </p:nvSpPr>
        <p:spPr>
          <a:xfrm>
            <a:off x="997350" y="4266825"/>
            <a:ext cx="7149300" cy="60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Open Sans"/>
                <a:ea typeface="Open Sans"/>
                <a:cs typeface="Open Sans"/>
                <a:sym typeface="Open Sans"/>
              </a:rPr>
              <a:t>Team Flash</a:t>
            </a:r>
            <a:endParaRPr sz="30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Blood Pressure F</a:t>
            </a:r>
            <a:r>
              <a:rPr lang="en"/>
              <a:t>eature Engineering</a:t>
            </a:r>
            <a:endParaRPr/>
          </a:p>
        </p:txBody>
      </p:sp>
      <p:sp>
        <p:nvSpPr>
          <p:cNvPr id="73" name="Google Shape;73;p14"/>
          <p:cNvSpPr txBox="1"/>
          <p:nvPr>
            <p:ph idx="1" type="body"/>
          </p:nvPr>
        </p:nvSpPr>
        <p:spPr>
          <a:xfrm>
            <a:off x="569125" y="1196388"/>
            <a:ext cx="2445300" cy="275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Given the Donor’s Blood Pressure we have a made new columns to classify their blood pressure category and have seperated their systolic(upper) and diastolic(lower) numbers.</a:t>
            </a:r>
            <a:endParaRPr/>
          </a:p>
        </p:txBody>
      </p:sp>
      <p:pic>
        <p:nvPicPr>
          <p:cNvPr id="74" name="Google Shape;74;p14"/>
          <p:cNvPicPr preferRelativeResize="0"/>
          <p:nvPr/>
        </p:nvPicPr>
        <p:blipFill>
          <a:blip r:embed="rId3">
            <a:alphaModFix/>
          </a:blip>
          <a:stretch>
            <a:fillRect/>
          </a:stretch>
        </p:blipFill>
        <p:spPr>
          <a:xfrm>
            <a:off x="3684375" y="1307850"/>
            <a:ext cx="5317099" cy="2750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t>
            </a:r>
            <a:r>
              <a:rPr lang="en"/>
              <a:t>Blood Pressure Feature Engineering</a:t>
            </a:r>
            <a:r>
              <a:rPr lang="en"/>
              <a:t> </a:t>
            </a:r>
            <a:endParaRPr/>
          </a:p>
        </p:txBody>
      </p:sp>
      <p:graphicFrame>
        <p:nvGraphicFramePr>
          <p:cNvPr id="80" name="Google Shape;80;p15"/>
          <p:cNvGraphicFramePr/>
          <p:nvPr/>
        </p:nvGraphicFramePr>
        <p:xfrm>
          <a:off x="105050" y="2392450"/>
          <a:ext cx="3000000" cy="3000000"/>
        </p:xfrm>
        <a:graphic>
          <a:graphicData uri="http://schemas.openxmlformats.org/drawingml/2006/table">
            <a:tbl>
              <a:tblPr>
                <a:noFill/>
                <a:tableStyleId>{6A46A5AA-A5BF-4272-B929-E330A3E50F72}</a:tableStyleId>
              </a:tblPr>
              <a:tblGrid>
                <a:gridCol w="1183550"/>
                <a:gridCol w="967675"/>
                <a:gridCol w="1099825"/>
                <a:gridCol w="829375"/>
                <a:gridCol w="986275"/>
                <a:gridCol w="1328800"/>
                <a:gridCol w="1260650"/>
                <a:gridCol w="1277750"/>
              </a:tblGrid>
              <a:tr h="381000">
                <a:tc>
                  <a:txBody>
                    <a:bodyPr>
                      <a:noAutofit/>
                    </a:bodyPr>
                    <a:lstStyle/>
                    <a:p>
                      <a:pPr indent="0" lvl="0" marL="0" rtl="0" algn="l">
                        <a:spcBef>
                          <a:spcPts val="0"/>
                        </a:spcBef>
                        <a:spcAft>
                          <a:spcPts val="0"/>
                        </a:spcAft>
                        <a:buNone/>
                      </a:pPr>
                      <a:r>
                        <a:rPr lang="en"/>
                        <a:t>DonorBP</a:t>
                      </a:r>
                      <a:endParaRPr/>
                    </a:p>
                  </a:txBody>
                  <a:tcPr marT="91425" marB="91425" marR="91425" marL="91425"/>
                </a:tc>
                <a:tc>
                  <a:txBody>
                    <a:bodyPr>
                      <a:noAutofit/>
                    </a:bodyPr>
                    <a:lstStyle/>
                    <a:p>
                      <a:pPr indent="0" lvl="0" marL="0" rtl="0" algn="l">
                        <a:spcBef>
                          <a:spcPts val="0"/>
                        </a:spcBef>
                        <a:spcAft>
                          <a:spcPts val="0"/>
                        </a:spcAft>
                        <a:buNone/>
                      </a:pPr>
                      <a:r>
                        <a:rPr lang="en"/>
                        <a:t>Systolic</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 sz="1300">
                          <a:latin typeface="Lato"/>
                          <a:ea typeface="Lato"/>
                          <a:cs typeface="Lato"/>
                          <a:sym typeface="Lato"/>
                        </a:rPr>
                        <a:t>Diastolic</a:t>
                      </a:r>
                      <a:endParaRPr/>
                    </a:p>
                  </a:txBody>
                  <a:tcPr marT="91425" marB="91425" marR="91425" marL="91425"/>
                </a:tc>
                <a:tc>
                  <a:txBody>
                    <a:bodyPr>
                      <a:noAutofit/>
                    </a:bodyPr>
                    <a:lstStyle/>
                    <a:p>
                      <a:pPr indent="0" lvl="0" marL="0" rtl="0" algn="l">
                        <a:spcBef>
                          <a:spcPts val="0"/>
                        </a:spcBef>
                        <a:spcAft>
                          <a:spcPts val="0"/>
                        </a:spcAft>
                        <a:buNone/>
                      </a:pPr>
                      <a:r>
                        <a:rPr lang="en"/>
                        <a:t>Normal</a:t>
                      </a:r>
                      <a:endParaRPr/>
                    </a:p>
                  </a:txBody>
                  <a:tcPr marT="91425" marB="91425" marR="91425" marL="91425"/>
                </a:tc>
                <a:tc>
                  <a:txBody>
                    <a:bodyPr>
                      <a:noAutofit/>
                    </a:bodyPr>
                    <a:lstStyle/>
                    <a:p>
                      <a:pPr indent="0" lvl="0" marL="0" rtl="0" algn="l">
                        <a:spcBef>
                          <a:spcPts val="0"/>
                        </a:spcBef>
                        <a:spcAft>
                          <a:spcPts val="0"/>
                        </a:spcAft>
                        <a:buNone/>
                      </a:pPr>
                      <a:r>
                        <a:rPr lang="en"/>
                        <a:t>Elevated</a:t>
                      </a:r>
                      <a:endParaRPr/>
                    </a:p>
                  </a:txBody>
                  <a:tcPr marT="91425" marB="91425" marR="91425" marL="91425"/>
                </a:tc>
                <a:tc>
                  <a:txBody>
                    <a:bodyPr>
                      <a:noAutofit/>
                    </a:bodyPr>
                    <a:lstStyle/>
                    <a:p>
                      <a:pPr indent="0" lvl="0" marL="0" rtl="0" algn="l">
                        <a:spcBef>
                          <a:spcPts val="0"/>
                        </a:spcBef>
                        <a:spcAft>
                          <a:spcPts val="0"/>
                        </a:spcAft>
                        <a:buNone/>
                      </a:pPr>
                      <a:r>
                        <a:rPr lang="en"/>
                        <a:t>High Stage 1</a:t>
                      </a:r>
                      <a:endParaRPr/>
                    </a:p>
                  </a:txBody>
                  <a:tcPr marT="91425" marB="91425" marR="91425" marL="91425"/>
                </a:tc>
                <a:tc>
                  <a:txBody>
                    <a:bodyPr>
                      <a:noAutofit/>
                    </a:bodyPr>
                    <a:lstStyle/>
                    <a:p>
                      <a:pPr indent="0" lvl="0" marL="0" rtl="0" algn="l">
                        <a:spcBef>
                          <a:spcPts val="0"/>
                        </a:spcBef>
                        <a:spcAft>
                          <a:spcPts val="0"/>
                        </a:spcAft>
                        <a:buNone/>
                      </a:pPr>
                      <a:r>
                        <a:rPr lang="en"/>
                        <a:t>High Stage 2</a:t>
                      </a:r>
                      <a:endParaRPr/>
                    </a:p>
                  </a:txBody>
                  <a:tcPr marT="91425" marB="91425" marR="91425" marL="91425"/>
                </a:tc>
                <a:tc>
                  <a:txBody>
                    <a:bodyPr>
                      <a:noAutofit/>
                    </a:bodyPr>
                    <a:lstStyle/>
                    <a:p>
                      <a:pPr indent="0" lvl="0" marL="0" rtl="0" algn="l">
                        <a:spcBef>
                          <a:spcPts val="0"/>
                        </a:spcBef>
                        <a:spcAft>
                          <a:spcPts val="0"/>
                        </a:spcAft>
                        <a:buNone/>
                      </a:pPr>
                      <a:r>
                        <a:rPr lang="en"/>
                        <a:t>High Stage 3</a:t>
                      </a:r>
                      <a:endParaRPr/>
                    </a:p>
                  </a:txBody>
                  <a:tcPr marT="91425" marB="91425" marR="91425" marL="91425"/>
                </a:tc>
              </a:tr>
              <a:tr h="381000">
                <a:tc>
                  <a:txBody>
                    <a:bodyPr>
                      <a:noAutofit/>
                    </a:bodyPr>
                    <a:lstStyle/>
                    <a:p>
                      <a:pPr indent="0" lvl="0" marL="0" rtl="0" algn="l">
                        <a:spcBef>
                          <a:spcPts val="0"/>
                        </a:spcBef>
                        <a:spcAft>
                          <a:spcPts val="0"/>
                        </a:spcAft>
                        <a:buNone/>
                      </a:pPr>
                      <a:r>
                        <a:rPr lang="en"/>
                        <a:t>120/80</a:t>
                      </a:r>
                      <a:endParaRPr/>
                    </a:p>
                  </a:txBody>
                  <a:tcPr marT="91425" marB="91425" marR="91425" marL="91425"/>
                </a:tc>
                <a:tc>
                  <a:txBody>
                    <a:bodyPr>
                      <a:noAutofit/>
                    </a:bodyPr>
                    <a:lstStyle/>
                    <a:p>
                      <a:pPr indent="0" lvl="0" marL="0" rtl="0" algn="l">
                        <a:spcBef>
                          <a:spcPts val="0"/>
                        </a:spcBef>
                        <a:spcAft>
                          <a:spcPts val="0"/>
                        </a:spcAft>
                        <a:buNone/>
                      </a:pPr>
                      <a:r>
                        <a:rPr lang="en"/>
                        <a:t>120</a:t>
                      </a:r>
                      <a:endParaRPr/>
                    </a:p>
                  </a:txBody>
                  <a:tcPr marT="91425" marB="91425" marR="91425" marL="91425"/>
                </a:tc>
                <a:tc>
                  <a:txBody>
                    <a:bodyPr>
                      <a:noAutofit/>
                    </a:bodyPr>
                    <a:lstStyle/>
                    <a:p>
                      <a:pPr indent="0" lvl="0" marL="0" rtl="0" algn="l">
                        <a:spcBef>
                          <a:spcPts val="0"/>
                        </a:spcBef>
                        <a:spcAft>
                          <a:spcPts val="0"/>
                        </a:spcAft>
                        <a:buNone/>
                      </a:pPr>
                      <a:r>
                        <a:rPr lang="en"/>
                        <a:t>80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r h="381000">
                <a:tc>
                  <a:txBody>
                    <a:bodyPr>
                      <a:noAutofit/>
                    </a:bodyPr>
                    <a:lstStyle/>
                    <a:p>
                      <a:pPr indent="0" lvl="0" marL="0" rtl="0" algn="l">
                        <a:spcBef>
                          <a:spcPts val="0"/>
                        </a:spcBef>
                        <a:spcAft>
                          <a:spcPts val="0"/>
                        </a:spcAft>
                        <a:buNone/>
                      </a:pPr>
                      <a:r>
                        <a:rPr lang="en"/>
                        <a:t>130/91</a:t>
                      </a:r>
                      <a:endParaRPr/>
                    </a:p>
                  </a:txBody>
                  <a:tcPr marT="91425" marB="91425" marR="91425" marL="91425"/>
                </a:tc>
                <a:tc>
                  <a:txBody>
                    <a:bodyPr>
                      <a:noAutofit/>
                    </a:bodyPr>
                    <a:lstStyle/>
                    <a:p>
                      <a:pPr indent="0" lvl="0" marL="0" rtl="0" algn="l">
                        <a:spcBef>
                          <a:spcPts val="0"/>
                        </a:spcBef>
                        <a:spcAft>
                          <a:spcPts val="0"/>
                        </a:spcAft>
                        <a:buNone/>
                      </a:pPr>
                      <a:r>
                        <a:rPr lang="en"/>
                        <a:t>120</a:t>
                      </a:r>
                      <a:endParaRPr/>
                    </a:p>
                  </a:txBody>
                  <a:tcPr marT="91425" marB="91425" marR="91425" marL="91425"/>
                </a:tc>
                <a:tc>
                  <a:txBody>
                    <a:bodyPr>
                      <a:noAutofit/>
                    </a:bodyPr>
                    <a:lstStyle/>
                    <a:p>
                      <a:pPr indent="0" lvl="0" marL="0" rtl="0" algn="l">
                        <a:spcBef>
                          <a:spcPts val="0"/>
                        </a:spcBef>
                        <a:spcAft>
                          <a:spcPts val="0"/>
                        </a:spcAft>
                        <a:buNone/>
                      </a:pPr>
                      <a:r>
                        <a:rPr lang="en"/>
                        <a:t>91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890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E</a:t>
            </a:r>
            <a:r>
              <a:rPr lang="en" sz="3000"/>
              <a:t>ffect</a:t>
            </a:r>
            <a:r>
              <a:rPr lang="en" sz="3000"/>
              <a:t> of S</a:t>
            </a:r>
            <a:r>
              <a:rPr lang="en" sz="3000"/>
              <a:t>easonal</a:t>
            </a:r>
            <a:r>
              <a:rPr lang="en" sz="3000"/>
              <a:t> and Cultural Change over Time</a:t>
            </a:r>
            <a:endParaRPr sz="3000"/>
          </a:p>
        </p:txBody>
      </p:sp>
      <p:sp>
        <p:nvSpPr>
          <p:cNvPr id="86" name="Google Shape;86;p16"/>
          <p:cNvSpPr txBox="1"/>
          <p:nvPr/>
        </p:nvSpPr>
        <p:spPr>
          <a:xfrm>
            <a:off x="1764900" y="3944475"/>
            <a:ext cx="5614200" cy="11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As we can see, over time there are certain peaks and troughs that look cyclical</a:t>
            </a:r>
            <a:endParaRPr>
              <a:latin typeface="Open Sans"/>
              <a:ea typeface="Open Sans"/>
              <a:cs typeface="Open Sans"/>
              <a:sym typeface="Open Sans"/>
            </a:endParaRPr>
          </a:p>
        </p:txBody>
      </p:sp>
      <p:pic>
        <p:nvPicPr>
          <p:cNvPr id="87" name="Google Shape;87;p16"/>
          <p:cNvPicPr preferRelativeResize="0"/>
          <p:nvPr/>
        </p:nvPicPr>
        <p:blipFill>
          <a:blip r:embed="rId3">
            <a:alphaModFix/>
          </a:blip>
          <a:stretch>
            <a:fillRect/>
          </a:stretch>
        </p:blipFill>
        <p:spPr>
          <a:xfrm>
            <a:off x="1292038" y="1096400"/>
            <a:ext cx="6559925" cy="279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Seasonal</a:t>
            </a:r>
            <a:endParaRPr/>
          </a:p>
        </p:txBody>
      </p:sp>
      <p:pic>
        <p:nvPicPr>
          <p:cNvPr id="93" name="Google Shape;93;p17"/>
          <p:cNvPicPr preferRelativeResize="0"/>
          <p:nvPr/>
        </p:nvPicPr>
        <p:blipFill>
          <a:blip r:embed="rId3">
            <a:alphaModFix/>
          </a:blip>
          <a:stretch>
            <a:fillRect/>
          </a:stretch>
        </p:blipFill>
        <p:spPr>
          <a:xfrm>
            <a:off x="135200" y="1755600"/>
            <a:ext cx="2756865" cy="2230424"/>
          </a:xfrm>
          <a:prstGeom prst="rect">
            <a:avLst/>
          </a:prstGeom>
          <a:noFill/>
          <a:ln>
            <a:noFill/>
          </a:ln>
        </p:spPr>
      </p:pic>
      <p:pic>
        <p:nvPicPr>
          <p:cNvPr id="94" name="Google Shape;94;p17"/>
          <p:cNvPicPr preferRelativeResize="0"/>
          <p:nvPr/>
        </p:nvPicPr>
        <p:blipFill>
          <a:blip r:embed="rId4">
            <a:alphaModFix/>
          </a:blip>
          <a:stretch>
            <a:fillRect/>
          </a:stretch>
        </p:blipFill>
        <p:spPr>
          <a:xfrm>
            <a:off x="3174613" y="1802462"/>
            <a:ext cx="2843437" cy="2230424"/>
          </a:xfrm>
          <a:prstGeom prst="rect">
            <a:avLst/>
          </a:prstGeom>
          <a:noFill/>
          <a:ln>
            <a:noFill/>
          </a:ln>
        </p:spPr>
      </p:pic>
      <p:pic>
        <p:nvPicPr>
          <p:cNvPr id="95" name="Google Shape;95;p17"/>
          <p:cNvPicPr preferRelativeResize="0"/>
          <p:nvPr/>
        </p:nvPicPr>
        <p:blipFill>
          <a:blip r:embed="rId5">
            <a:alphaModFix/>
          </a:blip>
          <a:stretch>
            <a:fillRect/>
          </a:stretch>
        </p:blipFill>
        <p:spPr>
          <a:xfrm>
            <a:off x="6300574" y="1753945"/>
            <a:ext cx="2843424" cy="22320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Cultural Holidays (Ramadan/Ramzan)</a:t>
            </a:r>
            <a:endParaRPr/>
          </a:p>
        </p:txBody>
      </p:sp>
      <p:sp>
        <p:nvSpPr>
          <p:cNvPr id="101" name="Google Shape;101;p18"/>
          <p:cNvSpPr txBox="1"/>
          <p:nvPr>
            <p:ph idx="1" type="body"/>
          </p:nvPr>
        </p:nvSpPr>
        <p:spPr>
          <a:xfrm>
            <a:off x="5289175" y="1152425"/>
            <a:ext cx="35430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Because of the harsh weather conditions and the importance of Ramadan in Pakistan we can assume people will be donating less during the holy month to maintain their own health first. We calculate this using recorded dates of Ramadan and we can calculate future ones.</a:t>
            </a:r>
            <a:endParaRPr/>
          </a:p>
        </p:txBody>
      </p:sp>
      <p:pic>
        <p:nvPicPr>
          <p:cNvPr id="102" name="Google Shape;102;p18"/>
          <p:cNvPicPr preferRelativeResize="0"/>
          <p:nvPr/>
        </p:nvPicPr>
        <p:blipFill rotWithShape="1">
          <a:blip r:embed="rId3">
            <a:alphaModFix/>
          </a:blip>
          <a:srcRect b="0" l="0" r="49413" t="0"/>
          <a:stretch/>
        </p:blipFill>
        <p:spPr>
          <a:xfrm>
            <a:off x="719000" y="1228625"/>
            <a:ext cx="3853008" cy="3264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Age</a:t>
            </a:r>
            <a:endParaRPr/>
          </a:p>
        </p:txBody>
      </p:sp>
      <p:sp>
        <p:nvSpPr>
          <p:cNvPr id="108" name="Google Shape;108;p19"/>
          <p:cNvSpPr txBox="1"/>
          <p:nvPr>
            <p:ph idx="1" type="body"/>
          </p:nvPr>
        </p:nvSpPr>
        <p:spPr>
          <a:xfrm>
            <a:off x="4482350" y="1232650"/>
            <a:ext cx="4350000" cy="333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Age can be used as a </a:t>
            </a:r>
            <a:r>
              <a:rPr lang="en"/>
              <a:t>reliable</a:t>
            </a:r>
            <a:r>
              <a:rPr lang="en"/>
              <a:t> feature as probabilistic tool for predicting blood diseases. This comes with the assumption that people of different age group </a:t>
            </a:r>
            <a:r>
              <a:rPr lang="en"/>
              <a:t>participate</a:t>
            </a:r>
            <a:r>
              <a:rPr lang="en"/>
              <a:t> in different activities, live different </a:t>
            </a:r>
            <a:r>
              <a:rPr lang="en"/>
              <a:t>lifestyles</a:t>
            </a:r>
            <a:r>
              <a:rPr lang="en"/>
              <a:t>, take different medications which can lead to blood diseases.</a:t>
            </a:r>
            <a:endParaRPr/>
          </a:p>
        </p:txBody>
      </p:sp>
      <p:pic>
        <p:nvPicPr>
          <p:cNvPr id="109" name="Google Shape;109;p19"/>
          <p:cNvPicPr preferRelativeResize="0"/>
          <p:nvPr/>
        </p:nvPicPr>
        <p:blipFill>
          <a:blip r:embed="rId3">
            <a:alphaModFix/>
          </a:blip>
          <a:stretch>
            <a:fillRect/>
          </a:stretch>
        </p:blipFill>
        <p:spPr>
          <a:xfrm>
            <a:off x="152400" y="1304825"/>
            <a:ext cx="4177550" cy="33811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Analysis Based off Location</a:t>
            </a:r>
            <a:endParaRPr/>
          </a:p>
        </p:txBody>
      </p:sp>
      <p:sp>
        <p:nvSpPr>
          <p:cNvPr id="115" name="Google Shape;115;p20"/>
          <p:cNvSpPr txBox="1"/>
          <p:nvPr>
            <p:ph idx="1" type="body"/>
          </p:nvPr>
        </p:nvSpPr>
        <p:spPr>
          <a:xfrm>
            <a:off x="6315225" y="1266325"/>
            <a:ext cx="2517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Location is a great tools for disease prediction because it gives insight of the </a:t>
            </a:r>
            <a:r>
              <a:rPr lang="en"/>
              <a:t>social</a:t>
            </a:r>
            <a:r>
              <a:rPr lang="en"/>
              <a:t> groups of </a:t>
            </a:r>
            <a:r>
              <a:rPr lang="en"/>
              <a:t>transmittable</a:t>
            </a:r>
            <a:r>
              <a:rPr lang="en"/>
              <a:t> diseases.</a:t>
            </a:r>
            <a:endParaRPr/>
          </a:p>
        </p:txBody>
      </p:sp>
      <p:pic>
        <p:nvPicPr>
          <p:cNvPr id="116" name="Google Shape;116;p20"/>
          <p:cNvPicPr preferRelativeResize="0"/>
          <p:nvPr/>
        </p:nvPicPr>
        <p:blipFill>
          <a:blip r:embed="rId3">
            <a:alphaModFix/>
          </a:blip>
          <a:stretch>
            <a:fillRect/>
          </a:stretch>
        </p:blipFill>
        <p:spPr>
          <a:xfrm>
            <a:off x="1470575" y="1266325"/>
            <a:ext cx="3302700" cy="330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Analysis Based off Gender</a:t>
            </a:r>
            <a:endParaRPr/>
          </a:p>
        </p:txBody>
      </p:sp>
      <p:sp>
        <p:nvSpPr>
          <p:cNvPr id="122" name="Google Shape;122;p21"/>
          <p:cNvSpPr txBox="1"/>
          <p:nvPr>
            <p:ph idx="1" type="body"/>
          </p:nvPr>
        </p:nvSpPr>
        <p:spPr>
          <a:xfrm>
            <a:off x="5824125" y="1266325"/>
            <a:ext cx="3008100" cy="33027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sz="1400"/>
              <a:t>Different Genders are subject to different diseases as some diseases show gender bias(Ex. Lupus for women, diabetes for men). Men and Women might also be taking different medication based on gender. Most </a:t>
            </a:r>
            <a:r>
              <a:rPr lang="en" sz="1400"/>
              <a:t>importantly</a:t>
            </a:r>
            <a:r>
              <a:rPr lang="en" sz="1400"/>
              <a:t> women are </a:t>
            </a:r>
            <a:r>
              <a:rPr lang="en" sz="1400"/>
              <a:t>capable</a:t>
            </a:r>
            <a:r>
              <a:rPr lang="en" sz="1400"/>
              <a:t> of becoming </a:t>
            </a:r>
            <a:r>
              <a:rPr lang="en" sz="1400"/>
              <a:t>pregnant which completely stops them from donating blood.</a:t>
            </a:r>
            <a:r>
              <a:rPr lang="en" sz="1400"/>
              <a:t> </a:t>
            </a:r>
            <a:endParaRPr sz="1400"/>
          </a:p>
        </p:txBody>
      </p:sp>
      <p:pic>
        <p:nvPicPr>
          <p:cNvPr id="123" name="Google Shape;123;p21"/>
          <p:cNvPicPr preferRelativeResize="0"/>
          <p:nvPr/>
        </p:nvPicPr>
        <p:blipFill>
          <a:blip r:embed="rId3">
            <a:alphaModFix/>
          </a:blip>
          <a:stretch>
            <a:fillRect/>
          </a:stretch>
        </p:blipFill>
        <p:spPr>
          <a:xfrm>
            <a:off x="152400" y="1304825"/>
            <a:ext cx="5519325" cy="31046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