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35CE-864D-C4F2-1851-99B1B29C80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F8D622-0A78-0B31-96DD-9E75A4EC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040E9A-20F4-928A-BA6A-E663A8CEDC0F}"/>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5" name="Footer Placeholder 4">
            <a:extLst>
              <a:ext uri="{FF2B5EF4-FFF2-40B4-BE49-F238E27FC236}">
                <a16:creationId xmlns:a16="http://schemas.microsoft.com/office/drawing/2014/main" id="{90A2CDEE-3EC2-60A0-2525-34AE4A20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A9403-D156-2591-E973-C5F453A862C9}"/>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212300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2931-1E57-33BF-0B09-EE14465584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EEB12-ABE0-BF29-2E16-E9BE34CDAB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FF2CF-113B-5BD3-644E-D5B13A00D9D8}"/>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5" name="Footer Placeholder 4">
            <a:extLst>
              <a:ext uri="{FF2B5EF4-FFF2-40B4-BE49-F238E27FC236}">
                <a16:creationId xmlns:a16="http://schemas.microsoft.com/office/drawing/2014/main" id="{E87F91DF-9A78-4F60-04CA-702BC1266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E126A-3BB5-65A2-EB62-1B0FCA5B9AB4}"/>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162062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8E1B1-70B1-CBBF-4C9B-DADFF7295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50EC13-F51F-380B-9D54-5E4783523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89345-1568-F83A-7F28-BDBC8956719C}"/>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5" name="Footer Placeholder 4">
            <a:extLst>
              <a:ext uri="{FF2B5EF4-FFF2-40B4-BE49-F238E27FC236}">
                <a16:creationId xmlns:a16="http://schemas.microsoft.com/office/drawing/2014/main" id="{15A72BA2-C832-FF79-81CD-B6024924A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FE3D9-51F2-1B0D-1117-98B820ADDC28}"/>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4257811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5EB7-0C3E-1A1B-1D84-718D5DF29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44544-41CF-5E5E-6212-540ED382F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0D5B3-283B-898C-C056-884776CF3AC6}"/>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5" name="Footer Placeholder 4">
            <a:extLst>
              <a:ext uri="{FF2B5EF4-FFF2-40B4-BE49-F238E27FC236}">
                <a16:creationId xmlns:a16="http://schemas.microsoft.com/office/drawing/2014/main" id="{5A5B34E0-8E59-0C1B-FCCA-E2EF16D54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35F67-4FC0-07E8-61B0-B2F21C69C5ED}"/>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16409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D736-1A32-1E72-DFF0-31E74A322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4CFD5-285B-525E-DD80-C1BE1EE70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1F902-3E48-4AEC-5316-5B550DEA784A}"/>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5" name="Footer Placeholder 4">
            <a:extLst>
              <a:ext uri="{FF2B5EF4-FFF2-40B4-BE49-F238E27FC236}">
                <a16:creationId xmlns:a16="http://schemas.microsoft.com/office/drawing/2014/main" id="{E9261733-7C34-21F8-CD32-2CC0B1C1A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08455-957F-BDCA-49C8-2CB581E570BA}"/>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255368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EB74-92D8-769D-1E45-8CA77B413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A3233-B4AD-689B-10F3-9EE596EA5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B6C1F-5BFD-8D25-D9B6-CB439DEB7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FA3B0-13DC-246F-4A4C-21648283B5A3}"/>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6" name="Footer Placeholder 5">
            <a:extLst>
              <a:ext uri="{FF2B5EF4-FFF2-40B4-BE49-F238E27FC236}">
                <a16:creationId xmlns:a16="http://schemas.microsoft.com/office/drawing/2014/main" id="{1779A380-BB61-7181-2E96-F31C23D36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6AFBD-60EF-54D2-2DD5-A2FE68C1602E}"/>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205566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E5CD-2AC4-4D71-3B30-A5D40284D1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E6ACA-2E93-9F2D-446A-208EF0869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5A2AA-F44E-8694-23DA-AD5B28929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EF702-FD70-033A-E2AB-F225B3AED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FB29E-333D-AE68-22AC-05FABF366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E4ADCE-FC48-5BC4-F056-15B7C660D9DB}"/>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8" name="Footer Placeholder 7">
            <a:extLst>
              <a:ext uri="{FF2B5EF4-FFF2-40B4-BE49-F238E27FC236}">
                <a16:creationId xmlns:a16="http://schemas.microsoft.com/office/drawing/2014/main" id="{A3CA3558-1908-97F3-3D39-AF3F90DEA0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5F3B8-D1F5-241E-BC60-F45CBF17FF36}"/>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255750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1550-B6B5-AE8F-074D-3A2CD1BE6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96402-A191-1BA3-FFA4-7AF726FC9E06}"/>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4" name="Footer Placeholder 3">
            <a:extLst>
              <a:ext uri="{FF2B5EF4-FFF2-40B4-BE49-F238E27FC236}">
                <a16:creationId xmlns:a16="http://schemas.microsoft.com/office/drawing/2014/main" id="{8542CAD7-C59E-6ECC-E499-EEE212989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F6E9E-E7D7-66DF-8473-BE01DF76ADC3}"/>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237652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2E801D-993F-EA63-9E69-301821EE2456}"/>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3" name="Footer Placeholder 2">
            <a:extLst>
              <a:ext uri="{FF2B5EF4-FFF2-40B4-BE49-F238E27FC236}">
                <a16:creationId xmlns:a16="http://schemas.microsoft.com/office/drawing/2014/main" id="{4DFEEF03-0974-871D-911A-49E82F09A4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D508F-751E-A95F-A140-4A8278C5B471}"/>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195072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4C12-C60D-7145-C7C7-903D3954A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BE1FE-54FE-69B4-19E2-F701CD740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A4852-4F14-6F16-4E55-C43144D2C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F528D-3B5E-6ECF-8ED2-E654BC9E80EA}"/>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6" name="Footer Placeholder 5">
            <a:extLst>
              <a:ext uri="{FF2B5EF4-FFF2-40B4-BE49-F238E27FC236}">
                <a16:creationId xmlns:a16="http://schemas.microsoft.com/office/drawing/2014/main" id="{7F0888ED-9696-2708-3E50-1745896C5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5A4AA-A39A-9BB7-6A52-9859E79BDC56}"/>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104762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756E-B795-5184-E7A8-179300FDF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6D913-07D5-A69D-EC51-751E0493B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D0F572-8DD8-74EE-5BF0-8D0E524BF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E3EFD-AB7E-0FCE-17A6-59BDAE4E2CEF}"/>
              </a:ext>
            </a:extLst>
          </p:cNvPr>
          <p:cNvSpPr>
            <a:spLocks noGrp="1"/>
          </p:cNvSpPr>
          <p:nvPr>
            <p:ph type="dt" sz="half" idx="10"/>
          </p:nvPr>
        </p:nvSpPr>
        <p:spPr/>
        <p:txBody>
          <a:bodyPr/>
          <a:lstStyle/>
          <a:p>
            <a:fld id="{778CC6A9-275C-41BF-BA28-6FBED819C7A6}" type="datetimeFigureOut">
              <a:rPr lang="en-US" smtClean="0"/>
              <a:t>11/24/2022</a:t>
            </a:fld>
            <a:endParaRPr lang="en-US"/>
          </a:p>
        </p:txBody>
      </p:sp>
      <p:sp>
        <p:nvSpPr>
          <p:cNvPr id="6" name="Footer Placeholder 5">
            <a:extLst>
              <a:ext uri="{FF2B5EF4-FFF2-40B4-BE49-F238E27FC236}">
                <a16:creationId xmlns:a16="http://schemas.microsoft.com/office/drawing/2014/main" id="{78D710E1-186C-BD88-02E5-D0FC70C8A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F11DD-ACB3-2946-9E0C-9E6B96BBD793}"/>
              </a:ext>
            </a:extLst>
          </p:cNvPr>
          <p:cNvSpPr>
            <a:spLocks noGrp="1"/>
          </p:cNvSpPr>
          <p:nvPr>
            <p:ph type="sldNum" sz="quarter" idx="12"/>
          </p:nvPr>
        </p:nvSpPr>
        <p:spPr/>
        <p:txBody>
          <a:bodyPr/>
          <a:lstStyle/>
          <a:p>
            <a:fld id="{42C351E2-85D6-4273-A50A-D6FEDA461181}" type="slidenum">
              <a:rPr lang="en-US" smtClean="0"/>
              <a:t>‹#›</a:t>
            </a:fld>
            <a:endParaRPr lang="en-US"/>
          </a:p>
        </p:txBody>
      </p:sp>
    </p:spTree>
    <p:extLst>
      <p:ext uri="{BB962C8B-B14F-4D97-AF65-F5344CB8AC3E}">
        <p14:creationId xmlns:p14="http://schemas.microsoft.com/office/powerpoint/2010/main" val="28812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E9B13-E9CB-513A-9AA3-33DBC40B8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8CEF42-8C15-6527-872E-8E0E35224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1DB8B-E8E4-1F6B-C5E5-424070DD1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CC6A9-275C-41BF-BA28-6FBED819C7A6}" type="datetimeFigureOut">
              <a:rPr lang="en-US" smtClean="0"/>
              <a:t>11/24/2022</a:t>
            </a:fld>
            <a:endParaRPr lang="en-US"/>
          </a:p>
        </p:txBody>
      </p:sp>
      <p:sp>
        <p:nvSpPr>
          <p:cNvPr id="5" name="Footer Placeholder 4">
            <a:extLst>
              <a:ext uri="{FF2B5EF4-FFF2-40B4-BE49-F238E27FC236}">
                <a16:creationId xmlns:a16="http://schemas.microsoft.com/office/drawing/2014/main" id="{A34420DB-4A2A-29E6-2673-9E3D86D35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CA1B5B-A9A7-09CE-3FEB-2D0977285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351E2-85D6-4273-A50A-D6FEDA461181}" type="slidenum">
              <a:rPr lang="en-US" smtClean="0"/>
              <a:t>‹#›</a:t>
            </a:fld>
            <a:endParaRPr lang="en-US"/>
          </a:p>
        </p:txBody>
      </p:sp>
    </p:spTree>
    <p:extLst>
      <p:ext uri="{BB962C8B-B14F-4D97-AF65-F5344CB8AC3E}">
        <p14:creationId xmlns:p14="http://schemas.microsoft.com/office/powerpoint/2010/main" val="77869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39BC-3DCB-5ABF-20D4-9C20E8ECFA6B}"/>
              </a:ext>
            </a:extLst>
          </p:cNvPr>
          <p:cNvSpPr>
            <a:spLocks noGrp="1"/>
          </p:cNvSpPr>
          <p:nvPr>
            <p:ph type="ctrTitle"/>
          </p:nvPr>
        </p:nvSpPr>
        <p:spPr>
          <a:xfrm>
            <a:off x="1524000" y="914399"/>
            <a:ext cx="9144000" cy="2387600"/>
          </a:xfrm>
        </p:spPr>
        <p:txBody>
          <a:bodyPr>
            <a:normAutofit fontScale="90000"/>
          </a:bodyPr>
          <a:lstStyle/>
          <a:p>
            <a:r>
              <a:rPr lang="en-US" dirty="0"/>
              <a:t>A New Variable Structure PID-Controller Design for Robot Manipulators</a:t>
            </a:r>
          </a:p>
        </p:txBody>
      </p:sp>
      <p:sp>
        <p:nvSpPr>
          <p:cNvPr id="3" name="Subtitle 2">
            <a:extLst>
              <a:ext uri="{FF2B5EF4-FFF2-40B4-BE49-F238E27FC236}">
                <a16:creationId xmlns:a16="http://schemas.microsoft.com/office/drawing/2014/main" id="{56E53CAB-EAB7-44AD-BFEF-FFF9A284EF53}"/>
              </a:ext>
            </a:extLst>
          </p:cNvPr>
          <p:cNvSpPr>
            <a:spLocks noGrp="1"/>
          </p:cNvSpPr>
          <p:nvPr>
            <p:ph type="subTitle" idx="1"/>
          </p:nvPr>
        </p:nvSpPr>
        <p:spPr>
          <a:xfrm>
            <a:off x="1523999" y="3325094"/>
            <a:ext cx="9144000" cy="3048144"/>
          </a:xfrm>
        </p:spPr>
        <p:txBody>
          <a:bodyPr>
            <a:normAutofit/>
          </a:bodyPr>
          <a:lstStyle/>
          <a:p>
            <a:pPr marL="0" marR="0" algn="ctr">
              <a:lnSpc>
                <a:spcPct val="107000"/>
              </a:lnSpc>
              <a:spcBef>
                <a:spcPts val="0"/>
              </a:spcBef>
              <a:spcAft>
                <a:spcPts val="800"/>
              </a:spcAft>
            </a:pPr>
            <a:r>
              <a:rPr lang="en-IN" dirty="0">
                <a:effectLst/>
                <a:latin typeface="Times New Roman" panose="02020603050405020304" pitchFamily="18" charset="0"/>
                <a:ea typeface="Calibri" panose="020F0502020204030204" pitchFamily="34" charset="0"/>
                <a:cs typeface="Arial" panose="020B0604020202020204" pitchFamily="34" charset="0"/>
              </a:rPr>
              <a:t>For the project of ENPM667</a:t>
            </a:r>
          </a:p>
          <a:p>
            <a:pPr marL="0" marR="0" algn="ctr">
              <a:lnSpc>
                <a:spcPct val="107000"/>
              </a:lnSpc>
              <a:spcBef>
                <a:spcPts val="0"/>
              </a:spcBef>
              <a:spcAft>
                <a:spcPts val="800"/>
              </a:spcAft>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0" marR="0" algn="r">
              <a:lnSpc>
                <a:spcPct val="107000"/>
              </a:lnSpc>
              <a:spcBef>
                <a:spcPts val="0"/>
              </a:spcBef>
              <a:spcAft>
                <a:spcPts val="200"/>
              </a:spcAft>
              <a:tabLst>
                <a:tab pos="5657850" algn="r"/>
              </a:tabLs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p>
          <a:p>
            <a:pPr marL="0" marR="0" algn="r">
              <a:lnSpc>
                <a:spcPct val="107000"/>
              </a:lnSpc>
              <a:spcBef>
                <a:spcPts val="0"/>
              </a:spcBef>
              <a:spcAft>
                <a:spcPts val="200"/>
              </a:spcAft>
              <a:tabLst>
                <a:tab pos="5657850" algn="r"/>
              </a:tabLst>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0" marR="0" algn="r">
              <a:lnSpc>
                <a:spcPct val="107000"/>
              </a:lnSpc>
              <a:spcBef>
                <a:spcPts val="0"/>
              </a:spcBef>
              <a:spcAft>
                <a:spcPts val="200"/>
              </a:spcAft>
              <a:tabLst>
                <a:tab pos="5657850" algn="r"/>
              </a:tabLst>
            </a:pPr>
            <a:endParaRPr lang="en-IN"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r">
              <a:lnSpc>
                <a:spcPct val="107000"/>
              </a:lnSpc>
              <a:spcBef>
                <a:spcPts val="0"/>
              </a:spcBef>
              <a:spcAft>
                <a:spcPts val="200"/>
              </a:spcAft>
              <a:tabLst>
                <a:tab pos="5657850" algn="r"/>
              </a:tabLst>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0" marR="0" algn="r">
              <a:lnSpc>
                <a:spcPct val="107000"/>
              </a:lnSpc>
              <a:spcBef>
                <a:spcPts val="0"/>
              </a:spcBef>
              <a:spcAft>
                <a:spcPts val="200"/>
              </a:spcAft>
              <a:tabLst>
                <a:tab pos="5657850" algn="r"/>
              </a:tabLst>
            </a:pPr>
            <a:r>
              <a:rPr lang="en-IN" sz="1800" dirty="0" err="1">
                <a:effectLst/>
                <a:latin typeface="Times New Roman" panose="02020603050405020304" pitchFamily="18" charset="0"/>
                <a:ea typeface="Calibri" panose="020F0502020204030204" pitchFamily="34" charset="0"/>
                <a:cs typeface="Arial" panose="020B0604020202020204" pitchFamily="34" charset="0"/>
              </a:rPr>
              <a:t>Aaqib</a:t>
            </a:r>
            <a:r>
              <a:rPr lang="en-IN" sz="1800"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err="1">
                <a:effectLst/>
                <a:latin typeface="Times New Roman" panose="02020603050405020304" pitchFamily="18" charset="0"/>
                <a:ea typeface="Calibri" panose="020F0502020204030204" pitchFamily="34" charset="0"/>
                <a:cs typeface="Arial" panose="020B0604020202020204" pitchFamily="34" charset="0"/>
              </a:rPr>
              <a:t>Barodawala</a:t>
            </a:r>
            <a:r>
              <a:rPr lang="en-IN" sz="1800" dirty="0">
                <a:effectLst/>
                <a:latin typeface="Times New Roman" panose="02020603050405020304" pitchFamily="18" charset="0"/>
                <a:ea typeface="Calibri" panose="020F0502020204030204" pitchFamily="34" charset="0"/>
                <a:cs typeface="Arial" panose="020B0604020202020204" pitchFamily="34" charset="0"/>
              </a:rPr>
              <a:t> – 119348710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10260" marR="0" indent="180340" algn="r">
              <a:lnSpc>
                <a:spcPct val="107000"/>
              </a:lnSpc>
              <a:spcBef>
                <a:spcPts val="0"/>
              </a:spcBef>
              <a:spcAft>
                <a:spcPts val="200"/>
              </a:spcAft>
              <a:tabLst>
                <a:tab pos="5657850" algn="r"/>
              </a:tabLst>
            </a:pPr>
            <a:r>
              <a:rPr lang="en-IN" sz="1800" dirty="0">
                <a:effectLst/>
                <a:latin typeface="Times New Roman" panose="02020603050405020304" pitchFamily="18" charset="0"/>
                <a:ea typeface="Calibri" panose="020F0502020204030204" pitchFamily="34" charset="0"/>
                <a:cs typeface="Arial" panose="020B0604020202020204" pitchFamily="34" charset="0"/>
              </a:rPr>
              <a:t>	Shreejay Badshah – 119224564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ubtitle 2">
            <a:extLst>
              <a:ext uri="{FF2B5EF4-FFF2-40B4-BE49-F238E27FC236}">
                <a16:creationId xmlns:a16="http://schemas.microsoft.com/office/drawing/2014/main" id="{BA6AD23D-A181-84D1-2732-F24645610D2F}"/>
              </a:ext>
            </a:extLst>
          </p:cNvPr>
          <p:cNvSpPr txBox="1">
            <a:spLocks/>
          </p:cNvSpPr>
          <p:nvPr/>
        </p:nvSpPr>
        <p:spPr>
          <a:xfrm>
            <a:off x="1524000" y="484764"/>
            <a:ext cx="9144000" cy="42963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mj-lt"/>
              </a:rPr>
              <a:t>Presentation on</a:t>
            </a:r>
          </a:p>
        </p:txBody>
      </p:sp>
      <p:pic>
        <p:nvPicPr>
          <p:cNvPr id="5" name="Picture 4">
            <a:extLst>
              <a:ext uri="{FF2B5EF4-FFF2-40B4-BE49-F238E27FC236}">
                <a16:creationId xmlns:a16="http://schemas.microsoft.com/office/drawing/2014/main" id="{36E774CE-E271-D981-F465-D653191C1C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512" y="4278312"/>
            <a:ext cx="1958975" cy="1958975"/>
          </a:xfrm>
          <a:prstGeom prst="rect">
            <a:avLst/>
          </a:prstGeom>
          <a:noFill/>
        </p:spPr>
      </p:pic>
    </p:spTree>
    <p:extLst>
      <p:ext uri="{BB962C8B-B14F-4D97-AF65-F5344CB8AC3E}">
        <p14:creationId xmlns:p14="http://schemas.microsoft.com/office/powerpoint/2010/main" val="225346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A212-E5E9-30B2-1EC4-3F08F449F4B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7EAA8A-B143-CC5A-212E-201B7D22354C}"/>
                  </a:ext>
                </a:extLst>
              </p:cNvPr>
              <p:cNvSpPr>
                <a:spLocks noGrp="1"/>
              </p:cNvSpPr>
              <p:nvPr>
                <p:ph idx="1"/>
              </p:nvPr>
            </p:nvSpPr>
            <p:spPr/>
            <p:txBody>
              <a:bodyPr>
                <a:normAutofit lnSpcReduction="10000"/>
              </a:bodyPr>
              <a:lstStyle/>
              <a:p>
                <a:pPr marL="0" marR="0">
                  <a:lnSpc>
                    <a:spcPct val="107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𝑝</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lim>
                        </m:limLow>
                      </m:fName>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r>
                      <a:rPr lang="en-US" sz="2400" b="0" i="0" smtClean="0">
                        <a:effectLst/>
                        <a:latin typeface="Cambria Math" panose="02040503050406030204" pitchFamily="18" charset="0"/>
                        <a:ea typeface="MS Mincho" panose="02020609040205080304" pitchFamily="49" charset="-128"/>
                        <a:cs typeface="Arial" panose="020B0604020202020204" pitchFamily="34" charset="0"/>
                      </a:rPr>
                      <m:t> </m:t>
                    </m:r>
                  </m:oMath>
                </a14:m>
                <a:endParaRPr lang="en-US" sz="2400" b="0" i="0" dirty="0">
                  <a:effectLst/>
                  <a:latin typeface="Cambria Math" panose="02040503050406030204" pitchFamily="18" charset="0"/>
                  <a:ea typeface="MS Mincho" panose="02020609040205080304" pitchFamily="49" charset="-128"/>
                  <a:cs typeface="Arial" panose="020B0604020202020204" pitchFamily="34" charset="0"/>
                </a:endParaRPr>
              </a:p>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US" sz="2400" b="0" i="1" smtClean="0">
                        <a:effectLst/>
                        <a:latin typeface="Cambria Math" panose="02040503050406030204" pitchFamily="18" charset="0"/>
                        <a:ea typeface="MS Mincho" panose="02020609040205080304" pitchFamily="49" charset="-128"/>
                        <a:cs typeface="Arial" panose="020B0604020202020204" pitchFamily="34" charset="0"/>
                      </a:rPr>
                      <m:t> </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lim>
                        </m:limLow>
                      </m:fName>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oMath>
                </a14:m>
                <a:endParaRPr lang="en-US" sz="24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US" sz="2400" b="0" i="1" smtClean="0">
                        <a:effectLst/>
                        <a:latin typeface="Cambria Math" panose="02040503050406030204" pitchFamily="18" charset="0"/>
                        <a:ea typeface="MS Mincho" panose="02020609040205080304" pitchFamily="49" charset="-128"/>
                        <a:cs typeface="Arial" panose="020B0604020202020204" pitchFamily="34" charset="0"/>
                      </a:rPr>
                      <m:t> </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fName>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oMath>
                </a14:m>
                <a:endParaRPr lang="en-US" sz="24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𝑖</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lim>
                        </m:limLow>
                      </m:fName>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oMath>
                </a14:m>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US" sz="2400" b="0" i="0" smtClean="0">
                        <a:effectLst/>
                        <a:latin typeface="Cambria Math" panose="02040503050406030204" pitchFamily="18" charset="0"/>
                        <a:ea typeface="MS Mincho" panose="02020609040205080304" pitchFamily="49" charset="-128"/>
                        <a:cs typeface="Arial" panose="020B0604020202020204" pitchFamily="34" charset="0"/>
                      </a:rPr>
                      <m:t>               </m:t>
                    </m:r>
                    <m:r>
                      <a:rPr lang="en-IN" sz="2400" i="1">
                        <a:effectLst/>
                        <a:latin typeface="Cambria Math" panose="02040503050406030204" pitchFamily="18" charset="0"/>
                        <a:ea typeface="MS Mincho" panose="02020609040205080304" pitchFamily="49" charset="-128"/>
                        <a:cs typeface="Arial" panose="020B0604020202020204" pitchFamily="34" charset="0"/>
                      </a:rPr>
                      <m:t>+</m:t>
                    </m:r>
                    <m:func>
                      <m:funcPr>
                        <m:ctrlPr>
                          <a:rPr lang="en-US" sz="2400" i="1">
                            <a:effectLst/>
                            <a:latin typeface="Cambria Math" panose="02040503050406030204" pitchFamily="18" charset="0"/>
                            <a:ea typeface="MS Mincho" panose="02020609040205080304" pitchFamily="49" charset="-128"/>
                          </a:rPr>
                        </m:ctrlPr>
                      </m:funcPr>
                      <m:fName>
                        <m:limLow>
                          <m:limLowPr>
                            <m:ctrlPr>
                              <a:rPr lang="en-US" sz="2400" i="1">
                                <a:effectLst/>
                                <a:latin typeface="Cambria Math" panose="02040503050406030204" pitchFamily="18" charset="0"/>
                                <a:ea typeface="MS Mincho" panose="02020609040205080304" pitchFamily="49" charset="-128"/>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fName>
                      <m:e>
                        <m:sSub>
                          <m:sSubPr>
                            <m:ctrlPr>
                              <a:rPr lang="en-US" sz="2400" i="1">
                                <a:effectLst/>
                                <a:latin typeface="Cambria Math" panose="02040503050406030204" pitchFamily="18" charset="0"/>
                                <a:ea typeface="MS Mincho" panose="02020609040205080304" pitchFamily="49" charset="-128"/>
                              </a:rPr>
                            </m:ctrlPr>
                          </m:sSubPr>
                          <m:e>
                            <m:d>
                              <m:dPr>
                                <m:begChr m:val="‖"/>
                                <m:endChr m:val="‖"/>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d>
                                  <m:dPr>
                                    <m:ctrlPr>
                                      <a:rPr lang="en-US" sz="2400" i="1">
                                        <a:effectLst/>
                                        <a:latin typeface="Cambria Math" panose="02040503050406030204" pitchFamily="18" charset="0"/>
                                        <a:ea typeface="MS Mincho" panose="02020609040205080304" pitchFamily="49" charset="-128"/>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sSub>
                      <m:sSubPr>
                        <m:ctrlPr>
                          <a:rPr lang="en-US" sz="2400" i="1">
                            <a:effectLst/>
                            <a:latin typeface="Cambria Math" panose="02040503050406030204" pitchFamily="18" charset="0"/>
                            <a:ea typeface="MS Mincho" panose="02020609040205080304" pitchFamily="49" charset="-128"/>
                          </a:rPr>
                        </m:ctrlPr>
                      </m:sSubPr>
                      <m:e>
                        <m:d>
                          <m:dPr>
                            <m:begChr m:val="‖"/>
                            <m:endChr m:val="‖"/>
                            <m:ctrlPr>
                              <a:rPr lang="en-US" sz="2400" i="1">
                                <a:effectLst/>
                                <a:latin typeface="Cambria Math" panose="02040503050406030204" pitchFamily="18" charset="0"/>
                                <a:ea typeface="MS Mincho" panose="02020609040205080304" pitchFamily="49" charset="-128"/>
                              </a:rPr>
                            </m:ctrlPr>
                          </m:dPr>
                          <m:e>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oMath>
                </a14:m>
                <a:endParaRPr lang="en-US" sz="2400" dirty="0"/>
              </a:p>
              <a:p>
                <a:pPr marL="0" marR="0" indent="0" algn="just">
                  <a:lnSpc>
                    <a:spcPct val="107000"/>
                  </a:lnSpc>
                  <a:spcBef>
                    <a:spcPts val="0"/>
                  </a:spcBef>
                  <a:spcAft>
                    <a:spcPts val="800"/>
                  </a:spcAft>
                  <a:buNone/>
                </a:pPr>
                <a:r>
                  <a:rPr lang="en-IN" sz="2400" dirty="0">
                    <a:effectLst/>
                    <a:latin typeface="Times New Roman" panose="02020603050405020304" pitchFamily="18" charset="0"/>
                    <a:ea typeface="MS Mincho" panose="02020609040205080304" pitchFamily="49" charset="-128"/>
                    <a:cs typeface="Arial" panose="020B0604020202020204" pitchFamily="34" charset="0"/>
                  </a:rPr>
                  <a:t>Where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a:effectLst/>
                                    <a:latin typeface="Cambria Math" panose="02040503050406030204" pitchFamily="18" charset="0"/>
                                    <a:ea typeface="MS Mincho" panose="02020609040205080304" pitchFamily="49" charset="-128"/>
                                    <a:cs typeface="Arial" panose="020B0604020202020204" pitchFamily="34" charset="0"/>
                                  </a:rPr>
                                  <m:t>⋅</m:t>
                                </m:r>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rad>
                      <m:radPr>
                        <m:degHide m:val="on"/>
                        <m:ctrlPr>
                          <a:rPr lang="en-US" sz="2400" i="1">
                            <a:effectLst/>
                            <a:latin typeface="Cambria Math" panose="02040503050406030204" pitchFamily="18" charset="0"/>
                            <a:ea typeface="MS Mincho" panose="02020609040205080304" pitchFamily="49" charset="-128"/>
                            <a:cs typeface="Arial" panose="020B0604020202020204" pitchFamily="34" charset="0"/>
                          </a:rPr>
                        </m:ctrlPr>
                      </m:radPr>
                      <m:deg/>
                      <m:e>
                        <m:r>
                          <a:rPr lang="en-IN" sz="2400" i="1">
                            <a:effectLst/>
                            <a:latin typeface="Cambria Math" panose="02040503050406030204" pitchFamily="18" charset="0"/>
                            <a:ea typeface="MS Mincho" panose="02020609040205080304" pitchFamily="49" charset="-128"/>
                            <a:cs typeface="Arial" panose="020B0604020202020204" pitchFamily="34" charset="0"/>
                          </a:rPr>
                          <m:t>𝑡𝑟𝑎𝑐𝑒</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a:effectLst/>
                                        <a:latin typeface="Cambria Math" panose="02040503050406030204" pitchFamily="18" charset="0"/>
                                        <a:ea typeface="MS Mincho" panose="02020609040205080304" pitchFamily="49" charset="-128"/>
                                        <a:cs typeface="Arial" panose="020B0604020202020204" pitchFamily="34" charset="0"/>
                                      </a:rPr>
                                      <m:t>⋅</m:t>
                                    </m:r>
                                  </m:e>
                                </m:d>
                              </m:e>
                              <m:sup>
                                <m:r>
                                  <a:rPr lang="en-IN" sz="2400">
                                    <a:effectLst/>
                                    <a:latin typeface="Cambria Math" panose="02040503050406030204" pitchFamily="18" charset="0"/>
                                    <a:ea typeface="MS Mincho" panose="02020609040205080304" pitchFamily="49" charset="-128"/>
                                    <a:cs typeface="Arial" panose="020B0604020202020204" pitchFamily="34" charset="0"/>
                                  </a:rPr>
                                  <m:t>⊤</m:t>
                                </m:r>
                              </m:sup>
                            </m:sSup>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a:effectLst/>
                                    <a:latin typeface="Cambria Math" panose="02040503050406030204" pitchFamily="18" charset="0"/>
                                    <a:ea typeface="MS Mincho" panose="02020609040205080304" pitchFamily="49" charset="-128"/>
                                    <a:cs typeface="Arial" panose="020B0604020202020204" pitchFamily="34" charset="0"/>
                                  </a:rPr>
                                  <m:t>⋅</m:t>
                                </m:r>
                              </m:e>
                            </m:d>
                          </m:e>
                        </m:d>
                      </m:e>
                    </m:rad>
                    <m:r>
                      <a:rPr lang="en-IN" sz="2400" i="1">
                        <a:effectLst/>
                        <a:latin typeface="Cambria Math" panose="02040503050406030204" pitchFamily="18" charset="0"/>
                        <a:ea typeface="MS Mincho" panose="02020609040205080304" pitchFamily="49" charset="-128"/>
                        <a:cs typeface="Times New Roman" panose="02020603050405020304" pitchFamily="18" charset="0"/>
                      </a:rPr>
                      <m:t> </m:t>
                    </m:r>
                  </m:oMath>
                </a14:m>
                <a:r>
                  <a:rPr lang="en-IN" sz="2400" dirty="0">
                    <a:effectLst/>
                    <a:latin typeface="Times New Roman" panose="02020603050405020304" pitchFamily="18" charset="0"/>
                    <a:ea typeface="MS Mincho" panose="02020609040205080304" pitchFamily="49" charset="-128"/>
                    <a:cs typeface="Arial" panose="020B0604020202020204" pitchFamily="34" charset="0"/>
                  </a:rPr>
                  <a:t> is the </a:t>
                </a:r>
                <a:r>
                  <a:rPr lang="en-IN" sz="2400" dirty="0" err="1">
                    <a:effectLst/>
                    <a:latin typeface="Times New Roman" panose="02020603050405020304" pitchFamily="18" charset="0"/>
                    <a:ea typeface="MS Mincho" panose="02020609040205080304" pitchFamily="49" charset="-128"/>
                    <a:cs typeface="Arial" panose="020B0604020202020204" pitchFamily="34" charset="0"/>
                  </a:rPr>
                  <a:t>Frobenius</a:t>
                </a:r>
                <a:r>
                  <a:rPr lang="en-IN" sz="2400" dirty="0">
                    <a:effectLst/>
                    <a:latin typeface="Times New Roman" panose="02020603050405020304" pitchFamily="18" charset="0"/>
                    <a:ea typeface="MS Mincho" panose="02020609040205080304" pitchFamily="49" charset="-128"/>
                    <a:cs typeface="Arial" panose="020B0604020202020204" pitchFamily="34" charset="0"/>
                  </a:rPr>
                  <a:t> norm and </a:t>
                </a:r>
                <a14:m>
                  <m:oMath xmlns:m="http://schemas.openxmlformats.org/officeDocument/2006/math">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η</m:t>
                    </m:r>
                  </m:oMath>
                </a14:m>
                <a:r>
                  <a:rPr lang="en-IN" sz="2400" dirty="0">
                    <a:effectLst/>
                    <a:latin typeface="Times New Roman" panose="02020603050405020304" pitchFamily="18" charset="0"/>
                    <a:ea typeface="MS Mincho" panose="02020609040205080304" pitchFamily="49" charset="-128"/>
                    <a:cs typeface="Arial" panose="020B0604020202020204" pitchFamily="34" charset="0"/>
                  </a:rPr>
                  <a:t> is a constantly chosen positive scalar.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C57EAA8A-B143-CC5A-212E-201B7D22354C}"/>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en-US">
                    <a:noFill/>
                  </a:rPr>
                  <a:t> </a:t>
                </a:r>
              </a:p>
            </p:txBody>
          </p:sp>
        </mc:Fallback>
      </mc:AlternateContent>
    </p:spTree>
    <p:extLst>
      <p:ext uri="{BB962C8B-B14F-4D97-AF65-F5344CB8AC3E}">
        <p14:creationId xmlns:p14="http://schemas.microsoft.com/office/powerpoint/2010/main" val="212225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C8A0-5F99-DC63-8B9D-BD33119C630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FAA019-EAE9-47D4-191E-79D2862D44E6}"/>
                  </a:ext>
                </a:extLst>
              </p:cNvPr>
              <p:cNvSpPr>
                <a:spLocks noGrp="1"/>
              </p:cNvSpPr>
              <p:nvPr>
                <p:ph idx="1"/>
              </p:nvPr>
            </p:nvSpPr>
            <p:spPr/>
            <p:txBody>
              <a:bodyPr>
                <a:normAutofit/>
              </a:bodyPr>
              <a:lstStyle/>
              <a:p>
                <a:pPr marL="0" indent="0">
                  <a:buNone/>
                </a:pPr>
                <a:r>
                  <a:rPr lang="en-IN" sz="2400" dirty="0">
                    <a:effectLst/>
                    <a:ea typeface="MS Mincho" panose="02020609040205080304" pitchFamily="49" charset="-128"/>
                  </a:rPr>
                  <a:t>Choosing a Lyapunov function candidate as </a:t>
                </a:r>
              </a:p>
              <a:p>
                <a:endParaRPr lang="en-IN" sz="2400" dirty="0">
                  <a:effectLst/>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a:rPr lang="en-IN" sz="2400" i="1" smtClean="0">
                          <a:effectLst/>
                          <a:latin typeface="Cambria Math" panose="02040503050406030204" pitchFamily="18" charset="0"/>
                          <a:ea typeface="MS Mincho" panose="02020609040205080304" pitchFamily="49" charset="-128"/>
                          <a:cs typeface="Arial" panose="020B0604020202020204" pitchFamily="34" charset="0"/>
                        </a:rPr>
                        <m:t>𝑉</m:t>
                      </m:r>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𝑠</m:t>
                          </m:r>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d>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𝑠</m:t>
                      </m:r>
                      <m:sSup>
                        <m:sSupPr>
                          <m:ctrlPr>
                            <a:rPr lang="en-US" sz="2400" i="1">
                              <a:effectLst/>
                              <a:latin typeface="Cambria Math" panose="02040503050406030204" pitchFamily="18" charset="0"/>
                              <a:ea typeface="MS Mincho" panose="02020609040205080304" pitchFamily="49" charset="-128"/>
                            </a:rPr>
                          </m:ctrlPr>
                        </m:sSupPr>
                        <m:e>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sup>
                          <m:r>
                            <a:rPr lang="en-IN" sz="2400">
                              <a:effectLst/>
                              <a:latin typeface="Cambria Math" panose="02040503050406030204" pitchFamily="18" charset="0"/>
                              <a:ea typeface="MS Mincho" panose="02020609040205080304" pitchFamily="49" charset="-128"/>
                              <a:cs typeface="Arial" panose="020B0604020202020204" pitchFamily="34" charset="0"/>
                            </a:rPr>
                            <m:t>⊤</m:t>
                          </m:r>
                        </m:sup>
                      </m:sSup>
                      <m:r>
                        <a:rPr lang="en-IN" sz="2400" i="1">
                          <a:effectLst/>
                          <a:latin typeface="Cambria Math" panose="02040503050406030204" pitchFamily="18" charset="0"/>
                          <a:ea typeface="MS Mincho" panose="02020609040205080304" pitchFamily="49" charset="-128"/>
                          <a:cs typeface="Arial" panose="020B0604020202020204" pitchFamily="34" charset="0"/>
                        </a:rPr>
                        <m:t>𝑀</m:t>
                      </m:r>
                      <m:d>
                        <m:dPr>
                          <m:ctrlPr>
                            <a:rPr lang="en-US" sz="2400" i="1">
                              <a:effectLst/>
                              <a:latin typeface="Cambria Math" panose="02040503050406030204" pitchFamily="18" charset="0"/>
                              <a:ea typeface="MS Mincho" panose="02020609040205080304" pitchFamily="49" charset="-128"/>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d>
                      <m:r>
                        <a:rPr lang="en-IN" sz="2400" i="1">
                          <a:effectLst/>
                          <a:latin typeface="Cambria Math" panose="02040503050406030204" pitchFamily="18" charset="0"/>
                          <a:ea typeface="MS Mincho" panose="02020609040205080304" pitchFamily="49" charset="-128"/>
                          <a:cs typeface="Arial" panose="020B0604020202020204" pitchFamily="34" charset="0"/>
                        </a:rPr>
                        <m:t>𝑠</m:t>
                      </m:r>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m:rPr>
                          <m:lit/>
                        </m:rP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2</m:t>
                      </m:r>
                    </m:oMath>
                  </m:oMathPara>
                </a14:m>
                <a:endParaRPr lang="en-US" sz="2400" dirty="0"/>
              </a:p>
              <a:p>
                <a:pPr marL="0" indent="0">
                  <a:buNone/>
                </a:pPr>
                <a:endParaRPr lang="en-US" sz="2400" dirty="0"/>
              </a:p>
              <a:p>
                <a:pPr marL="0" indent="0">
                  <a:buNone/>
                </a:pPr>
                <a:r>
                  <a:rPr lang="en-IN" sz="2400" dirty="0">
                    <a:effectLst/>
                    <a:ea typeface="MS Mincho" panose="02020609040205080304" pitchFamily="49" charset="-128"/>
                  </a:rPr>
                  <a:t>We can conclude that a stable sliding motion will always be generated on the switching surface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𝑠</m:t>
                    </m:r>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=0</m:t>
                    </m:r>
                  </m:oMath>
                </a14:m>
                <a:r>
                  <a:rPr lang="en-IN" sz="2400" dirty="0">
                    <a:effectLst/>
                    <a:ea typeface="MS Mincho" panose="02020609040205080304" pitchFamily="49" charset="-128"/>
                  </a:rPr>
                  <a:t> </a:t>
                </a:r>
                <a:endParaRPr lang="en-US" sz="2400" dirty="0"/>
              </a:p>
            </p:txBody>
          </p:sp>
        </mc:Choice>
        <mc:Fallback xmlns="">
          <p:sp>
            <p:nvSpPr>
              <p:cNvPr id="3" name="Content Placeholder 2">
                <a:extLst>
                  <a:ext uri="{FF2B5EF4-FFF2-40B4-BE49-F238E27FC236}">
                    <a16:creationId xmlns:a16="http://schemas.microsoft.com/office/drawing/2014/main" id="{88FAA019-EAE9-47D4-191E-79D2862D44E6}"/>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258997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BCC6-6560-DA81-453D-686162C9ADB9}"/>
              </a:ext>
            </a:extLst>
          </p:cNvPr>
          <p:cNvSpPr>
            <a:spLocks noGrp="1"/>
          </p:cNvSpPr>
          <p:nvPr>
            <p:ph type="title"/>
          </p:nvPr>
        </p:nvSpPr>
        <p:spPr/>
        <p:txBody>
          <a:bodyPr/>
          <a:lstStyle/>
          <a:p>
            <a:pPr algn="ctr"/>
            <a:r>
              <a:rPr lang="en-US" dirty="0"/>
              <a:t>GLOBAL ASYMPTOTIC STABILITY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427E64-C2F2-0C39-DC8C-016E9798A72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If Lemma 1 conditions are met, then the dynamic system driven by the designed controller is globally asymptotically stable if the following conditions are met:</a:t>
                </a:r>
                <a:endParaRPr lang="en-US" sz="24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𝑅</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d>
                    <m:r>
                      <a:rPr lang="en-IN" sz="2400" i="1">
                        <a:effectLst/>
                        <a:latin typeface="Cambria Math" panose="02040503050406030204" pitchFamily="18" charset="0"/>
                        <a:ea typeface="MS Mincho" panose="02020609040205080304" pitchFamily="49" charset="-128"/>
                        <a:cs typeface="Arial" panose="020B0604020202020204" pitchFamily="34" charset="0"/>
                      </a:rPr>
                      <m:t>&gt;0;</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λ</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min</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𝑅</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r>
                      <a:rPr lang="en-IN" sz="2400" i="1">
                        <a:effectLst/>
                        <a:latin typeface="Cambria Math" panose="02040503050406030204" pitchFamily="18" charset="0"/>
                        <a:ea typeface="MS Mincho" panose="02020609040205080304" pitchFamily="49" charset="-128"/>
                        <a:cs typeface="Arial" panose="020B0604020202020204" pitchFamily="34" charset="0"/>
                      </a:rPr>
                      <m:t>&gt;</m:t>
                    </m:r>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𝑃</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r>
                      <m:rPr>
                        <m:lit/>
                      </m:rPr>
                      <a:rPr lang="en-IN" sz="2400" i="1">
                        <a:effectLst/>
                        <a:latin typeface="Cambria Math" panose="02040503050406030204" pitchFamily="18" charset="0"/>
                        <a:ea typeface="MS Mincho" panose="02020609040205080304" pitchFamily="49" charset="-128"/>
                        <a:cs typeface="Arial" panose="020B0604020202020204" pitchFamily="34" charset="0"/>
                      </a:rPr>
                      <m:t>/</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min</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fName>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λ</m:t>
                        </m:r>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𝑅</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d>
                          </m:e>
                        </m:d>
                      </m:e>
                    </m:func>
                  </m:oMath>
                </a14:m>
                <a:endParaRPr lang="en-US" sz="1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&gt;</m:t>
                    </m:r>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𝑃</m:t>
                            </m:r>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r>
                      <a:rPr lang="en-IN" sz="2400" i="1">
                        <a:effectLst/>
                        <a:latin typeface="Cambria Math" panose="02040503050406030204" pitchFamily="18" charset="0"/>
                        <a:ea typeface="MS Mincho" panose="02020609040205080304" pitchFamily="49" charset="-128"/>
                        <a:cs typeface="Arial" panose="020B0604020202020204" pitchFamily="34" charset="0"/>
                      </a:rPr>
                      <m:t> </m:t>
                    </m:r>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λ</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min</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up>
                            <m:r>
                              <a:rPr lang="en-IN" sz="2400">
                                <a:effectLst/>
                                <a:latin typeface="Cambria Math" panose="02040503050406030204" pitchFamily="18" charset="0"/>
                                <a:ea typeface="MS Mincho" panose="02020609040205080304" pitchFamily="49" charset="-128"/>
                                <a:cs typeface="Arial" panose="020B0604020202020204" pitchFamily="34" charset="0"/>
                              </a:rPr>
                              <m:t>⊤</m:t>
                            </m:r>
                          </m:sup>
                        </m:sSubSup>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λ</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min</m:t>
                            </m:r>
                          </m:sub>
                        </m:sSub>
                        <m:d>
                          <m:dPr>
                            <m:ctrlPr>
                              <a:rPr lang="en-IN"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𝑅</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d>
                  </m:oMath>
                </a14:m>
                <a:endParaRPr lang="en-US" sz="2400" i="1" dirty="0">
                  <a:effectLst/>
                  <a:ea typeface="MS Mincho" panose="02020609040205080304" pitchFamily="49" charset="-128"/>
                  <a:cs typeface="Arial" panose="020B0604020202020204" pitchFamily="34" charset="0"/>
                </a:endParaRPr>
              </a:p>
              <a:p>
                <a:pPr marL="0" marR="0" indent="0">
                  <a:lnSpc>
                    <a:spcPct val="107000"/>
                  </a:lnSpc>
                  <a:spcBef>
                    <a:spcPts val="0"/>
                  </a:spcBef>
                  <a:spcAft>
                    <a:spcPts val="800"/>
                  </a:spcAft>
                  <a:buNone/>
                </a:pPr>
                <a:r>
                  <a:rPr lang="en-US" sz="2400" dirty="0">
                    <a:effectLst/>
                    <a:ea typeface="MS Mincho" panose="02020609040205080304" pitchFamily="49" charset="-128"/>
                    <a:cs typeface="Arial" panose="020B0604020202020204" pitchFamily="34" charset="0"/>
                  </a:rPr>
                  <a:t>           </a:t>
                </a:r>
                <a14:m>
                  <m:oMath xmlns:m="http://schemas.openxmlformats.org/officeDocument/2006/math">
                    <m:f>
                      <m:fPr>
                        <m:type m:val="lin"/>
                        <m:ctrlPr>
                          <a:rPr lang="en-US" sz="2400" i="1">
                            <a:effectLst/>
                            <a:latin typeface="Cambria Math" panose="02040503050406030204" pitchFamily="18" charset="0"/>
                            <a:ea typeface="MS Mincho" panose="02020609040205080304" pitchFamily="49" charset="-128"/>
                            <a:cs typeface="Arial" panose="020B0604020202020204" pitchFamily="34" charset="0"/>
                          </a:rPr>
                        </m:ctrlPr>
                      </m:fPr>
                      <m:num>
                        <m:r>
                          <a:rPr lang="en-IN" sz="2400" i="1">
                            <a:effectLst/>
                            <a:latin typeface="Cambria Math" panose="02040503050406030204" pitchFamily="18" charset="0"/>
                            <a:ea typeface="MS Mincho" panose="02020609040205080304" pitchFamily="49" charset="-128"/>
                            <a:cs typeface="Arial" panose="020B0604020202020204" pitchFamily="34" charset="0"/>
                          </a:rPr>
                          <m:t>−</m:t>
                        </m:r>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𝑃</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𝜃</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𝜃</m:t>
                                        </m:r>
                                      </m:e>
                                    </m:acc>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num>
                      <m:den>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min</m:t>
                                            </m:r>
                                          </m:e>
                                          <m:lim>
                                            <m:r>
                                              <a:rPr lang="en-IN" sz="2400" i="1">
                                                <a:effectLst/>
                                                <a:latin typeface="Cambria Math" panose="02040503050406030204" pitchFamily="18" charset="0"/>
                                                <a:ea typeface="MS Mincho" panose="02020609040205080304" pitchFamily="49" charset="-128"/>
                                                <a:cs typeface="Arial" panose="020B0604020202020204" pitchFamily="34" charset="0"/>
                                              </a:rPr>
                                              <m:t>𝜃</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𝜃</m:t>
                                                </m:r>
                                              </m:e>
                                            </m:acc>
                                          </m:lim>
                                        </m:limLow>
                                      </m:fName>
                                      <m:e>
                                        <m:r>
                                          <a:rPr lang="en-IN" sz="2400" i="1">
                                            <a:effectLst/>
                                            <a:latin typeface="Cambria Math" panose="02040503050406030204" pitchFamily="18" charset="0"/>
                                            <a:ea typeface="MS Mincho" panose="02020609040205080304" pitchFamily="49" charset="-128"/>
                                            <a:cs typeface="Arial" panose="020B0604020202020204" pitchFamily="34" charset="0"/>
                                          </a:rPr>
                                          <m:t>𝜆</m:t>
                                        </m:r>
                                      </m:e>
                                    </m:func>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𝑅</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𝜃</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𝜃</m:t>
                                                </m:r>
                                              </m:e>
                                            </m:acc>
                                          </m:e>
                                        </m:d>
                                      </m:e>
                                    </m:d>
                                  </m:e>
                                </m:d>
                              </m:e>
                              <m:sup>
                                <m:r>
                                  <a:rPr lang="en-IN" sz="2400" i="1">
                                    <a:effectLst/>
                                    <a:latin typeface="Cambria Math" panose="02040503050406030204" pitchFamily="18" charset="0"/>
                                    <a:ea typeface="MS Mincho" panose="02020609040205080304" pitchFamily="49" charset="-128"/>
                                    <a:cs typeface="Arial" panose="020B0604020202020204" pitchFamily="34" charset="0"/>
                                  </a:rPr>
                                  <m:t>−1</m:t>
                                </m:r>
                              </m:sup>
                            </m:sSup>
                          </m:e>
                        </m:d>
                      </m:den>
                    </m:f>
                  </m:oMath>
                </a14:m>
                <a:endParaRPr lang="en-US" sz="1800" dirty="0">
                  <a:effectLst/>
                  <a:ea typeface="Calibri" panose="020F0502020204030204" pitchFamily="34" charset="0"/>
                  <a:cs typeface="Arial" panose="020B0604020202020204" pitchFamily="34" charset="0"/>
                </a:endParaRPr>
              </a:p>
              <a:p>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𝑖</m:t>
                        </m:r>
                      </m:sub>
                    </m:sSub>
                    <m:r>
                      <a:rPr lang="en-IN" sz="2400">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d>
                          <m:dPr>
                            <m:begChr m:val="‖"/>
                            <m:endChr m:val="‖"/>
                            <m:ctrlPr>
                              <a:rPr lang="en-US" sz="2400" i="1">
                                <a:effectLst/>
                                <a:latin typeface="Cambria Math" panose="02040503050406030204" pitchFamily="18" charset="0"/>
                                <a:ea typeface="MS Mincho" panose="02020609040205080304" pitchFamily="49" charset="-128"/>
                              </a:rPr>
                            </m:ctrlPr>
                          </m:dPr>
                          <m:e>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𝑝</m:t>
                        </m:r>
                      </m:sub>
                    </m:sSub>
                    <m:r>
                      <a:rPr lang="en-IN" sz="2400">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d>
                          <m:dPr>
                            <m:begChr m:val="‖"/>
                            <m:endChr m:val="‖"/>
                            <m:ctrlPr>
                              <a:rPr lang="en-US" sz="2400" i="1">
                                <a:effectLst/>
                                <a:latin typeface="Cambria Math" panose="02040503050406030204" pitchFamily="18" charset="0"/>
                                <a:ea typeface="MS Mincho" panose="02020609040205080304" pitchFamily="49" charset="-128"/>
                              </a:rPr>
                            </m:ctrlPr>
                          </m:dPr>
                          <m:e>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oMath>
                </a14:m>
                <a:r>
                  <a:rPr lang="en-IN" sz="2400" dirty="0">
                    <a:effectLst/>
                    <a:ea typeface="MS Mincho" panose="02020609040205080304" pitchFamily="49" charset="-128"/>
                    <a:cs typeface="Arial" panose="020B0604020202020204" pitchFamily="34" charset="0"/>
                  </a:rPr>
                  <a:t> 	</a:t>
                </a:r>
                <a:endParaRPr lang="en-US" sz="2400" dirty="0"/>
              </a:p>
            </p:txBody>
          </p:sp>
        </mc:Choice>
        <mc:Fallback xmlns="">
          <p:sp>
            <p:nvSpPr>
              <p:cNvPr id="3" name="Content Placeholder 2">
                <a:extLst>
                  <a:ext uri="{FF2B5EF4-FFF2-40B4-BE49-F238E27FC236}">
                    <a16:creationId xmlns:a16="http://schemas.microsoft.com/office/drawing/2014/main" id="{88427E64-C2F2-0C39-DC8C-016E9798A72E}"/>
                  </a:ext>
                </a:extLst>
              </p:cNvPr>
              <p:cNvSpPr>
                <a:spLocks noGrp="1" noRot="1" noChangeAspect="1" noMove="1" noResize="1" noEditPoints="1" noAdjustHandles="1" noChangeArrowheads="1" noChangeShapeType="1" noTextEdit="1"/>
              </p:cNvSpPr>
              <p:nvPr>
                <p:ph idx="1"/>
              </p:nvPr>
            </p:nvSpPr>
            <p:spPr>
              <a:blipFill>
                <a:blip r:embed="rId2"/>
                <a:stretch>
                  <a:fillRect l="-928" t="-980"/>
                </a:stretch>
              </a:blipFill>
            </p:spPr>
            <p:txBody>
              <a:bodyPr/>
              <a:lstStyle/>
              <a:p>
                <a:r>
                  <a:rPr lang="en-US">
                    <a:noFill/>
                  </a:rPr>
                  <a:t> </a:t>
                </a:r>
              </a:p>
            </p:txBody>
          </p:sp>
        </mc:Fallback>
      </mc:AlternateContent>
    </p:spTree>
    <p:extLst>
      <p:ext uri="{BB962C8B-B14F-4D97-AF65-F5344CB8AC3E}">
        <p14:creationId xmlns:p14="http://schemas.microsoft.com/office/powerpoint/2010/main" val="358634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70E5-EB83-8053-8A6A-8AB7D174700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65481D-CCBC-AA47-43EE-9B0203E82047}"/>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Introducing a positive-definite full quadratic form of Lyapunov function candidate:</a:t>
                </a:r>
                <a:endParaRPr lang="en-US" sz="2400" dirty="0">
                  <a:ea typeface="MS Mincho" panose="02020609040205080304" pitchFamily="49" charset="-128"/>
                  <a:cs typeface="Arial" panose="020B0604020202020204" pitchFamily="34" charset="0"/>
                </a:endParaRPr>
              </a:p>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IN" sz="2400" i="1" smtClean="0">
                        <a:effectLst/>
                        <a:latin typeface="Cambria Math" panose="02040503050406030204" pitchFamily="18" charset="0"/>
                        <a:ea typeface="MS Mincho" panose="02020609040205080304" pitchFamily="49" charset="-128"/>
                        <a:cs typeface="Arial" panose="020B0604020202020204" pitchFamily="34" charset="0"/>
                      </a:rPr>
                      <m:t>𝑉</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𝜓</m:t>
                            </m:r>
                          </m:e>
                        </m:acc>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ω</m:t>
                            </m:r>
                          </m:e>
                        </m:acc>
                      </m:e>
                    </m:d>
                  </m:oMath>
                </a14:m>
                <a:r>
                  <a:rPr lang="en-US" sz="2400" dirty="0">
                    <a:effectLst/>
                    <a:ea typeface="Calibri" panose="020F0502020204030204" pitchFamily="34" charset="0"/>
                    <a:cs typeface="Arial" panose="020B0604020202020204" pitchFamily="34" charset="0"/>
                  </a:rPr>
                  <a:t> </a:t>
                </a:r>
                <a14:m>
                  <m:oMath xmlns:m="http://schemas.openxmlformats.org/officeDocument/2006/math">
                    <m:r>
                      <a:rPr lang="en-IN" sz="2400" i="1">
                        <a:latin typeface="Cambria Math" panose="02040503050406030204" pitchFamily="18" charset="0"/>
                        <a:ea typeface="MS Mincho" panose="02020609040205080304" pitchFamily="49" charset="-128"/>
                        <a:cs typeface="Arial" panose="020B0604020202020204" pitchFamily="34" charset="0"/>
                      </a:rPr>
                      <m:t>=</m:t>
                    </m:r>
                    <m:f>
                      <m:fPr>
                        <m:ctrlPr>
                          <a:rPr lang="en-US" sz="2400" i="1">
                            <a:latin typeface="Cambria Math" panose="02040503050406030204" pitchFamily="18" charset="0"/>
                            <a:ea typeface="MS Mincho" panose="02020609040205080304" pitchFamily="49" charset="-128"/>
                            <a:cs typeface="Arial" panose="020B0604020202020204" pitchFamily="34" charset="0"/>
                          </a:rPr>
                        </m:ctrlPr>
                      </m:fPr>
                      <m:num>
                        <m:r>
                          <a:rPr lang="en-IN" sz="2400" i="1">
                            <a:latin typeface="Cambria Math" panose="02040503050406030204" pitchFamily="18" charset="0"/>
                            <a:ea typeface="MS Mincho" panose="02020609040205080304" pitchFamily="49" charset="-128"/>
                            <a:cs typeface="Arial" panose="020B0604020202020204" pitchFamily="34" charset="0"/>
                          </a:rPr>
                          <m:t>1</m:t>
                        </m:r>
                      </m:num>
                      <m:den>
                        <m:r>
                          <a:rPr lang="en-IN" sz="2400" i="1">
                            <a:latin typeface="Cambria Math" panose="02040503050406030204" pitchFamily="18" charset="0"/>
                            <a:ea typeface="MS Mincho" panose="02020609040205080304" pitchFamily="49" charset="-128"/>
                            <a:cs typeface="Arial" panose="020B0604020202020204" pitchFamily="34" charset="0"/>
                          </a:rPr>
                          <m:t>2</m:t>
                        </m:r>
                      </m:den>
                    </m:f>
                    <m:r>
                      <a:rPr lang="en-IN" sz="2400" i="1">
                        <a:latin typeface="Cambria Math" panose="02040503050406030204" pitchFamily="18" charset="0"/>
                        <a:ea typeface="MS Mincho" panose="02020609040205080304" pitchFamily="49" charset="-128"/>
                        <a:cs typeface="Arial" panose="020B0604020202020204" pitchFamily="34" charset="0"/>
                      </a:rPr>
                      <m:t> </m:t>
                    </m:r>
                    <m:sSup>
                      <m:sSupPr>
                        <m:ctrlPr>
                          <a:rPr lang="en-US" sz="2400" i="1">
                            <a:latin typeface="Cambria Math" panose="02040503050406030204" pitchFamily="18" charset="0"/>
                            <a:ea typeface="MS Mincho" panose="02020609040205080304" pitchFamily="49" charset="-128"/>
                            <a:cs typeface="Arial" panose="020B0604020202020204" pitchFamily="34" charset="0"/>
                          </a:rPr>
                        </m:ctrlPr>
                      </m:sSupPr>
                      <m:e>
                        <m:d>
                          <m:dPr>
                            <m:begChr m:val="["/>
                            <m:endChr m:val="]"/>
                            <m:ctrlPr>
                              <a:rPr lang="en-US" sz="2400" i="1">
                                <a:latin typeface="Cambria Math" panose="02040503050406030204" pitchFamily="18" charset="0"/>
                                <a:ea typeface="MS Mincho" panose="02020609040205080304" pitchFamily="49" charset="-128"/>
                                <a:cs typeface="Arial" panose="020B0604020202020204" pitchFamily="34" charset="0"/>
                              </a:rPr>
                            </m:ctrlPr>
                          </m:dPr>
                          <m:e>
                            <m:m>
                              <m:mPr>
                                <m:mcs>
                                  <m:mc>
                                    <m:mcPr>
                                      <m:count m:val="1"/>
                                      <m:mcJc m:val="center"/>
                                    </m:mcPr>
                                  </m:mc>
                                </m:mcs>
                                <m:ctrlPr>
                                  <a:rPr lang="en-US" sz="2400" i="1">
                                    <a:latin typeface="Cambria Math" panose="02040503050406030204" pitchFamily="18" charset="0"/>
                                    <a:ea typeface="MS Mincho" panose="02020609040205080304" pitchFamily="49" charset="-128"/>
                                    <a:cs typeface="Arial" panose="020B0604020202020204" pitchFamily="34" charset="0"/>
                                  </a:rPr>
                                </m:ctrlPr>
                              </m:mPr>
                              <m:mr>
                                <m:e>
                                  <m:acc>
                                    <m:accPr>
                                      <m:chr m:val="̃"/>
                                      <m:ctrlPr>
                                        <a:rPr lang="en-US" sz="2400" i="1">
                                          <a:latin typeface="Cambria Math" panose="02040503050406030204" pitchFamily="18" charset="0"/>
                                          <a:ea typeface="MS Mincho" panose="02020609040205080304" pitchFamily="49" charset="-128"/>
                                          <a:cs typeface="Arial" panose="020B0604020202020204" pitchFamily="34" charset="0"/>
                                        </a:rPr>
                                      </m:ctrlPr>
                                    </m:accPr>
                                    <m:e>
                                      <m:r>
                                        <a:rPr lang="en-IN" sz="2400" i="1">
                                          <a:latin typeface="Cambria Math" panose="02040503050406030204" pitchFamily="18" charset="0"/>
                                          <a:ea typeface="MS Mincho" panose="02020609040205080304" pitchFamily="49" charset="-128"/>
                                          <a:cs typeface="Arial" panose="020B0604020202020204" pitchFamily="34" charset="0"/>
                                        </a:rPr>
                                        <m:t>𝜓</m:t>
                                      </m:r>
                                    </m:e>
                                  </m:acc>
                                </m:e>
                              </m:mr>
                              <m:mr>
                                <m:e>
                                  <m:acc>
                                    <m:accPr>
                                      <m:chr m:val="̃"/>
                                      <m:ctrlPr>
                                        <a:rPr lang="en-US" sz="2400" i="1">
                                          <a:latin typeface="Cambria Math" panose="02040503050406030204" pitchFamily="18" charset="0"/>
                                          <a:ea typeface="MS Mincho" panose="02020609040205080304" pitchFamily="49" charset="-128"/>
                                          <a:cs typeface="Arial" panose="020B0604020202020204" pitchFamily="34" charset="0"/>
                                        </a:rPr>
                                      </m:ctrlPr>
                                    </m:accPr>
                                    <m:e>
                                      <m:r>
                                        <a:rPr lang="en-IN" sz="2400" i="1">
                                          <a:latin typeface="Cambria Math" panose="02040503050406030204" pitchFamily="18" charset="0"/>
                                          <a:ea typeface="MS Mincho" panose="02020609040205080304" pitchFamily="49" charset="-128"/>
                                          <a:cs typeface="Arial" panose="020B0604020202020204" pitchFamily="34" charset="0"/>
                                        </a:rPr>
                                        <m:t>𝜃</m:t>
                                      </m:r>
                                    </m:e>
                                  </m:acc>
                                </m:e>
                              </m:mr>
                              <m:mr>
                                <m:e>
                                  <m:acc>
                                    <m:accPr>
                                      <m:chr m:val="̃"/>
                                      <m:ctrlPr>
                                        <a:rPr lang="en-US" sz="2400" i="1">
                                          <a:latin typeface="Cambria Math" panose="02040503050406030204" pitchFamily="18" charset="0"/>
                                          <a:ea typeface="MS Mincho" panose="02020609040205080304" pitchFamily="49" charset="-128"/>
                                          <a:cs typeface="Arial" panose="020B0604020202020204" pitchFamily="34" charset="0"/>
                                        </a:rPr>
                                      </m:ctrlPr>
                                    </m:accPr>
                                    <m:e>
                                      <m:r>
                                        <a:rPr lang="en-IN" sz="2400" i="1">
                                          <a:latin typeface="Cambria Math" panose="02040503050406030204" pitchFamily="18" charset="0"/>
                                          <a:ea typeface="MS Mincho" panose="02020609040205080304" pitchFamily="49" charset="-128"/>
                                          <a:cs typeface="Arial" panose="020B0604020202020204" pitchFamily="34" charset="0"/>
                                        </a:rPr>
                                        <m:t>𝜔</m:t>
                                      </m:r>
                                    </m:e>
                                  </m:acc>
                                </m:e>
                              </m:mr>
                            </m:m>
                          </m:e>
                        </m:d>
                      </m:e>
                      <m:sup>
                        <m:r>
                          <a:rPr lang="en-IN" sz="2400">
                            <a:latin typeface="Cambria Math" panose="02040503050406030204" pitchFamily="18" charset="0"/>
                            <a:ea typeface="MS Mincho" panose="02020609040205080304" pitchFamily="49" charset="-128"/>
                            <a:cs typeface="Arial" panose="020B0604020202020204" pitchFamily="34" charset="0"/>
                          </a:rPr>
                          <m:t>⊤</m:t>
                        </m:r>
                      </m:sup>
                    </m:sSup>
                    <m:d>
                      <m:dPr>
                        <m:begChr m:val="["/>
                        <m:endChr m:val="]"/>
                        <m:ctrlPr>
                          <a:rPr lang="en-US" sz="2400" i="1">
                            <a:latin typeface="Cambria Math" panose="02040503050406030204" pitchFamily="18" charset="0"/>
                            <a:ea typeface="MS Mincho" panose="02020609040205080304" pitchFamily="49" charset="-128"/>
                            <a:cs typeface="Arial" panose="020B0604020202020204" pitchFamily="34" charset="0"/>
                          </a:rPr>
                        </m:ctrlPr>
                      </m:dPr>
                      <m:e>
                        <m:m>
                          <m:mPr>
                            <m:mcs>
                              <m:mc>
                                <m:mcPr>
                                  <m:count m:val="3"/>
                                  <m:mcJc m:val="center"/>
                                </m:mcPr>
                              </m:mc>
                            </m:mcs>
                            <m:ctrlPr>
                              <a:rPr lang="en-US" sz="2400" i="1">
                                <a:latin typeface="Cambria Math" panose="02040503050406030204" pitchFamily="18" charset="0"/>
                                <a:ea typeface="MS Mincho" panose="02020609040205080304" pitchFamily="49" charset="-128"/>
                                <a:cs typeface="Arial" panose="020B0604020202020204" pitchFamily="34" charset="0"/>
                              </a:rPr>
                            </m:ctrlPr>
                          </m:mPr>
                          <m:mr>
                            <m:e>
                              <m:r>
                                <a:rPr lang="en-IN" sz="2400" i="1">
                                  <a:latin typeface="Cambria Math" panose="02040503050406030204" pitchFamily="18" charset="0"/>
                                  <a:ea typeface="MS Mincho" panose="02020609040205080304" pitchFamily="49" charset="-128"/>
                                  <a:cs typeface="Arial" panose="020B0604020202020204" pitchFamily="34" charset="0"/>
                                </a:rPr>
                                <m:t>𝐴</m:t>
                              </m:r>
                            </m:e>
                            <m:e>
                              <m:r>
                                <a:rPr lang="en-IN" sz="2400" i="1">
                                  <a:latin typeface="Cambria Math" panose="02040503050406030204" pitchFamily="18" charset="0"/>
                                  <a:ea typeface="MS Mincho" panose="02020609040205080304" pitchFamily="49" charset="-128"/>
                                  <a:cs typeface="Arial" panose="020B0604020202020204" pitchFamily="34" charset="0"/>
                                </a:rPr>
                                <m:t>𝑊</m:t>
                              </m:r>
                            </m:e>
                            <m:e>
                              <m:sSubSup>
                                <m:sSubSupPr>
                                  <m:ctrlPr>
                                    <a:rPr lang="en-US" sz="2400" i="1">
                                      <a:latin typeface="Cambria Math" panose="02040503050406030204" pitchFamily="18" charset="0"/>
                                      <a:ea typeface="MS Mincho" panose="02020609040205080304" pitchFamily="49" charset="-128"/>
                                      <a:cs typeface="Arial" panose="020B0604020202020204" pitchFamily="34" charset="0"/>
                                    </a:rPr>
                                  </m:ctrlPr>
                                </m:sSubSupPr>
                                <m:e>
                                  <m:r>
                                    <a:rPr lang="en-IN" sz="2400" i="1">
                                      <a:latin typeface="Cambria Math" panose="02040503050406030204" pitchFamily="18" charset="0"/>
                                      <a:ea typeface="MS Mincho" panose="02020609040205080304" pitchFamily="49" charset="-128"/>
                                      <a:cs typeface="Arial" panose="020B0604020202020204" pitchFamily="34" charset="0"/>
                                    </a:rPr>
                                    <m:t>𝐶</m:t>
                                  </m:r>
                                </m:e>
                                <m:sub>
                                  <m:r>
                                    <a:rPr lang="en-IN" sz="2400" i="1">
                                      <a:latin typeface="Cambria Math" panose="02040503050406030204" pitchFamily="18" charset="0"/>
                                      <a:ea typeface="MS Mincho" panose="02020609040205080304" pitchFamily="49" charset="-128"/>
                                      <a:cs typeface="Arial" panose="020B0604020202020204" pitchFamily="34" charset="0"/>
                                    </a:rPr>
                                    <m:t>1</m:t>
                                  </m:r>
                                </m:sub>
                                <m:sup>
                                  <m:r>
                                    <a:rPr lang="en-IN" sz="2400">
                                      <a:latin typeface="Cambria Math" panose="02040503050406030204" pitchFamily="18" charset="0"/>
                                      <a:ea typeface="MS Mincho" panose="02020609040205080304" pitchFamily="49" charset="-128"/>
                                      <a:cs typeface="Arial" panose="020B0604020202020204" pitchFamily="34" charset="0"/>
                                    </a:rPr>
                                    <m:t>⊤</m:t>
                                  </m:r>
                                </m:sup>
                              </m:sSubSup>
                              <m:r>
                                <a:rPr lang="en-IN" sz="2400" i="1">
                                  <a:latin typeface="Cambria Math" panose="02040503050406030204" pitchFamily="18" charset="0"/>
                                  <a:ea typeface="MS Mincho" panose="02020609040205080304" pitchFamily="49" charset="-128"/>
                                  <a:cs typeface="Arial" panose="020B0604020202020204" pitchFamily="34" charset="0"/>
                                </a:rPr>
                                <m:t>𝑀</m:t>
                              </m:r>
                              <m:d>
                                <m:dPr>
                                  <m:ctrlPr>
                                    <a:rPr lang="en-US" sz="2400" i="1">
                                      <a:latin typeface="Cambria Math" panose="02040503050406030204" pitchFamily="18" charset="0"/>
                                      <a:ea typeface="MS Mincho" panose="02020609040205080304" pitchFamily="49" charset="-128"/>
                                      <a:cs typeface="Arial" panose="020B0604020202020204" pitchFamily="34" charset="0"/>
                                    </a:rPr>
                                  </m:ctrlPr>
                                </m:dPr>
                                <m:e>
                                  <m:r>
                                    <a:rPr lang="en-IN" sz="2400" i="1">
                                      <a:latin typeface="Cambria Math" panose="02040503050406030204" pitchFamily="18" charset="0"/>
                                      <a:ea typeface="MS Mincho" panose="02020609040205080304" pitchFamily="49" charset="-128"/>
                                      <a:cs typeface="Arial" panose="020B0604020202020204" pitchFamily="34" charset="0"/>
                                    </a:rPr>
                                    <m:t>𝜃</m:t>
                                  </m:r>
                                </m:e>
                              </m:d>
                            </m:e>
                          </m:mr>
                          <m:mr>
                            <m:e>
                              <m:sSup>
                                <m:sSupPr>
                                  <m:ctrlPr>
                                    <a:rPr lang="en-US" sz="2400" i="1">
                                      <a:latin typeface="Cambria Math" panose="02040503050406030204" pitchFamily="18" charset="0"/>
                                      <a:ea typeface="MS Mincho" panose="02020609040205080304" pitchFamily="49" charset="-128"/>
                                      <a:cs typeface="Arial" panose="020B0604020202020204" pitchFamily="34" charset="0"/>
                                    </a:rPr>
                                  </m:ctrlPr>
                                </m:sSupPr>
                                <m:e>
                                  <m:r>
                                    <a:rPr lang="en-IN" sz="2400" i="1">
                                      <a:latin typeface="Cambria Math" panose="02040503050406030204" pitchFamily="18" charset="0"/>
                                      <a:ea typeface="MS Mincho" panose="02020609040205080304" pitchFamily="49" charset="-128"/>
                                      <a:cs typeface="Arial" panose="020B0604020202020204" pitchFamily="34" charset="0"/>
                                    </a:rPr>
                                    <m:t>𝑊</m:t>
                                  </m:r>
                                </m:e>
                                <m:sup>
                                  <m:r>
                                    <a:rPr lang="en-IN" sz="2400">
                                      <a:latin typeface="Cambria Math" panose="02040503050406030204" pitchFamily="18" charset="0"/>
                                      <a:ea typeface="MS Mincho" panose="02020609040205080304" pitchFamily="49" charset="-128"/>
                                      <a:cs typeface="Arial" panose="020B0604020202020204" pitchFamily="34" charset="0"/>
                                    </a:rPr>
                                    <m:t>⊤</m:t>
                                  </m:r>
                                </m:sup>
                              </m:sSup>
                            </m:e>
                            <m:e>
                              <m:r>
                                <a:rPr lang="en-IN" sz="2400" i="1">
                                  <a:latin typeface="Cambria Math" panose="02040503050406030204" pitchFamily="18" charset="0"/>
                                  <a:ea typeface="MS Mincho" panose="02020609040205080304" pitchFamily="49" charset="-128"/>
                                  <a:cs typeface="Arial" panose="020B0604020202020204" pitchFamily="34" charset="0"/>
                                </a:rPr>
                                <m:t>𝐷</m:t>
                              </m:r>
                            </m:e>
                            <m:e>
                              <m:sSubSup>
                                <m:sSubSupPr>
                                  <m:ctrlPr>
                                    <a:rPr lang="en-US" sz="2400" i="1">
                                      <a:latin typeface="Cambria Math" panose="02040503050406030204" pitchFamily="18" charset="0"/>
                                      <a:ea typeface="MS Mincho" panose="02020609040205080304" pitchFamily="49" charset="-128"/>
                                      <a:cs typeface="Arial" panose="020B0604020202020204" pitchFamily="34" charset="0"/>
                                    </a:rPr>
                                  </m:ctrlPr>
                                </m:sSubSupPr>
                                <m:e>
                                  <m:r>
                                    <a:rPr lang="en-IN" sz="2400" i="1">
                                      <a:latin typeface="Cambria Math" panose="02040503050406030204" pitchFamily="18" charset="0"/>
                                      <a:ea typeface="MS Mincho" panose="02020609040205080304" pitchFamily="49" charset="-128"/>
                                      <a:cs typeface="Arial" panose="020B0604020202020204" pitchFamily="34" charset="0"/>
                                    </a:rPr>
                                    <m:t>𝐶</m:t>
                                  </m:r>
                                </m:e>
                                <m:sub>
                                  <m:r>
                                    <a:rPr lang="en-IN" sz="2400" i="1">
                                      <a:latin typeface="Cambria Math" panose="02040503050406030204" pitchFamily="18" charset="0"/>
                                      <a:ea typeface="MS Mincho" panose="02020609040205080304" pitchFamily="49" charset="-128"/>
                                      <a:cs typeface="Arial" panose="020B0604020202020204" pitchFamily="34" charset="0"/>
                                    </a:rPr>
                                    <m:t>2</m:t>
                                  </m:r>
                                </m:sub>
                                <m:sup>
                                  <m:r>
                                    <a:rPr lang="en-IN" sz="2400">
                                      <a:latin typeface="Cambria Math" panose="02040503050406030204" pitchFamily="18" charset="0"/>
                                      <a:ea typeface="MS Mincho" panose="02020609040205080304" pitchFamily="49" charset="-128"/>
                                      <a:cs typeface="Arial" panose="020B0604020202020204" pitchFamily="34" charset="0"/>
                                    </a:rPr>
                                    <m:t>⊤</m:t>
                                  </m:r>
                                </m:sup>
                              </m:sSubSup>
                              <m:r>
                                <a:rPr lang="en-IN" sz="2400" i="1">
                                  <a:latin typeface="Cambria Math" panose="02040503050406030204" pitchFamily="18" charset="0"/>
                                  <a:ea typeface="MS Mincho" panose="02020609040205080304" pitchFamily="49" charset="-128"/>
                                  <a:cs typeface="Arial" panose="020B0604020202020204" pitchFamily="34" charset="0"/>
                                </a:rPr>
                                <m:t>𝑀</m:t>
                              </m:r>
                              <m:d>
                                <m:dPr>
                                  <m:ctrlPr>
                                    <a:rPr lang="en-US" sz="2400" i="1">
                                      <a:latin typeface="Cambria Math" panose="02040503050406030204" pitchFamily="18" charset="0"/>
                                      <a:ea typeface="MS Mincho" panose="02020609040205080304" pitchFamily="49" charset="-128"/>
                                      <a:cs typeface="Arial" panose="020B0604020202020204" pitchFamily="34" charset="0"/>
                                    </a:rPr>
                                  </m:ctrlPr>
                                </m:dPr>
                                <m:e>
                                  <m:r>
                                    <a:rPr lang="en-IN" sz="2400" i="1">
                                      <a:latin typeface="Cambria Math" panose="02040503050406030204" pitchFamily="18" charset="0"/>
                                      <a:ea typeface="MS Mincho" panose="02020609040205080304" pitchFamily="49" charset="-128"/>
                                      <a:cs typeface="Arial" panose="020B0604020202020204" pitchFamily="34" charset="0"/>
                                    </a:rPr>
                                    <m:t>𝜃</m:t>
                                  </m:r>
                                </m:e>
                              </m:d>
                            </m:e>
                          </m:mr>
                          <m:mr>
                            <m:e>
                              <m:r>
                                <a:rPr lang="en-IN" sz="2400" i="1">
                                  <a:latin typeface="Cambria Math" panose="02040503050406030204" pitchFamily="18" charset="0"/>
                                  <a:ea typeface="MS Mincho" panose="02020609040205080304" pitchFamily="49" charset="-128"/>
                                  <a:cs typeface="Arial" panose="020B0604020202020204" pitchFamily="34" charset="0"/>
                                </a:rPr>
                                <m:t>𝑀</m:t>
                              </m:r>
                              <m:d>
                                <m:dPr>
                                  <m:ctrlPr>
                                    <a:rPr lang="en-US" sz="2400" i="1">
                                      <a:latin typeface="Cambria Math" panose="02040503050406030204" pitchFamily="18" charset="0"/>
                                      <a:ea typeface="MS Mincho" panose="02020609040205080304" pitchFamily="49" charset="-128"/>
                                      <a:cs typeface="Arial" panose="020B0604020202020204" pitchFamily="34" charset="0"/>
                                    </a:rPr>
                                  </m:ctrlPr>
                                </m:dPr>
                                <m:e>
                                  <m:r>
                                    <a:rPr lang="en-IN" sz="2400" i="1">
                                      <a:latin typeface="Cambria Math" panose="02040503050406030204" pitchFamily="18" charset="0"/>
                                      <a:ea typeface="MS Mincho" panose="02020609040205080304" pitchFamily="49" charset="-128"/>
                                      <a:cs typeface="Arial" panose="020B0604020202020204" pitchFamily="34" charset="0"/>
                                    </a:rPr>
                                    <m:t>𝜃</m:t>
                                  </m:r>
                                </m:e>
                              </m:d>
                              <m:sSub>
                                <m:sSubPr>
                                  <m:ctrlPr>
                                    <a:rPr lang="en-US" sz="2400" i="1">
                                      <a:latin typeface="Cambria Math" panose="02040503050406030204" pitchFamily="18" charset="0"/>
                                      <a:ea typeface="MS Mincho" panose="02020609040205080304" pitchFamily="49" charset="-128"/>
                                      <a:cs typeface="Arial" panose="020B0604020202020204" pitchFamily="34" charset="0"/>
                                    </a:rPr>
                                  </m:ctrlPr>
                                </m:sSubPr>
                                <m:e>
                                  <m:r>
                                    <a:rPr lang="en-IN" sz="2400" i="1">
                                      <a:latin typeface="Cambria Math" panose="02040503050406030204" pitchFamily="18" charset="0"/>
                                      <a:ea typeface="MS Mincho" panose="02020609040205080304" pitchFamily="49" charset="-128"/>
                                      <a:cs typeface="Arial" panose="020B0604020202020204" pitchFamily="34" charset="0"/>
                                    </a:rPr>
                                    <m:t>𝐶</m:t>
                                  </m:r>
                                </m:e>
                                <m:sub>
                                  <m:r>
                                    <a:rPr lang="en-IN" sz="2400" i="1">
                                      <a:latin typeface="Cambria Math" panose="02040503050406030204" pitchFamily="18" charset="0"/>
                                      <a:ea typeface="MS Mincho" panose="02020609040205080304" pitchFamily="49" charset="-128"/>
                                      <a:cs typeface="Arial" panose="020B0604020202020204" pitchFamily="34" charset="0"/>
                                    </a:rPr>
                                    <m:t>1</m:t>
                                  </m:r>
                                </m:sub>
                              </m:sSub>
                            </m:e>
                            <m:e>
                              <m:r>
                                <a:rPr lang="en-IN" sz="2400" i="1">
                                  <a:latin typeface="Cambria Math" panose="02040503050406030204" pitchFamily="18" charset="0"/>
                                  <a:ea typeface="MS Mincho" panose="02020609040205080304" pitchFamily="49" charset="-128"/>
                                  <a:cs typeface="Arial" panose="020B0604020202020204" pitchFamily="34" charset="0"/>
                                </a:rPr>
                                <m:t>𝑀</m:t>
                              </m:r>
                              <m:d>
                                <m:dPr>
                                  <m:ctrlPr>
                                    <a:rPr lang="en-US" sz="2400" i="1">
                                      <a:latin typeface="Cambria Math" panose="02040503050406030204" pitchFamily="18" charset="0"/>
                                      <a:ea typeface="MS Mincho" panose="02020609040205080304" pitchFamily="49" charset="-128"/>
                                      <a:cs typeface="Arial" panose="020B0604020202020204" pitchFamily="34" charset="0"/>
                                    </a:rPr>
                                  </m:ctrlPr>
                                </m:dPr>
                                <m:e>
                                  <m:r>
                                    <a:rPr lang="en-IN" sz="2400" i="1">
                                      <a:latin typeface="Cambria Math" panose="02040503050406030204" pitchFamily="18" charset="0"/>
                                      <a:ea typeface="MS Mincho" panose="02020609040205080304" pitchFamily="49" charset="-128"/>
                                      <a:cs typeface="Arial" panose="020B0604020202020204" pitchFamily="34" charset="0"/>
                                    </a:rPr>
                                    <m:t>𝜃</m:t>
                                  </m:r>
                                </m:e>
                              </m:d>
                              <m:sSub>
                                <m:sSubPr>
                                  <m:ctrlPr>
                                    <a:rPr lang="en-US" sz="2400" i="1">
                                      <a:latin typeface="Cambria Math" panose="02040503050406030204" pitchFamily="18" charset="0"/>
                                      <a:ea typeface="MS Mincho" panose="02020609040205080304" pitchFamily="49" charset="-128"/>
                                      <a:cs typeface="Arial" panose="020B0604020202020204" pitchFamily="34" charset="0"/>
                                    </a:rPr>
                                  </m:ctrlPr>
                                </m:sSubPr>
                                <m:e>
                                  <m:r>
                                    <a:rPr lang="en-IN" sz="2400" i="1">
                                      <a:latin typeface="Cambria Math" panose="02040503050406030204" pitchFamily="18" charset="0"/>
                                      <a:ea typeface="MS Mincho" panose="02020609040205080304" pitchFamily="49" charset="-128"/>
                                      <a:cs typeface="Arial" panose="020B0604020202020204" pitchFamily="34" charset="0"/>
                                    </a:rPr>
                                    <m:t>𝐶</m:t>
                                  </m:r>
                                </m:e>
                                <m:sub>
                                  <m:r>
                                    <a:rPr lang="en-IN" sz="2400" i="1">
                                      <a:latin typeface="Cambria Math" panose="02040503050406030204" pitchFamily="18" charset="0"/>
                                      <a:ea typeface="MS Mincho" panose="02020609040205080304" pitchFamily="49" charset="-128"/>
                                      <a:cs typeface="Arial" panose="020B0604020202020204" pitchFamily="34" charset="0"/>
                                    </a:rPr>
                                    <m:t>2</m:t>
                                  </m:r>
                                </m:sub>
                              </m:sSub>
                            </m:e>
                            <m:e>
                              <m:r>
                                <a:rPr lang="en-IN" sz="2400" i="1">
                                  <a:latin typeface="Cambria Math" panose="02040503050406030204" pitchFamily="18" charset="0"/>
                                  <a:ea typeface="MS Mincho" panose="02020609040205080304" pitchFamily="49" charset="-128"/>
                                  <a:cs typeface="Arial" panose="020B0604020202020204" pitchFamily="34" charset="0"/>
                                </a:rPr>
                                <m:t>𝑀</m:t>
                              </m:r>
                              <m:d>
                                <m:dPr>
                                  <m:ctrlPr>
                                    <a:rPr lang="en-US" sz="2400" i="1">
                                      <a:latin typeface="Cambria Math" panose="02040503050406030204" pitchFamily="18" charset="0"/>
                                      <a:ea typeface="MS Mincho" panose="02020609040205080304" pitchFamily="49" charset="-128"/>
                                      <a:cs typeface="Arial" panose="020B0604020202020204" pitchFamily="34" charset="0"/>
                                    </a:rPr>
                                  </m:ctrlPr>
                                </m:dPr>
                                <m:e>
                                  <m:r>
                                    <a:rPr lang="en-IN" sz="2400" i="1">
                                      <a:latin typeface="Cambria Math" panose="02040503050406030204" pitchFamily="18" charset="0"/>
                                      <a:ea typeface="MS Mincho" panose="02020609040205080304" pitchFamily="49" charset="-128"/>
                                      <a:cs typeface="Arial" panose="020B0604020202020204" pitchFamily="34" charset="0"/>
                                    </a:rPr>
                                    <m:t>𝜃</m:t>
                                  </m:r>
                                </m:e>
                              </m:d>
                            </m:e>
                          </m:mr>
                        </m:m>
                      </m:e>
                    </m:d>
                    <m:d>
                      <m:dPr>
                        <m:begChr m:val="["/>
                        <m:endChr m:val="]"/>
                        <m:ctrlPr>
                          <a:rPr lang="en-US" sz="2400" i="1">
                            <a:latin typeface="Cambria Math" panose="02040503050406030204" pitchFamily="18" charset="0"/>
                            <a:ea typeface="MS Mincho" panose="02020609040205080304" pitchFamily="49" charset="-128"/>
                            <a:cs typeface="Arial" panose="020B0604020202020204" pitchFamily="34" charset="0"/>
                          </a:rPr>
                        </m:ctrlPr>
                      </m:dPr>
                      <m:e>
                        <m:m>
                          <m:mPr>
                            <m:mcs>
                              <m:mc>
                                <m:mcPr>
                                  <m:count m:val="1"/>
                                  <m:mcJc m:val="center"/>
                                </m:mcPr>
                              </m:mc>
                            </m:mcs>
                            <m:ctrlPr>
                              <a:rPr lang="en-US" sz="2400" i="1">
                                <a:latin typeface="Cambria Math" panose="02040503050406030204" pitchFamily="18" charset="0"/>
                                <a:ea typeface="MS Mincho" panose="02020609040205080304" pitchFamily="49" charset="-128"/>
                                <a:cs typeface="Arial" panose="020B0604020202020204" pitchFamily="34" charset="0"/>
                              </a:rPr>
                            </m:ctrlPr>
                          </m:mPr>
                          <m:mr>
                            <m:e>
                              <m:acc>
                                <m:accPr>
                                  <m:chr m:val="̃"/>
                                  <m:ctrlPr>
                                    <a:rPr lang="en-US" sz="2400" i="1">
                                      <a:latin typeface="Cambria Math" panose="02040503050406030204" pitchFamily="18" charset="0"/>
                                      <a:ea typeface="MS Mincho" panose="02020609040205080304" pitchFamily="49" charset="-128"/>
                                      <a:cs typeface="Arial" panose="020B0604020202020204" pitchFamily="34" charset="0"/>
                                    </a:rPr>
                                  </m:ctrlPr>
                                </m:accPr>
                                <m:e>
                                  <m:r>
                                    <a:rPr lang="en-IN" sz="2400" i="1">
                                      <a:latin typeface="Cambria Math" panose="02040503050406030204" pitchFamily="18" charset="0"/>
                                      <a:ea typeface="MS Mincho" panose="02020609040205080304" pitchFamily="49" charset="-128"/>
                                      <a:cs typeface="Arial" panose="020B0604020202020204" pitchFamily="34" charset="0"/>
                                    </a:rPr>
                                    <m:t>𝜓</m:t>
                                  </m:r>
                                </m:e>
                              </m:acc>
                            </m:e>
                          </m:mr>
                          <m:mr>
                            <m:e>
                              <m:acc>
                                <m:accPr>
                                  <m:chr m:val="̃"/>
                                  <m:ctrlPr>
                                    <a:rPr lang="en-US" sz="2400" i="1">
                                      <a:latin typeface="Cambria Math" panose="02040503050406030204" pitchFamily="18" charset="0"/>
                                      <a:ea typeface="MS Mincho" panose="02020609040205080304" pitchFamily="49" charset="-128"/>
                                      <a:cs typeface="Arial" panose="020B0604020202020204" pitchFamily="34" charset="0"/>
                                    </a:rPr>
                                  </m:ctrlPr>
                                </m:accPr>
                                <m:e>
                                  <m:r>
                                    <a:rPr lang="en-IN" sz="2400" i="1">
                                      <a:latin typeface="Cambria Math" panose="02040503050406030204" pitchFamily="18" charset="0"/>
                                      <a:ea typeface="MS Mincho" panose="02020609040205080304" pitchFamily="49" charset="-128"/>
                                      <a:cs typeface="Arial" panose="020B0604020202020204" pitchFamily="34" charset="0"/>
                                    </a:rPr>
                                    <m:t>𝜃</m:t>
                                  </m:r>
                                </m:e>
                              </m:acc>
                            </m:e>
                          </m:mr>
                          <m:mr>
                            <m:e>
                              <m:acc>
                                <m:accPr>
                                  <m:chr m:val="̃"/>
                                  <m:ctrlPr>
                                    <a:rPr lang="en-US" sz="2400" i="1">
                                      <a:latin typeface="Cambria Math" panose="02040503050406030204" pitchFamily="18" charset="0"/>
                                      <a:ea typeface="MS Mincho" panose="02020609040205080304" pitchFamily="49" charset="-128"/>
                                      <a:cs typeface="Arial" panose="020B0604020202020204" pitchFamily="34" charset="0"/>
                                    </a:rPr>
                                  </m:ctrlPr>
                                </m:accPr>
                                <m:e>
                                  <m:r>
                                    <a:rPr lang="en-IN" sz="2400" i="1">
                                      <a:latin typeface="Cambria Math" panose="02040503050406030204" pitchFamily="18" charset="0"/>
                                      <a:ea typeface="MS Mincho" panose="02020609040205080304" pitchFamily="49" charset="-128"/>
                                      <a:cs typeface="Arial" panose="020B0604020202020204" pitchFamily="34" charset="0"/>
                                    </a:rPr>
                                    <m:t>𝜔</m:t>
                                  </m:r>
                                </m:e>
                              </m:acc>
                            </m:e>
                          </m:mr>
                        </m:m>
                      </m:e>
                    </m:d>
                  </m:oMath>
                </a14:m>
                <a:endParaRPr lang="en-US" sz="2400" dirty="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400" dirty="0">
                  <a:effectLst/>
                  <a:ea typeface="Calibri" panose="020F0502020204030204" pitchFamily="34" charset="0"/>
                  <a:cs typeface="Arial" panose="020B0604020202020204" pitchFamily="34" charset="0"/>
                </a:endParaRPr>
              </a:p>
              <a:p>
                <a:r>
                  <a:rPr lang="en-US" sz="2400" dirty="0"/>
                  <a:t>We can reduce the design to </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smtClean="0">
                              <a:effectLst/>
                              <a:latin typeface="Cambria Math" panose="02040503050406030204" pitchFamily="18" charset="0"/>
                              <a:ea typeface="MS Mincho" panose="02020609040205080304" pitchFamily="49" charset="-128"/>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𝑉</m:t>
                          </m:r>
                        </m:e>
                      </m:acc>
                      <m:r>
                        <a:rPr lang="en-IN" sz="2400">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m:t>
                      </m:r>
                      <m:sSup>
                        <m:sSupPr>
                          <m:ctrlPr>
                            <a:rPr lang="en-US" sz="2400" i="1">
                              <a:effectLst/>
                              <a:latin typeface="Cambria Math" panose="02040503050406030204" pitchFamily="18" charset="0"/>
                              <a:ea typeface="MS Mincho" panose="02020609040205080304" pitchFamily="49" charset="-128"/>
                            </a:rPr>
                          </m:ctrlPr>
                        </m:sSupPr>
                        <m:e>
                          <m:r>
                            <a:rPr lang="en-IN" sz="2400" i="1">
                              <a:effectLst/>
                              <a:latin typeface="Cambria Math" panose="02040503050406030204" pitchFamily="18" charset="0"/>
                              <a:ea typeface="MS Mincho" panose="02020609040205080304" pitchFamily="49" charset="-128"/>
                              <a:cs typeface="Arial" panose="020B0604020202020204" pitchFamily="34" charset="0"/>
                            </a:rPr>
                            <m:t>𝑥</m:t>
                          </m:r>
                        </m:e>
                        <m:sup>
                          <m:r>
                            <a:rPr lang="en-IN" sz="2400">
                              <a:effectLst/>
                              <a:latin typeface="Cambria Math" panose="02040503050406030204" pitchFamily="18" charset="0"/>
                              <a:ea typeface="MS Mincho" panose="02020609040205080304" pitchFamily="49" charset="-128"/>
                              <a:cs typeface="Arial" panose="020B0604020202020204" pitchFamily="34" charset="0"/>
                            </a:rPr>
                            <m:t>⊤</m:t>
                          </m:r>
                        </m:sup>
                      </m:sSup>
                      <m:r>
                        <a:rPr lang="en-IN" sz="2400" i="1">
                          <a:effectLst/>
                          <a:latin typeface="Cambria Math" panose="02040503050406030204" pitchFamily="18" charset="0"/>
                          <a:ea typeface="MS Mincho" panose="02020609040205080304" pitchFamily="49" charset="-128"/>
                          <a:cs typeface="Arial" panose="020B0604020202020204" pitchFamily="34" charset="0"/>
                        </a:rPr>
                        <m:t>𝐻𝑥</m:t>
                      </m:r>
                      <m:r>
                        <a:rPr lang="en-IN" sz="2400" i="1">
                          <a:effectLst/>
                          <a:latin typeface="Cambria Math" panose="02040503050406030204" pitchFamily="18" charset="0"/>
                          <a:ea typeface="MS Mincho" panose="02020609040205080304" pitchFamily="49" charset="-128"/>
                          <a:cs typeface="Arial" panose="020B0604020202020204" pitchFamily="34" charset="0"/>
                        </a:rPr>
                        <m:t>&lt;0</m:t>
                      </m:r>
                    </m:oMath>
                  </m:oMathPara>
                </a14:m>
                <a:endParaRPr lang="en-US" sz="2400" dirty="0"/>
              </a:p>
              <a:p>
                <a:pPr marL="0" indent="0">
                  <a:buNone/>
                </a:pPr>
                <a:endParaRPr lang="en-US" sz="2400" dirty="0"/>
              </a:p>
              <a:p>
                <a:pPr marL="0" indent="0">
                  <a:buNone/>
                </a:pPr>
                <a:r>
                  <a:rPr lang="en-US" sz="2400" dirty="0"/>
                  <a:t>Where </a:t>
                </a:r>
                <a14:m>
                  <m:oMath xmlns:m="http://schemas.openxmlformats.org/officeDocument/2006/math">
                    <m:r>
                      <a:rPr lang="en-IN" sz="2400" i="1" smtClean="0">
                        <a:effectLst/>
                        <a:latin typeface="Cambria Math" panose="02040503050406030204" pitchFamily="18" charset="0"/>
                        <a:ea typeface="MS Mincho" panose="02020609040205080304" pitchFamily="49" charset="-128"/>
                        <a:cs typeface="Times New Roman" panose="02020603050405020304" pitchFamily="18" charset="0"/>
                      </a:rPr>
                      <m:t>𝐻</m:t>
                    </m:r>
                  </m:oMath>
                </a14:m>
                <a:r>
                  <a:rPr lang="en-IN" sz="2400" dirty="0">
                    <a:effectLst/>
                    <a:latin typeface="Times New Roman" panose="02020603050405020304" pitchFamily="18" charset="0"/>
                    <a:ea typeface="MS Mincho" panose="02020609040205080304" pitchFamily="49" charset="-128"/>
                  </a:rPr>
                  <a:t> is a non-negative partitioned matrix</a:t>
                </a:r>
                <a:endParaRPr lang="en-US" sz="2400" dirty="0"/>
              </a:p>
            </p:txBody>
          </p:sp>
        </mc:Choice>
        <mc:Fallback xmlns="">
          <p:sp>
            <p:nvSpPr>
              <p:cNvPr id="3" name="Content Placeholder 2">
                <a:extLst>
                  <a:ext uri="{FF2B5EF4-FFF2-40B4-BE49-F238E27FC236}">
                    <a16:creationId xmlns:a16="http://schemas.microsoft.com/office/drawing/2014/main" id="{0E65481D-CCBC-AA47-43EE-9B0203E82047}"/>
                  </a:ext>
                </a:extLst>
              </p:cNvPr>
              <p:cNvSpPr>
                <a:spLocks noGrp="1" noRot="1" noChangeAspect="1" noMove="1" noResize="1" noEditPoints="1" noAdjustHandles="1" noChangeArrowheads="1" noChangeShapeType="1" noTextEdit="1"/>
              </p:cNvSpPr>
              <p:nvPr>
                <p:ph idx="1"/>
              </p:nvPr>
            </p:nvSpPr>
            <p:spPr>
              <a:blipFill>
                <a:blip r:embed="rId2"/>
                <a:stretch>
                  <a:fillRect l="-928" t="-980" b="-280"/>
                </a:stretch>
              </a:blipFill>
            </p:spPr>
            <p:txBody>
              <a:bodyPr/>
              <a:lstStyle/>
              <a:p>
                <a:r>
                  <a:rPr lang="en-US">
                    <a:noFill/>
                  </a:rPr>
                  <a:t> </a:t>
                </a:r>
              </a:p>
            </p:txBody>
          </p:sp>
        </mc:Fallback>
      </mc:AlternateContent>
    </p:spTree>
    <p:extLst>
      <p:ext uri="{BB962C8B-B14F-4D97-AF65-F5344CB8AC3E}">
        <p14:creationId xmlns:p14="http://schemas.microsoft.com/office/powerpoint/2010/main" val="2190394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1533-247C-A7FB-0C21-27FDA3857B27}"/>
              </a:ext>
            </a:extLst>
          </p:cNvPr>
          <p:cNvSpPr>
            <a:spLocks noGrp="1"/>
          </p:cNvSpPr>
          <p:nvPr>
            <p:ph type="title"/>
          </p:nvPr>
        </p:nvSpPr>
        <p:spPr/>
        <p:txBody>
          <a:bodyPr/>
          <a:lstStyle/>
          <a:p>
            <a:pPr algn="ctr"/>
            <a:r>
              <a:rPr lang="en-US" dirty="0"/>
              <a:t>REDUCED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56AFD1-F008-D67A-9B34-5626988D870B}"/>
                  </a:ext>
                </a:extLst>
              </p:cNvPr>
              <p:cNvSpPr>
                <a:spLocks noGrp="1"/>
              </p:cNvSpPr>
              <p:nvPr>
                <p:ph idx="1"/>
              </p:nvPr>
            </p:nvSpPr>
            <p:spPr/>
            <p:txBody>
              <a:bodyPr>
                <a:normAutofit/>
              </a:bodyPr>
              <a:lstStyle/>
              <a:p>
                <a:pPr marL="0" indent="0">
                  <a:buNone/>
                </a:pPr>
                <a:r>
                  <a:rPr lang="en-US" sz="2400" dirty="0"/>
                  <a:t>Investigating investigate certain "relaxed conditions" that are satisfied independently by using matrix norms of the system parameters.</a:t>
                </a:r>
              </a:p>
              <a:p>
                <a:pPr marL="0" indent="0">
                  <a:buNone/>
                </a:pPr>
                <a:endParaRPr lang="en-US" sz="2400" dirty="0"/>
              </a:p>
              <a:p>
                <a:pPr marL="0" indent="0">
                  <a:buNone/>
                </a:pPr>
                <a:r>
                  <a:rPr lang="en-US" sz="2400" dirty="0"/>
                  <a:t>Taking</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m:rPr>
                          <m:sty m:val="p"/>
                        </m:rPr>
                        <a:rPr lang="en-IN" sz="2400" smtClean="0">
                          <a:effectLst/>
                          <a:latin typeface="Cambria Math" panose="02040503050406030204" pitchFamily="18" charset="0"/>
                          <a:ea typeface="MS Mincho" panose="02020609040205080304" pitchFamily="49" charset="-128"/>
                          <a:cs typeface="Calibri" panose="020F0502020204030204" pitchFamily="34" charset="0"/>
                        </a:rPr>
                        <m:t>A</m:t>
                      </m:r>
                      <m:r>
                        <a:rPr lang="en-IN" sz="2400" smtClean="0">
                          <a:effectLst/>
                          <a:latin typeface="Cambria Math" panose="02040503050406030204" pitchFamily="18" charset="0"/>
                          <a:ea typeface="MS Mincho" panose="02020609040205080304" pitchFamily="49" charset="-128"/>
                          <a:cs typeface="Calibri" panose="020F0502020204030204" pitchFamily="34" charset="0"/>
                        </a:rPr>
                        <m:t>=</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a</m:t>
                          </m:r>
                        </m:e>
                        <m:sub>
                          <m:r>
                            <a:rPr lang="en-IN" sz="2400">
                              <a:effectLst/>
                              <a:latin typeface="Cambria Math" panose="02040503050406030204" pitchFamily="18" charset="0"/>
                              <a:ea typeface="MS Mincho" panose="02020609040205080304" pitchFamily="49" charset="-128"/>
                              <a:cs typeface="Calibri" panose="020F0502020204030204" pitchFamily="34" charset="0"/>
                            </a:rPr>
                            <m:t>0</m:t>
                          </m:r>
                        </m:sub>
                      </m:sSub>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I</m:t>
                          </m:r>
                        </m:e>
                        <m:sub>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n</m:t>
                          </m:r>
                        </m:sub>
                      </m:sSub>
                      <m:r>
                        <a:rPr lang="en-IN" sz="2400">
                          <a:effectLst/>
                          <a:latin typeface="Cambria Math" panose="02040503050406030204" pitchFamily="18" charset="0"/>
                          <a:ea typeface="MS Mincho" panose="02020609040205080304" pitchFamily="49" charset="-128"/>
                          <a:cs typeface="Calibri" panose="020F0502020204030204" pitchFamily="34" charset="0"/>
                        </a:rPr>
                        <m:t>,  </m:t>
                      </m:r>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W</m:t>
                      </m:r>
                      <m:r>
                        <a:rPr lang="en-IN" sz="2400">
                          <a:effectLst/>
                          <a:latin typeface="Cambria Math" panose="02040503050406030204" pitchFamily="18" charset="0"/>
                          <a:ea typeface="MS Mincho" panose="02020609040205080304" pitchFamily="49" charset="-128"/>
                          <a:cs typeface="Calibri" panose="020F0502020204030204" pitchFamily="34" charset="0"/>
                        </a:rPr>
                        <m:t>=</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w</m:t>
                          </m:r>
                        </m:e>
                        <m:sub>
                          <m:r>
                            <a:rPr lang="en-IN" sz="2400">
                              <a:effectLst/>
                              <a:latin typeface="Cambria Math" panose="02040503050406030204" pitchFamily="18" charset="0"/>
                              <a:ea typeface="MS Mincho" panose="02020609040205080304" pitchFamily="49" charset="-128"/>
                              <a:cs typeface="Calibri" panose="020F0502020204030204" pitchFamily="34" charset="0"/>
                            </a:rPr>
                            <m:t>0</m:t>
                          </m:r>
                        </m:sub>
                      </m:sSub>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I</m:t>
                          </m:r>
                        </m:e>
                        <m:sub>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n</m:t>
                          </m:r>
                        </m:sub>
                      </m:sSub>
                      <m:r>
                        <a:rPr lang="en-IN" sz="2400">
                          <a:effectLst/>
                          <a:latin typeface="Cambria Math" panose="02040503050406030204" pitchFamily="18" charset="0"/>
                          <a:ea typeface="MS Mincho" panose="02020609040205080304" pitchFamily="49" charset="-128"/>
                          <a:cs typeface="Calibri" panose="020F0502020204030204" pitchFamily="34" charset="0"/>
                        </a:rPr>
                        <m:t>,  </m:t>
                      </m:r>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D</m:t>
                      </m:r>
                      <m:r>
                        <a:rPr lang="en-IN" sz="2400">
                          <a:effectLst/>
                          <a:latin typeface="Cambria Math" panose="02040503050406030204" pitchFamily="18" charset="0"/>
                          <a:ea typeface="MS Mincho" panose="02020609040205080304" pitchFamily="49" charset="-128"/>
                          <a:cs typeface="Calibri" panose="020F0502020204030204" pitchFamily="34" charset="0"/>
                        </a:rPr>
                        <m:t>=</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d</m:t>
                          </m:r>
                        </m:e>
                        <m:sub>
                          <m:r>
                            <a:rPr lang="en-IN" sz="2400">
                              <a:effectLst/>
                              <a:latin typeface="Cambria Math" panose="02040503050406030204" pitchFamily="18" charset="0"/>
                              <a:ea typeface="MS Mincho" panose="02020609040205080304" pitchFamily="49" charset="-128"/>
                              <a:cs typeface="Calibri" panose="020F0502020204030204" pitchFamily="34" charset="0"/>
                            </a:rPr>
                            <m:t>0</m:t>
                          </m:r>
                        </m:sub>
                      </m:sSub>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I</m:t>
                          </m:r>
                        </m:e>
                        <m:sub>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n</m:t>
                          </m:r>
                        </m:sub>
                      </m:sSub>
                      <m:r>
                        <a:rPr lang="en-IN" sz="2400">
                          <a:effectLst/>
                          <a:latin typeface="Cambria Math" panose="02040503050406030204" pitchFamily="18" charset="0"/>
                          <a:ea typeface="MS Mincho" panose="02020609040205080304" pitchFamily="49" charset="-128"/>
                          <a:cs typeface="Calibri" panose="020F0502020204030204" pitchFamily="34" charset="0"/>
                        </a:rPr>
                        <m:t>,  </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C</m:t>
                          </m:r>
                        </m:e>
                        <m:sub>
                          <m:r>
                            <a:rPr lang="en-IN" sz="2400">
                              <a:effectLst/>
                              <a:latin typeface="Cambria Math" panose="02040503050406030204" pitchFamily="18" charset="0"/>
                              <a:ea typeface="MS Mincho" panose="02020609040205080304" pitchFamily="49" charset="-128"/>
                              <a:cs typeface="Calibri" panose="020F0502020204030204" pitchFamily="34" charset="0"/>
                            </a:rPr>
                            <m:t>1</m:t>
                          </m:r>
                        </m:sub>
                      </m:sSub>
                      <m:r>
                        <a:rPr lang="en-IN" sz="2400">
                          <a:effectLst/>
                          <a:latin typeface="Cambria Math" panose="02040503050406030204" pitchFamily="18" charset="0"/>
                          <a:ea typeface="MS Mincho" panose="02020609040205080304" pitchFamily="49" charset="-128"/>
                          <a:cs typeface="Calibri" panose="020F0502020204030204" pitchFamily="34" charset="0"/>
                        </a:rPr>
                        <m:t>=</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c</m:t>
                          </m:r>
                        </m:e>
                        <m:sub>
                          <m:r>
                            <a:rPr lang="en-IN" sz="2400">
                              <a:effectLst/>
                              <a:latin typeface="Cambria Math" panose="02040503050406030204" pitchFamily="18" charset="0"/>
                              <a:ea typeface="MS Mincho" panose="02020609040205080304" pitchFamily="49" charset="-128"/>
                              <a:cs typeface="Calibri" panose="020F0502020204030204" pitchFamily="34" charset="0"/>
                            </a:rPr>
                            <m:t>1</m:t>
                          </m:r>
                        </m:sub>
                      </m:sSub>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I</m:t>
                          </m:r>
                        </m:e>
                        <m:sub>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n</m:t>
                          </m:r>
                        </m:sub>
                      </m:sSub>
                      <m:r>
                        <a:rPr lang="en-IN" sz="2400">
                          <a:effectLst/>
                          <a:latin typeface="Cambria Math" panose="02040503050406030204" pitchFamily="18" charset="0"/>
                          <a:ea typeface="MS Mincho" panose="02020609040205080304" pitchFamily="49" charset="-128"/>
                          <a:cs typeface="Calibri" panose="020F0502020204030204" pitchFamily="34" charset="0"/>
                        </a:rPr>
                        <m:t>,  </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C</m:t>
                          </m:r>
                        </m:e>
                        <m:sub>
                          <m:r>
                            <a:rPr lang="en-IN" sz="2400">
                              <a:effectLst/>
                              <a:latin typeface="Cambria Math" panose="02040503050406030204" pitchFamily="18" charset="0"/>
                              <a:ea typeface="MS Mincho" panose="02020609040205080304" pitchFamily="49" charset="-128"/>
                              <a:cs typeface="Calibri" panose="020F0502020204030204" pitchFamily="34" charset="0"/>
                            </a:rPr>
                            <m:t>2</m:t>
                          </m:r>
                        </m:sub>
                      </m:sSub>
                      <m:r>
                        <a:rPr lang="en-IN" sz="2400">
                          <a:effectLst/>
                          <a:latin typeface="Cambria Math" panose="02040503050406030204" pitchFamily="18" charset="0"/>
                          <a:ea typeface="MS Mincho" panose="02020609040205080304" pitchFamily="49" charset="-128"/>
                          <a:cs typeface="Calibri" panose="020F0502020204030204" pitchFamily="34" charset="0"/>
                        </a:rPr>
                        <m:t>=</m:t>
                      </m:r>
                      <m:sSub>
                        <m:sSubPr>
                          <m:ctrlPr>
                            <a:rPr lang="en-US" sz="2400" i="1">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I</m:t>
                          </m:r>
                        </m:e>
                        <m:sub>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n</m:t>
                          </m:r>
                        </m:sub>
                      </m:sSub>
                    </m:oMath>
                  </m:oMathPara>
                </a14:m>
                <a:endParaRPr lang="en-US" sz="2400" dirty="0">
                  <a:effectLst/>
                  <a:ea typeface="Calibri" panose="020F0502020204030204" pitchFamily="34" charset="0"/>
                  <a:cs typeface="Arial" panose="020B0604020202020204" pitchFamily="34" charset="0"/>
                </a:endParaRPr>
              </a:p>
              <a:p>
                <a:pPr marL="0" indent="0">
                  <a:buNone/>
                </a:pPr>
                <a:r>
                  <a:rPr lang="en-US" sz="2400" dirty="0"/>
                  <a:t>and considering inequalities in the system we can choose </a:t>
                </a: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Calibri" panose="020F0502020204030204" pitchFamily="34" charset="0"/>
                          </a:rPr>
                        </m:ctrlPr>
                      </m:sSubPr>
                      <m:e>
                        <m:r>
                          <m:rPr>
                            <m:sty m:val="p"/>
                          </m:rPr>
                          <a:rPr lang="en-IN" sz="2400">
                            <a:effectLst/>
                            <a:latin typeface="Cambria Math" panose="02040503050406030204" pitchFamily="18" charset="0"/>
                            <a:ea typeface="MS Mincho" panose="02020609040205080304" pitchFamily="49" charset="-128"/>
                            <a:cs typeface="Calibri" panose="020F0502020204030204" pitchFamily="34" charset="0"/>
                          </a:rPr>
                          <m:t>a</m:t>
                        </m:r>
                      </m:e>
                      <m:sub>
                        <m:r>
                          <a:rPr lang="en-IN" sz="2400">
                            <a:effectLst/>
                            <a:latin typeface="Cambria Math" panose="02040503050406030204" pitchFamily="18" charset="0"/>
                            <a:ea typeface="MS Mincho" panose="02020609040205080304" pitchFamily="49" charset="-128"/>
                            <a:cs typeface="Calibri" panose="020F0502020204030204" pitchFamily="34" charset="0"/>
                          </a:rPr>
                          <m:t>0</m:t>
                        </m:r>
                      </m:sub>
                    </m:sSub>
                  </m:oMath>
                </a14:m>
                <a:r>
                  <a:rPr lang="en-US" sz="2400" dirty="0"/>
                  <a:t> as:</a:t>
                </a:r>
              </a:p>
              <a:p>
                <a:pPr marL="1661795" marR="0" indent="0">
                  <a:lnSpc>
                    <a:spcPct val="107000"/>
                  </a:lnSpc>
                  <a:spcBef>
                    <a:spcPts val="0"/>
                  </a:spcBef>
                  <a:spcAft>
                    <a:spcPts val="800"/>
                  </a:spcAft>
                  <a:buNone/>
                </a:pPr>
                <a:endParaRPr lang="en-US" sz="2400" dirty="0"/>
              </a:p>
              <a:p>
                <a:pPr marL="1661795" marR="0" indent="0">
                  <a:lnSpc>
                    <a:spcPct val="107000"/>
                  </a:lnSpc>
                  <a:spcBef>
                    <a:spcPts val="0"/>
                  </a:spcBef>
                  <a:spcAft>
                    <a:spcPts val="800"/>
                  </a:spcAft>
                  <a:buNone/>
                </a:pPr>
                <a:r>
                  <a:rPr lang="en-US" sz="2400" dirty="0"/>
                  <a:t> </a:t>
                </a: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sub>
                        <m:r>
                          <a:rPr lang="en-IN" sz="2400" i="1">
                            <a:effectLst/>
                            <a:latin typeface="Cambria Math" panose="02040503050406030204" pitchFamily="18" charset="0"/>
                            <a:ea typeface="MS Mincho" panose="02020609040205080304" pitchFamily="49" charset="-128"/>
                            <a:cs typeface="Arial" panose="020B0604020202020204" pitchFamily="34" charset="0"/>
                          </a:rPr>
                          <m:t>0</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&gt;</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max</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e>
                        </m:d>
                      </m:e>
                    </m:func>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1756AFD1-F008-D67A-9B34-5626988D870B}"/>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91293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AC4E-A153-96AA-DBB1-C41D035A0C0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38C42-5A8F-FFDD-34F2-1CC895074C46}"/>
                  </a:ext>
                </a:extLst>
              </p:cNvPr>
              <p:cNvSpPr>
                <a:spLocks noGrp="1"/>
              </p:cNvSpPr>
              <p:nvPr>
                <p:ph idx="1"/>
              </p:nvPr>
            </p:nvSpPr>
            <p:spPr/>
            <p:txBody>
              <a:bodyPr>
                <a:normAutofit/>
              </a:bodyPr>
              <a:lstStyle/>
              <a:p>
                <a:pPr marL="0" indent="0">
                  <a:buNone/>
                </a:pPr>
                <a:r>
                  <a:rPr lang="en-US" sz="2400" dirty="0"/>
                  <a:t>Where:</a:t>
                </a:r>
              </a:p>
              <a:p>
                <a:pPr marL="0" indent="0">
                  <a:buNone/>
                </a:pPr>
                <a:r>
                  <a:rPr lang="en-US"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r>
                          <a:rPr lang="en-IN" sz="2400" i="1">
                            <a:effectLst/>
                            <a:latin typeface="Cambria Math" panose="02040503050406030204" pitchFamily="18" charset="0"/>
                            <a:ea typeface="MS Mincho" panose="02020609040205080304" pitchFamily="49" charset="-128"/>
                            <a:cs typeface="Arial" panose="020B0604020202020204" pitchFamily="34" charset="0"/>
                          </a:rPr>
                          <m:t>+</m:t>
                        </m:r>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p>
                      </m:e>
                    </m:d>
                  </m:oMath>
                </a14:m>
                <a:r>
                  <a:rPr lang="en-IN" sz="2400" dirty="0">
                    <a:effectLst/>
                    <a:latin typeface="Calibri" panose="020F0502020204030204" pitchFamily="34" charset="0"/>
                    <a:ea typeface="MS Mincho" panose="02020609040205080304" pitchFamily="49" charset="-128"/>
                    <a:cs typeface="Arial" panose="020B0604020202020204" pitchFamily="34" charset="0"/>
                  </a:rPr>
                  <a:t>,</a:t>
                </a:r>
                <a:endParaRPr lang="en-US" sz="2400" dirty="0">
                  <a:latin typeface="Calibri" panose="020F0502020204030204" pitchFamily="34" charset="0"/>
                  <a:ea typeface="MS Mincho" panose="02020609040205080304" pitchFamily="49" charset="-128"/>
                  <a:cs typeface="Arial" panose="020B0604020202020204" pitchFamily="34" charset="0"/>
                </a:endParaRPr>
              </a:p>
              <a:p>
                <a:pPr marL="0" indent="0">
                  <a:buNone/>
                </a:pPr>
                <a:r>
                  <a:rPr lang="en-US"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rad>
                          <m:radPr>
                            <m:degHide m:val="on"/>
                            <m:ctrlPr>
                              <a:rPr lang="en-US" sz="2400" i="1">
                                <a:effectLst/>
                                <a:latin typeface="Cambria Math" panose="02040503050406030204" pitchFamily="18" charset="0"/>
                                <a:ea typeface="MS Mincho" panose="02020609040205080304" pitchFamily="49" charset="-128"/>
                                <a:cs typeface="Arial" panose="020B0604020202020204" pitchFamily="34" charset="0"/>
                              </a:rPr>
                            </m:ctrlPr>
                          </m:radPr>
                          <m:deg/>
                          <m:e>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p>
                            <m:r>
                              <a:rPr lang="en-IN" sz="2400" i="1">
                                <a:effectLst/>
                                <a:latin typeface="Cambria Math" panose="02040503050406030204" pitchFamily="18" charset="0"/>
                                <a:ea typeface="MS Mincho" panose="02020609040205080304" pitchFamily="49" charset="-128"/>
                                <a:cs typeface="Arial" panose="020B0604020202020204" pitchFamily="34" charset="0"/>
                              </a:rPr>
                              <m:t>+6</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4</m:t>
                                </m:r>
                              </m:sub>
                            </m:sSub>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e>
                        </m:rad>
                      </m:e>
                    </m:d>
                    <m:r>
                      <m:rPr>
                        <m:lit/>
                      </m:rP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3</m:t>
                    </m:r>
                  </m:oMath>
                </a14:m>
                <a:r>
                  <a:rPr lang="en-IN" sz="2400" dirty="0">
                    <a:effectLst/>
                    <a:latin typeface="Calibri" panose="020F0502020204030204" pitchFamily="34" charset="0"/>
                    <a:ea typeface="MS Mincho" panose="02020609040205080304" pitchFamily="49" charset="-128"/>
                    <a:cs typeface="Arial" panose="020B0604020202020204" pitchFamily="34" charset="0"/>
                  </a:rPr>
                  <a:t>,</a:t>
                </a:r>
                <a:endParaRPr lang="en-US" sz="2400" dirty="0">
                  <a:latin typeface="Calibri" panose="020F0502020204030204" pitchFamily="34" charset="0"/>
                  <a:ea typeface="MS Mincho" panose="02020609040205080304" pitchFamily="49" charset="-128"/>
                  <a:cs typeface="Arial" panose="020B0604020202020204" pitchFamily="34" charset="0"/>
                </a:endParaRPr>
              </a:p>
              <a:p>
                <a:pPr marL="0" indent="0">
                  <a:buNone/>
                </a:pPr>
                <a:r>
                  <a:rPr lang="en-US"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𝑎</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rad>
                          <m:radPr>
                            <m:degHide m:val="on"/>
                            <m:ctrlPr>
                              <a:rPr lang="en-US" sz="2400" i="1">
                                <a:effectLst/>
                                <a:latin typeface="Cambria Math" panose="02040503050406030204" pitchFamily="18" charset="0"/>
                                <a:ea typeface="MS Mincho" panose="02020609040205080304" pitchFamily="49" charset="-128"/>
                                <a:cs typeface="Arial" panose="020B0604020202020204" pitchFamily="34" charset="0"/>
                              </a:rPr>
                            </m:ctrlPr>
                          </m:radPr>
                          <m:deg/>
                          <m:e>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p>
                            <m:r>
                              <a:rPr lang="en-IN" sz="2400" i="1">
                                <a:effectLst/>
                                <a:latin typeface="Cambria Math" panose="02040503050406030204" pitchFamily="18" charset="0"/>
                                <a:ea typeface="MS Mincho" panose="02020609040205080304" pitchFamily="49" charset="-128"/>
                                <a:cs typeface="Arial" panose="020B0604020202020204" pitchFamily="34" charset="0"/>
                              </a:rPr>
                              <m:t>+6</m:t>
                            </m:r>
                            <m:d>
                              <m:dPr>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4</m:t>
                                    </m:r>
                                  </m:sub>
                                </m:sSub>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r>
                                  <a:rPr lang="en-IN" sz="2400" i="1">
                                    <a:effectLst/>
                                    <a:latin typeface="Cambria Math" panose="02040503050406030204" pitchFamily="18" charset="0"/>
                                    <a:ea typeface="MS Mincho" panose="02020609040205080304" pitchFamily="49" charset="-128"/>
                                    <a:cs typeface="Arial" panose="020B0604020202020204" pitchFamily="34" charset="0"/>
                                  </a:rPr>
                                  <m:t>+</m:t>
                                </m:r>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5</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2</m:t>
                                    </m:r>
                                  </m:sup>
                                </m:sSubSup>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d>
                                      <m:dPr>
                                        <m:beg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sSubSup>
                                                  <m:sSub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SupPr>
                                                  <m:e>
                                                    <m:r>
                                                      <a:rPr lang="en-IN" sz="2400" i="1">
                                                        <a:effectLst/>
                                                        <a:latin typeface="Cambria Math" panose="02040503050406030204" pitchFamily="18" charset="0"/>
                                                        <a:ea typeface="MS Mincho" panose="02020609040205080304" pitchFamily="49" charset="-128"/>
                                                        <a:cs typeface="Arial" panose="020B0604020202020204" pitchFamily="34" charset="0"/>
                                                      </a:rPr>
                                                      <m:t>𝑐</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up>
                                                    <m:r>
                                                      <a:rPr lang="en-IN" sz="2400" i="1">
                                                        <a:effectLst/>
                                                        <a:latin typeface="Cambria Math" panose="02040503050406030204" pitchFamily="18" charset="0"/>
                                                        <a:ea typeface="MS Mincho" panose="02020609040205080304" pitchFamily="49" charset="-128"/>
                                                        <a:cs typeface="Arial" panose="020B0604020202020204" pitchFamily="34" charset="0"/>
                                                      </a:rPr>
                                                      <m:t>−1</m:t>
                                                    </m:r>
                                                  </m:sup>
                                                </m:sSubSup>
                                                <m:r>
                                                  <a:rPr lang="en-IN" sz="2400" i="1">
                                                    <a:effectLst/>
                                                    <a:latin typeface="Cambria Math" panose="02040503050406030204" pitchFamily="18" charset="0"/>
                                                    <a:ea typeface="MS Mincho" panose="02020609040205080304" pitchFamily="49" charset="-128"/>
                                                    <a:cs typeface="Arial" panose="020B0604020202020204" pitchFamily="34" charset="0"/>
                                                  </a:rPr>
                                                  <m:t>−0.5</m:t>
                                                </m:r>
                                              </m:e>
                                            </m:d>
                                          </m:e>
                                          <m:sup>
                                            <m:r>
                                              <a:rPr lang="en-IN" sz="2400" i="1">
                                                <a:effectLst/>
                                                <a:latin typeface="Cambria Math" panose="02040503050406030204" pitchFamily="18" charset="0"/>
                                                <a:ea typeface="MS Mincho" panose="02020609040205080304" pitchFamily="49" charset="-128"/>
                                                <a:cs typeface="Arial" panose="020B0604020202020204" pitchFamily="34" charset="0"/>
                                              </a:rPr>
                                              <m:t>−1</m:t>
                                            </m:r>
                                          </m:sup>
                                        </m:sSup>
                                      </m:e>
                                    </m:d>
                                  </m:e>
                                </m:d>
                              </m:e>
                            </m:d>
                          </m:e>
                        </m:rad>
                      </m:e>
                    </m:d>
                    <m:r>
                      <m:rPr>
                        <m:lit/>
                      </m:rP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3</m:t>
                    </m:r>
                  </m:oMath>
                </a14:m>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31E38C42-5A8F-FFDD-34F2-1CC895074C46}"/>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327593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E0D-A13D-F133-5E61-2716B1F353EE}"/>
              </a:ext>
            </a:extLst>
          </p:cNvPr>
          <p:cNvSpPr>
            <a:spLocks noGrp="1"/>
          </p:cNvSpPr>
          <p:nvPr>
            <p:ph type="title"/>
          </p:nvPr>
        </p:nvSpPr>
        <p:spPr/>
        <p:txBody>
          <a:bodyPr/>
          <a:lstStyle/>
          <a:p>
            <a:pPr algn="ctr"/>
            <a:r>
              <a:rPr lang="en-US" dirty="0"/>
              <a:t>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D67943-CA16-8FA7-9F2D-6557E5082A0A}"/>
                  </a:ext>
                </a:extLst>
              </p:cNvPr>
              <p:cNvSpPr>
                <a:spLocks noGrp="1"/>
              </p:cNvSpPr>
              <p:nvPr>
                <p:ph idx="1"/>
              </p:nvPr>
            </p:nvSpPr>
            <p:spPr/>
            <p:txBody>
              <a:bodyPr>
                <a:normAutofit/>
              </a:bodyPr>
              <a:lstStyle/>
              <a:p>
                <a:pPr marL="0" indent="0">
                  <a:buNone/>
                </a:pPr>
                <a:r>
                  <a:rPr lang="en-US" sz="2400" dirty="0"/>
                  <a:t>Let us check the utility of the proposed controller by considering a two-link SCARA type manipulator.</a:t>
                </a:r>
              </a:p>
              <a:p>
                <a:pPr marL="0" indent="0">
                  <a:buNone/>
                </a:pPr>
                <a:endParaRPr lang="en-US" sz="2400" dirty="0"/>
              </a:p>
              <a:p>
                <a:pPr marL="0" indent="0">
                  <a:buNone/>
                </a:pPr>
                <a:endParaRPr lang="en-US" sz="2400" dirty="0"/>
              </a:p>
              <a:p>
                <a:pPr marL="0" indent="0">
                  <a:buNone/>
                </a:pPr>
                <a:r>
                  <a:rPr lang="en-US" sz="2400" dirty="0"/>
                  <a:t>The Variable of the system are taken as: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m:rPr>
                          <m:sty m:val="p"/>
                        </m:rPr>
                        <a:rPr lang="en-IN" sz="2400" smtClean="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oMath>
                  </m:oMathPara>
                </a14:m>
                <a:endParaRPr lang="en-US" sz="24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𝑢</m:t>
                      </m:r>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𝑢</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𝑢</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oMath>
                  </m:oMathPara>
                </a14:m>
                <a:endParaRPr lang="en-US" sz="2400" dirty="0">
                  <a:effectLst/>
                  <a:ea typeface="Calibri" panose="020F0502020204030204" pitchFamily="34" charset="0"/>
                  <a:cs typeface="Arial" panose="020B0604020202020204" pitchFamily="34"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55D67943-CA16-8FA7-9F2D-6557E5082A0A}"/>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pic>
        <p:nvPicPr>
          <p:cNvPr id="4" name="Picture 3" descr="Diagram&#10;&#10;Description automatically generated">
            <a:extLst>
              <a:ext uri="{FF2B5EF4-FFF2-40B4-BE49-F238E27FC236}">
                <a16:creationId xmlns:a16="http://schemas.microsoft.com/office/drawing/2014/main" id="{FCEABDBB-23F3-8921-C22B-BB0A40980975}"/>
              </a:ext>
            </a:extLst>
          </p:cNvPr>
          <p:cNvPicPr>
            <a:picLocks noChangeAspect="1"/>
          </p:cNvPicPr>
          <p:nvPr/>
        </p:nvPicPr>
        <p:blipFill>
          <a:blip r:embed="rId3"/>
          <a:stretch>
            <a:fillRect/>
          </a:stretch>
        </p:blipFill>
        <p:spPr>
          <a:xfrm>
            <a:off x="7090443" y="2493572"/>
            <a:ext cx="4415758" cy="3015443"/>
          </a:xfrm>
          <a:prstGeom prst="rect">
            <a:avLst/>
          </a:prstGeom>
        </p:spPr>
      </p:pic>
    </p:spTree>
    <p:extLst>
      <p:ext uri="{BB962C8B-B14F-4D97-AF65-F5344CB8AC3E}">
        <p14:creationId xmlns:p14="http://schemas.microsoft.com/office/powerpoint/2010/main" val="9490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F004-4925-D8F2-EA6F-E30F6F3EBA94}"/>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A80AF6-43AE-A06E-7C13-D22F947B5B57}"/>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And the matrix elements of </a:t>
                </a:r>
                <a14:m>
                  <m:oMath xmlns:m="http://schemas.openxmlformats.org/officeDocument/2006/math">
                    <m:r>
                      <a:rPr lang="en-IN" sz="2400" i="1">
                        <a:effectLst/>
                        <a:latin typeface="Cambria Math" panose="02040503050406030204" pitchFamily="18" charset="0"/>
                        <a:ea typeface="Calibri" panose="020F0502020204030204" pitchFamily="34" charset="0"/>
                        <a:cs typeface="Times New Roman" panose="02020603050405020304" pitchFamily="18" charset="0"/>
                      </a:rPr>
                      <m:t>𝑀</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e>
                    </m:d>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r>
                      <a:rPr lang="en-IN" sz="2400" i="1">
                        <a:effectLst/>
                        <a:latin typeface="Cambria Math" panose="02040503050406030204" pitchFamily="18" charset="0"/>
                        <a:ea typeface="Calibri" panose="020F0502020204030204" pitchFamily="34" charset="0"/>
                        <a:cs typeface="Times New Roman" panose="02020603050405020304" pitchFamily="18" charset="0"/>
                      </a:rPr>
                      <m:t>𝐵</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r>
                          <a:rPr lang="en-IN" sz="24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e>
                        </m:acc>
                      </m:e>
                    </m:d>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e>
                        </m:acc>
                      </m:e>
                    </m:d>
                  </m:oMath>
                </a14:m>
                <a:r>
                  <a:rPr lang="en-IN" sz="2400" dirty="0">
                    <a:effectLst/>
                    <a:ea typeface="MS Mincho" panose="02020609040205080304" pitchFamily="49" charset="-128"/>
                    <a:cs typeface="Arial" panose="020B0604020202020204" pitchFamily="34" charset="0"/>
                  </a:rPr>
                  <a:t> and </a:t>
                </a:r>
                <a14:m>
                  <m:oMath xmlns:m="http://schemas.openxmlformats.org/officeDocument/2006/math">
                    <m:r>
                      <a:rPr lang="en-IN" sz="2400"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e>
                    </m:d>
                  </m:oMath>
                </a14:m>
                <a:r>
                  <a:rPr lang="en-IN" sz="2400" dirty="0">
                    <a:effectLst/>
                    <a:ea typeface="MS Mincho" panose="02020609040205080304" pitchFamily="49" charset="-128"/>
                    <a:cs typeface="Arial" panose="020B0604020202020204" pitchFamily="34" charset="0"/>
                  </a:rPr>
                  <a:t> are defined as: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+2</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oMath>
                </a14:m>
                <a:endParaRPr lang="en-US" sz="2400" dirty="0">
                  <a:effectLst/>
                  <a:ea typeface="Calibri" panose="020F0502020204030204" pitchFamily="34" charset="0"/>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oMath>
                </a14:m>
                <a:endParaRPr lang="en-US" sz="2400" dirty="0">
                  <a:effectLst/>
                  <a:ea typeface="Calibri" panose="020F0502020204030204" pitchFamily="34" charset="0"/>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oMath>
                </a14:m>
                <a:endParaRPr lang="en-US" sz="2400" dirty="0">
                  <a:effectLst/>
                  <a:ea typeface="Calibri" panose="020F0502020204030204" pitchFamily="34" charset="0"/>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sin</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oMath>
                </a14:m>
                <a:endParaRPr lang="en-US" sz="2400" dirty="0">
                  <a:effectLst/>
                  <a:ea typeface="Calibri" panose="020F0502020204030204" pitchFamily="34" charset="0"/>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sin</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oMath>
                </a14:m>
                <a:endParaRPr lang="en-US" sz="2400" dirty="0">
                  <a:effectLst/>
                  <a:ea typeface="Calibri" panose="020F0502020204030204" pitchFamily="34" charset="0"/>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sin</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r>
                      <a:rPr lang="en-IN" sz="2400">
                        <a:effectLst/>
                        <a:latin typeface="Cambria Math" panose="02040503050406030204" pitchFamily="18" charset="0"/>
                        <a:ea typeface="MS Mincho" panose="02020609040205080304" pitchFamily="49" charset="-128"/>
                        <a:cs typeface="Arial" panose="020B0604020202020204" pitchFamily="34" charset="0"/>
                      </a:rPr>
                      <m:t>,</m:t>
                    </m:r>
                  </m:oMath>
                </a14:m>
                <a:endParaRPr lang="en-US" sz="2400" dirty="0">
                  <a:effectLst/>
                  <a:ea typeface="MS Mincho" panose="02020609040205080304" pitchFamily="49" charset="-128"/>
                  <a:cs typeface="Arial" panose="020B0604020202020204" pitchFamily="34" charset="0"/>
                </a:endParaRPr>
              </a:p>
              <a:p>
                <a:pPr marL="2094865" indent="-34290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=0</m:t>
                    </m:r>
                  </m:oMath>
                </a14:m>
                <a:endParaRPr lang="en-US" sz="2400" dirty="0">
                  <a:effectLst/>
                  <a:ea typeface="Calibri" panose="020F0502020204030204" pitchFamily="34" charset="0"/>
                  <a:cs typeface="Arial" panose="020B0604020202020204" pitchFamily="34"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34A80AF6-43AE-A06E-7C13-D22F947B5B57}"/>
                  </a:ext>
                </a:extLst>
              </p:cNvPr>
              <p:cNvSpPr>
                <a:spLocks noGrp="1" noRot="1" noChangeAspect="1" noMove="1" noResize="1" noEditPoints="1" noAdjustHandles="1" noChangeArrowheads="1" noChangeShapeType="1" noTextEdit="1"/>
              </p:cNvSpPr>
              <p:nvPr>
                <p:ph idx="1"/>
              </p:nvPr>
            </p:nvSpPr>
            <p:spPr>
              <a:blipFill>
                <a:blip r:embed="rId2"/>
                <a:stretch>
                  <a:fillRect l="-928" t="-140"/>
                </a:stretch>
              </a:blipFill>
            </p:spPr>
            <p:txBody>
              <a:bodyPr/>
              <a:lstStyle/>
              <a:p>
                <a:r>
                  <a:rPr lang="en-US">
                    <a:noFill/>
                  </a:rPr>
                  <a:t> </a:t>
                </a:r>
              </a:p>
            </p:txBody>
          </p:sp>
        </mc:Fallback>
      </mc:AlternateContent>
    </p:spTree>
    <p:extLst>
      <p:ext uri="{BB962C8B-B14F-4D97-AF65-F5344CB8AC3E}">
        <p14:creationId xmlns:p14="http://schemas.microsoft.com/office/powerpoint/2010/main" val="411803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E1E7-8179-D94E-8CCB-DDCEF13DF1C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5879AC-7A18-5EB5-5DB2-79E5041EA49E}"/>
                  </a:ext>
                </a:extLst>
              </p:cNvPr>
              <p:cNvSpPr>
                <a:spLocks noGrp="1"/>
              </p:cNvSpPr>
              <p:nvPr>
                <p:ph idx="1"/>
              </p:nvPr>
            </p:nvSpPr>
            <p:spPr/>
            <p:txBody>
              <a:bodyPr>
                <a:normAutofit/>
              </a:bodyPr>
              <a:lstStyle/>
              <a:p>
                <a:pPr marL="1980565" marR="0">
                  <a:lnSpc>
                    <a:spcPct val="107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𝑓</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𝑠𝑔𝑛</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oMath>
                </a14:m>
                <a:endParaRPr lang="en-US" sz="2400" dirty="0">
                  <a:effectLst/>
                  <a:ea typeface="Calibri" panose="020F0502020204030204" pitchFamily="34" charset="0"/>
                  <a:cs typeface="Arial" panose="020B0604020202020204" pitchFamily="34" charset="0"/>
                </a:endParaRPr>
              </a:p>
              <a:p>
                <a:pPr marL="1980565" marR="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𝑓</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𝑠𝑔𝑛</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oMath>
                </a14:m>
                <a:endParaRPr lang="en-US" sz="2400" dirty="0">
                  <a:effectLst/>
                  <a:ea typeface="Calibri" panose="020F0502020204030204" pitchFamily="34" charset="0"/>
                  <a:cs typeface="Arial" panose="020B0604020202020204" pitchFamily="34" charset="0"/>
                </a:endParaRPr>
              </a:p>
              <a:p>
                <a:pPr marL="1980565" marR="0">
                  <a:lnSpc>
                    <a:spcPct val="107000"/>
                  </a:lnSpc>
                  <a:spcBef>
                    <a:spcPts val="0"/>
                  </a:spcBef>
                  <a:spcAft>
                    <a:spcPts val="800"/>
                  </a:spcAft>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𝑔</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𝑚</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𝑚</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𝑙</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d>
                      </m:e>
                    </m:func>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𝑚</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𝑔</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𝑙</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oMath>
                </a14:m>
                <a:endParaRPr lang="en-US" sz="2400" i="1" dirty="0">
                  <a:effectLst/>
                  <a:ea typeface="MS Mincho" panose="02020609040205080304" pitchFamily="49" charset="-128"/>
                  <a:cs typeface="Arial" panose="020B0604020202020204" pitchFamily="34" charset="0"/>
                </a:endParaRPr>
              </a:p>
              <a:p>
                <a:pPr marL="1980565" marR="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𝑔</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𝑚</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𝑔</m:t>
                    </m:r>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𝑙</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func>
                      <m:funcPr>
                        <m:ctrlPr>
                          <a:rPr lang="en-US" sz="2400" i="1">
                            <a:effectLst/>
                            <a:latin typeface="Cambria Math" panose="02040503050406030204" pitchFamily="18" charset="0"/>
                            <a:ea typeface="MS Mincho" panose="02020609040205080304" pitchFamily="49" charset="-128"/>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rPr>
                            </m:ctrlPr>
                          </m:dPr>
                          <m:e>
                            <m:sSub>
                              <m:sSubPr>
                                <m:ctrlPr>
                                  <a:rPr lang="en-US" sz="2400" i="1">
                                    <a:effectLst/>
                                    <a:latin typeface="Cambria Math" panose="02040503050406030204" pitchFamily="18" charset="0"/>
                                    <a:ea typeface="MS Mincho" panose="02020609040205080304" pitchFamily="49" charset="-128"/>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func>
                  </m:oMath>
                </a14:m>
                <a:endParaRPr lang="en-US" sz="3600" dirty="0"/>
              </a:p>
            </p:txBody>
          </p:sp>
        </mc:Choice>
        <mc:Fallback xmlns="">
          <p:sp>
            <p:nvSpPr>
              <p:cNvPr id="3" name="Content Placeholder 2">
                <a:extLst>
                  <a:ext uri="{FF2B5EF4-FFF2-40B4-BE49-F238E27FC236}">
                    <a16:creationId xmlns:a16="http://schemas.microsoft.com/office/drawing/2014/main" id="{8C5879AC-7A18-5EB5-5DB2-79E5041EA49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872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182B-4596-D348-995B-D033F5A84C7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3462AF-3DA6-6639-220E-94B4FDED3852}"/>
                  </a:ext>
                </a:extLst>
              </p:cNvPr>
              <p:cNvSpPr>
                <a:spLocks noGrp="1"/>
              </p:cNvSpPr>
              <p:nvPr>
                <p:ph idx="1"/>
              </p:nvPr>
            </p:nvSpPr>
            <p:spPr/>
            <p:txBody>
              <a:bodyPr>
                <a:normAutofit/>
              </a:bodyPr>
              <a:lstStyle/>
              <a:p>
                <a:pPr marL="0" indent="0">
                  <a:buNone/>
                </a:pPr>
                <a:r>
                  <a:rPr lang="en-US" sz="2400" dirty="0"/>
                  <a:t>And the system parameters are taken as:</a:t>
                </a:r>
              </a:p>
              <a:p>
                <a:pPr marL="2487930" indent="-285750">
                  <a:lnSpc>
                    <a:spcPct val="107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3.16</m:t>
                    </m:r>
                  </m:oMath>
                </a14:m>
                <a:r>
                  <a:rPr lang="en-IN" sz="2400" dirty="0">
                    <a:effectLst/>
                    <a:ea typeface="MS Mincho" panose="02020609040205080304" pitchFamily="49" charset="-128"/>
                    <a:cs typeface="Arial" panose="020B0604020202020204" pitchFamily="34" charset="0"/>
                  </a:rPr>
                  <a:t>,</a:t>
                </a:r>
                <a:endParaRPr lang="en-US" sz="2400" dirty="0">
                  <a:effectLst/>
                  <a:ea typeface="Calibri" panose="020F0502020204030204" pitchFamily="34" charset="0"/>
                  <a:cs typeface="Arial" panose="020B0604020202020204" pitchFamily="34" charset="0"/>
                </a:endParaRPr>
              </a:p>
              <a:p>
                <a:pPr marL="2487930" indent="-28575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Times New Roman" panose="02020603050405020304" pitchFamily="18" charset="0"/>
                      </a:rPr>
                      <m:t> = 0.106</m:t>
                    </m:r>
                  </m:oMath>
                </a14:m>
                <a:r>
                  <a:rPr lang="en-IN" sz="2400" dirty="0">
                    <a:effectLst/>
                    <a:ea typeface="MS Mincho" panose="02020609040205080304" pitchFamily="49" charset="-128"/>
                    <a:cs typeface="Arial" panose="020B0604020202020204" pitchFamily="34" charset="0"/>
                  </a:rPr>
                  <a:t>,</a:t>
                </a:r>
                <a:endParaRPr lang="en-US" sz="2400" dirty="0">
                  <a:effectLst/>
                  <a:ea typeface="Calibri" panose="020F0502020204030204" pitchFamily="34" charset="0"/>
                  <a:cs typeface="Arial" panose="020B0604020202020204" pitchFamily="34" charset="0"/>
                </a:endParaRPr>
              </a:p>
              <a:p>
                <a:pPr marL="2487930" indent="-28575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𝑝</m:t>
                        </m:r>
                      </m:e>
                      <m:sub>
                        <m:r>
                          <a:rPr lang="en-IN" sz="2400" i="1">
                            <a:effectLst/>
                            <a:latin typeface="Cambria Math" panose="02040503050406030204" pitchFamily="18" charset="0"/>
                            <a:ea typeface="MS Mincho" panose="02020609040205080304" pitchFamily="49" charset="-128"/>
                            <a:cs typeface="Arial" panose="020B0604020202020204" pitchFamily="34" charset="0"/>
                          </a:rPr>
                          <m:t>3</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0.173</m:t>
                    </m:r>
                  </m:oMath>
                </a14:m>
                <a:r>
                  <a:rPr lang="en-IN" sz="2400" dirty="0">
                    <a:effectLst/>
                    <a:ea typeface="MS Mincho" panose="02020609040205080304" pitchFamily="49" charset="-128"/>
                    <a:cs typeface="Arial" panose="020B0604020202020204" pitchFamily="34" charset="0"/>
                  </a:rPr>
                  <a:t>,</a:t>
                </a:r>
                <a:endParaRPr lang="en-US" sz="2400" dirty="0">
                  <a:effectLst/>
                  <a:ea typeface="Calibri" panose="020F0502020204030204" pitchFamily="34" charset="0"/>
                  <a:cs typeface="Arial" panose="020B0604020202020204" pitchFamily="34" charset="0"/>
                </a:endParaRPr>
              </a:p>
              <a:p>
                <a:pPr marL="2487930" indent="-285750">
                  <a:lnSpc>
                    <a:spcPct val="107000"/>
                  </a:lnSpc>
                  <a:spcBef>
                    <a:spcPts val="0"/>
                  </a:spcBef>
                  <a:spcAft>
                    <a:spcPts val="800"/>
                  </a:spcAft>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𝑙</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0.36</m:t>
                    </m:r>
                  </m:oMath>
                </a14:m>
                <a:r>
                  <a:rPr lang="en-IN" sz="2400" dirty="0">
                    <a:effectLst/>
                    <a:ea typeface="MS Mincho" panose="02020609040205080304" pitchFamily="49" charset="-128"/>
                    <a:cs typeface="Arial" panose="020B0604020202020204" pitchFamily="34" charset="0"/>
                  </a:rPr>
                  <a:t>,</a:t>
                </a:r>
                <a:endParaRPr lang="en-US" sz="2400" dirty="0">
                  <a:effectLst/>
                  <a:ea typeface="Calibri" panose="020F0502020204030204" pitchFamily="34" charset="0"/>
                  <a:cs typeface="Arial" panose="020B0604020202020204" pitchFamily="34" charset="0"/>
                </a:endParaRPr>
              </a:p>
              <a:p>
                <a:pPr marL="2487930" indent="-285750">
                  <a:lnSpc>
                    <a:spcPct val="107000"/>
                  </a:lnSpc>
                  <a:spcBef>
                    <a:spcPts val="0"/>
                  </a:spcBef>
                  <a:spcAft>
                    <a:spcPts val="800"/>
                  </a:spcAft>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𝑙</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0.24</m:t>
                    </m:r>
                  </m:oMath>
                </a14:m>
                <a:r>
                  <a:rPr lang="en-IN" sz="2400" dirty="0">
                    <a:effectLst/>
                    <a:ea typeface="MS Mincho" panose="02020609040205080304" pitchFamily="49" charset="-128"/>
                    <a:cs typeface="Arial" panose="020B0604020202020204" pitchFamily="34" charset="0"/>
                  </a:rPr>
                  <a:t>,</a:t>
                </a:r>
                <a:endParaRPr lang="en-US" sz="2400" dirty="0">
                  <a:ea typeface="MS Mincho" panose="02020609040205080304" pitchFamily="49" charset="-128"/>
                  <a:cs typeface="Arial" panose="020B0604020202020204" pitchFamily="34" charset="0"/>
                </a:endParaRPr>
              </a:p>
              <a:p>
                <a:pPr marL="2487930" indent="-28575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1</m:t>
                    </m:r>
                  </m:oMath>
                </a14:m>
                <a:r>
                  <a:rPr lang="en-IN" sz="2400" dirty="0">
                    <a:effectLst/>
                    <a:ea typeface="MS Mincho" panose="02020609040205080304" pitchFamily="49" charset="-128"/>
                    <a:cs typeface="Arial" panose="020B0604020202020204" pitchFamily="34" charset="0"/>
                  </a:rPr>
                  <a:t>,</a:t>
                </a:r>
                <a:endParaRPr lang="en-US" sz="2400" dirty="0">
                  <a:effectLst/>
                  <a:ea typeface="Calibri" panose="020F0502020204030204" pitchFamily="34" charset="0"/>
                  <a:cs typeface="Arial" panose="020B0604020202020204" pitchFamily="34" charset="0"/>
                </a:endParaRPr>
              </a:p>
              <a:p>
                <a:pPr marL="2487930" indent="-28575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10</m:t>
                    </m:r>
                  </m:oMath>
                </a14:m>
                <a:r>
                  <a:rPr lang="en-IN" sz="2400" dirty="0">
                    <a:effectLst/>
                    <a:ea typeface="MS Mincho" panose="02020609040205080304" pitchFamily="49" charset="-128"/>
                    <a:cs typeface="Arial" panose="020B0604020202020204" pitchFamily="34" charset="0"/>
                  </a:rPr>
                  <a:t>,</a:t>
                </a:r>
                <a:endParaRPr lang="en-US" sz="2400" dirty="0">
                  <a:ea typeface="MS Mincho" panose="02020609040205080304" pitchFamily="49" charset="-128"/>
                  <a:cs typeface="Arial" panose="020B0604020202020204" pitchFamily="34" charset="0"/>
                </a:endParaRPr>
              </a:p>
              <a:p>
                <a:pPr marL="2487930" indent="-285750">
                  <a:lnSpc>
                    <a:spcPct val="107000"/>
                  </a:lnSpc>
                  <a:spcBef>
                    <a:spcPts val="0"/>
                  </a:spcBef>
                  <a:spcAft>
                    <a:spcPts val="800"/>
                  </a:spcAft>
                </a:pP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𝑐</m:t>
                    </m:r>
                    <m:r>
                      <a:rPr lang="en-IN" sz="2400" i="1">
                        <a:effectLst/>
                        <a:latin typeface="Cambria Math" panose="02040503050406030204" pitchFamily="18" charset="0"/>
                        <a:ea typeface="MS Mincho" panose="02020609040205080304" pitchFamily="49" charset="-128"/>
                        <a:cs typeface="Times New Roman" panose="02020603050405020304" pitchFamily="18" charset="0"/>
                      </a:rPr>
                      <m:t> = 1</m:t>
                    </m:r>
                    <m:sSup>
                      <m:sSup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pPr>
                      <m:e>
                        <m:r>
                          <a:rPr lang="en-IN" sz="2400" i="1">
                            <a:effectLst/>
                            <a:latin typeface="Cambria Math" panose="02040503050406030204" pitchFamily="18" charset="0"/>
                            <a:ea typeface="MS Mincho" panose="02020609040205080304" pitchFamily="49" charset="-128"/>
                            <a:cs typeface="Arial" panose="020B0604020202020204" pitchFamily="34" charset="0"/>
                          </a:rPr>
                          <m:t>𝑠</m:t>
                        </m:r>
                      </m:e>
                      <m:sup>
                        <m:r>
                          <a:rPr lang="en-IN" sz="2400" i="1">
                            <a:effectLst/>
                            <a:latin typeface="Cambria Math" panose="02040503050406030204" pitchFamily="18" charset="0"/>
                            <a:ea typeface="MS Mincho" panose="02020609040205080304" pitchFamily="49" charset="-128"/>
                            <a:cs typeface="Arial" panose="020B0604020202020204" pitchFamily="34" charset="0"/>
                          </a:rPr>
                          <m:t>−1</m:t>
                        </m:r>
                      </m:sup>
                    </m:sSup>
                  </m:oMath>
                </a14:m>
                <a:endParaRPr lang="en-US" sz="2400" dirty="0">
                  <a:effectLst/>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F23462AF-3DA6-6639-220E-94B4FDED3852}"/>
                  </a:ext>
                </a:extLst>
              </p:cNvPr>
              <p:cNvSpPr>
                <a:spLocks noGrp="1" noRot="1" noChangeAspect="1" noMove="1" noResize="1" noEditPoints="1" noAdjustHandles="1" noChangeArrowheads="1" noChangeShapeType="1" noTextEdit="1"/>
              </p:cNvSpPr>
              <p:nvPr>
                <p:ph idx="1"/>
              </p:nvPr>
            </p:nvSpPr>
            <p:spPr>
              <a:blipFill>
                <a:blip r:embed="rId2"/>
                <a:stretch>
                  <a:fillRect l="-928" t="-1961" b="-280"/>
                </a:stretch>
              </a:blipFill>
            </p:spPr>
            <p:txBody>
              <a:bodyPr/>
              <a:lstStyle/>
              <a:p>
                <a:r>
                  <a:rPr lang="en-US">
                    <a:noFill/>
                  </a:rPr>
                  <a:t> </a:t>
                </a:r>
              </a:p>
            </p:txBody>
          </p:sp>
        </mc:Fallback>
      </mc:AlternateContent>
    </p:spTree>
    <p:extLst>
      <p:ext uri="{BB962C8B-B14F-4D97-AF65-F5344CB8AC3E}">
        <p14:creationId xmlns:p14="http://schemas.microsoft.com/office/powerpoint/2010/main" val="35891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399A-96F3-8CAA-54FF-FB37A36B01BA}"/>
              </a:ext>
            </a:extLst>
          </p:cNvPr>
          <p:cNvSpPr>
            <a:spLocks noGrp="1"/>
          </p:cNvSpPr>
          <p:nvPr>
            <p:ph type="title"/>
          </p:nvPr>
        </p:nvSpPr>
        <p:spPr/>
        <p:txBody>
          <a:bodyPr/>
          <a:lstStyle/>
          <a:p>
            <a:pPr algn="ctr"/>
            <a:r>
              <a:rPr lang="en-US" dirty="0"/>
              <a:t>Project Purpose</a:t>
            </a:r>
          </a:p>
        </p:txBody>
      </p:sp>
      <p:sp>
        <p:nvSpPr>
          <p:cNvPr id="3" name="Content Placeholder 2">
            <a:extLst>
              <a:ext uri="{FF2B5EF4-FFF2-40B4-BE49-F238E27FC236}">
                <a16:creationId xmlns:a16="http://schemas.microsoft.com/office/drawing/2014/main" id="{B7FC9467-D47E-FF06-C557-7026F4BA718D}"/>
              </a:ext>
            </a:extLst>
          </p:cNvPr>
          <p:cNvSpPr>
            <a:spLocks noGrp="1"/>
          </p:cNvSpPr>
          <p:nvPr>
            <p:ph idx="1"/>
          </p:nvPr>
        </p:nvSpPr>
        <p:spPr/>
        <p:txBody>
          <a:bodyPr>
            <a:normAutofit/>
          </a:bodyPr>
          <a:lstStyle/>
          <a:p>
            <a:pPr marL="0" indent="0">
              <a:buNone/>
            </a:pPr>
            <a:r>
              <a:rPr lang="en-US" sz="3000" dirty="0"/>
              <a:t>The purpose of this project is to design new Variable Structure PID-Controller for tracking stabilization of the robot.</a:t>
            </a:r>
          </a:p>
        </p:txBody>
      </p:sp>
    </p:spTree>
    <p:extLst>
      <p:ext uri="{BB962C8B-B14F-4D97-AF65-F5344CB8AC3E}">
        <p14:creationId xmlns:p14="http://schemas.microsoft.com/office/powerpoint/2010/main" val="168006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6ACE-012A-8302-A920-22641DD95A0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DDE40-C312-D6B0-4BBE-FC9A696B8307}"/>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The reference trajectory for the position control is taken equally for the both the links as:</a:t>
                </a:r>
                <a:endParaRPr lang="en-US" sz="2400" dirty="0">
                  <a:effectLst/>
                  <a:ea typeface="Calibri" panose="020F0502020204030204" pitchFamily="34" charset="0"/>
                  <a:cs typeface="Arial" panose="020B0604020202020204" pitchFamily="34" charset="0"/>
                </a:endParaRPr>
              </a:p>
              <a:p>
                <a:pPr marL="2160270" marR="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=0.8</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sin</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0.6</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func>
                    <m:r>
                      <a:rPr lang="en-IN" sz="2400" i="1">
                        <a:effectLst/>
                        <a:latin typeface="Cambria Math" panose="02040503050406030204" pitchFamily="18" charset="0"/>
                        <a:ea typeface="MS Mincho" panose="02020609040205080304" pitchFamily="49" charset="-128"/>
                        <a:cs typeface="Arial" panose="020B0604020202020204" pitchFamily="34" charset="0"/>
                      </a:rPr>
                      <m:t> </m:t>
                    </m:r>
                    <m:r>
                      <a:rPr lang="en-IN" sz="2400" i="1">
                        <a:effectLst/>
                        <a:latin typeface="Cambria Math" panose="02040503050406030204" pitchFamily="18" charset="0"/>
                        <a:ea typeface="MS Mincho" panose="02020609040205080304" pitchFamily="49" charset="-128"/>
                        <a:cs typeface="Arial" panose="020B0604020202020204" pitchFamily="34" charset="0"/>
                      </a:rPr>
                      <m:t>𝑟𝑎𝑑</m:t>
                    </m:r>
                  </m:oMath>
                </a14:m>
                <a:endParaRPr lang="en-US" sz="2400" dirty="0">
                  <a:effectLst/>
                  <a:ea typeface="Calibri" panose="020F0502020204030204" pitchFamily="34" charset="0"/>
                  <a:cs typeface="Arial" panose="020B0604020202020204" pitchFamily="34" charset="0"/>
                </a:endParaRPr>
              </a:p>
              <a:p>
                <a:pPr marL="1931670" marR="0" indent="0">
                  <a:lnSpc>
                    <a:spcPct val="107000"/>
                  </a:lnSpc>
                  <a:spcBef>
                    <a:spcPts val="0"/>
                  </a:spcBef>
                  <a:spcAft>
                    <a:spcPts val="800"/>
                  </a:spcAft>
                  <a:buNone/>
                </a:pPr>
                <a:endParaRPr lang="en-US" sz="24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The reference trajectory for position integral and velocity are taken as:</a:t>
                </a:r>
                <a:endParaRPr lang="en-US" sz="2400" dirty="0">
                  <a:effectLst/>
                  <a:ea typeface="Calibri" panose="020F0502020204030204" pitchFamily="34" charset="0"/>
                  <a:cs typeface="Arial" panose="020B0604020202020204" pitchFamily="34" charset="0"/>
                </a:endParaRPr>
              </a:p>
              <a:p>
                <a:pPr marL="2160270" marR="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𝜓</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=−4</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0.6</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func>
                    <m:r>
                      <m:rPr>
                        <m:lit/>
                      </m:rP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3 </m:t>
                    </m:r>
                    <m:r>
                      <a:rPr lang="en-IN" sz="2400" i="1">
                        <a:effectLst/>
                        <a:latin typeface="Cambria Math" panose="02040503050406030204" pitchFamily="18" charset="0"/>
                        <a:ea typeface="MS Mincho" panose="02020609040205080304" pitchFamily="49" charset="-128"/>
                        <a:cs typeface="Arial" panose="020B0604020202020204" pitchFamily="34" charset="0"/>
                      </a:rPr>
                      <m:t>𝑟𝑎𝑑</m:t>
                    </m:r>
                  </m:oMath>
                </a14:m>
                <a:endParaRPr lang="en-US" sz="2400" dirty="0">
                  <a:effectLst/>
                  <a:ea typeface="Calibri" panose="020F0502020204030204" pitchFamily="34" charset="0"/>
                  <a:cs typeface="Arial" panose="020B0604020202020204" pitchFamily="34" charset="0"/>
                </a:endParaRPr>
              </a:p>
              <a:p>
                <a:pPr marL="2160270" marR="0">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ω</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=0.48</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cos</m:t>
                        </m:r>
                      </m:fName>
                      <m:e>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0.6</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func>
                    <m:r>
                      <a:rPr lang="en-IN" sz="2400" i="1">
                        <a:effectLst/>
                        <a:latin typeface="Cambria Math" panose="02040503050406030204" pitchFamily="18" charset="0"/>
                        <a:ea typeface="MS Mincho" panose="02020609040205080304" pitchFamily="49" charset="-128"/>
                        <a:cs typeface="Arial" panose="020B0604020202020204" pitchFamily="34" charset="0"/>
                      </a:rPr>
                      <m:t> </m:t>
                    </m:r>
                    <m:r>
                      <a:rPr lang="en-IN" sz="2400" i="1">
                        <a:effectLst/>
                        <a:latin typeface="Cambria Math" panose="02040503050406030204" pitchFamily="18" charset="0"/>
                        <a:ea typeface="MS Mincho" panose="02020609040205080304" pitchFamily="49" charset="-128"/>
                        <a:cs typeface="Arial" panose="020B0604020202020204" pitchFamily="34" charset="0"/>
                      </a:rPr>
                      <m:t>𝑟𝑎𝑑</m:t>
                    </m:r>
                  </m:oMath>
                </a14:m>
                <a:r>
                  <a:rPr lang="en-IN" sz="2400" dirty="0">
                    <a:effectLst/>
                    <a:ea typeface="MS Mincho" panose="02020609040205080304" pitchFamily="49" charset="-128"/>
                    <a:cs typeface="Arial" panose="020B0604020202020204" pitchFamily="34" charset="0"/>
                  </a:rPr>
                  <a:t> </a:t>
                </a:r>
                <a:endParaRPr lang="en-US" sz="2400" dirty="0">
                  <a:effectLst/>
                  <a:ea typeface="Calibri" panose="020F0502020204030204" pitchFamily="34" charset="0"/>
                  <a:cs typeface="Arial" panose="020B060402020202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1DDE40-C312-D6B0-4BBE-FC9A696B8307}"/>
                  </a:ext>
                </a:extLst>
              </p:cNvPr>
              <p:cNvSpPr>
                <a:spLocks noGrp="1" noRot="1" noChangeAspect="1" noMove="1" noResize="1" noEditPoints="1" noAdjustHandles="1" noChangeArrowheads="1" noChangeShapeType="1" noTextEdit="1"/>
              </p:cNvSpPr>
              <p:nvPr>
                <p:ph idx="1"/>
              </p:nvPr>
            </p:nvSpPr>
            <p:spPr>
              <a:blipFill>
                <a:blip r:embed="rId2"/>
                <a:stretch>
                  <a:fillRect l="-928" t="-980" r="-870"/>
                </a:stretch>
              </a:blipFill>
            </p:spPr>
            <p:txBody>
              <a:bodyPr/>
              <a:lstStyle/>
              <a:p>
                <a:r>
                  <a:rPr lang="en-US">
                    <a:noFill/>
                  </a:rPr>
                  <a:t> </a:t>
                </a:r>
              </a:p>
            </p:txBody>
          </p:sp>
        </mc:Fallback>
      </mc:AlternateContent>
    </p:spTree>
    <p:extLst>
      <p:ext uri="{BB962C8B-B14F-4D97-AF65-F5344CB8AC3E}">
        <p14:creationId xmlns:p14="http://schemas.microsoft.com/office/powerpoint/2010/main" val="18242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9451-C58E-F5FC-8A81-6DC84ED84E5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A4C071-64DB-E566-C1DB-92FBD9CDBCA2}"/>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The sampling time is taken as 10.0 for whole simulation and the control parameters are taken as:</a:t>
                </a:r>
                <a:endParaRPr lang="en-US" sz="2400" dirty="0">
                  <a:effectLst/>
                  <a:ea typeface="Calibri" panose="020F0502020204030204" pitchFamily="34" charset="0"/>
                  <a:cs typeface="Arial" panose="020B0604020202020204" pitchFamily="34" charset="0"/>
                </a:endParaRPr>
              </a:p>
              <a:p>
                <a:pPr marL="630555" marR="0" indent="540385">
                  <a:lnSpc>
                    <a:spcPct val="107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𝑝</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𝑖</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𝑟</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=10.</m:t>
                    </m:r>
                    <m:r>
                      <a:rPr lang="en-IN" sz="2400" i="1">
                        <a:effectLst/>
                        <a:latin typeface="Cambria Math" panose="02040503050406030204" pitchFamily="18" charset="0"/>
                        <a:ea typeface="MS Mincho" panose="02020609040205080304" pitchFamily="49" charset="-128"/>
                        <a:cs typeface="Arial" panose="020B0604020202020204" pitchFamily="34" charset="0"/>
                      </a:rPr>
                      <m:t>𝐼</m:t>
                    </m:r>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 </m:t>
                        </m:r>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=10.</m:t>
                    </m:r>
                    <m:r>
                      <a:rPr lang="en-IN" sz="2400" i="1">
                        <a:effectLst/>
                        <a:latin typeface="Cambria Math" panose="02040503050406030204" pitchFamily="18" charset="0"/>
                        <a:ea typeface="MS Mincho" panose="02020609040205080304" pitchFamily="49" charset="-128"/>
                        <a:cs typeface="Arial" panose="020B0604020202020204" pitchFamily="34" charset="0"/>
                      </a:rPr>
                      <m:t>𝐼</m:t>
                    </m:r>
                    <m:r>
                      <a:rPr lang="en-IN" sz="2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 </m:t>
                        </m:r>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=1000.</m:t>
                    </m:r>
                    <m:r>
                      <a:rPr lang="en-IN" sz="2400" i="1">
                        <a:effectLst/>
                        <a:latin typeface="Cambria Math" panose="02040503050406030204" pitchFamily="18" charset="0"/>
                        <a:ea typeface="MS Mincho" panose="02020609040205080304" pitchFamily="49" charset="-128"/>
                        <a:cs typeface="Arial" panose="020B0604020202020204" pitchFamily="34" charset="0"/>
                      </a:rPr>
                      <m:t>𝐼</m:t>
                    </m:r>
                  </m:oMath>
                </a14:m>
                <a:endParaRPr lang="en-US" sz="2400" dirty="0">
                  <a:effectLst/>
                  <a:ea typeface="Calibri" panose="020F0502020204030204" pitchFamily="34" charset="0"/>
                  <a:cs typeface="Arial" panose="020B0604020202020204" pitchFamily="34" charset="0"/>
                </a:endParaRPr>
              </a:p>
              <a:p>
                <a:endParaRPr lang="en-US" sz="2400" dirty="0"/>
              </a:p>
            </p:txBody>
          </p:sp>
        </mc:Choice>
        <mc:Fallback xmlns="">
          <p:sp>
            <p:nvSpPr>
              <p:cNvPr id="3" name="Content Placeholder 2">
                <a:extLst>
                  <a:ext uri="{FF2B5EF4-FFF2-40B4-BE49-F238E27FC236}">
                    <a16:creationId xmlns:a16="http://schemas.microsoft.com/office/drawing/2014/main" id="{28A4C071-64DB-E566-C1DB-92FBD9CDBCA2}"/>
                  </a:ext>
                </a:extLst>
              </p:cNvPr>
              <p:cNvSpPr>
                <a:spLocks noGrp="1" noRot="1" noChangeAspect="1" noMove="1" noResize="1" noEditPoints="1" noAdjustHandles="1" noChangeArrowheads="1" noChangeShapeType="1" noTextEdit="1"/>
              </p:cNvSpPr>
              <p:nvPr>
                <p:ph idx="1"/>
              </p:nvPr>
            </p:nvSpPr>
            <p:spPr>
              <a:blipFill>
                <a:blip r:embed="rId2"/>
                <a:stretch>
                  <a:fillRect l="-928" t="-980" r="-870"/>
                </a:stretch>
              </a:blipFill>
            </p:spPr>
            <p:txBody>
              <a:bodyPr/>
              <a:lstStyle/>
              <a:p>
                <a:r>
                  <a:rPr lang="en-US">
                    <a:noFill/>
                  </a:rPr>
                  <a:t> </a:t>
                </a:r>
              </a:p>
            </p:txBody>
          </p:sp>
        </mc:Fallback>
      </mc:AlternateContent>
    </p:spTree>
    <p:extLst>
      <p:ext uri="{BB962C8B-B14F-4D97-AF65-F5344CB8AC3E}">
        <p14:creationId xmlns:p14="http://schemas.microsoft.com/office/powerpoint/2010/main" val="398055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364E-E16E-B0C7-DF70-46E1F56743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C0F16C-CBEE-3F7A-8904-937EA434C61C}"/>
              </a:ext>
            </a:extLst>
          </p:cNvPr>
          <p:cNvSpPr>
            <a:spLocks noGrp="1"/>
          </p:cNvSpPr>
          <p:nvPr>
            <p:ph idx="1"/>
          </p:nvPr>
        </p:nvSpPr>
        <p:spPr/>
        <p:txBody>
          <a:bodyPr>
            <a:normAutofit fontScale="92500" lnSpcReduction="10000"/>
          </a:bodyPr>
          <a:lstStyle/>
          <a:p>
            <a:pPr marL="0" indent="0">
              <a:buNone/>
            </a:pPr>
            <a:r>
              <a:rPr lang="en-US" sz="2400" dirty="0"/>
              <a:t>Dynamics and the control of the system are designed in MATLAB Simulink</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r>
              <a:rPr lang="en-US" sz="1700" dirty="0"/>
              <a:t>		</a:t>
            </a:r>
          </a:p>
          <a:p>
            <a:pPr marL="0" indent="0" algn="ctr">
              <a:buNone/>
            </a:pPr>
            <a:r>
              <a:rPr lang="en-IN" sz="1900" dirty="0">
                <a:effectLst/>
                <a:ea typeface="MS Mincho" panose="02020609040205080304" pitchFamily="49" charset="-128"/>
              </a:rPr>
              <a:t>Dynamic model of the two-link SCARA type manipulator</a:t>
            </a:r>
            <a:endParaRPr lang="en-US" sz="1900" dirty="0"/>
          </a:p>
        </p:txBody>
      </p:sp>
      <p:pic>
        <p:nvPicPr>
          <p:cNvPr id="4" name="Picture 3">
            <a:extLst>
              <a:ext uri="{FF2B5EF4-FFF2-40B4-BE49-F238E27FC236}">
                <a16:creationId xmlns:a16="http://schemas.microsoft.com/office/drawing/2014/main" id="{183A7D6E-F44A-5147-081B-9E61A85686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5609" y="2301240"/>
            <a:ext cx="6720841" cy="3502775"/>
          </a:xfrm>
          <a:prstGeom prst="rect">
            <a:avLst/>
          </a:prstGeom>
          <a:noFill/>
          <a:ln>
            <a:noFill/>
          </a:ln>
        </p:spPr>
      </p:pic>
    </p:spTree>
    <p:extLst>
      <p:ext uri="{BB962C8B-B14F-4D97-AF65-F5344CB8AC3E}">
        <p14:creationId xmlns:p14="http://schemas.microsoft.com/office/powerpoint/2010/main" val="115831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3FBE4-8243-542E-AFD6-A8CBCC32C2A0}"/>
              </a:ext>
            </a:extLst>
          </p:cNvPr>
          <p:cNvSpPr>
            <a:spLocks noGrp="1"/>
          </p:cNvSpPr>
          <p:nvPr>
            <p:ph idx="1"/>
          </p:nvPr>
        </p:nvSpPr>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lgn="ctr">
              <a:buNone/>
            </a:pPr>
            <a:r>
              <a:rPr lang="en-IN" sz="1800" dirty="0">
                <a:effectLst/>
                <a:ea typeface="MS Mincho" panose="02020609040205080304" pitchFamily="49" charset="-128"/>
              </a:rPr>
              <a:t>Variable Structure PID Controller model</a:t>
            </a:r>
            <a:endParaRPr lang="en-US" sz="1800" dirty="0"/>
          </a:p>
        </p:txBody>
      </p:sp>
      <p:pic>
        <p:nvPicPr>
          <p:cNvPr id="5" name="Picture 4">
            <a:extLst>
              <a:ext uri="{FF2B5EF4-FFF2-40B4-BE49-F238E27FC236}">
                <a16:creationId xmlns:a16="http://schemas.microsoft.com/office/drawing/2014/main" id="{3D374C05-77E3-DD61-5829-032307E9D1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863960"/>
            <a:ext cx="7267575" cy="4673240"/>
          </a:xfrm>
          <a:prstGeom prst="rect">
            <a:avLst/>
          </a:prstGeom>
          <a:noFill/>
          <a:ln>
            <a:noFill/>
          </a:ln>
        </p:spPr>
      </p:pic>
    </p:spTree>
    <p:extLst>
      <p:ext uri="{BB962C8B-B14F-4D97-AF65-F5344CB8AC3E}">
        <p14:creationId xmlns:p14="http://schemas.microsoft.com/office/powerpoint/2010/main" val="301517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524B-4676-746D-791C-839F7EAD2AA0}"/>
              </a:ext>
            </a:extLst>
          </p:cNvPr>
          <p:cNvSpPr>
            <a:spLocks noGrp="1"/>
          </p:cNvSpPr>
          <p:nvPr>
            <p:ph type="title"/>
          </p:nvPr>
        </p:nvSpPr>
        <p:spPr/>
        <p:txBody>
          <a:bodyPr/>
          <a:lstStyle/>
          <a:p>
            <a:pPr algn="ctr"/>
            <a:r>
              <a:rPr lang="en-US" dirty="0"/>
              <a:t>SIMULATION RESULT &amp; CONCLUSION</a:t>
            </a:r>
          </a:p>
        </p:txBody>
      </p:sp>
      <p:sp>
        <p:nvSpPr>
          <p:cNvPr id="3" name="Content Placeholder 2">
            <a:extLst>
              <a:ext uri="{FF2B5EF4-FFF2-40B4-BE49-F238E27FC236}">
                <a16:creationId xmlns:a16="http://schemas.microsoft.com/office/drawing/2014/main" id="{3B9D4AAC-3E61-7212-5A69-C86377435FD8}"/>
              </a:ext>
            </a:extLst>
          </p:cNvPr>
          <p:cNvSpPr>
            <a:spLocks noGrp="1"/>
          </p:cNvSpPr>
          <p:nvPr>
            <p:ph idx="1"/>
          </p:nvPr>
        </p:nvSpPr>
        <p:spPr/>
        <p:txBody>
          <a:bodyPr>
            <a:normAutofit/>
          </a:bodyPr>
          <a:lstStyle/>
          <a:p>
            <a:pPr marL="0" indent="0" algn="just">
              <a:buNone/>
            </a:pPr>
            <a:r>
              <a:rPr lang="en-US" sz="2400" dirty="0"/>
              <a:t>The Variable Structure PID Controller model and two-link dynamic system are replicated in MATLAB Simulink to test the result and the robustness of the system.</a:t>
            </a:r>
          </a:p>
          <a:p>
            <a:pPr marL="0" indent="0" algn="just">
              <a:buNone/>
            </a:pPr>
            <a:r>
              <a:rPr lang="en-US" sz="2400" dirty="0"/>
              <a:t>However, because of lack of data available of some parameters such as input signal error of joint angles, joint angular velocities, we are not able to conclude satisfactory outcome for the tracking stabilization of robot motion using new Variable Structure PID controller we have redesigned based on original authors’ conclusion. </a:t>
            </a:r>
          </a:p>
        </p:txBody>
      </p:sp>
    </p:spTree>
    <p:extLst>
      <p:ext uri="{BB962C8B-B14F-4D97-AF65-F5344CB8AC3E}">
        <p14:creationId xmlns:p14="http://schemas.microsoft.com/office/powerpoint/2010/main" val="4258752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FE9B-3064-1C26-01AF-9842094880DF}"/>
              </a:ext>
            </a:extLst>
          </p:cNvPr>
          <p:cNvSpPr>
            <a:spLocks noGrp="1"/>
          </p:cNvSpPr>
          <p:nvPr>
            <p:ph type="title"/>
          </p:nvPr>
        </p:nvSpPr>
        <p:spPr/>
        <p:txBody>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5341980B-3D7A-A250-983F-DEFFF7850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866" y="2134055"/>
            <a:ext cx="5373134" cy="3638649"/>
          </a:xfrm>
        </p:spPr>
      </p:pic>
      <p:pic>
        <p:nvPicPr>
          <p:cNvPr id="7" name="Picture 6" descr="Chart, line chart&#10;&#10;Description automatically generated">
            <a:extLst>
              <a:ext uri="{FF2B5EF4-FFF2-40B4-BE49-F238E27FC236}">
                <a16:creationId xmlns:a16="http://schemas.microsoft.com/office/drawing/2014/main" id="{CB3226AA-B5D8-B206-6811-01645772E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28321"/>
            <a:ext cx="5810464" cy="354438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EFD47E3-AB1F-DAFD-5CC4-705C6C7D5994}"/>
                  </a:ext>
                </a:extLst>
              </p:cNvPr>
              <p:cNvSpPr txBox="1"/>
              <p:nvPr/>
            </p:nvSpPr>
            <p:spPr>
              <a:xfrm>
                <a:off x="1890051" y="5763444"/>
                <a:ext cx="3038763" cy="374077"/>
              </a:xfrm>
              <a:prstGeom prst="rect">
                <a:avLst/>
              </a:prstGeom>
              <a:noFill/>
            </p:spPr>
            <p:txBody>
              <a:bodyPr wrap="square" rtlCol="0">
                <a:spAutoFit/>
              </a:bodyPr>
              <a:lstStyle/>
              <a:p>
                <a:pPr marL="0" marR="0" algn="ctr">
                  <a:lnSpc>
                    <a:spcPct val="107000"/>
                  </a:lnSpc>
                  <a:spcBef>
                    <a:spcPts val="0"/>
                  </a:spcBef>
                  <a:spcAft>
                    <a:spcPts val="800"/>
                  </a:spcAft>
                </a:pPr>
                <a:r>
                  <a:rPr lang="en-IN" sz="1800" dirty="0">
                    <a:effectLst/>
                    <a:latin typeface="Times New Roman" panose="02020603050405020304" pitchFamily="18" charset="0"/>
                    <a:ea typeface="MS Mincho" panose="02020609040205080304" pitchFamily="49" charset="-128"/>
                    <a:cs typeface="Arial" panose="020B0604020202020204" pitchFamily="34" charset="0"/>
                  </a:rPr>
                  <a:t>Fig 1. Error in </a:t>
                </a:r>
                <a14:m>
                  <m:oMath xmlns:m="http://schemas.openxmlformats.org/officeDocument/2006/math">
                    <m:sSub>
                      <m:sSubPr>
                        <m:ctrlPr>
                          <a:rPr lang="en-US" sz="1800" i="1">
                            <a:effectLst/>
                            <a:latin typeface="Cambria Math" panose="02040503050406030204" pitchFamily="18" charset="0"/>
                            <a:ea typeface="MS Mincho" panose="02020609040205080304" pitchFamily="49" charset="-128"/>
                            <a:cs typeface="Times New Roman" panose="02020603050405020304" pitchFamily="18" charset="0"/>
                          </a:rPr>
                        </m:ctrlPr>
                      </m:sSubPr>
                      <m:e>
                        <m:r>
                          <m:rPr>
                            <m:sty m:val="p"/>
                          </m:rPr>
                          <a:rPr lang="en-IN" sz="1800">
                            <a:effectLst/>
                            <a:latin typeface="Cambria Math" panose="02040503050406030204" pitchFamily="18" charset="0"/>
                            <a:ea typeface="MS Mincho" panose="02020609040205080304" pitchFamily="49" charset="-128"/>
                            <a:cs typeface="Times New Roman" panose="02020603050405020304" pitchFamily="18" charset="0"/>
                          </a:rPr>
                          <m:t>θ</m:t>
                        </m:r>
                      </m:e>
                      <m:sub>
                        <m:r>
                          <a:rPr lang="en-IN" sz="1800" i="1">
                            <a:effectLst/>
                            <a:latin typeface="Cambria Math" panose="02040503050406030204" pitchFamily="18" charset="0"/>
                            <a:ea typeface="MS Mincho" panose="02020609040205080304" pitchFamily="49" charset="-128"/>
                            <a:cs typeface="Times New Roman" panose="02020603050405020304" pitchFamily="18" charset="0"/>
                          </a:rPr>
                          <m:t>1</m:t>
                        </m:r>
                      </m:sub>
                    </m:sSub>
                  </m:oMath>
                </a14:m>
                <a:r>
                  <a:rPr lang="en-IN" sz="1800" dirty="0">
                    <a:effectLst/>
                    <a:latin typeface="Times New Roman" panose="02020603050405020304" pitchFamily="18" charset="0"/>
                    <a:ea typeface="MS Mincho" panose="02020609040205080304" pitchFamily="49" charset="-128"/>
                    <a:cs typeface="Arial" panose="020B0604020202020204" pitchFamily="34" charset="0"/>
                  </a:rPr>
                  <a:t> w.r.t time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1EFD47E3-AB1F-DAFD-5CC4-705C6C7D5994}"/>
                  </a:ext>
                </a:extLst>
              </p:cNvPr>
              <p:cNvSpPr txBox="1">
                <a:spLocks noRot="1" noChangeAspect="1" noMove="1" noResize="1" noEditPoints="1" noAdjustHandles="1" noChangeArrowheads="1" noChangeShapeType="1" noTextEdit="1"/>
              </p:cNvSpPr>
              <p:nvPr/>
            </p:nvSpPr>
            <p:spPr>
              <a:xfrm>
                <a:off x="1890051" y="5763444"/>
                <a:ext cx="3038763" cy="374077"/>
              </a:xfrm>
              <a:prstGeom prst="rect">
                <a:avLst/>
              </a:prstGeom>
              <a:blipFill>
                <a:blip r:embed="rId4"/>
                <a:stretch>
                  <a:fillRect t="-8065"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271482-CA8E-E087-6BA7-664A3DFDF346}"/>
                  </a:ext>
                </a:extLst>
              </p:cNvPr>
              <p:cNvSpPr txBox="1"/>
              <p:nvPr/>
            </p:nvSpPr>
            <p:spPr>
              <a:xfrm>
                <a:off x="7481850" y="5763443"/>
                <a:ext cx="3038763" cy="374077"/>
              </a:xfrm>
              <a:prstGeom prst="rect">
                <a:avLst/>
              </a:prstGeom>
              <a:noFill/>
            </p:spPr>
            <p:txBody>
              <a:bodyPr wrap="square" rtlCol="0">
                <a:spAutoFit/>
              </a:bodyPr>
              <a:lstStyle/>
              <a:p>
                <a:pPr algn="ctr">
                  <a:lnSpc>
                    <a:spcPct val="107000"/>
                  </a:lnSpc>
                  <a:spcAft>
                    <a:spcPts val="800"/>
                  </a:spcAft>
                </a:pPr>
                <a:r>
                  <a:rPr lang="en-IN" dirty="0">
                    <a:latin typeface="Times New Roman" panose="02020603050405020304" pitchFamily="18" charset="0"/>
                    <a:ea typeface="MS Mincho" panose="02020609040205080304" pitchFamily="49" charset="-128"/>
                    <a:cs typeface="Arial" panose="020B0604020202020204" pitchFamily="34" charset="0"/>
                  </a:rPr>
                  <a:t>Fig 2. Error in </a:t>
                </a:r>
                <a14:m>
                  <m:oMath xmlns:m="http://schemas.openxmlformats.org/officeDocument/2006/math">
                    <m:sSub>
                      <m:sSubPr>
                        <m:ctrlPr>
                          <a:rPr lang="en-US" i="1">
                            <a:latin typeface="Cambria Math" panose="02040503050406030204" pitchFamily="18" charset="0"/>
                            <a:ea typeface="MS Mincho" panose="02020609040205080304" pitchFamily="49" charset="-128"/>
                            <a:cs typeface="Times New Roman" panose="02020603050405020304" pitchFamily="18" charset="0"/>
                          </a:rPr>
                        </m:ctrlPr>
                      </m:sSubPr>
                      <m:e>
                        <m:r>
                          <m:rPr>
                            <m:sty m:val="p"/>
                          </m:rPr>
                          <a:rPr lang="en-IN">
                            <a:latin typeface="Cambria Math" panose="02040503050406030204" pitchFamily="18" charset="0"/>
                            <a:ea typeface="MS Mincho" panose="02020609040205080304" pitchFamily="49" charset="-128"/>
                            <a:cs typeface="Times New Roman" panose="02020603050405020304" pitchFamily="18" charset="0"/>
                          </a:rPr>
                          <m:t>θ</m:t>
                        </m:r>
                      </m:e>
                      <m:sub>
                        <m:r>
                          <a:rPr lang="en-IN" i="1">
                            <a:latin typeface="Cambria Math" panose="02040503050406030204" pitchFamily="18" charset="0"/>
                            <a:ea typeface="MS Mincho" panose="02020609040205080304" pitchFamily="49" charset="-128"/>
                            <a:cs typeface="Times New Roman" panose="02020603050405020304" pitchFamily="18" charset="0"/>
                          </a:rPr>
                          <m:t>2</m:t>
                        </m:r>
                      </m:sub>
                    </m:sSub>
                  </m:oMath>
                </a14:m>
                <a:r>
                  <a:rPr lang="en-IN" dirty="0">
                    <a:latin typeface="Times New Roman" panose="02020603050405020304" pitchFamily="18" charset="0"/>
                    <a:ea typeface="MS Mincho" panose="02020609040205080304" pitchFamily="49" charset="-128"/>
                    <a:cs typeface="Arial" panose="020B0604020202020204" pitchFamily="34" charset="0"/>
                  </a:rPr>
                  <a:t> w.r.t time</a:t>
                </a:r>
                <a:endParaRPr lang="en-US" sz="14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5C271482-CA8E-E087-6BA7-664A3DFDF346}"/>
                  </a:ext>
                </a:extLst>
              </p:cNvPr>
              <p:cNvSpPr txBox="1">
                <a:spLocks noRot="1" noChangeAspect="1" noMove="1" noResize="1" noEditPoints="1" noAdjustHandles="1" noChangeArrowheads="1" noChangeShapeType="1" noTextEdit="1"/>
              </p:cNvSpPr>
              <p:nvPr/>
            </p:nvSpPr>
            <p:spPr>
              <a:xfrm>
                <a:off x="7481850" y="5763443"/>
                <a:ext cx="3038763" cy="374077"/>
              </a:xfrm>
              <a:prstGeom prst="rect">
                <a:avLst/>
              </a:prstGeom>
              <a:blipFill>
                <a:blip r:embed="rId5"/>
                <a:stretch>
                  <a:fillRect t="-8065" b="-22581"/>
                </a:stretch>
              </a:blipFill>
            </p:spPr>
            <p:txBody>
              <a:bodyPr/>
              <a:lstStyle/>
              <a:p>
                <a:r>
                  <a:rPr lang="en-US">
                    <a:noFill/>
                  </a:rPr>
                  <a:t> </a:t>
                </a:r>
              </a:p>
            </p:txBody>
          </p:sp>
        </mc:Fallback>
      </mc:AlternateContent>
    </p:spTree>
    <p:extLst>
      <p:ext uri="{BB962C8B-B14F-4D97-AF65-F5344CB8AC3E}">
        <p14:creationId xmlns:p14="http://schemas.microsoft.com/office/powerpoint/2010/main" val="262941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FE9B-3064-1C26-01AF-9842094880DF}"/>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1EFD47E3-AB1F-DAFD-5CC4-705C6C7D5994}"/>
              </a:ext>
            </a:extLst>
          </p:cNvPr>
          <p:cNvSpPr txBox="1"/>
          <p:nvPr/>
        </p:nvSpPr>
        <p:spPr>
          <a:xfrm>
            <a:off x="1890051" y="5763444"/>
            <a:ext cx="3038763" cy="606256"/>
          </a:xfrm>
          <a:prstGeom prst="rect">
            <a:avLst/>
          </a:prstGeom>
          <a:noFill/>
        </p:spPr>
        <p:txBody>
          <a:bodyPr wrap="square" rtlCol="0">
            <a:spAutoFit/>
          </a:bodyPr>
          <a:lstStyle/>
          <a:p>
            <a:pPr algn="ctr">
              <a:lnSpc>
                <a:spcPct val="107000"/>
              </a:lnSpc>
              <a:spcAft>
                <a:spcPts val="800"/>
              </a:spcAft>
            </a:pPr>
            <a:r>
              <a:rPr lang="en-IN" sz="1600" dirty="0">
                <a:latin typeface="Times New Roman" panose="02020603050405020304" pitchFamily="18" charset="0"/>
                <a:ea typeface="MS Mincho" panose="02020609040205080304" pitchFamily="49" charset="-128"/>
              </a:rPr>
              <a:t>Fig 3. Torque provided to the first link over time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5C271482-CA8E-E087-6BA7-664A3DFDF346}"/>
              </a:ext>
            </a:extLst>
          </p:cNvPr>
          <p:cNvSpPr txBox="1"/>
          <p:nvPr/>
        </p:nvSpPr>
        <p:spPr>
          <a:xfrm>
            <a:off x="7481850" y="5763443"/>
            <a:ext cx="3038763" cy="606256"/>
          </a:xfrm>
          <a:prstGeom prst="rect">
            <a:avLst/>
          </a:prstGeom>
          <a:noFill/>
        </p:spPr>
        <p:txBody>
          <a:bodyPr wrap="square" rtlCol="0">
            <a:spAutoFit/>
          </a:bodyPr>
          <a:lstStyle/>
          <a:p>
            <a:pPr algn="ctr">
              <a:lnSpc>
                <a:spcPct val="107000"/>
              </a:lnSpc>
              <a:spcAft>
                <a:spcPts val="800"/>
              </a:spcAft>
            </a:pPr>
            <a:r>
              <a:rPr lang="en-IN" sz="1600" dirty="0">
                <a:latin typeface="Times New Roman" panose="02020603050405020304" pitchFamily="18" charset="0"/>
                <a:ea typeface="MS Mincho" panose="02020609040205080304" pitchFamily="49" charset="-128"/>
              </a:rPr>
              <a:t>Fig 4. Torque provided to the second link over time</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pic>
        <p:nvPicPr>
          <p:cNvPr id="10" name="Content Placeholder 9" descr="Chart, line chart&#10;&#10;Description automatically generated">
            <a:extLst>
              <a:ext uri="{FF2B5EF4-FFF2-40B4-BE49-F238E27FC236}">
                <a16:creationId xmlns:a16="http://schemas.microsoft.com/office/drawing/2014/main" id="{B1D947DD-D2EB-5EC8-BCEA-300E96F8F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069" y="2228321"/>
            <a:ext cx="5655931" cy="3450118"/>
          </a:xfrm>
        </p:spPr>
      </p:pic>
      <p:pic>
        <p:nvPicPr>
          <p:cNvPr id="12" name="Picture 11" descr="Chart&#10;&#10;Description automatically generated">
            <a:extLst>
              <a:ext uri="{FF2B5EF4-FFF2-40B4-BE49-F238E27FC236}">
                <a16:creationId xmlns:a16="http://schemas.microsoft.com/office/drawing/2014/main" id="{F9372F3C-254C-FABE-F158-F08CDEAF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61314"/>
            <a:ext cx="5750196" cy="3384132"/>
          </a:xfrm>
          <a:prstGeom prst="rect">
            <a:avLst/>
          </a:prstGeom>
        </p:spPr>
      </p:pic>
    </p:spTree>
    <p:extLst>
      <p:ext uri="{BB962C8B-B14F-4D97-AF65-F5344CB8AC3E}">
        <p14:creationId xmlns:p14="http://schemas.microsoft.com/office/powerpoint/2010/main" val="54524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2AA5-EB6A-7E30-5319-FBAF114EB4C7}"/>
              </a:ext>
            </a:extLst>
          </p:cNvPr>
          <p:cNvSpPr>
            <a:spLocks noGrp="1"/>
          </p:cNvSpPr>
          <p:nvPr>
            <p:ph type="title"/>
          </p:nvPr>
        </p:nvSpPr>
        <p:spPr/>
        <p:txBody>
          <a:bodyPr/>
          <a:lstStyle/>
          <a:p>
            <a:pPr algn="ctr"/>
            <a:r>
              <a:rPr lang="en-US" dirty="0"/>
              <a:t>REFERENCES </a:t>
            </a:r>
          </a:p>
        </p:txBody>
      </p:sp>
      <p:sp>
        <p:nvSpPr>
          <p:cNvPr id="3" name="Content Placeholder 2">
            <a:extLst>
              <a:ext uri="{FF2B5EF4-FFF2-40B4-BE49-F238E27FC236}">
                <a16:creationId xmlns:a16="http://schemas.microsoft.com/office/drawing/2014/main" id="{5DF28DD9-F8F1-47C4-76D8-D26E10BAD164}"/>
              </a:ext>
            </a:extLst>
          </p:cNvPr>
          <p:cNvSpPr>
            <a:spLocks noGrp="1"/>
          </p:cNvSpPr>
          <p:nvPr>
            <p:ph idx="1"/>
          </p:nvPr>
        </p:nvSpPr>
        <p:spPr/>
        <p:txBody>
          <a:bodyPr>
            <a:normAutofit/>
          </a:bodyPr>
          <a:lstStyle/>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 V. I.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Utkin</a:t>
            </a:r>
            <a:r>
              <a:rPr lang="en-IN" sz="1800" dirty="0">
                <a:effectLst/>
                <a:latin typeface="Times New Roman" panose="02020603050405020304" pitchFamily="18" charset="0"/>
                <a:ea typeface="MS Mincho" panose="02020609040205080304" pitchFamily="49" charset="-128"/>
                <a:cs typeface="Arial" panose="020B0604020202020204" pitchFamily="34" charset="0"/>
              </a:rPr>
              <a:t>, Sliding Modes in Control and Optimization. New York: Springer-Verlag, 1991.</a:t>
            </a: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[2] J.-J. E.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Slotine</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W. Li, Applied Nonlinear Control. Englewood Cliffs, NJ: Prentice-Hall, 1991.</a:t>
            </a: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[3]  J. Y. Hung, W. Gao, and J. C. Hung, “Variable structure control: A survey,” IEEE Trans. Ind. Electron., vol. 40, no. 1, pp. 2–21, Feb. 1993.</a:t>
            </a: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[4] A. Ferrara, L. Magnani, and R.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Scattolini</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 globally stabilizing hybrid variable structure control strategy,” IEEE Trans. Automat. Contr., vol. 47, no. 8, pp. 1334–1337, Aug. 2002.</a:t>
            </a: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[5] K. D. Young, “Controller design for a manipulator using the theory of variable structure systems,” IEEE Trans. Syst., Man,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Cybern</a:t>
            </a:r>
            <a:r>
              <a:rPr lang="en-IN" sz="1800" dirty="0">
                <a:effectLst/>
                <a:latin typeface="Times New Roman" panose="02020603050405020304" pitchFamily="18" charset="0"/>
                <a:ea typeface="MS Mincho" panose="02020609040205080304" pitchFamily="49" charset="-128"/>
                <a:cs typeface="Arial" panose="020B0604020202020204" pitchFamily="34" charset="0"/>
              </a:rPr>
              <a:t>., vol. SMC–8, no. 2, pp. 101–109, Feb. 1978.</a:t>
            </a: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[6] K. S. Yeung and Y. P. Chen, “A new controller design for manipulators using the theory of variable structure systems,” IEEE Trans. Automat. Cont., vol. 33, no. 2, pp. 200–206, Feb. 1988.</a:t>
            </a: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[7] E. Bailey and A.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Arapostathis</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 simple sliding mode scheme applied to robot manipulators,” Int. J. Control, vol. 45, no. 4, pp. 1197–1209, 1987.</a:t>
            </a:r>
          </a:p>
        </p:txBody>
      </p:sp>
    </p:spTree>
    <p:extLst>
      <p:ext uri="{BB962C8B-B14F-4D97-AF65-F5344CB8AC3E}">
        <p14:creationId xmlns:p14="http://schemas.microsoft.com/office/powerpoint/2010/main" val="3812140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EE66-3446-E524-8C15-0FF2F5E294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09879A2-8D94-699D-C100-8C662DC0B5AF}"/>
              </a:ext>
            </a:extLst>
          </p:cNvPr>
          <p:cNvSpPr>
            <a:spLocks noGrp="1"/>
          </p:cNvSpPr>
          <p:nvPr>
            <p:ph idx="1"/>
          </p:nvPr>
        </p:nvSpPr>
        <p:spPr>
          <a:xfrm>
            <a:off x="838200" y="1825625"/>
            <a:ext cx="10515600" cy="4445866"/>
          </a:xfrm>
        </p:spPr>
        <p:txBody>
          <a:bodyPr>
            <a:normAutofit/>
          </a:bodyPr>
          <a:lstStyle/>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[8] M.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Zhihong</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M.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Palaniswami</a:t>
            </a:r>
            <a:r>
              <a:rPr lang="en-IN" sz="1800" dirty="0">
                <a:effectLst/>
                <a:latin typeface="Times New Roman" panose="02020603050405020304" pitchFamily="18" charset="0"/>
                <a:ea typeface="MS Mincho" panose="02020609040205080304" pitchFamily="49" charset="-128"/>
                <a:cs typeface="Arial" panose="020B0604020202020204" pitchFamily="34" charset="0"/>
              </a:rPr>
              <a:t>, “Robust tracking control for rigid robotic manipulators,” IEEE Trans. Automat. Contr., vol. 39, no. 1, pp. 154–159, Jan. 1994.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[9] K.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Erbatur</a:t>
            </a:r>
            <a:r>
              <a:rPr lang="en-IN" sz="1800" dirty="0">
                <a:effectLst/>
                <a:latin typeface="Times New Roman" panose="02020603050405020304" pitchFamily="18" charset="0"/>
                <a:ea typeface="MS Mincho" panose="02020609040205080304" pitchFamily="49" charset="-128"/>
                <a:cs typeface="Arial" panose="020B0604020202020204" pitchFamily="34" charset="0"/>
              </a:rPr>
              <a:t>, M. O. Kaynak, and A.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Sabanovic</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 study on robustness property of sliding-mode controllers: A novel design and experimental investigations,” IEEE Trans. Ind. Electron., vol. 46, no. 5, pp. 1012–1017, Oct. 1999.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gn="just">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[10] K.-Y. Lian and C.-R. Lin, “Sliding-mode motion/force control of constrained robots,” IEEE Trans. Automat. Contr., vol. 43, no. 8, pp. 1101–1103, Aug. 1998.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[11] E. M.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Jafarov</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R.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Tasaltin</a:t>
            </a:r>
            <a:r>
              <a:rPr lang="en-IN" sz="1800" dirty="0">
                <a:effectLst/>
                <a:latin typeface="Times New Roman" panose="02020603050405020304" pitchFamily="18" charset="0"/>
                <a:ea typeface="MS Mincho" panose="02020609040205080304" pitchFamily="49" charset="-128"/>
                <a:cs typeface="Arial" panose="020B0604020202020204" pitchFamily="34" charset="0"/>
              </a:rPr>
              <a:t>, “Design of robust autopilot       output integral sliding mode controllers for guided missile systems with parameter perturbations,” Int. J. Aircraft Eng. Aerospace Technol., vol. 33, no. 1, pp. 16–25, 2001.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[12] D. S.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Yoo</a:t>
            </a:r>
            <a:r>
              <a:rPr lang="en-IN" sz="1800" dirty="0">
                <a:effectLst/>
                <a:latin typeface="Times New Roman" panose="02020603050405020304" pitchFamily="18" charset="0"/>
                <a:ea typeface="MS Mincho" panose="02020609040205080304" pitchFamily="49" charset="-128"/>
                <a:cs typeface="Arial" panose="020B0604020202020204" pitchFamily="34" charset="0"/>
              </a:rPr>
              <a:t>, H. H. Choi, and M. J. Chung, “Adaptive variable structure control for robot manipulators,” in Proc. IEEE-TENCON’92, Melbourne, Australia, Nov., pp. 1028–1032.</a:t>
            </a:r>
          </a:p>
        </p:txBody>
      </p:sp>
    </p:spTree>
    <p:extLst>
      <p:ext uri="{BB962C8B-B14F-4D97-AF65-F5344CB8AC3E}">
        <p14:creationId xmlns:p14="http://schemas.microsoft.com/office/powerpoint/2010/main" val="2957041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1F2F-6F14-C0FC-1DD3-07215278F2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766399-7DD3-8B66-2248-AA2E6C992A72}"/>
              </a:ext>
            </a:extLst>
          </p:cNvPr>
          <p:cNvSpPr>
            <a:spLocks noGrp="1"/>
          </p:cNvSpPr>
          <p:nvPr>
            <p:ph idx="1"/>
          </p:nvPr>
        </p:nvSpPr>
        <p:spPr/>
        <p:txBody>
          <a:bodyPr>
            <a:normAutofit/>
          </a:bodyPr>
          <a:lstStyle/>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[13] E.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Jafarov</a:t>
            </a:r>
            <a:r>
              <a:rPr lang="en-IN" sz="1800" dirty="0">
                <a:effectLst/>
                <a:latin typeface="Times New Roman" panose="02020603050405020304" pitchFamily="18" charset="0"/>
                <a:ea typeface="MS Mincho" panose="02020609040205080304" pitchFamily="49" charset="-128"/>
                <a:cs typeface="Arial" panose="020B0604020202020204" pitchFamily="34" charset="0"/>
              </a:rPr>
              <a:t>, Y.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Istefanopulos</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M. N. A.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Parlakçı</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 new variable structure-PID controller for robot manipulators with parameter perturbations: An augmented sliding surface approach,” in Proc. 15th IFAC World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Congr</a:t>
            </a:r>
            <a:r>
              <a:rPr lang="en-IN" sz="1800" dirty="0">
                <a:effectLst/>
                <a:latin typeface="Times New Roman" panose="02020603050405020304" pitchFamily="18" charset="0"/>
                <a:ea typeface="MS Mincho" panose="02020609040205080304" pitchFamily="49" charset="-128"/>
                <a:cs typeface="Arial" panose="020B0604020202020204" pitchFamily="34" charset="0"/>
              </a:rPr>
              <a:t>., Barcelona, Spain, Jul. 2002.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[14] T. L.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Chern</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Y. C. Wu, “Integral variable structure control approach for robot manipulators,” Proc. Inst.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Electr</a:t>
            </a:r>
            <a:r>
              <a:rPr lang="en-IN" sz="1800" dirty="0">
                <a:effectLst/>
                <a:latin typeface="Times New Roman" panose="02020603050405020304" pitchFamily="18" charset="0"/>
                <a:ea typeface="MS Mincho" panose="02020609040205080304" pitchFamily="49" charset="-128"/>
                <a:cs typeface="Arial" panose="020B0604020202020204" pitchFamily="34" charset="0"/>
              </a:rPr>
              <a:t>. Eng., vol. 139, no. 2, pp. 161–166, 1992.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[15] “Design of integral variable structure controller and application to electrohydraulic velocity servosystems,” Proc. Inst.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Electr</a:t>
            </a:r>
            <a:r>
              <a:rPr lang="en-IN" sz="1800" dirty="0">
                <a:effectLst/>
                <a:latin typeface="Times New Roman" panose="02020603050405020304" pitchFamily="18" charset="0"/>
                <a:ea typeface="MS Mincho" panose="02020609040205080304" pitchFamily="49" charset="-128"/>
                <a:cs typeface="Arial" panose="020B0604020202020204" pitchFamily="34" charset="0"/>
              </a:rPr>
              <a:t>. Eng., vol. 138, no. 5, pp. 439–444, 1991.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[16] C. Abdallah, D. Dawson, P.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Dorato</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M.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Jamshidi</a:t>
            </a:r>
            <a:r>
              <a:rPr lang="en-IN" sz="1800" dirty="0">
                <a:effectLst/>
                <a:latin typeface="Times New Roman" panose="02020603050405020304" pitchFamily="18" charset="0"/>
                <a:ea typeface="MS Mincho" panose="02020609040205080304" pitchFamily="49" charset="-128"/>
                <a:cs typeface="Arial" panose="020B0604020202020204" pitchFamily="34" charset="0"/>
              </a:rPr>
              <a:t>, “Survey of robust control for rigid robots,” IEEE Control Syst. Mag., vol. 11, no. 2, pp. 24–30, Feb. 1991.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[17] H. G. Sage, M. F. De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Mathelin</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E. Ostertag, “Robust control of robot manipulators: A survey,” Int. J. Control, vol. 72, no. 16, pp. 1498–1522, 1999.</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2939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D48-4F71-AA8E-C227-E09A5F8C0072}"/>
              </a:ext>
            </a:extLst>
          </p:cNvPr>
          <p:cNvSpPr>
            <a:spLocks noGrp="1"/>
          </p:cNvSpPr>
          <p:nvPr>
            <p:ph type="title"/>
          </p:nvPr>
        </p:nvSpPr>
        <p:spPr/>
        <p:txBody>
          <a:bodyPr/>
          <a:lstStyle/>
          <a:p>
            <a:pPr algn="ctr"/>
            <a:r>
              <a:rPr lang="en-US" dirty="0"/>
              <a:t>How did we do it?</a:t>
            </a:r>
          </a:p>
        </p:txBody>
      </p:sp>
      <p:sp>
        <p:nvSpPr>
          <p:cNvPr id="3" name="Content Placeholder 2">
            <a:extLst>
              <a:ext uri="{FF2B5EF4-FFF2-40B4-BE49-F238E27FC236}">
                <a16:creationId xmlns:a16="http://schemas.microsoft.com/office/drawing/2014/main" id="{B09951C4-EA1D-F537-254A-ACC9D28E0C53}"/>
              </a:ext>
            </a:extLst>
          </p:cNvPr>
          <p:cNvSpPr>
            <a:spLocks noGrp="1"/>
          </p:cNvSpPr>
          <p:nvPr>
            <p:ph idx="1"/>
          </p:nvPr>
        </p:nvSpPr>
        <p:spPr/>
        <p:txBody>
          <a:bodyPr>
            <a:normAutofit/>
          </a:bodyPr>
          <a:lstStyle/>
          <a:p>
            <a:pPr marL="514350" indent="-514350">
              <a:buFont typeface="+mj-lt"/>
              <a:buAutoNum type="arabicPeriod"/>
            </a:pPr>
            <a:r>
              <a:rPr lang="en-US" dirty="0"/>
              <a:t>Considering the dynamics of the robot manipulator.</a:t>
            </a:r>
          </a:p>
          <a:p>
            <a:pPr marL="514350" indent="-514350">
              <a:buFont typeface="+mj-lt"/>
              <a:buAutoNum type="arabicPeriod"/>
            </a:pPr>
            <a:r>
              <a:rPr lang="en-US" dirty="0"/>
              <a:t>The new controller is designed using PID sliding controller with PID sliding surface.</a:t>
            </a:r>
          </a:p>
          <a:p>
            <a:pPr marL="514350" indent="-514350">
              <a:buFont typeface="+mj-lt"/>
              <a:buAutoNum type="arabicPeriod"/>
            </a:pPr>
            <a:r>
              <a:rPr lang="en-US" dirty="0"/>
              <a:t>Sliding condition are defined for the controller</a:t>
            </a:r>
          </a:p>
          <a:p>
            <a:pPr marL="514350" indent="-514350">
              <a:buFont typeface="+mj-lt"/>
              <a:buAutoNum type="arabicPeriod"/>
            </a:pPr>
            <a:r>
              <a:rPr lang="en-US" dirty="0"/>
              <a:t>Global Asymptotic Stability is examined.</a:t>
            </a:r>
          </a:p>
          <a:p>
            <a:pPr marL="514350" indent="-514350">
              <a:buFont typeface="+mj-lt"/>
              <a:buAutoNum type="arabicPeriod"/>
            </a:pPr>
            <a:r>
              <a:rPr lang="en-US" dirty="0"/>
              <a:t>Simulation with a reduced design is performed.</a:t>
            </a:r>
          </a:p>
          <a:p>
            <a:endParaRPr lang="en-US" dirty="0"/>
          </a:p>
        </p:txBody>
      </p:sp>
    </p:spTree>
    <p:extLst>
      <p:ext uri="{BB962C8B-B14F-4D97-AF65-F5344CB8AC3E}">
        <p14:creationId xmlns:p14="http://schemas.microsoft.com/office/powerpoint/2010/main" val="3701982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44DA-AE8D-2305-A965-16938BFCA2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2DD61D-2580-F313-67C4-8E186F1F8230}"/>
              </a:ext>
            </a:extLst>
          </p:cNvPr>
          <p:cNvSpPr>
            <a:spLocks noGrp="1"/>
          </p:cNvSpPr>
          <p:nvPr>
            <p:ph idx="1"/>
          </p:nvPr>
        </p:nvSpPr>
        <p:spPr/>
        <p:txBody>
          <a:bodyPr>
            <a:normAutofit/>
          </a:bodyPr>
          <a:lstStyle/>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[18] Y.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Stepanenko</a:t>
            </a:r>
            <a:r>
              <a:rPr lang="en-IN" sz="1800" dirty="0">
                <a:effectLst/>
                <a:latin typeface="Times New Roman" panose="02020603050405020304" pitchFamily="18" charset="0"/>
                <a:ea typeface="MS Mincho" panose="02020609040205080304" pitchFamily="49" charset="-128"/>
                <a:cs typeface="Arial" panose="020B0604020202020204" pitchFamily="34" charset="0"/>
              </a:rPr>
              <a:t>, Y. Cao, and C.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Su</a:t>
            </a:r>
            <a:r>
              <a:rPr lang="en-IN" sz="1800" dirty="0">
                <a:effectLst/>
                <a:latin typeface="Times New Roman" panose="02020603050405020304" pitchFamily="18" charset="0"/>
                <a:ea typeface="MS Mincho" panose="02020609040205080304" pitchFamily="49" charset="-128"/>
                <a:cs typeface="Arial" panose="020B0604020202020204" pitchFamily="34" charset="0"/>
              </a:rPr>
              <a:t>, “Variable structure control of robotic manipulator with PID sliding surfaces,” Int. J. Robust Nonlinear Control, vol. 8, pp. 79–90, 1998.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[19] V. Parra-Vega and G.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Hirzinger</a:t>
            </a:r>
            <a:r>
              <a:rPr lang="en-IN" sz="1800" dirty="0">
                <a:effectLst/>
                <a:latin typeface="Times New Roman" panose="02020603050405020304" pitchFamily="18" charset="0"/>
                <a:ea typeface="MS Mincho" panose="02020609040205080304" pitchFamily="49" charset="-128"/>
                <a:cs typeface="Arial" panose="020B0604020202020204" pitchFamily="34" charset="0"/>
              </a:rPr>
              <a:t>, “Chattering-free sliding mode control for a class of nonlinear mechanical systems,” Int. J. Robust Nonlinear Control, vol. 11, pp. 1161–1178, 2001.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[20] H. Asada and J.-J. E.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Slotine</a:t>
            </a:r>
            <a:r>
              <a:rPr lang="en-IN" sz="1800" dirty="0">
                <a:effectLst/>
                <a:latin typeface="Times New Roman" panose="02020603050405020304" pitchFamily="18" charset="0"/>
                <a:ea typeface="MS Mincho" panose="02020609040205080304" pitchFamily="49" charset="-128"/>
                <a:cs typeface="Arial" panose="020B0604020202020204" pitchFamily="34" charset="0"/>
              </a:rPr>
              <a:t>, Robot Analysis and Control. New York: Wiley, 1986.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[21] M.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Spong</a:t>
            </a:r>
            <a:r>
              <a:rPr lang="en-IN" sz="1800" dirty="0">
                <a:effectLst/>
                <a:latin typeface="Times New Roman" panose="02020603050405020304" pitchFamily="18" charset="0"/>
                <a:ea typeface="MS Mincho" panose="02020609040205080304" pitchFamily="49" charset="-128"/>
                <a:cs typeface="Arial" panose="020B0604020202020204" pitchFamily="34" charset="0"/>
              </a:rPr>
              <a:t> and M. Vidyasagar, Robot Dynamics and Control. New York: Wiley, 1989.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MS Mincho" panose="02020609040205080304" pitchFamily="49" charset="-128"/>
                <a:cs typeface="Arial" panose="020B0604020202020204" pitchFamily="34" charset="0"/>
              </a:rPr>
              <a:t>[22] NSK Robot Manual, IMI (Integrated Motions </a:t>
            </a:r>
            <a:r>
              <a:rPr lang="en-IN" sz="1800" dirty="0" err="1">
                <a:effectLst/>
                <a:latin typeface="Times New Roman" panose="02020603050405020304" pitchFamily="18" charset="0"/>
                <a:ea typeface="MS Mincho" panose="02020609040205080304" pitchFamily="49" charset="-128"/>
                <a:cs typeface="Arial" panose="020B0604020202020204" pitchFamily="34" charset="0"/>
              </a:rPr>
              <a:t>Corporated</a:t>
            </a:r>
            <a:r>
              <a:rPr lang="en-IN" sz="1800" dirty="0">
                <a:effectLst/>
                <a:latin typeface="Times New Roman" panose="02020603050405020304" pitchFamily="18" charset="0"/>
                <a:ea typeface="MS Mincho" panose="02020609040205080304" pitchFamily="49" charset="-128"/>
                <a:cs typeface="Arial" panose="020B0604020202020204" pitchFamily="34" charset="0"/>
              </a:rPr>
              <a:t>) Direct Drive Manipulator Research and Development Package, 1992.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p>
        </p:txBody>
      </p:sp>
    </p:spTree>
    <p:extLst>
      <p:ext uri="{BB962C8B-B14F-4D97-AF65-F5344CB8AC3E}">
        <p14:creationId xmlns:p14="http://schemas.microsoft.com/office/powerpoint/2010/main" val="363511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57EF-C563-62CC-052C-E63F4A0FC8EE}"/>
              </a:ext>
            </a:extLst>
          </p:cNvPr>
          <p:cNvSpPr>
            <a:spLocks noGrp="1"/>
          </p:cNvSpPr>
          <p:nvPr>
            <p:ph type="title"/>
          </p:nvPr>
        </p:nvSpPr>
        <p:spPr/>
        <p:txBody>
          <a:bodyPr/>
          <a:lstStyle/>
          <a:p>
            <a:pPr algn="ctr"/>
            <a:r>
              <a:rPr lang="en-US" dirty="0"/>
              <a:t>DYNAMICS OF THE ROBOTIC MANIPULATOR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E5EB30-479F-D1BF-9BCC-B648CB95B2FB}"/>
                  </a:ext>
                </a:extLst>
              </p:cNvPr>
              <p:cNvSpPr>
                <a:spLocks noGrp="1"/>
              </p:cNvSpPr>
              <p:nvPr>
                <p:ph idx="1"/>
              </p:nvPr>
            </p:nvSpPr>
            <p:spPr>
              <a:xfrm>
                <a:off x="838200" y="1825625"/>
                <a:ext cx="10515600" cy="4351338"/>
              </a:xfrm>
            </p:spPr>
            <p:txBody>
              <a:bodyPr>
                <a:normAutofit fontScale="85000" lnSpcReduction="20000"/>
              </a:bodyPr>
              <a:lstStyle/>
              <a:p>
                <a:r>
                  <a:rPr lang="en-US" dirty="0"/>
                  <a:t>Considering the </a:t>
                </a:r>
                <a:r>
                  <a:rPr lang="en-US" dirty="0" err="1"/>
                  <a:t>Lagrangian</a:t>
                </a:r>
                <a:r>
                  <a:rPr lang="en-US" dirty="0"/>
                  <a:t> equation of the dynamics</a:t>
                </a:r>
              </a:p>
              <a:p>
                <a:endParaRPr lang="en-US" dirty="0"/>
              </a:p>
              <a:p>
                <a:pPr marL="0" marR="0" indent="0">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r>
                        <a:rPr lang="en-IN" i="1" smtClean="0">
                          <a:effectLst/>
                          <a:latin typeface="Cambria Math" panose="02040503050406030204" pitchFamily="18" charset="0"/>
                          <a:ea typeface="MS Mincho" panose="02020609040205080304" pitchFamily="49" charset="-128"/>
                          <a:cs typeface="Arial" panose="020B0604020202020204" pitchFamily="34" charset="0"/>
                        </a:rPr>
                        <m:t>𝑀</m:t>
                      </m:r>
                      <m:d>
                        <m:dPr>
                          <m:ctrlPr>
                            <a:rPr lang="en-US" i="1">
                              <a:effectLst/>
                              <a:latin typeface="Cambria Math" panose="02040503050406030204" pitchFamily="18" charset="0"/>
                              <a:ea typeface="MS Mincho" panose="02020609040205080304" pitchFamily="49" charset="-128"/>
                              <a:cs typeface="Arial" panose="020B0604020202020204" pitchFamily="34" charset="0"/>
                            </a:rPr>
                          </m:ctrlPr>
                        </m:dPr>
                        <m:e>
                          <m:r>
                            <a:rPr lang="en-IN" i="1">
                              <a:effectLst/>
                              <a:latin typeface="Cambria Math" panose="02040503050406030204" pitchFamily="18" charset="0"/>
                              <a:ea typeface="MS Mincho" panose="02020609040205080304" pitchFamily="49" charset="-128"/>
                              <a:cs typeface="Arial" panose="020B0604020202020204" pitchFamily="34" charset="0"/>
                            </a:rPr>
                            <m:t>𝑞</m:t>
                          </m:r>
                        </m:e>
                      </m:d>
                      <m:acc>
                        <m:accPr>
                          <m:chr m:val="̈"/>
                          <m:ctrlPr>
                            <a:rPr lang="en-US" i="1">
                              <a:effectLst/>
                              <a:latin typeface="Cambria Math" panose="02040503050406030204" pitchFamily="18" charset="0"/>
                              <a:ea typeface="MS Mincho" panose="02020609040205080304" pitchFamily="49" charset="-128"/>
                              <a:cs typeface="Arial" panose="020B0604020202020204" pitchFamily="34" charset="0"/>
                            </a:rPr>
                          </m:ctrlPr>
                        </m:accPr>
                        <m:e>
                          <m:r>
                            <a:rPr lang="en-IN" i="1">
                              <a:effectLst/>
                              <a:latin typeface="Cambria Math" panose="02040503050406030204" pitchFamily="18" charset="0"/>
                              <a:ea typeface="MS Mincho" panose="02020609040205080304" pitchFamily="49" charset="-128"/>
                              <a:cs typeface="Arial" panose="020B0604020202020204" pitchFamily="34" charset="0"/>
                            </a:rPr>
                            <m:t>𝑞</m:t>
                          </m:r>
                        </m:e>
                      </m:acc>
                      <m:r>
                        <a:rPr lang="en-IN" i="1">
                          <a:effectLst/>
                          <a:latin typeface="Cambria Math" panose="02040503050406030204" pitchFamily="18" charset="0"/>
                          <a:ea typeface="MS Mincho" panose="02020609040205080304" pitchFamily="49" charset="-128"/>
                          <a:cs typeface="Arial" panose="020B0604020202020204" pitchFamily="34" charset="0"/>
                        </a:rPr>
                        <m:t>+</m:t>
                      </m:r>
                      <m:r>
                        <a:rPr lang="en-IN" i="1">
                          <a:effectLst/>
                          <a:latin typeface="Cambria Math" panose="02040503050406030204" pitchFamily="18" charset="0"/>
                          <a:ea typeface="MS Mincho" panose="02020609040205080304" pitchFamily="49" charset="-128"/>
                          <a:cs typeface="Arial" panose="020B0604020202020204" pitchFamily="34" charset="0"/>
                        </a:rPr>
                        <m:t>𝐶</m:t>
                      </m:r>
                      <m:d>
                        <m:dPr>
                          <m:ctrlPr>
                            <a:rPr lang="en-US" i="1">
                              <a:effectLst/>
                              <a:latin typeface="Cambria Math" panose="02040503050406030204" pitchFamily="18" charset="0"/>
                              <a:ea typeface="MS Mincho" panose="02020609040205080304" pitchFamily="49" charset="-128"/>
                              <a:cs typeface="Arial" panose="020B0604020202020204" pitchFamily="34" charset="0"/>
                            </a:rPr>
                          </m:ctrlPr>
                        </m:dPr>
                        <m:e>
                          <m:r>
                            <a:rPr lang="en-IN" i="1">
                              <a:effectLst/>
                              <a:latin typeface="Cambria Math" panose="02040503050406030204" pitchFamily="18" charset="0"/>
                              <a:ea typeface="MS Mincho" panose="02020609040205080304" pitchFamily="49" charset="-128"/>
                              <a:cs typeface="Arial" panose="020B0604020202020204" pitchFamily="34" charset="0"/>
                            </a:rPr>
                            <m:t>𝑞</m:t>
                          </m:r>
                          <m:r>
                            <a:rPr lang="en-IN"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i="1">
                                  <a:effectLst/>
                                  <a:latin typeface="Cambria Math" panose="02040503050406030204" pitchFamily="18" charset="0"/>
                                  <a:ea typeface="MS Mincho" panose="02020609040205080304" pitchFamily="49" charset="-128"/>
                                  <a:cs typeface="Arial" panose="020B0604020202020204" pitchFamily="34" charset="0"/>
                                </a:rPr>
                              </m:ctrlPr>
                            </m:accPr>
                            <m:e>
                              <m:r>
                                <a:rPr lang="en-IN" i="1">
                                  <a:effectLst/>
                                  <a:latin typeface="Cambria Math" panose="02040503050406030204" pitchFamily="18" charset="0"/>
                                  <a:ea typeface="MS Mincho" panose="02020609040205080304" pitchFamily="49" charset="-128"/>
                                  <a:cs typeface="Arial" panose="020B0604020202020204" pitchFamily="34" charset="0"/>
                                </a:rPr>
                                <m:t>𝑞</m:t>
                              </m:r>
                            </m:e>
                          </m:acc>
                        </m:e>
                      </m:d>
                      <m:acc>
                        <m:accPr>
                          <m:chr m:val="̇"/>
                          <m:ctrlPr>
                            <a:rPr lang="en-US" i="1">
                              <a:effectLst/>
                              <a:latin typeface="Cambria Math" panose="02040503050406030204" pitchFamily="18" charset="0"/>
                              <a:ea typeface="MS Mincho" panose="02020609040205080304" pitchFamily="49" charset="-128"/>
                              <a:cs typeface="Arial" panose="020B0604020202020204" pitchFamily="34" charset="0"/>
                            </a:rPr>
                          </m:ctrlPr>
                        </m:accPr>
                        <m:e>
                          <m:r>
                            <a:rPr lang="en-IN" i="1">
                              <a:effectLst/>
                              <a:latin typeface="Cambria Math" panose="02040503050406030204" pitchFamily="18" charset="0"/>
                              <a:ea typeface="MS Mincho" panose="02020609040205080304" pitchFamily="49" charset="-128"/>
                              <a:cs typeface="Arial" panose="020B0604020202020204" pitchFamily="34" charset="0"/>
                            </a:rPr>
                            <m:t>𝑞</m:t>
                          </m:r>
                        </m:e>
                      </m:acc>
                      <m:r>
                        <a:rPr lang="en-IN" i="1">
                          <a:effectLst/>
                          <a:latin typeface="Cambria Math" panose="02040503050406030204" pitchFamily="18" charset="0"/>
                          <a:ea typeface="MS Mincho" panose="02020609040205080304" pitchFamily="49" charset="-128"/>
                          <a:cs typeface="Arial" panose="020B0604020202020204" pitchFamily="34" charset="0"/>
                        </a:rPr>
                        <m:t>+</m:t>
                      </m:r>
                      <m:r>
                        <a:rPr lang="en-IN" i="1">
                          <a:effectLst/>
                          <a:latin typeface="Cambria Math" panose="02040503050406030204" pitchFamily="18" charset="0"/>
                          <a:ea typeface="MS Mincho" panose="02020609040205080304" pitchFamily="49" charset="-128"/>
                          <a:cs typeface="Arial" panose="020B0604020202020204" pitchFamily="34" charset="0"/>
                        </a:rPr>
                        <m:t>𝑔</m:t>
                      </m:r>
                      <m:d>
                        <m:dPr>
                          <m:ctrlPr>
                            <a:rPr lang="en-US" i="1">
                              <a:effectLst/>
                              <a:latin typeface="Cambria Math" panose="02040503050406030204" pitchFamily="18" charset="0"/>
                              <a:ea typeface="MS Mincho" panose="02020609040205080304" pitchFamily="49" charset="-128"/>
                              <a:cs typeface="Arial" panose="020B0604020202020204" pitchFamily="34" charset="0"/>
                            </a:rPr>
                          </m:ctrlPr>
                        </m:dPr>
                        <m:e>
                          <m:r>
                            <a:rPr lang="en-IN" i="1">
                              <a:effectLst/>
                              <a:latin typeface="Cambria Math" panose="02040503050406030204" pitchFamily="18" charset="0"/>
                              <a:ea typeface="MS Mincho" panose="02020609040205080304" pitchFamily="49" charset="-128"/>
                              <a:cs typeface="Arial" panose="020B0604020202020204" pitchFamily="34" charset="0"/>
                            </a:rPr>
                            <m:t>𝑞</m:t>
                          </m:r>
                        </m:e>
                      </m:d>
                      <m:r>
                        <a:rPr lang="en-IN" i="1">
                          <a:effectLst/>
                          <a:latin typeface="Cambria Math" panose="02040503050406030204" pitchFamily="18" charset="0"/>
                          <a:ea typeface="MS Mincho" panose="02020609040205080304" pitchFamily="49" charset="-128"/>
                          <a:cs typeface="Arial" panose="020B0604020202020204" pitchFamily="34" charset="0"/>
                        </a:rPr>
                        <m:t>=</m:t>
                      </m:r>
                      <m:r>
                        <m:rPr>
                          <m:sty m:val="p"/>
                        </m:rPr>
                        <a:rPr lang="en-IN">
                          <a:effectLst/>
                          <a:latin typeface="Cambria Math" panose="02040503050406030204" pitchFamily="18" charset="0"/>
                          <a:ea typeface="MS Mincho" panose="02020609040205080304" pitchFamily="49" charset="-128"/>
                          <a:cs typeface="Arial" panose="020B0604020202020204" pitchFamily="34" charset="0"/>
                        </a:rPr>
                        <m:t>τ</m:t>
                      </m:r>
                      <m:r>
                        <a:rPr lang="en-IN" i="1">
                          <a:effectLst/>
                          <a:latin typeface="Cambria Math" panose="02040503050406030204" pitchFamily="18" charset="0"/>
                          <a:ea typeface="MS Mincho" panose="02020609040205080304" pitchFamily="49" charset="-128"/>
                          <a:cs typeface="Arial" panose="020B0604020202020204" pitchFamily="34" charset="0"/>
                        </a:rPr>
                        <m:t>+</m:t>
                      </m:r>
                      <m:r>
                        <a:rPr lang="en-IN" i="1">
                          <a:effectLst/>
                          <a:latin typeface="Cambria Math" panose="02040503050406030204" pitchFamily="18" charset="0"/>
                          <a:ea typeface="MS Mincho" panose="02020609040205080304" pitchFamily="49" charset="-128"/>
                          <a:cs typeface="Arial" panose="020B0604020202020204" pitchFamily="34" charset="0"/>
                        </a:rPr>
                        <m:t>𝑑</m:t>
                      </m:r>
                    </m:oMath>
                  </m:oMathPara>
                </a14:m>
                <a:endParaRPr lang="en-US" dirty="0">
                  <a:effectLst/>
                  <a:ea typeface="Calibri" panose="020F0502020204030204" pitchFamily="34" charset="0"/>
                  <a:cs typeface="Arial" panose="020B0604020202020204" pitchFamily="34" charset="0"/>
                </a:endParaRPr>
              </a:p>
              <a:p>
                <a:pPr marL="0" indent="0">
                  <a:buNone/>
                </a:pPr>
                <a:r>
                  <a:rPr lang="en-US" dirty="0"/>
                  <a:t>with our state vector </a:t>
                </a:r>
                <a14:m>
                  <m:oMath xmlns:m="http://schemas.openxmlformats.org/officeDocument/2006/math">
                    <m:r>
                      <a:rPr lang="en-IN" sz="2800" i="1" smtClean="0">
                        <a:effectLst/>
                        <a:latin typeface="Cambria Math" panose="02040503050406030204" pitchFamily="18" charset="0"/>
                        <a:ea typeface="MS Mincho" panose="02020609040205080304" pitchFamily="49" charset="-128"/>
                        <a:cs typeface="Arial" panose="020B0604020202020204" pitchFamily="34" charset="0"/>
                      </a:rPr>
                      <m:t>𝑥</m:t>
                    </m:r>
                  </m:oMath>
                </a14:m>
                <a:r>
                  <a:rPr lang="en-US" dirty="0"/>
                  <a:t> as </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IN" i="1">
                                    <a:latin typeface="Cambria Math" panose="02040503050406030204" pitchFamily="18" charset="0"/>
                                  </a:rPr>
                                  <m:t>𝜓</m:t>
                                </m:r>
                                <m:d>
                                  <m:dPr>
                                    <m:ctrlPr>
                                      <a:rPr lang="en-US" i="1">
                                        <a:latin typeface="Cambria Math" panose="02040503050406030204" pitchFamily="18" charset="0"/>
                                      </a:rPr>
                                    </m:ctrlPr>
                                  </m:dPr>
                                  <m:e>
                                    <m:r>
                                      <a:rPr lang="en-IN" i="1">
                                        <a:latin typeface="Cambria Math" panose="02040503050406030204" pitchFamily="18" charset="0"/>
                                      </a:rPr>
                                      <m:t>𝑡</m:t>
                                    </m:r>
                                  </m:e>
                                </m:d>
                              </m:e>
                            </m:mr>
                            <m:mr>
                              <m:e>
                                <m:r>
                                  <m:rPr>
                                    <m:sty m:val="p"/>
                                  </m:rPr>
                                  <a:rPr lang="en-IN">
                                    <a:latin typeface="Cambria Math" panose="02040503050406030204" pitchFamily="18" charset="0"/>
                                  </a:rPr>
                                  <m:t>θ</m:t>
                                </m:r>
                                <m:d>
                                  <m:dPr>
                                    <m:ctrlPr>
                                      <a:rPr lang="en-US" i="1">
                                        <a:latin typeface="Cambria Math" panose="02040503050406030204" pitchFamily="18" charset="0"/>
                                      </a:rPr>
                                    </m:ctrlPr>
                                  </m:dPr>
                                  <m:e>
                                    <m:r>
                                      <a:rPr lang="en-IN" i="1">
                                        <a:latin typeface="Cambria Math" panose="02040503050406030204" pitchFamily="18" charset="0"/>
                                      </a:rPr>
                                      <m:t>𝑡</m:t>
                                    </m:r>
                                  </m:e>
                                </m:d>
                              </m:e>
                            </m:mr>
                            <m:mr>
                              <m:e>
                                <m:r>
                                  <m:rPr>
                                    <m:sty m:val="p"/>
                                  </m:rPr>
                                  <a:rPr lang="en-IN">
                                    <a:latin typeface="Cambria Math" panose="02040503050406030204" pitchFamily="18" charset="0"/>
                                  </a:rPr>
                                  <m:t>ω</m:t>
                                </m:r>
                                <m:d>
                                  <m:dPr>
                                    <m:ctrlPr>
                                      <a:rPr lang="en-US" i="1">
                                        <a:latin typeface="Cambria Math" panose="02040503050406030204" pitchFamily="18" charset="0"/>
                                      </a:rPr>
                                    </m:ctrlPr>
                                  </m:dPr>
                                  <m:e>
                                    <m:r>
                                      <a:rPr lang="en-IN" i="1">
                                        <a:latin typeface="Cambria Math" panose="02040503050406030204" pitchFamily="18" charset="0"/>
                                      </a:rPr>
                                      <m:t>𝑡</m:t>
                                    </m:r>
                                  </m:e>
                                </m:d>
                              </m:e>
                            </m:mr>
                          </m:m>
                        </m:e>
                      </m:d>
                    </m:oMath>
                  </m:oMathPara>
                </a14:m>
                <a:endParaRPr lang="en-US" dirty="0"/>
              </a:p>
              <a:p>
                <a:pPr marL="0" indent="0">
                  <a:buNone/>
                </a:pPr>
                <a:endParaRPr lang="en-US" dirty="0"/>
              </a:p>
              <a:p>
                <a:pPr marL="0" indent="0">
                  <a:buNone/>
                </a:pPr>
                <a:r>
                  <a:rPr lang="en-US" dirty="0"/>
                  <a:t>Where,  θ is an n×1 vector of angular joint position,</a:t>
                </a:r>
              </a:p>
              <a:p>
                <a:pPr marL="0" indent="0">
                  <a:buNone/>
                </a:pPr>
                <a:r>
                  <a:rPr lang="en-US" dirty="0"/>
                  <a:t>	  ψ is an n×1 vector of angular joint position integral,</a:t>
                </a:r>
              </a:p>
              <a:p>
                <a:pPr marL="0" indent="0">
                  <a:buNone/>
                </a:pPr>
                <a:r>
                  <a:rPr lang="en-US" dirty="0"/>
                  <a:t>	  ω is an n×1 vector of angular joint velocity.</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CE5EB30-479F-D1BF-9BCC-B648CB95B2F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320911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C670-CDD8-4D08-503A-02FAAA1D234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1FCD0-308F-5193-9DB0-2ED243FD101A}"/>
                  </a:ext>
                </a:extLst>
              </p:cNvPr>
              <p:cNvSpPr>
                <a:spLocks noGrp="1"/>
              </p:cNvSpPr>
              <p:nvPr>
                <p:ph idx="1"/>
              </p:nvPr>
            </p:nvSpPr>
            <p:spPr/>
            <p:txBody>
              <a:bodyPr>
                <a:normAutofit/>
              </a:bodyPr>
              <a:lstStyle/>
              <a:p>
                <a:pPr marL="0" indent="0">
                  <a:buNone/>
                </a:pPr>
                <a:r>
                  <a:rPr lang="en-US" sz="2400" dirty="0"/>
                  <a:t>We consider the following relations:</a:t>
                </a:r>
              </a:p>
              <a:p>
                <a:pPr marL="0" indent="0" algn="ctr">
                  <a:buNone/>
                </a:pPr>
                <a14:m>
                  <m:oMath xmlns:m="http://schemas.openxmlformats.org/officeDocument/2006/math">
                    <m:acc>
                      <m:accPr>
                        <m:chr m:val="̇"/>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400" i="1">
                            <a:effectLst/>
                            <a:latin typeface="Cambria Math" panose="02040503050406030204" pitchFamily="18" charset="0"/>
                            <a:ea typeface="Calibri" panose="020F0502020204030204" pitchFamily="34" charset="0"/>
                            <a:cs typeface="Times New Roman" panose="02020603050405020304" pitchFamily="18" charset="0"/>
                          </a:rPr>
                          <m:t>𝜓</m:t>
                        </m:r>
                      </m:e>
                    </m:acc>
                    <m:r>
                      <a:rPr lang="en-IN" sz="24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r>
                      <a:rPr lang="en-IN" sz="2400">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θ</m:t>
                        </m:r>
                      </m:e>
                    </m:acc>
                    <m:r>
                      <a:rPr lang="en-IN" sz="24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ω</m:t>
                    </m:r>
                  </m:oMath>
                </a14:m>
                <a:r>
                  <a:rPr lang="en-US" sz="2400" dirty="0">
                    <a:effectLst/>
                    <a:ea typeface="Calibri" panose="020F0502020204030204" pitchFamily="34" charset="0"/>
                    <a:cs typeface="Arial" panose="020B0604020202020204" pitchFamily="34" charset="0"/>
                  </a:rPr>
                  <a:t> and</a:t>
                </a:r>
              </a:p>
              <a:p>
                <a:pPr marL="0" indent="0" algn="ctr">
                  <a:buNone/>
                </a:pPr>
                <a:r>
                  <a:rPr lang="en-US" sz="2400" dirty="0">
                    <a:effectLst/>
                    <a:ea typeface="Calibri" panose="020F0502020204030204" pitchFamily="34" charset="0"/>
                    <a:cs typeface="Arial" panose="020B0604020202020204" pitchFamily="34" charset="0"/>
                  </a:rPr>
                  <a:t> </a:t>
                </a:r>
                <a14:m>
                  <m:oMath xmlns:m="http://schemas.openxmlformats.org/officeDocument/2006/math">
                    <m:acc>
                      <m:accPr>
                        <m:chr m:val="̇"/>
                        <m:ctrlPr>
                          <a:rPr lang="en-US" sz="2400" i="1">
                            <a:latin typeface="Cambria Math" panose="02040503050406030204" pitchFamily="18" charset="0"/>
                          </a:rPr>
                        </m:ctrlPr>
                      </m:accPr>
                      <m:e>
                        <m:r>
                          <m:rPr>
                            <m:sty m:val="p"/>
                          </m:rPr>
                          <a:rPr lang="en-IN" sz="2400">
                            <a:latin typeface="Cambria Math" panose="02040503050406030204" pitchFamily="18" charset="0"/>
                          </a:rPr>
                          <m:t>ω</m:t>
                        </m:r>
                      </m:e>
                    </m:acc>
                    <m:r>
                      <a:rPr lang="en-IN" sz="2400">
                        <a:latin typeface="Cambria Math" panose="02040503050406030204" pitchFamily="18" charset="0"/>
                      </a:rPr>
                      <m:t>=</m:t>
                    </m:r>
                    <m:r>
                      <a:rPr lang="en-IN" sz="2400" i="1">
                        <a:latin typeface="Cambria Math" panose="02040503050406030204" pitchFamily="18" charset="0"/>
                      </a:rPr>
                      <m:t>𝑀</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m:rPr>
                                <m:sty m:val="p"/>
                              </m:rPr>
                              <a:rPr lang="en-IN" sz="2400">
                                <a:latin typeface="Cambria Math" panose="02040503050406030204" pitchFamily="18" charset="0"/>
                              </a:rPr>
                              <m:t>θ</m:t>
                            </m:r>
                          </m:e>
                        </m:d>
                      </m:e>
                      <m:sup>
                        <m:r>
                          <a:rPr lang="en-IN" sz="2400" i="1">
                            <a:latin typeface="Cambria Math" panose="02040503050406030204" pitchFamily="18" charset="0"/>
                          </a:rPr>
                          <m:t>−</m:t>
                        </m:r>
                        <m:r>
                          <a:rPr lang="en-IN" sz="2400">
                            <a:latin typeface="Cambria Math" panose="02040503050406030204" pitchFamily="18" charset="0"/>
                          </a:rPr>
                          <m:t>1</m:t>
                        </m:r>
                      </m:sup>
                    </m:sSup>
                    <m:d>
                      <m:dPr>
                        <m:begChr m:val="["/>
                        <m:endChr m:val="]"/>
                        <m:ctrlPr>
                          <a:rPr lang="en-US" sz="2400" i="1">
                            <a:latin typeface="Cambria Math" panose="02040503050406030204" pitchFamily="18" charset="0"/>
                          </a:rPr>
                        </m:ctrlPr>
                      </m:dPr>
                      <m:e>
                        <m:r>
                          <a:rPr lang="en-IN" sz="2400" i="1">
                            <a:latin typeface="Cambria Math" panose="02040503050406030204" pitchFamily="18" charset="0"/>
                          </a:rPr>
                          <m:t>−</m:t>
                        </m:r>
                        <m:r>
                          <a:rPr lang="en-IN" sz="2400" i="1">
                            <a:latin typeface="Cambria Math" panose="02040503050406030204" pitchFamily="18" charset="0"/>
                          </a:rPr>
                          <m:t>𝐵</m:t>
                        </m:r>
                        <m:d>
                          <m:dPr>
                            <m:ctrlPr>
                              <a:rPr lang="en-US" sz="2400" i="1">
                                <a:latin typeface="Cambria Math" panose="02040503050406030204" pitchFamily="18" charset="0"/>
                              </a:rPr>
                            </m:ctrlPr>
                          </m:dPr>
                          <m:e>
                            <m:r>
                              <m:rPr>
                                <m:sty m:val="p"/>
                              </m:rPr>
                              <a:rPr lang="en-IN" sz="2400">
                                <a:latin typeface="Cambria Math" panose="02040503050406030204" pitchFamily="18" charset="0"/>
                              </a:rPr>
                              <m:t>θ</m:t>
                            </m:r>
                            <m:r>
                              <a:rPr lang="en-IN" sz="2400">
                                <a:latin typeface="Cambria Math" panose="02040503050406030204" pitchFamily="18" charset="0"/>
                              </a:rPr>
                              <m:t>,</m:t>
                            </m:r>
                            <m:acc>
                              <m:accPr>
                                <m:chr m:val="̇"/>
                                <m:ctrlPr>
                                  <a:rPr lang="en-US" sz="2400" i="1">
                                    <a:latin typeface="Cambria Math" panose="02040503050406030204" pitchFamily="18" charset="0"/>
                                  </a:rPr>
                                </m:ctrlPr>
                              </m:accPr>
                              <m:e>
                                <m:r>
                                  <m:rPr>
                                    <m:sty m:val="p"/>
                                  </m:rPr>
                                  <a:rPr lang="en-IN" sz="2400">
                                    <a:latin typeface="Cambria Math" panose="02040503050406030204" pitchFamily="18" charset="0"/>
                                  </a:rPr>
                                  <m:t>θ</m:t>
                                </m:r>
                              </m:e>
                            </m:acc>
                          </m:e>
                        </m:d>
                        <m:acc>
                          <m:accPr>
                            <m:chr m:val="̇"/>
                            <m:ctrlPr>
                              <a:rPr lang="en-US" sz="2400" i="1">
                                <a:latin typeface="Cambria Math" panose="02040503050406030204" pitchFamily="18" charset="0"/>
                              </a:rPr>
                            </m:ctrlPr>
                          </m:accPr>
                          <m:e>
                            <m:r>
                              <m:rPr>
                                <m:sty m:val="p"/>
                              </m:rPr>
                              <a:rPr lang="en-IN" sz="2400">
                                <a:latin typeface="Cambria Math" panose="02040503050406030204" pitchFamily="18" charset="0"/>
                              </a:rPr>
                              <m:t>θ</m:t>
                            </m:r>
                          </m:e>
                        </m:acc>
                        <m:r>
                          <a:rPr lang="en-IN" sz="2400" i="1">
                            <a:latin typeface="Cambria Math" panose="02040503050406030204" pitchFamily="18" charset="0"/>
                          </a:rPr>
                          <m:t>−</m:t>
                        </m:r>
                        <m:r>
                          <a:rPr lang="en-IN" sz="2400" i="1">
                            <a:latin typeface="Cambria Math" panose="02040503050406030204" pitchFamily="18" charset="0"/>
                          </a:rPr>
                          <m:t>𝑓</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m:rPr>
                                    <m:sty m:val="p"/>
                                  </m:rPr>
                                  <a:rPr lang="en-IN" sz="2400">
                                    <a:latin typeface="Cambria Math" panose="02040503050406030204" pitchFamily="18" charset="0"/>
                                  </a:rPr>
                                  <m:t>θ</m:t>
                                </m:r>
                              </m:e>
                            </m:acc>
                          </m:e>
                        </m:d>
                        <m:r>
                          <a:rPr lang="en-IN" sz="2400" i="1">
                            <a:latin typeface="Cambria Math" panose="02040503050406030204" pitchFamily="18" charset="0"/>
                          </a:rPr>
                          <m:t>−</m:t>
                        </m:r>
                        <m:r>
                          <a:rPr lang="en-IN" sz="2400" i="1">
                            <a:latin typeface="Cambria Math" panose="02040503050406030204" pitchFamily="18" charset="0"/>
                          </a:rPr>
                          <m:t>𝑔</m:t>
                        </m:r>
                        <m:d>
                          <m:dPr>
                            <m:ctrlPr>
                              <a:rPr lang="en-US" sz="2400" i="1">
                                <a:latin typeface="Cambria Math" panose="02040503050406030204" pitchFamily="18" charset="0"/>
                              </a:rPr>
                            </m:ctrlPr>
                          </m:dPr>
                          <m:e>
                            <m:r>
                              <m:rPr>
                                <m:sty m:val="p"/>
                              </m:rPr>
                              <a:rPr lang="en-IN" sz="2400">
                                <a:latin typeface="Cambria Math" panose="02040503050406030204" pitchFamily="18" charset="0"/>
                              </a:rPr>
                              <m:t>θ</m:t>
                            </m:r>
                          </m:e>
                        </m:d>
                        <m:r>
                          <a:rPr lang="en-IN" sz="2400">
                            <a:latin typeface="Cambria Math" panose="02040503050406030204" pitchFamily="18" charset="0"/>
                          </a:rPr>
                          <m:t>+</m:t>
                        </m:r>
                        <m:r>
                          <a:rPr lang="en-IN" sz="2400" i="1">
                            <a:latin typeface="Cambria Math" panose="02040503050406030204" pitchFamily="18" charset="0"/>
                          </a:rPr>
                          <m:t>𝑢</m:t>
                        </m:r>
                        <m:d>
                          <m:dPr>
                            <m:ctrlPr>
                              <a:rPr lang="en-US" sz="2400" i="1">
                                <a:latin typeface="Cambria Math" panose="02040503050406030204" pitchFamily="18" charset="0"/>
                              </a:rPr>
                            </m:ctrlPr>
                          </m:dPr>
                          <m:e>
                            <m:r>
                              <a:rPr lang="en-IN" sz="2400" i="1">
                                <a:latin typeface="Cambria Math" panose="02040503050406030204" pitchFamily="18" charset="0"/>
                              </a:rPr>
                              <m:t>𝑡</m:t>
                            </m:r>
                          </m:e>
                        </m:d>
                      </m:e>
                    </m:d>
                  </m:oMath>
                </a14:m>
                <a:endParaRPr lang="en-US" sz="2400" dirty="0">
                  <a:effectLst/>
                  <a:ea typeface="Calibri" panose="020F0502020204030204" pitchFamily="34" charset="0"/>
                  <a:cs typeface="Arial" panose="020B0604020202020204" pitchFamily="34" charset="0"/>
                </a:endParaRP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7781FCD0-308F-5193-9DB0-2ED243FD101A}"/>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85339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08BD-10A6-48FE-73EF-0437070E8F19}"/>
              </a:ext>
            </a:extLst>
          </p:cNvPr>
          <p:cNvSpPr>
            <a:spLocks noGrp="1"/>
          </p:cNvSpPr>
          <p:nvPr>
            <p:ph type="title"/>
          </p:nvPr>
        </p:nvSpPr>
        <p:spPr/>
        <p:txBody>
          <a:bodyPr/>
          <a:lstStyle/>
          <a:p>
            <a:pPr algn="ctr"/>
            <a:r>
              <a:rPr lang="en-US" dirty="0"/>
              <a:t>PID SLIDING CONTROLLER WITH PID SLIDING SURFACE.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8AE264-DB74-D5FD-8787-F896CDCA4A9D}"/>
                  </a:ext>
                </a:extLst>
              </p:cNvPr>
              <p:cNvSpPr>
                <a:spLocks noGrp="1"/>
              </p:cNvSpPr>
              <p:nvPr>
                <p:ph idx="1"/>
              </p:nvPr>
            </p:nvSpPr>
            <p:spPr/>
            <p:txBody>
              <a:bodyPr>
                <a:noAutofit/>
              </a:bodyPr>
              <a:lstStyle/>
              <a:p>
                <a:r>
                  <a:rPr lang="en-US" sz="2400" dirty="0"/>
                  <a:t>To reach stability following the following sliding mode control law is formed:</a:t>
                </a:r>
              </a:p>
              <a:p>
                <a:pPr marL="0" indent="0">
                  <a:buNone/>
                </a:pPr>
                <a:endParaRPr lang="en-US" sz="2400" dirty="0">
                  <a:effectLst/>
                  <a:ea typeface="MS Mincho" panose="02020609040205080304" pitchFamily="49" charset="-128"/>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m:rPr>
                          <m:sty m:val="p"/>
                        </m:rPr>
                        <a:rPr lang="en-IN" sz="2400" smtClean="0">
                          <a:effectLst/>
                          <a:latin typeface="Cambria Math" panose="02040503050406030204" pitchFamily="18" charset="0"/>
                          <a:ea typeface="MS Mincho" panose="02020609040205080304" pitchFamily="49" charset="-128"/>
                          <a:cs typeface="Arial" panose="020B0604020202020204" pitchFamily="34" charset="0"/>
                        </a:rPr>
                        <m:t>u</m:t>
                      </m:r>
                      <m:d>
                        <m:dPr>
                          <m:ctrlPr>
                            <a:rPr lang="en-US" sz="2400" i="1">
                              <a:effectLst/>
                              <a:latin typeface="Cambria Math" panose="02040503050406030204" pitchFamily="18" charset="0"/>
                              <a:ea typeface="MS Mincho" panose="02020609040205080304" pitchFamily="49" charset="-128"/>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t</m:t>
                          </m:r>
                        </m:e>
                      </m:d>
                      <m:r>
                        <a:rPr lang="en-IN" sz="2400" i="1">
                          <a:effectLst/>
                          <a:latin typeface="Cambria Math" panose="02040503050406030204" pitchFamily="18" charset="0"/>
                          <a:ea typeface="MS Mincho" panose="02020609040205080304" pitchFamily="49" charset="-128"/>
                          <a:cs typeface="Arial" panose="020B0604020202020204" pitchFamily="34" charset="0"/>
                        </a:rPr>
                        <m:t>=−</m:t>
                      </m:r>
                      <m:d>
                        <m:dPr>
                          <m:begChr m:val="["/>
                          <m:endChr m:val=""/>
                          <m:ctrlPr>
                            <a:rPr lang="en-US" sz="2400" i="1">
                              <a:effectLst/>
                              <a:latin typeface="Cambria Math" panose="02040503050406030204" pitchFamily="18" charset="0"/>
                              <a:ea typeface="MS Mincho" panose="02020609040205080304" pitchFamily="49" charset="-128"/>
                            </a:rPr>
                          </m:ctrlPr>
                        </m:dPr>
                        <m:e>
                          <m:sSub>
                            <m:sSubPr>
                              <m:ctrlPr>
                                <a:rPr lang="en-US" sz="2400" i="1">
                                  <a:effectLst/>
                                  <a:latin typeface="Cambria Math" panose="02040503050406030204" pitchFamily="18" charset="0"/>
                                  <a:ea typeface="MS Mincho" panose="02020609040205080304" pitchFamily="49" charset="-128"/>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K</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r</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K</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p</m:t>
                              </m:r>
                            </m:sub>
                          </m:sSub>
                          <m:d>
                            <m:dPr>
                              <m:begChr m:val="‖"/>
                              <m:endChr m:val="‖"/>
                              <m:ctrlPr>
                                <a:rPr lang="en-US" sz="2400" i="1">
                                  <a:effectLst/>
                                  <a:latin typeface="Cambria Math" panose="02040503050406030204" pitchFamily="18" charset="0"/>
                                  <a:ea typeface="MS Mincho" panose="02020609040205080304" pitchFamily="49" charset="-128"/>
                                </a:rPr>
                              </m:ctrlPr>
                            </m:dPr>
                            <m:e>
                              <m:acc>
                                <m:accPr>
                                  <m:chr m:val="̃"/>
                                  <m:ctrlPr>
                                    <a:rPr lang="en-US" sz="2400" i="1">
                                      <a:effectLst/>
                                      <a:latin typeface="Cambria Math" panose="02040503050406030204" pitchFamily="18" charset="0"/>
                                      <a:ea typeface="MS Mincho" panose="02020609040205080304" pitchFamily="49" charset="-128"/>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𝜃</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d>
                        </m:e>
                      </m:d>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K</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i</m:t>
                          </m:r>
                        </m:sub>
                      </m:sSub>
                      <m:d>
                        <m:dPr>
                          <m:begChr m:val="‖"/>
                          <m:endChr m:val="‖"/>
                          <m:ctrlPr>
                            <a:rPr lang="en-US" sz="2400" i="1">
                              <a:effectLst/>
                              <a:latin typeface="Cambria Math" panose="02040503050406030204" pitchFamily="18" charset="0"/>
                              <a:ea typeface="MS Mincho" panose="02020609040205080304" pitchFamily="49" charset="-128"/>
                            </a:rPr>
                          </m:ctrlPr>
                        </m:dPr>
                        <m:e>
                          <m:acc>
                            <m:accPr>
                              <m:chr m:val="̃"/>
                              <m:ctrlPr>
                                <a:rPr lang="en-US" sz="2400" i="1">
                                  <a:effectLst/>
                                  <a:latin typeface="Cambria Math" panose="02040503050406030204" pitchFamily="18" charset="0"/>
                                  <a:ea typeface="MS Mincho" panose="02020609040205080304" pitchFamily="49" charset="-128"/>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𝜓</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d>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d>
                        <m:dPr>
                          <m:begChr m:val="‖"/>
                          <m:endChr m:val="‖"/>
                          <m:ctrlPr>
                            <a:rPr lang="en-US" sz="2400" i="1">
                              <a:effectLst/>
                              <a:latin typeface="Cambria Math" panose="02040503050406030204" pitchFamily="18" charset="0"/>
                              <a:ea typeface="MS Mincho" panose="02020609040205080304" pitchFamily="49" charset="-128"/>
                            </a:rPr>
                          </m:ctrlPr>
                        </m:dPr>
                        <m:e>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ω</m:t>
                              </m:r>
                            </m:e>
                          </m:acc>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r>
                            <a:rPr lang="en-IN" sz="2400" i="1">
                              <a:effectLst/>
                              <a:latin typeface="Cambria Math" panose="02040503050406030204" pitchFamily="18" charset="0"/>
                              <a:ea typeface="MS Mincho" panose="02020609040205080304" pitchFamily="49" charset="-128"/>
                              <a:cs typeface="Arial" panose="020B0604020202020204" pitchFamily="34" charset="0"/>
                            </a:rPr>
                            <m:t>)</m:t>
                          </m:r>
                        </m:e>
                      </m:d>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𝑠𝑖𝑔𝑛</m:t>
                      </m:r>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𝑠</m:t>
                      </m:r>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r>
                        <a:rPr lang="en-IN" sz="2400" i="1">
                          <a:effectLst/>
                          <a:latin typeface="Cambria Math" panose="02040503050406030204" pitchFamily="18" charset="0"/>
                          <a:ea typeface="MS Mincho" panose="02020609040205080304" pitchFamily="49" charset="-128"/>
                          <a:cs typeface="Arial" panose="020B0604020202020204" pitchFamily="34" charset="0"/>
                        </a:rPr>
                        <m:t>))</m:t>
                      </m:r>
                    </m:oMath>
                  </m:oMathPara>
                </a14:m>
                <a:endParaRPr lang="en-US" sz="2400" dirty="0"/>
              </a:p>
              <a:p>
                <a:pPr marL="0" indent="0">
                  <a:buNone/>
                </a:pPr>
                <a:endParaRPr lang="en-US" sz="2400" dirty="0"/>
              </a:p>
              <a:p>
                <a:pPr algn="just">
                  <a:lnSpc>
                    <a:spcPct val="107000"/>
                  </a:lnSpc>
                  <a:spcBef>
                    <a:spcPts val="0"/>
                  </a:spcBef>
                  <a:spcAft>
                    <a:spcPts val="800"/>
                  </a:spcAft>
                </a:pPr>
                <a:r>
                  <a:rPr lang="en-US" sz="2400" dirty="0">
                    <a:ea typeface="MS Mincho" panose="02020609040205080304" pitchFamily="49" charset="-128"/>
                    <a:cs typeface="Arial" panose="020B0604020202020204" pitchFamily="34" charset="0"/>
                  </a:rPr>
                  <a:t>With </a:t>
                </a:r>
                <a:r>
                  <a:rPr lang="en-IN" sz="2400" dirty="0">
                    <a:effectLst/>
                    <a:ea typeface="MS Mincho" panose="02020609040205080304" pitchFamily="49" charset="-128"/>
                  </a:rPr>
                  <a:t>augmented sliding surface function as:</a:t>
                </a:r>
              </a:p>
              <a:p>
                <a:pPr marL="0" indent="0" algn="just">
                  <a:lnSpc>
                    <a:spcPct val="107000"/>
                  </a:lnSpc>
                  <a:spcBef>
                    <a:spcPts val="0"/>
                  </a:spcBef>
                  <a:spcAft>
                    <a:spcPts val="800"/>
                  </a:spcAft>
                  <a:buNone/>
                </a:pPr>
                <a:r>
                  <a:rPr lang="en-US" sz="2400" dirty="0">
                    <a:ea typeface="MS Mincho" panose="02020609040205080304" pitchFamily="49" charset="-128"/>
                  </a:rPr>
                  <a:t>	   </a:t>
                </a:r>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𝑠</m:t>
                    </m:r>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acc>
                      <m:accPr>
                        <m:chr m:val="̃"/>
                        <m:ctrlPr>
                          <a:rPr lang="en-US" sz="2400" i="1">
                            <a:effectLst/>
                            <a:latin typeface="Cambria Math" panose="02040503050406030204" pitchFamily="18" charset="0"/>
                            <a:ea typeface="MS Mincho" panose="02020609040205080304" pitchFamily="49" charset="-128"/>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𝜓</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ω</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oMath>
                </a14:m>
                <a:endParaRPr lang="en-IN" sz="2400" dirty="0">
                  <a:ea typeface="MS Mincho" panose="02020609040205080304" pitchFamily="49" charset="-128"/>
                </a:endParaRPr>
              </a:p>
            </p:txBody>
          </p:sp>
        </mc:Choice>
        <mc:Fallback xmlns="">
          <p:sp>
            <p:nvSpPr>
              <p:cNvPr id="3" name="Content Placeholder 2">
                <a:extLst>
                  <a:ext uri="{FF2B5EF4-FFF2-40B4-BE49-F238E27FC236}">
                    <a16:creationId xmlns:a16="http://schemas.microsoft.com/office/drawing/2014/main" id="{1E8AE264-DB74-D5FD-8787-F896CDCA4A9D}"/>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228905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4600-49F9-BCB0-7D89-A3446CB2178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5566C9-D782-3A94-80B1-642613E1AD37}"/>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US" sz="2400" dirty="0">
                    <a:effectLst/>
                    <a:ea typeface="MS Mincho" panose="02020609040205080304" pitchFamily="49" charset="-128"/>
                    <a:cs typeface="Arial" panose="020B0604020202020204" pitchFamily="34" charset="0"/>
                  </a:rPr>
                  <a:t>Where,</a:t>
                </a:r>
              </a:p>
              <a:p>
                <a:pPr marL="0" marR="0" indent="0" algn="just">
                  <a:lnSpc>
                    <a:spcPct val="107000"/>
                  </a:lnSpc>
                  <a:spcBef>
                    <a:spcPts val="0"/>
                  </a:spcBef>
                  <a:spcAft>
                    <a:spcPts val="800"/>
                  </a:spcAft>
                  <a:buNone/>
                </a:pPr>
                <a:r>
                  <a:rPr lang="en-US"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K</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r</m:t>
                        </m:r>
                      </m:sub>
                    </m:sSub>
                  </m:oMath>
                </a14:m>
                <a:r>
                  <a:rPr lang="en-IN" sz="2400" dirty="0">
                    <a:effectLst/>
                    <a:ea typeface="MS Mincho" panose="02020609040205080304" pitchFamily="49" charset="-128"/>
                    <a:cs typeface="Arial" panose="020B0604020202020204" pitchFamily="34" charset="0"/>
                  </a:rPr>
                  <a:t> is a positive scalar relay gain constant,</a:t>
                </a:r>
                <a:endParaRPr lang="en-US" sz="24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K</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p</m:t>
                        </m:r>
                      </m:sub>
                    </m:sSub>
                  </m:oMath>
                </a14:m>
                <a:r>
                  <a:rPr lang="en-IN" sz="2400" dirty="0">
                    <a:effectLst/>
                    <a:ea typeface="MS Mincho" panose="02020609040205080304" pitchFamily="49" charset="-128"/>
                    <a:cs typeface="Arial" panose="020B0604020202020204" pitchFamily="34" charset="0"/>
                  </a:rPr>
                  <a:t> is a positive scalar feedback proportional gain constant,</a:t>
                </a:r>
                <a:endParaRPr lang="en-US" sz="24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K</m:t>
                        </m:r>
                      </m:e>
                      <m:sub>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i</m:t>
                        </m:r>
                      </m:sub>
                    </m:sSub>
                  </m:oMath>
                </a14:m>
                <a:r>
                  <a:rPr lang="en-IN" sz="2400" dirty="0">
                    <a:effectLst/>
                    <a:ea typeface="MS Mincho" panose="02020609040205080304" pitchFamily="49" charset="-128"/>
                    <a:cs typeface="Arial" panose="020B0604020202020204" pitchFamily="34" charset="0"/>
                  </a:rPr>
                  <a:t> is a positive scalar feedback integral gain constant,</a:t>
                </a:r>
                <a:endParaRPr lang="en-US" sz="24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oMath>
                </a14:m>
                <a:r>
                  <a:rPr lang="en-IN" sz="2400" dirty="0">
                    <a:effectLst/>
                    <a:ea typeface="MS Mincho" panose="02020609040205080304" pitchFamily="49" charset="-128"/>
                    <a:cs typeface="Arial" panose="020B0604020202020204" pitchFamily="34" charset="0"/>
                  </a:rPr>
                  <a:t> is a positive scalar feedback derivative gain constant,</a:t>
                </a:r>
                <a:endParaRPr lang="en-US" sz="24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d>
                      <m:dPr>
                        <m:begChr m:val="‖"/>
                        <m:endChr m:val="‖"/>
                        <m:ctrlPr>
                          <a:rPr lang="en-US" sz="2400" i="1">
                            <a:effectLst/>
                            <a:latin typeface="Cambria Math" panose="02040503050406030204" pitchFamily="18" charset="0"/>
                            <a:ea typeface="MS Mincho" panose="02020609040205080304" pitchFamily="49" charset="-128"/>
                            <a:cs typeface="Times New Roman" panose="02020603050405020304" pitchFamily="18" charset="0"/>
                          </a:rPr>
                        </m:ctrlPr>
                      </m:dPr>
                      <m:e>
                        <m:d>
                          <m:dPr>
                            <m:ctrlPr>
                              <a:rPr lang="en-US" sz="2400" i="1">
                                <a:effectLst/>
                                <a:latin typeface="Cambria Math" panose="02040503050406030204" pitchFamily="18" charset="0"/>
                                <a:ea typeface="MS Mincho" panose="02020609040205080304" pitchFamily="49" charset="-128"/>
                                <a:cs typeface="Times New Roman" panose="02020603050405020304" pitchFamily="18" charset="0"/>
                              </a:rPr>
                            </m:ctrlPr>
                          </m:dPr>
                          <m:e>
                            <m:r>
                              <a:rPr lang="en-IN" sz="2400" i="1">
                                <a:effectLst/>
                                <a:latin typeface="Cambria Math" panose="02040503050406030204" pitchFamily="18" charset="0"/>
                                <a:ea typeface="MS Mincho" panose="02020609040205080304" pitchFamily="49" charset="-128"/>
                                <a:cs typeface="Times New Roman" panose="02020603050405020304" pitchFamily="18" charset="0"/>
                              </a:rPr>
                              <m:t>∙</m:t>
                            </m:r>
                          </m:e>
                        </m:d>
                      </m:e>
                    </m:d>
                    <m:r>
                      <a:rPr lang="en-US" sz="2400" b="0" i="1" smtClean="0">
                        <a:effectLst/>
                        <a:latin typeface="Cambria Math" panose="02040503050406030204" pitchFamily="18" charset="0"/>
                        <a:ea typeface="MS Mincho" panose="02020609040205080304" pitchFamily="49" charset="-128"/>
                        <a:cs typeface="Times New Roman" panose="02020603050405020304" pitchFamily="18" charset="0"/>
                      </a:rPr>
                      <m:t> </m:t>
                    </m:r>
                  </m:oMath>
                </a14:m>
                <a:r>
                  <a:rPr lang="en-IN" sz="2400" dirty="0">
                    <a:effectLst/>
                    <a:ea typeface="MS Mincho" panose="02020609040205080304" pitchFamily="49" charset="-128"/>
                    <a:cs typeface="Arial" panose="020B0604020202020204" pitchFamily="34" charset="0"/>
                  </a:rPr>
                  <a:t>is the Euclidean norm,</a:t>
                </a:r>
                <a:endParaRPr lang="en-US" sz="24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2400" dirty="0">
                    <a:ea typeface="MS Mincho" panose="02020609040205080304" pitchFamily="49" charset="-128"/>
                    <a:cs typeface="Arial" panose="020B0604020202020204" pitchFamily="34" charset="0"/>
                  </a:rPr>
                  <a: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𝑠𝑖𝑔𝑛</m:t>
                    </m:r>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𝑠</m:t>
                    </m:r>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𝑠𝑖𝑔𝑛</m:t>
                    </m:r>
                    <m:r>
                      <a:rPr lang="en-IN" sz="2400" i="1">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𝑠</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r>
                      <a:rPr lang="en-IN" sz="2400" i="1">
                        <a:effectLst/>
                        <a:latin typeface="Cambria Math" panose="02040503050406030204" pitchFamily="18" charset="0"/>
                        <a:ea typeface="MS Mincho" panose="02020609040205080304" pitchFamily="49" charset="-128"/>
                        <a:cs typeface="Arial" panose="020B0604020202020204" pitchFamily="34" charset="0"/>
                      </a:rPr>
                      <m:t>))</m:t>
                    </m:r>
                  </m:oMath>
                </a14:m>
                <a:r>
                  <a:rPr lang="en-IN" sz="2400" dirty="0">
                    <a:effectLst/>
                    <a:ea typeface="MS Mincho" panose="02020609040205080304" pitchFamily="49" charset="-128"/>
                    <a:cs typeface="Arial" panose="020B0604020202020204" pitchFamily="34" charset="0"/>
                  </a:rPr>
                  <a:t>,</a:t>
                </a:r>
                <a:r>
                  <a:rPr lang="en-IN" sz="2400" dirty="0">
                    <a:ea typeface="MS Mincho" panose="02020609040205080304" pitchFamily="49" charset="-128"/>
                  </a:rPr>
                  <a:t>…,</a:t>
                </a:r>
                <a:r>
                  <a:rPr lang="en-IN" sz="2400" i="1" dirty="0">
                    <a:ea typeface="MS Mincho" panose="02020609040205080304" pitchFamily="49" charset="-128"/>
                    <a:cs typeface="Arial" panose="020B0604020202020204" pitchFamily="34" charset="0"/>
                  </a:rPr>
                  <a:t> </a:t>
                </a:r>
                <a14:m>
                  <m:oMath xmlns:m="http://schemas.openxmlformats.org/officeDocument/2006/math">
                    <m:r>
                      <a:rPr lang="en-IN" sz="2400" i="1" smtClean="0">
                        <a:effectLst/>
                        <a:latin typeface="Cambria Math" panose="02040503050406030204" pitchFamily="18" charset="0"/>
                        <a:ea typeface="MS Mincho" panose="02020609040205080304" pitchFamily="49" charset="-128"/>
                        <a:cs typeface="Arial" panose="020B0604020202020204" pitchFamily="34" charset="0"/>
                      </a:rPr>
                      <m:t>𝑠𝑖𝑔𝑛</m:t>
                    </m:r>
                    <m:r>
                      <a:rPr lang="en-IN" sz="2400" i="1" smtClean="0">
                        <a:effectLst/>
                        <a:latin typeface="Cambria Math" panose="02040503050406030204" pitchFamily="18" charset="0"/>
                        <a:ea typeface="MS Mincho" panose="02020609040205080304" pitchFamily="49" charset="-128"/>
                        <a:cs typeface="Arial" panose="020B0604020202020204" pitchFamily="34" charset="0"/>
                      </a:rPr>
                      <m:t>(</m:t>
                    </m:r>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𝑠</m:t>
                        </m:r>
                      </m:e>
                      <m:sub>
                        <m:r>
                          <a:rPr lang="en-US" sz="2400" b="0" i="1" smtClean="0">
                            <a:effectLst/>
                            <a:latin typeface="Cambria Math" panose="02040503050406030204" pitchFamily="18" charset="0"/>
                            <a:ea typeface="MS Mincho" panose="02020609040205080304" pitchFamily="49" charset="-128"/>
                            <a:cs typeface="Arial" panose="020B0604020202020204" pitchFamily="34" charset="0"/>
                          </a:rPr>
                          <m:t>𝑛</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𝑡</m:t>
                    </m:r>
                    <m:r>
                      <a:rPr lang="en-IN" sz="2400" i="1">
                        <a:effectLst/>
                        <a:latin typeface="Cambria Math" panose="02040503050406030204" pitchFamily="18" charset="0"/>
                        <a:ea typeface="MS Mincho" panose="02020609040205080304" pitchFamily="49" charset="-128"/>
                        <a:cs typeface="Arial" panose="020B0604020202020204" pitchFamily="34" charset="0"/>
                      </a:rPr>
                      <m:t>))</m:t>
                    </m:r>
                    <m:sSup>
                      <m:sSupPr>
                        <m:ctrlPr>
                          <a:rPr lang="en-US" sz="2400" i="1">
                            <a:latin typeface="Cambria Math" panose="02040503050406030204" pitchFamily="18" charset="0"/>
                            <a:ea typeface="MS Mincho" panose="02020609040205080304" pitchFamily="49" charset="-128"/>
                          </a:rPr>
                        </m:ctrlPr>
                      </m:sSupPr>
                      <m:e>
                        <m:r>
                          <a:rPr lang="en-IN" sz="2400" i="1">
                            <a:latin typeface="Cambria Math" panose="02040503050406030204" pitchFamily="18" charset="0"/>
                            <a:ea typeface="MS Mincho" panose="02020609040205080304" pitchFamily="49" charset="-128"/>
                            <a:cs typeface="Arial" panose="020B0604020202020204" pitchFamily="34" charset="0"/>
                          </a:rPr>
                          <m:t>]</m:t>
                        </m:r>
                      </m:e>
                      <m:sup>
                        <m:r>
                          <a:rPr lang="en-IN" sz="2400">
                            <a:latin typeface="Cambria Math" panose="02040503050406030204" pitchFamily="18" charset="0"/>
                            <a:ea typeface="MS Mincho" panose="02020609040205080304" pitchFamily="49" charset="-128"/>
                            <a:cs typeface="Arial" panose="020B0604020202020204" pitchFamily="34" charset="0"/>
                          </a:rPr>
                          <m:t>⊤</m:t>
                        </m:r>
                      </m:sup>
                    </m:sSup>
                  </m:oMath>
                </a14:m>
                <a:r>
                  <a:rPr lang="en-US" sz="2400" dirty="0">
                    <a:effectLst/>
                    <a:ea typeface="Calibri" panose="020F0502020204030204" pitchFamily="34" charset="0"/>
                    <a:cs typeface="Arial" panose="020B0604020202020204" pitchFamily="34" charset="0"/>
                  </a:rPr>
                  <a:t> </a:t>
                </a:r>
                <a:r>
                  <a:rPr lang="en-IN" sz="2400" dirty="0">
                    <a:ea typeface="MS Mincho" panose="02020609040205080304" pitchFamily="49" charset="-128"/>
                    <a:cs typeface="Arial" panose="020B0604020202020204" pitchFamily="34" charset="0"/>
                  </a:rPr>
                  <a:t>is the signum function</a:t>
                </a:r>
                <a:r>
                  <a:rPr lang="en-US" sz="2400" dirty="0">
                    <a:ea typeface="MS Mincho" panose="02020609040205080304" pitchFamily="49" charset="-128"/>
                    <a:cs typeface="Arial" panose="020B0604020202020204" pitchFamily="34" charset="0"/>
                  </a:rPr>
                  <a:t> </a:t>
                </a:r>
                <a:r>
                  <a:rPr lang="en-IN" sz="2400" dirty="0">
                    <a:ea typeface="MS Mincho" panose="02020609040205080304" pitchFamily="49" charset="-128"/>
                    <a:cs typeface="Arial" panose="020B0604020202020204" pitchFamily="34" charset="0"/>
                  </a:rPr>
                  <a:t>vector.</a:t>
                </a:r>
              </a:p>
              <a:p>
                <a:pPr marL="0" marR="0" indent="0" algn="just">
                  <a:lnSpc>
                    <a:spcPct val="107000"/>
                  </a:lnSpc>
                  <a:spcBef>
                    <a:spcPts val="0"/>
                  </a:spcBef>
                  <a:spcAft>
                    <a:spcPts val="800"/>
                  </a:spcAft>
                  <a:buNone/>
                </a:pPr>
                <a:r>
                  <a:rPr lang="en-IN" sz="2400" dirty="0">
                    <a:ea typeface="MS Mincho" panose="02020609040205080304" pitchFamily="49" charset="-128"/>
                    <a:cs typeface="Arial" panose="020B0604020202020204" pitchFamily="34" charset="0"/>
                  </a:rPr>
                  <a:t>	</a:t>
                </a:r>
                <a:r>
                  <a:rPr lang="en-US" sz="2400" dirty="0">
                    <a:effectLst/>
                    <a:ea typeface="MS Mincho" panose="02020609040205080304" pitchFamily="49" charset="-128"/>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oMath>
                </a14:m>
                <a:r>
                  <a:rPr lang="en-IN" sz="2400" dirty="0">
                    <a:effectLst/>
                    <a:ea typeface="MS Mincho" panose="02020609040205080304" pitchFamily="49" charset="-128"/>
                  </a:rPr>
                  <a:t> and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oMath>
                </a14:m>
                <a:r>
                  <a:rPr lang="en-IN" sz="2400" dirty="0">
                    <a:effectLst/>
                    <a:ea typeface="MS Mincho" panose="02020609040205080304" pitchFamily="49" charset="-128"/>
                  </a:rPr>
                  <a:t> are constant design matrices.</a:t>
                </a:r>
                <a:endParaRPr lang="en-US" sz="2400" dirty="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endParaRPr lang="en-US" sz="2400" dirty="0">
                  <a:effectLst/>
                  <a:ea typeface="Calibri" panose="020F0502020204030204" pitchFamily="34" charset="0"/>
                  <a:cs typeface="Arial" panose="020B0604020202020204" pitchFamily="34" charset="0"/>
                </a:endParaRPr>
              </a:p>
              <a:p>
                <a:endParaRPr lang="en-US" sz="2400" dirty="0"/>
              </a:p>
            </p:txBody>
          </p:sp>
        </mc:Choice>
        <mc:Fallback xmlns="">
          <p:sp>
            <p:nvSpPr>
              <p:cNvPr id="3" name="Content Placeholder 2">
                <a:extLst>
                  <a:ext uri="{FF2B5EF4-FFF2-40B4-BE49-F238E27FC236}">
                    <a16:creationId xmlns:a16="http://schemas.microsoft.com/office/drawing/2014/main" id="{175566C9-D782-3A94-80B1-642613E1AD37}"/>
                  </a:ext>
                </a:extLst>
              </p:cNvPr>
              <p:cNvSpPr>
                <a:spLocks noGrp="1" noRot="1" noChangeAspect="1" noMove="1" noResize="1" noEditPoints="1" noAdjustHandles="1" noChangeArrowheads="1" noChangeShapeType="1" noTextEdit="1"/>
              </p:cNvSpPr>
              <p:nvPr>
                <p:ph idx="1"/>
              </p:nvPr>
            </p:nvSpPr>
            <p:spPr>
              <a:blipFill>
                <a:blip r:embed="rId2"/>
                <a:stretch>
                  <a:fillRect l="-928" t="-980"/>
                </a:stretch>
              </a:blipFill>
            </p:spPr>
            <p:txBody>
              <a:bodyPr/>
              <a:lstStyle/>
              <a:p>
                <a:r>
                  <a:rPr lang="en-US">
                    <a:noFill/>
                  </a:rPr>
                  <a:t> </a:t>
                </a:r>
              </a:p>
            </p:txBody>
          </p:sp>
        </mc:Fallback>
      </mc:AlternateContent>
    </p:spTree>
    <p:extLst>
      <p:ext uri="{BB962C8B-B14F-4D97-AF65-F5344CB8AC3E}">
        <p14:creationId xmlns:p14="http://schemas.microsoft.com/office/powerpoint/2010/main" val="305444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CB4F-05CF-01FC-3462-AE0EC1F165D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72F1F1-E820-5A83-B713-0958DCC2DDAE}"/>
                  </a:ext>
                </a:extLst>
              </p:cNvPr>
              <p:cNvSpPr>
                <a:spLocks noGrp="1"/>
              </p:cNvSpPr>
              <p:nvPr>
                <p:ph idx="1"/>
              </p:nvPr>
            </p:nvSpPr>
            <p:spPr/>
            <p:txBody>
              <a:bodyPr>
                <a:normAutofit/>
              </a:bodyPr>
              <a:lstStyle/>
              <a:p>
                <a:pPr marL="0" indent="0">
                  <a:buNone/>
                </a:pPr>
                <a:r>
                  <a:rPr lang="en-US" sz="2400" dirty="0"/>
                  <a:t>To investigate further we </a:t>
                </a:r>
                <a:r>
                  <a:rPr lang="en-IN" sz="2400" dirty="0">
                    <a:effectLst/>
                    <a:ea typeface="MS Mincho" panose="02020609040205080304" pitchFamily="49" charset="-128"/>
                  </a:rPr>
                  <a:t>set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𝑠</m:t>
                    </m:r>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=0</m:t>
                    </m:r>
                  </m:oMath>
                </a14:m>
                <a:r>
                  <a:rPr lang="en-US" sz="2400" dirty="0"/>
                  <a:t> along with its state-space representation as shown below:</a:t>
                </a:r>
              </a:p>
              <a:p>
                <a:endParaRPr lang="en-US" sz="2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effectLst/>
                              <a:latin typeface="Cambria Math" panose="02040503050406030204" pitchFamily="18" charset="0"/>
                              <a:ea typeface="MS Mincho" panose="02020609040205080304" pitchFamily="49" charset="-128"/>
                            </a:rPr>
                          </m:ctrlPr>
                        </m:dPr>
                        <m:e>
                          <m:m>
                            <m:mPr>
                              <m:mcs>
                                <m:mc>
                                  <m:mcPr>
                                    <m:count m:val="1"/>
                                    <m:mcJc m:val="center"/>
                                  </m:mcPr>
                                </m:mc>
                              </m:mcs>
                              <m:ctrlPr>
                                <a:rPr lang="en-US" sz="2400" i="1">
                                  <a:effectLst/>
                                  <a:latin typeface="Cambria Math" panose="02040503050406030204" pitchFamily="18" charset="0"/>
                                  <a:ea typeface="MS Mincho" panose="02020609040205080304" pitchFamily="49" charset="-128"/>
                                </a:rPr>
                              </m:ctrlPr>
                            </m:mPr>
                            <m:mr>
                              <m:e>
                                <m:acc>
                                  <m:accPr>
                                    <m:chr m:val="̇"/>
                                    <m:ctrlPr>
                                      <a:rPr lang="en-US" sz="2400" i="1">
                                        <a:effectLst/>
                                        <a:latin typeface="Cambria Math" panose="02040503050406030204" pitchFamily="18" charset="0"/>
                                        <a:ea typeface="MS Mincho" panose="02020609040205080304" pitchFamily="49" charset="-128"/>
                                      </a:rPr>
                                    </m:ctrlPr>
                                  </m:accPr>
                                  <m:e>
                                    <m:acc>
                                      <m:accPr>
                                        <m:chr m:val="̃"/>
                                        <m:ctrlPr>
                                          <a:rPr lang="en-US" sz="2400" i="1">
                                            <a:effectLst/>
                                            <a:latin typeface="Cambria Math" panose="02040503050406030204" pitchFamily="18" charset="0"/>
                                            <a:ea typeface="MS Mincho" panose="02020609040205080304" pitchFamily="49" charset="-128"/>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𝜓</m:t>
                                        </m:r>
                                      </m:e>
                                    </m:acc>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mr>
                            <m:mr>
                              <m:e>
                                <m:acc>
                                  <m:accPr>
                                    <m:chr m:val="̇"/>
                                    <m:ctrlPr>
                                      <a:rPr lang="en-US" sz="2400" i="1">
                                        <a:effectLst/>
                                        <a:latin typeface="Cambria Math" panose="02040503050406030204" pitchFamily="18" charset="0"/>
                                        <a:ea typeface="MS Mincho" panose="02020609040205080304" pitchFamily="49" charset="-128"/>
                                      </a:rPr>
                                    </m:ctrlPr>
                                  </m:accPr>
                                  <m:e>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mr>
                            <m:mr>
                              <m:e>
                                <m:acc>
                                  <m:accPr>
                                    <m:chr m:val="̇"/>
                                    <m:ctrlPr>
                                      <a:rPr lang="en-US" sz="2400" i="1">
                                        <a:effectLst/>
                                        <a:latin typeface="Cambria Math" panose="02040503050406030204" pitchFamily="18" charset="0"/>
                                        <a:ea typeface="MS Mincho" panose="02020609040205080304" pitchFamily="49" charset="-128"/>
                                      </a:rPr>
                                    </m:ctrlPr>
                                  </m:accPr>
                                  <m:e>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ω</m:t>
                                        </m:r>
                                      </m:e>
                                    </m:acc>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mr>
                          </m:m>
                        </m:e>
                      </m:d>
                      <m:r>
                        <a:rPr lang="en-IN" sz="2400" i="1">
                          <a:effectLst/>
                          <a:latin typeface="Cambria Math" panose="02040503050406030204" pitchFamily="18" charset="0"/>
                          <a:ea typeface="MS Mincho" panose="02020609040205080304" pitchFamily="49" charset="-128"/>
                          <a:cs typeface="Arial" panose="020B0604020202020204" pitchFamily="34" charset="0"/>
                        </a:rPr>
                        <m:t>=</m:t>
                      </m:r>
                      <m:d>
                        <m:dPr>
                          <m:begChr m:val="["/>
                          <m:endChr m:val="]"/>
                          <m:ctrlPr>
                            <a:rPr lang="en-US" sz="2400" i="1">
                              <a:effectLst/>
                              <a:latin typeface="Cambria Math" panose="02040503050406030204" pitchFamily="18" charset="0"/>
                              <a:ea typeface="MS Mincho" panose="02020609040205080304" pitchFamily="49" charset="-128"/>
                            </a:rPr>
                          </m:ctrlPr>
                        </m:dPr>
                        <m:e>
                          <m:m>
                            <m:mPr>
                              <m:mcs>
                                <m:mc>
                                  <m:mcPr>
                                    <m:count m:val="3"/>
                                    <m:mcJc m:val="center"/>
                                  </m:mcPr>
                                </m:mc>
                              </m:mcs>
                              <m:ctrlPr>
                                <a:rPr lang="en-US" sz="2400" i="1">
                                  <a:effectLst/>
                                  <a:latin typeface="Cambria Math" panose="02040503050406030204" pitchFamily="18" charset="0"/>
                                  <a:ea typeface="MS Mincho" panose="02020609040205080304" pitchFamily="49" charset="-128"/>
                                </a:rPr>
                              </m:ctrlPr>
                            </m:mPr>
                            <m:mr>
                              <m:e>
                                <m:r>
                                  <a:rPr lang="en-IN" sz="2400" i="1">
                                    <a:effectLst/>
                                    <a:latin typeface="Cambria Math" panose="02040503050406030204" pitchFamily="18" charset="0"/>
                                    <a:ea typeface="MS Mincho" panose="02020609040205080304" pitchFamily="49" charset="-128"/>
                                    <a:cs typeface="Arial" panose="020B0604020202020204" pitchFamily="34" charset="0"/>
                                  </a:rPr>
                                  <m:t>0</m:t>
                                </m:r>
                              </m:e>
                              <m:e>
                                <m:r>
                                  <a:rPr lang="en-IN" sz="2400" i="1">
                                    <a:effectLst/>
                                    <a:latin typeface="Cambria Math" panose="02040503050406030204" pitchFamily="18" charset="0"/>
                                    <a:ea typeface="MS Mincho" panose="02020609040205080304" pitchFamily="49" charset="-128"/>
                                    <a:cs typeface="Arial" panose="020B0604020202020204" pitchFamily="34" charset="0"/>
                                  </a:rPr>
                                  <m:t>𝐼</m:t>
                                </m:r>
                                <m:r>
                                  <a:rPr lang="en-IN" sz="2400" i="1">
                                    <a:effectLst/>
                                    <a:latin typeface="Cambria Math" panose="02040503050406030204" pitchFamily="18" charset="0"/>
                                    <a:ea typeface="MS Mincho" panose="02020609040205080304" pitchFamily="49" charset="-128"/>
                                    <a:cs typeface="Arial" panose="020B0604020202020204" pitchFamily="34" charset="0"/>
                                  </a:rPr>
                                  <m:t> </m:t>
                                </m:r>
                              </m:e>
                              <m:e>
                                <m:r>
                                  <a:rPr lang="en-IN" sz="2400" i="1">
                                    <a:effectLst/>
                                    <a:latin typeface="Cambria Math" panose="02040503050406030204" pitchFamily="18" charset="0"/>
                                    <a:ea typeface="MS Mincho" panose="02020609040205080304" pitchFamily="49" charset="-128"/>
                                    <a:cs typeface="Arial" panose="020B0604020202020204" pitchFamily="34" charset="0"/>
                                  </a:rPr>
                                  <m:t>0</m:t>
                                </m:r>
                              </m:e>
                            </m:mr>
                            <m:mr>
                              <m:e>
                                <m:r>
                                  <a:rPr lang="en-IN" sz="2400" i="1">
                                    <a:effectLst/>
                                    <a:latin typeface="Cambria Math" panose="02040503050406030204" pitchFamily="18" charset="0"/>
                                    <a:ea typeface="MS Mincho" panose="02020609040205080304" pitchFamily="49" charset="-128"/>
                                    <a:cs typeface="Arial" panose="020B0604020202020204" pitchFamily="34" charset="0"/>
                                  </a:rPr>
                                  <m:t>0</m:t>
                                </m:r>
                              </m:e>
                              <m:e>
                                <m:r>
                                  <a:rPr lang="en-IN" sz="2400" i="1">
                                    <a:effectLst/>
                                    <a:latin typeface="Cambria Math" panose="02040503050406030204" pitchFamily="18" charset="0"/>
                                    <a:ea typeface="MS Mincho" panose="02020609040205080304" pitchFamily="49" charset="-128"/>
                                    <a:cs typeface="Arial" panose="020B0604020202020204" pitchFamily="34" charset="0"/>
                                  </a:rPr>
                                  <m:t>0</m:t>
                                </m:r>
                              </m:e>
                              <m:e>
                                <m:r>
                                  <a:rPr lang="en-IN" sz="2400" i="1">
                                    <a:effectLst/>
                                    <a:latin typeface="Cambria Math" panose="02040503050406030204" pitchFamily="18" charset="0"/>
                                    <a:ea typeface="MS Mincho" panose="02020609040205080304" pitchFamily="49" charset="-128"/>
                                    <a:cs typeface="Arial" panose="020B0604020202020204" pitchFamily="34" charset="0"/>
                                  </a:rPr>
                                  <m:t>𝐼</m:t>
                                </m:r>
                              </m:e>
                            </m:mr>
                            <m:mr>
                              <m:e>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1</m:t>
                                    </m:r>
                                  </m:sub>
                                </m:sSub>
                              </m:e>
                              <m:e>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e>
                                <m:r>
                                  <a:rPr lang="en-IN" sz="2400" i="1">
                                    <a:effectLst/>
                                    <a:latin typeface="Cambria Math" panose="02040503050406030204" pitchFamily="18" charset="0"/>
                                    <a:ea typeface="MS Mincho" panose="02020609040205080304" pitchFamily="49" charset="-128"/>
                                    <a:cs typeface="Arial" panose="020B0604020202020204" pitchFamily="34" charset="0"/>
                                  </a:rPr>
                                  <m:t>0</m:t>
                                </m:r>
                              </m:e>
                            </m:mr>
                          </m:m>
                        </m:e>
                      </m:d>
                      <m:d>
                        <m:dPr>
                          <m:begChr m:val="["/>
                          <m:endChr m:val="]"/>
                          <m:ctrlPr>
                            <a:rPr lang="en-US" sz="2400" i="1">
                              <a:effectLst/>
                              <a:latin typeface="Cambria Math" panose="02040503050406030204" pitchFamily="18" charset="0"/>
                              <a:ea typeface="MS Mincho" panose="02020609040205080304" pitchFamily="49" charset="-128"/>
                            </a:rPr>
                          </m:ctrlPr>
                        </m:dPr>
                        <m:e>
                          <m:m>
                            <m:mPr>
                              <m:mcs>
                                <m:mc>
                                  <m:mcPr>
                                    <m:count m:val="1"/>
                                    <m:mcJc m:val="center"/>
                                  </m:mcPr>
                                </m:mc>
                              </m:mcs>
                              <m:ctrlPr>
                                <a:rPr lang="en-US" sz="2400" i="1">
                                  <a:effectLst/>
                                  <a:latin typeface="Cambria Math" panose="02040503050406030204" pitchFamily="18" charset="0"/>
                                  <a:ea typeface="MS Mincho" panose="02020609040205080304" pitchFamily="49" charset="-128"/>
                                </a:rPr>
                              </m:ctrlPr>
                            </m:mPr>
                            <m:mr>
                              <m:e>
                                <m:acc>
                                  <m:accPr>
                                    <m:chr m:val="̃"/>
                                    <m:ctrlPr>
                                      <a:rPr lang="en-US" sz="2400" i="1">
                                        <a:effectLst/>
                                        <a:latin typeface="Cambria Math" panose="02040503050406030204" pitchFamily="18" charset="0"/>
                                        <a:ea typeface="MS Mincho" panose="02020609040205080304" pitchFamily="49" charset="-128"/>
                                      </a:rPr>
                                    </m:ctrlPr>
                                  </m:accPr>
                                  <m:e>
                                    <m:r>
                                      <a:rPr lang="en-IN" sz="2400" i="1">
                                        <a:effectLst/>
                                        <a:latin typeface="Cambria Math" panose="02040503050406030204" pitchFamily="18" charset="0"/>
                                        <a:ea typeface="MS Mincho" panose="02020609040205080304" pitchFamily="49" charset="-128"/>
                                        <a:cs typeface="Arial" panose="020B0604020202020204" pitchFamily="34" charset="0"/>
                                      </a:rPr>
                                      <m:t>𝜓</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mr>
                            <m:mr>
                              <m:e>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mr>
                            <m:mr>
                              <m:e>
                                <m:acc>
                                  <m:accPr>
                                    <m:chr m:val="̃"/>
                                    <m:ctrlPr>
                                      <a:rPr lang="en-US" sz="2400" i="1">
                                        <a:effectLst/>
                                        <a:latin typeface="Cambria Math" panose="02040503050406030204" pitchFamily="18" charset="0"/>
                                        <a:ea typeface="MS Mincho" panose="02020609040205080304" pitchFamily="49" charset="-128"/>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ω</m:t>
                                    </m:r>
                                  </m:e>
                                </m:acc>
                                <m:d>
                                  <m:dPr>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mr>
                          </m:m>
                        </m:e>
                      </m:d>
                    </m:oMath>
                  </m:oMathPara>
                </a14:m>
                <a:endParaRPr lang="en-US" sz="2400" dirty="0"/>
              </a:p>
            </p:txBody>
          </p:sp>
        </mc:Choice>
        <mc:Fallback xmlns="">
          <p:sp>
            <p:nvSpPr>
              <p:cNvPr id="3" name="Content Placeholder 2">
                <a:extLst>
                  <a:ext uri="{FF2B5EF4-FFF2-40B4-BE49-F238E27FC236}">
                    <a16:creationId xmlns:a16="http://schemas.microsoft.com/office/drawing/2014/main" id="{D072F1F1-E820-5A83-B713-0958DCC2DDAE}"/>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50975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0778-1945-A430-4813-98F085FB0EF3}"/>
              </a:ext>
            </a:extLst>
          </p:cNvPr>
          <p:cNvSpPr>
            <a:spLocks noGrp="1"/>
          </p:cNvSpPr>
          <p:nvPr>
            <p:ph type="title"/>
          </p:nvPr>
        </p:nvSpPr>
        <p:spPr/>
        <p:txBody>
          <a:bodyPr/>
          <a:lstStyle/>
          <a:p>
            <a:pPr algn="ctr"/>
            <a:r>
              <a:rPr lang="en-US" dirty="0"/>
              <a:t>Sliding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C31D95-D65B-7AA0-964F-2012F99D28C2}"/>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IN" sz="2400" i="1" dirty="0">
                    <a:effectLst/>
                    <a:ea typeface="Calibri" panose="020F0502020204030204" pitchFamily="34" charset="0"/>
                    <a:cs typeface="Arial" panose="020B0604020202020204" pitchFamily="34" charset="0"/>
                  </a:rPr>
                  <a:t>Lemma 1: </a:t>
                </a:r>
                <a:r>
                  <a:rPr lang="en-IN" sz="2400" dirty="0">
                    <a:effectLst/>
                    <a:ea typeface="Calibri" panose="020F0502020204030204" pitchFamily="34" charset="0"/>
                    <a:cs typeface="Arial" panose="020B0604020202020204" pitchFamily="34" charset="0"/>
                  </a:rPr>
                  <a:t>The stable sliding mode on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𝑠</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r>
                      <a:rPr lang="en-IN" sz="2400" i="1">
                        <a:effectLst/>
                        <a:latin typeface="Cambria Math" panose="02040503050406030204" pitchFamily="18" charset="0"/>
                        <a:ea typeface="MS Mincho" panose="02020609040205080304" pitchFamily="49" charset="-128"/>
                        <a:cs typeface="Arial" panose="020B0604020202020204" pitchFamily="34" charset="0"/>
                      </a:rPr>
                      <m:t>=0</m:t>
                    </m:r>
                  </m:oMath>
                </a14:m>
                <a:r>
                  <a:rPr lang="en-IN" sz="2400" dirty="0">
                    <a:effectLst/>
                    <a:ea typeface="MS Mincho" panose="02020609040205080304" pitchFamily="49" charset="-128"/>
                    <a:cs typeface="Arial" panose="020B0604020202020204" pitchFamily="34" charset="0"/>
                  </a:rPr>
                  <a:t> always exists in a considered dynamic system driven by </a:t>
                </a:r>
                <a:r>
                  <a:rPr lang="en-IN" sz="2400" dirty="0">
                    <a:ea typeface="MS Mincho" panose="02020609040205080304" pitchFamily="49" charset="-128"/>
                    <a:cs typeface="Arial" panose="020B0604020202020204" pitchFamily="34" charset="0"/>
                  </a:rPr>
                  <a:t>designed </a:t>
                </a:r>
                <a:r>
                  <a:rPr lang="en-IN" sz="2400" dirty="0">
                    <a:effectLst/>
                    <a:ea typeface="MS Mincho" panose="02020609040205080304" pitchFamily="49" charset="-128"/>
                    <a:cs typeface="Arial" panose="020B0604020202020204" pitchFamily="34" charset="0"/>
                  </a:rPr>
                  <a:t>controller, if the following conditions hold:</a:t>
                </a:r>
              </a:p>
              <a:p>
                <a:pPr marL="0" marR="0" indent="0" algn="just">
                  <a:lnSpc>
                    <a:spcPct val="107000"/>
                  </a:lnSpc>
                  <a:spcBef>
                    <a:spcPts val="0"/>
                  </a:spcBef>
                  <a:spcAft>
                    <a:spcPts val="800"/>
                  </a:spcAft>
                  <a:buNone/>
                </a:pPr>
                <a:endParaRPr lang="en-US" sz="24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MS Mincho" panose="02020609040205080304" pitchFamily="49" charset="-128"/>
                            <a:cs typeface="Arial" panose="020B0604020202020204" pitchFamily="34" charset="0"/>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𝑟</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 ⩾ </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fName>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𝑓</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r>
                              <a:rPr lang="en-IN" sz="2400" i="1">
                                <a:effectLst/>
                                <a:latin typeface="Cambria Math" panose="02040503050406030204" pitchFamily="18" charset="0"/>
                                <a:ea typeface="MS Mincho" panose="02020609040205080304" pitchFamily="49" charset="-128"/>
                                <a:cs typeface="Arial" panose="020B0604020202020204" pitchFamily="34" charset="0"/>
                              </a:rPr>
                              <m:t>)</m:t>
                            </m:r>
                          </m:e>
                        </m:d>
                      </m:e>
                    </m:func>
                    <m:r>
                      <a:rPr lang="en-IN" sz="2400">
                        <a:effectLst/>
                        <a:latin typeface="Cambria Math" panose="02040503050406030204" pitchFamily="18" charset="0"/>
                        <a:ea typeface="MS Mincho" panose="02020609040205080304" pitchFamily="49" charset="-128"/>
                        <a:cs typeface="Arial" panose="020B0604020202020204" pitchFamily="34" charset="0"/>
                      </a:rPr>
                      <m:t>⁡</m:t>
                    </m:r>
                    <m:r>
                      <a:rPr lang="en-IN" sz="2400" i="1">
                        <a:effectLst/>
                        <a:latin typeface="Cambria Math" panose="02040503050406030204" pitchFamily="18" charset="0"/>
                        <a:ea typeface="MS Mincho" panose="02020609040205080304" pitchFamily="49" charset="-128"/>
                        <a:cs typeface="Arial" panose="020B0604020202020204" pitchFamily="34" charset="0"/>
                      </a:rPr>
                      <m:t>+ </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lim>
                        </m:limLow>
                      </m:fName>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𝑔</m:t>
                            </m:r>
                            <m:r>
                              <a:rPr lang="en-IN" sz="2400" i="1">
                                <a:effectLst/>
                                <a:latin typeface="Cambria Math" panose="02040503050406030204" pitchFamily="18" charset="0"/>
                                <a:ea typeface="MS Mincho" panose="02020609040205080304" pitchFamily="49" charset="-128"/>
                                <a:cs typeface="Arial" panose="020B0604020202020204" pitchFamily="34" charset="0"/>
                              </a:rPr>
                              <m:t>(</m:t>
                            </m:r>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e>
                        </m:d>
                      </m:e>
                    </m:func>
                  </m:oMath>
                </a14:m>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lim>
                        </m:limLow>
                      </m:fName>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𝐵</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r>
                                      <a:rPr lang="en-IN" sz="2400" i="1">
                                        <a:effectLst/>
                                        <a:latin typeface="Cambria Math" panose="02040503050406030204" pitchFamily="18" charset="0"/>
                                        <a:ea typeface="MS Mincho" panose="02020609040205080304" pitchFamily="49" charset="-128"/>
                                        <a:cs typeface="Arial" panose="020B0604020202020204" pitchFamily="34" charset="0"/>
                                      </a:rPr>
                                      <m:t>,</m:t>
                                    </m:r>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a:rPr lang="en-IN" sz="2400" i="1">
                            <a:effectLst/>
                            <a:latin typeface="Cambria Math" panose="02040503050406030204" pitchFamily="18" charset="0"/>
                            <a:ea typeface="MS Mincho" panose="02020609040205080304" pitchFamily="49" charset="-128"/>
                            <a:cs typeface="Arial" panose="020B0604020202020204" pitchFamily="34" charset="0"/>
                          </a:rPr>
                          <m:t>𝑡</m:t>
                        </m:r>
                      </m:lim>
                    </m:limLow>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d>
                  </m:oMath>
                </a14:m>
                <a:endParaRPr lang="en-US" sz="24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2400" dirty="0">
                    <a:effectLst/>
                    <a:ea typeface="MS Mincho" panose="02020609040205080304" pitchFamily="49" charset="-128"/>
                    <a:cs typeface="Arial" panose="020B0604020202020204" pitchFamily="34" charset="0"/>
                  </a:rPr>
                  <a:t>	</a:t>
                </a:r>
                <a14:m>
                  <m:oMath xmlns:m="http://schemas.openxmlformats.org/officeDocument/2006/math">
                    <m:r>
                      <a:rPr lang="en-IN" sz="2400" i="1">
                        <a:effectLst/>
                        <a:latin typeface="Cambria Math" panose="02040503050406030204" pitchFamily="18" charset="0"/>
                        <a:ea typeface="MS Mincho" panose="02020609040205080304" pitchFamily="49" charset="-128"/>
                        <a:cs typeface="Arial" panose="020B0604020202020204" pitchFamily="34" charset="0"/>
                      </a:rPr>
                      <m:t>+</m:t>
                    </m:r>
                    <m:func>
                      <m:func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funcPr>
                      <m:fName>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lim>
                        </m:limLow>
                      </m:fName>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limLow>
                      <m:limLow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a:rPr lang="en-IN" sz="2400" i="1">
                            <a:effectLst/>
                            <a:latin typeface="Cambria Math" panose="02040503050406030204" pitchFamily="18" charset="0"/>
                            <a:ea typeface="MS Mincho" panose="02020609040205080304" pitchFamily="49" charset="-128"/>
                            <a:cs typeface="Arial" panose="020B0604020202020204" pitchFamily="34" charset="0"/>
                          </a:rPr>
                          <m:t>𝑡</m:t>
                        </m:r>
                      </m:lim>
                    </m:limLow>
                    <m:d>
                      <m:dPr>
                        <m:begChr m:val="‖"/>
                        <m:end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sSub>
                          <m:sSub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sSubPr>
                          <m:e>
                            <m:acc>
                              <m:accPr>
                                <m:chr m:val="̈"/>
                                <m:ctrlPr>
                                  <a:rPr lang="en-US" sz="2400" i="1">
                                    <a:effectLst/>
                                    <a:latin typeface="Cambria Math" panose="02040503050406030204" pitchFamily="18" charset="0"/>
                                    <a:ea typeface="MS Mincho" panose="02020609040205080304" pitchFamily="49" charset="-128"/>
                                    <a:cs typeface="Arial" panose="020B0604020202020204" pitchFamily="34" charset="0"/>
                                  </a:rPr>
                                </m:ctrlPr>
                              </m:acc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acc>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d>
                          <m:dPr>
                            <m:ctrlPr>
                              <a:rPr lang="en-US" sz="2400" i="1">
                                <a:effectLst/>
                                <a:latin typeface="Cambria Math" panose="02040503050406030204" pitchFamily="18" charset="0"/>
                                <a:ea typeface="MS Mincho" panose="02020609040205080304" pitchFamily="49" charset="-128"/>
                                <a:cs typeface="Arial" panose="020B0604020202020204" pitchFamily="34" charset="0"/>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𝑡</m:t>
                            </m:r>
                          </m:e>
                        </m:d>
                      </m:e>
                    </m:d>
                  </m:oMath>
                </a14:m>
                <a:endParaRPr lang="en-US" sz="2400" dirty="0">
                  <a:effectLst/>
                  <a:ea typeface="Calibri" panose="020F0502020204030204" pitchFamily="34" charset="0"/>
                  <a:cs typeface="Arial" panose="020B0604020202020204" pitchFamily="34" charset="0"/>
                </a:endParaRPr>
              </a:p>
              <a:p>
                <a:r>
                  <a:rPr lang="en-US" sz="28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𝐾</m:t>
                        </m:r>
                      </m:e>
                      <m:sub>
                        <m:r>
                          <a:rPr lang="en-IN" sz="2400" i="1">
                            <a:effectLst/>
                            <a:latin typeface="Cambria Math" panose="02040503050406030204" pitchFamily="18" charset="0"/>
                            <a:ea typeface="MS Mincho" panose="02020609040205080304" pitchFamily="49" charset="-128"/>
                            <a:cs typeface="Arial" panose="020B0604020202020204" pitchFamily="34" charset="0"/>
                          </a:rPr>
                          <m:t>𝑑</m:t>
                        </m:r>
                      </m:sub>
                    </m:sSub>
                    <m:r>
                      <a:rPr lang="en-IN" sz="2400" i="1">
                        <a:effectLst/>
                        <a:latin typeface="Cambria Math" panose="02040503050406030204" pitchFamily="18" charset="0"/>
                        <a:ea typeface="MS Mincho" panose="02020609040205080304" pitchFamily="49" charset="-128"/>
                        <a:cs typeface="Arial" panose="020B0604020202020204" pitchFamily="34" charset="0"/>
                      </a:rPr>
                      <m:t>⩾</m:t>
                    </m:r>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η</m:t>
                    </m:r>
                    <m:r>
                      <a:rPr lang="en-IN" sz="2400" i="1">
                        <a:effectLst/>
                        <a:latin typeface="Cambria Math" panose="02040503050406030204" pitchFamily="18" charset="0"/>
                        <a:ea typeface="MS Mincho" panose="02020609040205080304" pitchFamily="49" charset="-128"/>
                        <a:cs typeface="Arial" panose="020B0604020202020204" pitchFamily="34" charset="0"/>
                      </a:rPr>
                      <m:t>+</m:t>
                    </m:r>
                    <m:func>
                      <m:funcPr>
                        <m:ctrlPr>
                          <a:rPr lang="en-US" sz="2400" i="1">
                            <a:effectLst/>
                            <a:latin typeface="Cambria Math" panose="02040503050406030204" pitchFamily="18" charset="0"/>
                            <a:ea typeface="MS Mincho" panose="02020609040205080304" pitchFamily="49" charset="-128"/>
                          </a:rPr>
                        </m:ctrlPr>
                      </m:funcPr>
                      <m:fName>
                        <m:limLow>
                          <m:limLowPr>
                            <m:ctrlPr>
                              <a:rPr lang="en-US" sz="2400" i="1">
                                <a:effectLst/>
                                <a:latin typeface="Cambria Math" panose="02040503050406030204" pitchFamily="18" charset="0"/>
                                <a:ea typeface="MS Mincho" panose="02020609040205080304" pitchFamily="49" charset="-128"/>
                              </a:rPr>
                            </m:ctrlPr>
                          </m:limLowPr>
                          <m:e>
                            <m:r>
                              <m:rPr>
                                <m:sty m:val="p"/>
                              </m:rPr>
                              <a:rPr lang="en-IN" sz="2400">
                                <a:effectLst/>
                                <a:latin typeface="Cambria Math" panose="02040503050406030204" pitchFamily="18" charset="0"/>
                                <a:ea typeface="Calibri" panose="020F0502020204030204" pitchFamily="34" charset="0"/>
                                <a:cs typeface="Arial" panose="020B0604020202020204" pitchFamily="34" charset="0"/>
                              </a:rPr>
                              <m:t>max</m:t>
                            </m:r>
                          </m:e>
                          <m:lim>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lim>
                        </m:limLow>
                      </m:fName>
                      <m:e>
                        <m:sSub>
                          <m:sSubPr>
                            <m:ctrlPr>
                              <a:rPr lang="en-US" sz="2400" i="1">
                                <a:effectLst/>
                                <a:latin typeface="Cambria Math" panose="02040503050406030204" pitchFamily="18" charset="0"/>
                                <a:ea typeface="MS Mincho" panose="02020609040205080304" pitchFamily="49" charset="-128"/>
                              </a:rPr>
                            </m:ctrlPr>
                          </m:sSubPr>
                          <m:e>
                            <m:d>
                              <m:dPr>
                                <m:begChr m:val="‖"/>
                                <m:endChr m:val="‖"/>
                                <m:ctrlPr>
                                  <a:rPr lang="en-US" sz="2400" i="1">
                                    <a:effectLst/>
                                    <a:latin typeface="Cambria Math" panose="02040503050406030204" pitchFamily="18" charset="0"/>
                                    <a:ea typeface="MS Mincho" panose="02020609040205080304" pitchFamily="49" charset="-128"/>
                                  </a:rPr>
                                </m:ctrlPr>
                              </m:dPr>
                              <m:e>
                                <m:r>
                                  <a:rPr lang="en-IN" sz="2400" i="1">
                                    <a:effectLst/>
                                    <a:latin typeface="Cambria Math" panose="02040503050406030204" pitchFamily="18" charset="0"/>
                                    <a:ea typeface="MS Mincho" panose="02020609040205080304" pitchFamily="49" charset="-128"/>
                                    <a:cs typeface="Arial" panose="020B0604020202020204" pitchFamily="34" charset="0"/>
                                  </a:rPr>
                                  <m:t>𝑀</m:t>
                                </m:r>
                                <m:d>
                                  <m:dPr>
                                    <m:ctrlPr>
                                      <a:rPr lang="en-US" sz="2400" i="1">
                                        <a:effectLst/>
                                        <a:latin typeface="Cambria Math" panose="02040503050406030204" pitchFamily="18" charset="0"/>
                                        <a:ea typeface="MS Mincho" panose="02020609040205080304" pitchFamily="49" charset="-128"/>
                                      </a:rPr>
                                    </m:ctrlPr>
                                  </m:dPr>
                                  <m:e>
                                    <m:r>
                                      <m:rPr>
                                        <m:sty m:val="p"/>
                                      </m:rPr>
                                      <a:rPr lang="en-IN" sz="2400">
                                        <a:effectLst/>
                                        <a:latin typeface="Cambria Math" panose="02040503050406030204" pitchFamily="18" charset="0"/>
                                        <a:ea typeface="MS Mincho" panose="02020609040205080304" pitchFamily="49" charset="-128"/>
                                        <a:cs typeface="Arial" panose="020B0604020202020204" pitchFamily="34" charset="0"/>
                                      </a:rPr>
                                      <m:t>θ</m:t>
                                    </m:r>
                                  </m:e>
                                </m:d>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e>
                    </m:func>
                    <m:sSub>
                      <m:sSubPr>
                        <m:ctrlPr>
                          <a:rPr lang="en-US" sz="2400" i="1">
                            <a:effectLst/>
                            <a:latin typeface="Cambria Math" panose="02040503050406030204" pitchFamily="18" charset="0"/>
                            <a:ea typeface="MS Mincho" panose="02020609040205080304" pitchFamily="49" charset="-128"/>
                          </a:rPr>
                        </m:ctrlPr>
                      </m:sSubPr>
                      <m:e>
                        <m:d>
                          <m:dPr>
                            <m:begChr m:val="‖"/>
                            <m:endChr m:val="‖"/>
                            <m:ctrlPr>
                              <a:rPr lang="en-US" sz="2400" i="1">
                                <a:effectLst/>
                                <a:latin typeface="Cambria Math" panose="02040503050406030204" pitchFamily="18" charset="0"/>
                                <a:ea typeface="MS Mincho" panose="02020609040205080304" pitchFamily="49" charset="-128"/>
                              </a:rPr>
                            </m:ctrlPr>
                          </m:dPr>
                          <m:e>
                            <m:sSub>
                              <m:sSubPr>
                                <m:ctrlPr>
                                  <a:rPr lang="en-US" sz="2400" i="1">
                                    <a:effectLst/>
                                    <a:latin typeface="Cambria Math" panose="02040503050406030204" pitchFamily="18" charset="0"/>
                                    <a:ea typeface="MS Mincho" panose="02020609040205080304" pitchFamily="49" charset="-128"/>
                                  </a:rPr>
                                </m:ctrlPr>
                              </m:sSubPr>
                              <m:e>
                                <m:r>
                                  <a:rPr lang="en-IN" sz="2400" i="1">
                                    <a:effectLst/>
                                    <a:latin typeface="Cambria Math" panose="02040503050406030204" pitchFamily="18" charset="0"/>
                                    <a:ea typeface="MS Mincho" panose="02020609040205080304" pitchFamily="49" charset="-128"/>
                                    <a:cs typeface="Arial" panose="020B0604020202020204" pitchFamily="34" charset="0"/>
                                  </a:rPr>
                                  <m:t>𝐶</m:t>
                                </m:r>
                              </m:e>
                              <m:sub>
                                <m:r>
                                  <a:rPr lang="en-IN" sz="2400" i="1">
                                    <a:effectLst/>
                                    <a:latin typeface="Cambria Math" panose="02040503050406030204" pitchFamily="18" charset="0"/>
                                    <a:ea typeface="MS Mincho" panose="02020609040205080304" pitchFamily="49" charset="-128"/>
                                    <a:cs typeface="Arial" panose="020B0604020202020204" pitchFamily="34" charset="0"/>
                                  </a:rPr>
                                  <m:t>2</m:t>
                                </m:r>
                              </m:sub>
                            </m:sSub>
                          </m:e>
                        </m:d>
                      </m:e>
                      <m:sub>
                        <m:r>
                          <a:rPr lang="en-IN" sz="2400" i="1">
                            <a:effectLst/>
                            <a:latin typeface="Cambria Math" panose="02040503050406030204" pitchFamily="18" charset="0"/>
                            <a:ea typeface="MS Mincho" panose="02020609040205080304" pitchFamily="49" charset="-128"/>
                            <a:cs typeface="Arial" panose="020B0604020202020204" pitchFamily="34" charset="0"/>
                          </a:rPr>
                          <m:t>𝐹</m:t>
                        </m:r>
                      </m:sub>
                    </m:sSub>
                  </m:oMath>
                </a14:m>
                <a:endParaRPr lang="en-US" dirty="0"/>
              </a:p>
            </p:txBody>
          </p:sp>
        </mc:Choice>
        <mc:Fallback xmlns="">
          <p:sp>
            <p:nvSpPr>
              <p:cNvPr id="3" name="Content Placeholder 2">
                <a:extLst>
                  <a:ext uri="{FF2B5EF4-FFF2-40B4-BE49-F238E27FC236}">
                    <a16:creationId xmlns:a16="http://schemas.microsoft.com/office/drawing/2014/main" id="{10C31D95-D65B-7AA0-964F-2012F99D28C2}"/>
                  </a:ext>
                </a:extLst>
              </p:cNvPr>
              <p:cNvSpPr>
                <a:spLocks noGrp="1" noRot="1" noChangeAspect="1" noMove="1" noResize="1" noEditPoints="1" noAdjustHandles="1" noChangeArrowheads="1" noChangeShapeType="1" noTextEdit="1"/>
              </p:cNvSpPr>
              <p:nvPr>
                <p:ph idx="1"/>
              </p:nvPr>
            </p:nvSpPr>
            <p:spPr>
              <a:blipFill>
                <a:blip r:embed="rId2"/>
                <a:stretch>
                  <a:fillRect l="-1043" t="-980" r="-870"/>
                </a:stretch>
              </a:blipFill>
            </p:spPr>
            <p:txBody>
              <a:bodyPr/>
              <a:lstStyle/>
              <a:p>
                <a:r>
                  <a:rPr lang="en-US">
                    <a:noFill/>
                  </a:rPr>
                  <a:t> </a:t>
                </a:r>
              </a:p>
            </p:txBody>
          </p:sp>
        </mc:Fallback>
      </mc:AlternateContent>
    </p:spTree>
    <p:extLst>
      <p:ext uri="{BB962C8B-B14F-4D97-AF65-F5344CB8AC3E}">
        <p14:creationId xmlns:p14="http://schemas.microsoft.com/office/powerpoint/2010/main" val="355745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2064</Words>
  <Application>Microsoft Office PowerPoint</Application>
  <PresentationFormat>Widescreen</PresentationFormat>
  <Paragraphs>177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Times New Roman</vt:lpstr>
      <vt:lpstr>Office Theme</vt:lpstr>
      <vt:lpstr>A New Variable Structure PID-Controller Design for Robot Manipulators</vt:lpstr>
      <vt:lpstr>Project Purpose</vt:lpstr>
      <vt:lpstr>How did we do it?</vt:lpstr>
      <vt:lpstr>DYNAMICS OF THE ROBOTIC MANIPULATOR</vt:lpstr>
      <vt:lpstr>PowerPoint Presentation</vt:lpstr>
      <vt:lpstr>PID SLIDING CONTROLLER WITH PID SLIDING SURFACE.</vt:lpstr>
      <vt:lpstr>PowerPoint Presentation</vt:lpstr>
      <vt:lpstr>PowerPoint Presentation</vt:lpstr>
      <vt:lpstr>Sliding Conditions</vt:lpstr>
      <vt:lpstr>PowerPoint Presentation</vt:lpstr>
      <vt:lpstr>PowerPoint Presentation</vt:lpstr>
      <vt:lpstr>GLOBAL ASYMPTOTIC STABILITY</vt:lpstr>
      <vt:lpstr>PowerPoint Presentation</vt:lpstr>
      <vt:lpstr>REDUCED DESIGN</vt:lpstr>
      <vt:lpstr>PowerPoint Presentation</vt:lpstr>
      <vt:lpstr>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 RESULT &amp; CONCLUSION</vt:lpstr>
      <vt:lpstr>PowerPoint Presentation</vt:lpstr>
      <vt:lpstr>PowerPoint Presentation</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Variable Structure PID-Controller Design for Robot Manipulators</dc:title>
  <dc:creator>Shreejay Badshah</dc:creator>
  <cp:lastModifiedBy>Shreejay Badshah</cp:lastModifiedBy>
  <cp:revision>10</cp:revision>
  <dcterms:created xsi:type="dcterms:W3CDTF">2022-11-23T23:58:23Z</dcterms:created>
  <dcterms:modified xsi:type="dcterms:W3CDTF">2022-11-24T07:42:29Z</dcterms:modified>
</cp:coreProperties>
</file>