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50b383e9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50b383e9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think </a:t>
            </a:r>
            <a:r>
              <a:rPr lang="en"/>
              <a:t>probably</a:t>
            </a:r>
            <a:r>
              <a:rPr lang="en"/>
              <a:t> the </a:t>
            </a:r>
            <a:r>
              <a:rPr lang="en"/>
              <a:t>online survey had these as sliders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56b7ec401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56b7ec401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56b8d8062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56b8d8062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Quite balanced across obesity groups - useful because it means that any relationships with other variables are not just related to sample size differences</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56b7ec401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56b7ec401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53d22f1a3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53d22f1a3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56b7ec401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56b7ec401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56ba6fdaa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56ba6fdaa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stacked bar chart shows the distribution of family history of overweight among males and females. In both genders, a large majority of individuals reported having a family history of overweight. The number of males and females without a family history is much smaller. Overall, family history appears to be common among both males and females in the dataset, which suggests that genetic or familial factors may play an important role in obesity risk.</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53d22f1a3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53d22f1a3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56b7ec401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56b7ec401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The Gender Count graph shows that the dataset is almost perfectly balanced between male and female participants. Both genders have </a:t>
            </a:r>
            <a:endParaRPr/>
          </a:p>
          <a:p>
            <a:pPr indent="0" lvl="0" marL="0" rtl="0" algn="l">
              <a:lnSpc>
                <a:spcPct val="115000"/>
              </a:lnSpc>
              <a:spcBef>
                <a:spcPts val="0"/>
              </a:spcBef>
              <a:spcAft>
                <a:spcPts val="0"/>
              </a:spcAft>
              <a:buClr>
                <a:schemeClr val="dk1"/>
              </a:buClr>
              <a:buSzPts val="1100"/>
              <a:buFont typeface="Arial"/>
              <a:buNone/>
            </a:pPr>
            <a:r>
              <a:rPr lang="en"/>
              <a:t>#approximately the same number of individuals, with a very small difference. This balance ensures that gender-related analyses can be </a:t>
            </a:r>
            <a:endParaRPr/>
          </a:p>
          <a:p>
            <a:pPr indent="0" lvl="0" marL="0" rtl="0" algn="l">
              <a:lnSpc>
                <a:spcPct val="115000"/>
              </a:lnSpc>
              <a:spcBef>
                <a:spcPts val="0"/>
              </a:spcBef>
              <a:spcAft>
                <a:spcPts val="0"/>
              </a:spcAft>
              <a:buClr>
                <a:schemeClr val="dk1"/>
              </a:buClr>
              <a:buSzPts val="1100"/>
              <a:buFont typeface="Arial"/>
              <a:buNone/>
            </a:pPr>
            <a:r>
              <a:rPr lang="en"/>
              <a:t>#conducted without significant bias toward one gender. A balanced dataset like this is ideal for studying the impact of gender on eating </a:t>
            </a:r>
            <a:endParaRPr/>
          </a:p>
          <a:p>
            <a:pPr indent="0" lvl="0" marL="0" rtl="0" algn="l">
              <a:lnSpc>
                <a:spcPct val="115000"/>
              </a:lnSpc>
              <a:spcBef>
                <a:spcPts val="0"/>
              </a:spcBef>
              <a:spcAft>
                <a:spcPts val="0"/>
              </a:spcAft>
              <a:buClr>
                <a:schemeClr val="dk1"/>
              </a:buClr>
              <a:buSzPts val="1100"/>
              <a:buFont typeface="Arial"/>
              <a:buNone/>
            </a:pPr>
            <a:r>
              <a:rPr lang="en"/>
              <a:t>#habits, physical condition, and obesity levels.</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56ba6fda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56ba6fda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bar plot shows the number of males and females in each obesity category. For Normal Weight and Overweight Level I, the number of males and females is almost the same. However, more males are seen in Overweight Level II, Obesity Type I, and Obesity Type II. On the other hand, more females are found in Insufficient Weight and Obesity Type III. This shows that </a:t>
            </a:r>
            <a:r>
              <a:rPr b="1" lang="en"/>
              <a:t>males in the dataset are more likely to be moderately obese</a:t>
            </a:r>
            <a:r>
              <a:rPr lang="en"/>
              <a:t>, while </a:t>
            </a:r>
            <a:r>
              <a:rPr b="1" lang="en"/>
              <a:t>females are more likely to be underweight or severely obese.</a:t>
            </a:r>
            <a:endParaRPr b="1"/>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6e13c6a6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6e13c6a6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56b7ec401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56b7ec401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#The bar plot shows the distribution of obesity levels across genders. Overall, males have slightly higher counts in categories such as </a:t>
            </a:r>
            <a:endParaRPr/>
          </a:p>
          <a:p>
            <a:pPr indent="0" lvl="0" marL="0" rtl="0" algn="l">
              <a:lnSpc>
                <a:spcPct val="115000"/>
              </a:lnSpc>
              <a:spcBef>
                <a:spcPts val="0"/>
              </a:spcBef>
              <a:spcAft>
                <a:spcPts val="0"/>
              </a:spcAft>
              <a:buClr>
                <a:schemeClr val="dk1"/>
              </a:buClr>
              <a:buSzPts val="1100"/>
              <a:buFont typeface="Arial"/>
              <a:buNone/>
            </a:pPr>
            <a:r>
              <a:rPr lang="en"/>
              <a:t>#Overweight Level II and Obesity Type I, while females appear slightly more frequent in Obesity Type III. Normal weight and Overweight Level </a:t>
            </a:r>
            <a:endParaRPr/>
          </a:p>
          <a:p>
            <a:pPr indent="0" lvl="0" marL="0" rtl="0" algn="l">
              <a:lnSpc>
                <a:spcPct val="115000"/>
              </a:lnSpc>
              <a:spcBef>
                <a:spcPts val="0"/>
              </a:spcBef>
              <a:spcAft>
                <a:spcPts val="0"/>
              </a:spcAft>
              <a:buClr>
                <a:schemeClr val="dk1"/>
              </a:buClr>
              <a:buSzPts val="1100"/>
              <a:buFont typeface="Arial"/>
              <a:buNone/>
            </a:pPr>
            <a:r>
              <a:rPr lang="en"/>
              <a:t>#I categories have almost equal representation between males and females. Interestingly, more females are categorized as Obesity Type III </a:t>
            </a:r>
            <a:endParaRPr/>
          </a:p>
          <a:p>
            <a:pPr indent="0" lvl="0" marL="0" rtl="0" algn="l">
              <a:lnSpc>
                <a:spcPct val="115000"/>
              </a:lnSpc>
              <a:spcBef>
                <a:spcPts val="0"/>
              </a:spcBef>
              <a:spcAft>
                <a:spcPts val="0"/>
              </a:spcAft>
              <a:buClr>
                <a:schemeClr val="dk1"/>
              </a:buClr>
              <a:buSzPts val="1100"/>
              <a:buFont typeface="Arial"/>
              <a:buNone/>
            </a:pPr>
            <a:r>
              <a:rPr lang="en"/>
              <a:t>#compared to males, suggesting a potential trend towards higher obesity severity among female participants in this dataset. However, the </a:t>
            </a:r>
            <a:endParaRPr/>
          </a:p>
          <a:p>
            <a:pPr indent="0" lvl="0" marL="0" rtl="0" algn="l">
              <a:lnSpc>
                <a:spcPct val="115000"/>
              </a:lnSpc>
              <a:spcBef>
                <a:spcPts val="0"/>
              </a:spcBef>
              <a:spcAft>
                <a:spcPts val="0"/>
              </a:spcAft>
              <a:buClr>
                <a:schemeClr val="dk1"/>
              </a:buClr>
              <a:buSzPts val="1100"/>
              <a:buFont typeface="Arial"/>
              <a:buNone/>
            </a:pPr>
            <a:r>
              <a:rPr lang="en"/>
              <a:t>#differences are not extremely large and further analysis would be needed to confirm strong gender patterns.</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56b7ec401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56b7ec401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56ba6fdaa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56ba6fdaa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50b383e93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50b383e93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 means never, 1 means sometimes</a:t>
            </a:r>
            <a:endParaRPr/>
          </a:p>
          <a:p>
            <a:pPr indent="0" lvl="0" marL="0" rtl="0" algn="l">
              <a:spcBef>
                <a:spcPts val="0"/>
              </a:spcBef>
              <a:spcAft>
                <a:spcPts val="0"/>
              </a:spcAft>
              <a:buNone/>
            </a:pPr>
            <a:r>
              <a:rPr lang="en"/>
              <a:t>Unclear trend regarding alcohol consumption frequency, but highest level of alcohol consumption in most severe obesity group</a:t>
            </a:r>
            <a:endParaRPr/>
          </a:p>
          <a:p>
            <a:pPr indent="0" lvl="0" marL="0" rtl="0" algn="l">
              <a:spcBef>
                <a:spcPts val="0"/>
              </a:spcBef>
              <a:spcAft>
                <a:spcPts val="0"/>
              </a:spcAft>
              <a:buNone/>
            </a:pPr>
            <a:r>
              <a:rPr lang="en"/>
              <a:t>And there are gender differences:</a:t>
            </a:r>
            <a:endParaRPr/>
          </a:p>
          <a:p>
            <a:pPr indent="0" lvl="0" marL="0" rtl="0" algn="l">
              <a:spcBef>
                <a:spcPts val="0"/>
              </a:spcBef>
              <a:spcAft>
                <a:spcPts val="0"/>
              </a:spcAft>
              <a:buNone/>
            </a:pPr>
            <a:r>
              <a:rPr lang="en"/>
              <a:t>Large error bar for females in obesity type II is probably because there are very few females in that </a:t>
            </a:r>
            <a:r>
              <a:rPr lang="en"/>
              <a:t>group (large standard error mean)</a:t>
            </a:r>
            <a:endParaRPr/>
          </a:p>
          <a:p>
            <a:pPr indent="0" lvl="0" marL="0" rtl="0" algn="l">
              <a:spcBef>
                <a:spcPts val="0"/>
              </a:spcBef>
              <a:spcAft>
                <a:spcPts val="0"/>
              </a:spcAft>
              <a:buNone/>
            </a:pPr>
            <a:r>
              <a:rPr lang="en"/>
              <a:t>Generally, females from overweight level II up to obesity type II drink less alcohol than males, but underweight females drink more alcohol than men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 frequency is different from quantity - which would also be important to measure.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56e13c6a6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56e13c6a6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56e046b1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56e046b1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Might seem counter intuitive that people who have more severe obesity are eating more veggies (which are more healthy), but this is likely because those highest risk levels (for doctors and clinical management) probably involve diet plans and </a:t>
            </a:r>
            <a:r>
              <a:rPr lang="en"/>
              <a:t>nutrition</a:t>
            </a:r>
            <a:r>
              <a:rPr lang="en"/>
              <a:t> consultants to prevent worsening of conditions.</a:t>
            </a:r>
            <a:endParaRPr/>
          </a:p>
          <a:p>
            <a:pPr indent="-298450" lvl="0" marL="457200" rtl="0" algn="l">
              <a:spcBef>
                <a:spcPts val="0"/>
              </a:spcBef>
              <a:spcAft>
                <a:spcPts val="0"/>
              </a:spcAft>
              <a:buSzPts val="1100"/>
              <a:buChar char="-"/>
            </a:pPr>
            <a:r>
              <a:rPr lang="en"/>
              <a:t>Implies that an important feature to consider should be whether the </a:t>
            </a:r>
            <a:r>
              <a:rPr lang="en"/>
              <a:t>participants</a:t>
            </a:r>
            <a:r>
              <a:rPr lang="en"/>
              <a:t> are </a:t>
            </a:r>
            <a:r>
              <a:rPr lang="en"/>
              <a:t>involved</a:t>
            </a:r>
            <a:r>
              <a:rPr lang="en"/>
              <a:t> in, or havae ever been involved in treatments.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50b383e93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50b383e93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l</a:t>
            </a:r>
            <a:r>
              <a:rPr lang="en"/>
              <a:t>ess walking → more overweight/obese</a:t>
            </a:r>
            <a:endParaRPr/>
          </a:p>
          <a:p>
            <a:pPr indent="-298450" lvl="0" marL="457200" rtl="0" algn="l">
              <a:spcBef>
                <a:spcPts val="0"/>
              </a:spcBef>
              <a:spcAft>
                <a:spcPts val="0"/>
              </a:spcAft>
              <a:buSzPts val="1100"/>
              <a:buChar char="-"/>
            </a:pPr>
            <a:r>
              <a:rPr lang="en"/>
              <a:t>Could also be more overweight → less </a:t>
            </a:r>
            <a:r>
              <a:rPr lang="en"/>
              <a:t>walking</a:t>
            </a:r>
            <a:r>
              <a:rPr lang="en"/>
              <a:t> (chronic pain/cardiova</a:t>
            </a:r>
            <a:endParaRPr/>
          </a:p>
          <a:p>
            <a:pPr indent="-298450" lvl="0" marL="457200" rtl="0" algn="l">
              <a:spcBef>
                <a:spcPts val="0"/>
              </a:spcBef>
              <a:spcAft>
                <a:spcPts val="0"/>
              </a:spcAft>
              <a:buSzPts val="1100"/>
              <a:buChar char="-"/>
            </a:pPr>
            <a:r>
              <a:rPr lang="en"/>
              <a:t>Could be that obesity is so severe that it impairs mobility (even getting to car/driving) / these individuals are not leaving their house much</a:t>
            </a:r>
            <a:endParaRPr/>
          </a:p>
          <a:p>
            <a:pPr indent="-298450" lvl="0" marL="457200" rtl="0" algn="l">
              <a:spcBef>
                <a:spcPts val="0"/>
              </a:spcBef>
              <a:spcAft>
                <a:spcPts val="0"/>
              </a:spcAft>
              <a:buSzPts val="1100"/>
              <a:buChar char="-"/>
            </a:pPr>
            <a:r>
              <a:rPr lang="en"/>
              <a:t>Differences in transport is likely linked to socioeconomic status (which is not measured here), as is health - important information to collect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56d320c51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56d320c51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Limitation is that heatmap can only capture linear </a:t>
            </a:r>
            <a:r>
              <a:rPr lang="en"/>
              <a:t>relationships</a:t>
            </a:r>
            <a:r>
              <a:rPr lang="en"/>
              <a:t>, which we can see is not really the case for alcohol, and some other variables too. </a:t>
            </a:r>
            <a:endParaRPr/>
          </a:p>
          <a:p>
            <a:pPr indent="0" lvl="0" marL="0" rtl="0" algn="l">
              <a:spcBef>
                <a:spcPts val="0"/>
              </a:spcBef>
              <a:spcAft>
                <a:spcPts val="0"/>
              </a:spcAft>
              <a:buNone/>
            </a:pPr>
            <a:r>
              <a:rPr lang="en"/>
              <a:t>Included only variables that are continuous (or can be treated as continuous) - technically binary groups are not continuous (they are 0 and 1)</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54e3d70d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54e3d70d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56ba6fdaa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56ba6fdaa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bar plot shows the average age of individuals across different obesity categories, separated by gender. In most categories, females have a higher average age compared to males. Individuals with normal weight are mainly young adults, with no major gender difference. In moderate overweight and obesity levels (Overweight Level I, II, and Obesity Type I), females tend to be slightly older than males. However, in severe cases such as Insufficient Weight and Obesity Type III, males are younger than females. These patterns suggest that age and obesity are related differently for males and females in this dataset, with severe obesity occurring at younger ages for males and moderate obesity more common at older ages for females.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56b7ec40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56b7ec40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56ba6fdaa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56ba6fdaa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scatter plot shows the relationship between height and weight, colored by gender. There is a clear positive relationship, where taller individuals tend to weigh more. Males are generally taller and heavier than females, with most male individuals between 1.7 and 1.9 meters in height, and females between 1.5 and 1.7 meters. While there is some overlap in height and weight ranges, males dominate the taller and heavier ends of the distribution. A few outliers exist, representing individuals with extremely high weights. Overall, this plot highlights clear physical differences between genders in the dataset.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56b7ec401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56b7ec401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Family history</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56b7ec401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56b7ec401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56b7ec401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56b7ec401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For reference, don’t need to go into detail, but this is a summary</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56e13c6a6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56e13c6a6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56e13c6a6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56e13c6a6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56b8d806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56b8d806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on next slide of the amount of water drank</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56e13c6a6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56e13c6a6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56b8d8062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56b8d8062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Not shown here, but repeated this for a few other variables like number of meals eaten per day where researchers’ description was that these are </a:t>
            </a:r>
            <a:r>
              <a:rPr lang="en"/>
              <a:t>categorical</a:t>
            </a:r>
            <a:r>
              <a:rPr lang="en"/>
              <a:t> integers, but this is clearly not what the data shows.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5.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6.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3.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Factors Associated with Obesity</a:t>
            </a:r>
            <a:endParaRPr b="1"/>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lnSpcReduction="20000"/>
          </a:bodyPr>
          <a:lstStyle/>
          <a:p>
            <a:pPr indent="0" lvl="0" marL="0" rtl="0" algn="ctr">
              <a:lnSpc>
                <a:spcPct val="80000"/>
              </a:lnSpc>
              <a:spcBef>
                <a:spcPts val="0"/>
              </a:spcBef>
              <a:spcAft>
                <a:spcPts val="0"/>
              </a:spcAft>
              <a:buSzPts val="935"/>
              <a:buNone/>
            </a:pPr>
            <a:r>
              <a:rPr lang="en" sz="2080"/>
              <a:t>Exploratory Data Analysis Assignment</a:t>
            </a:r>
            <a:endParaRPr sz="2080"/>
          </a:p>
          <a:p>
            <a:pPr indent="0" lvl="0" marL="0" rtl="0" algn="ctr">
              <a:lnSpc>
                <a:spcPct val="80000"/>
              </a:lnSpc>
              <a:spcBef>
                <a:spcPts val="0"/>
              </a:spcBef>
              <a:spcAft>
                <a:spcPts val="0"/>
              </a:spcAft>
              <a:buSzPts val="935"/>
              <a:buNone/>
            </a:pPr>
            <a:r>
              <a:t/>
            </a:r>
            <a:endParaRPr sz="2080"/>
          </a:p>
          <a:p>
            <a:pPr indent="0" lvl="0" marL="0" rtl="0" algn="ctr">
              <a:lnSpc>
                <a:spcPct val="80000"/>
              </a:lnSpc>
              <a:spcBef>
                <a:spcPts val="0"/>
              </a:spcBef>
              <a:spcAft>
                <a:spcPts val="0"/>
              </a:spcAft>
              <a:buSzPts val="935"/>
              <a:buNone/>
            </a:pPr>
            <a:r>
              <a:rPr lang="en" sz="2080"/>
              <a:t>Alima, Nia, Faryal and Ellen</a:t>
            </a:r>
            <a:endParaRPr sz="20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2"/>
          <p:cNvPicPr preferRelativeResize="0"/>
          <p:nvPr/>
        </p:nvPicPr>
        <p:blipFill>
          <a:blip r:embed="rId3">
            <a:alphaModFix/>
          </a:blip>
          <a:stretch>
            <a:fillRect/>
          </a:stretch>
        </p:blipFill>
        <p:spPr>
          <a:xfrm>
            <a:off x="1078300" y="129850"/>
            <a:ext cx="2909375" cy="2259953"/>
          </a:xfrm>
          <a:prstGeom prst="rect">
            <a:avLst/>
          </a:prstGeom>
          <a:noFill/>
          <a:ln>
            <a:noFill/>
          </a:ln>
        </p:spPr>
      </p:pic>
      <p:pic>
        <p:nvPicPr>
          <p:cNvPr id="125" name="Google Shape;125;p22"/>
          <p:cNvPicPr preferRelativeResize="0"/>
          <p:nvPr/>
        </p:nvPicPr>
        <p:blipFill>
          <a:blip r:embed="rId4">
            <a:alphaModFix/>
          </a:blip>
          <a:stretch>
            <a:fillRect/>
          </a:stretch>
        </p:blipFill>
        <p:spPr>
          <a:xfrm>
            <a:off x="4269275" y="113475"/>
            <a:ext cx="2909375" cy="2292706"/>
          </a:xfrm>
          <a:prstGeom prst="rect">
            <a:avLst/>
          </a:prstGeom>
          <a:noFill/>
          <a:ln>
            <a:noFill/>
          </a:ln>
        </p:spPr>
      </p:pic>
      <p:pic>
        <p:nvPicPr>
          <p:cNvPr id="126" name="Google Shape;126;p22"/>
          <p:cNvPicPr preferRelativeResize="0"/>
          <p:nvPr/>
        </p:nvPicPr>
        <p:blipFill>
          <a:blip r:embed="rId5">
            <a:alphaModFix/>
          </a:blip>
          <a:stretch>
            <a:fillRect/>
          </a:stretch>
        </p:blipFill>
        <p:spPr>
          <a:xfrm>
            <a:off x="1078300" y="2571746"/>
            <a:ext cx="2909364" cy="2292725"/>
          </a:xfrm>
          <a:prstGeom prst="rect">
            <a:avLst/>
          </a:prstGeom>
          <a:noFill/>
          <a:ln>
            <a:noFill/>
          </a:ln>
        </p:spPr>
      </p:pic>
      <p:sp>
        <p:nvSpPr>
          <p:cNvPr id="127" name="Google Shape;127;p22"/>
          <p:cNvSpPr txBox="1"/>
          <p:nvPr/>
        </p:nvSpPr>
        <p:spPr>
          <a:xfrm>
            <a:off x="4399025" y="2789550"/>
            <a:ext cx="3058200" cy="122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Other variables described as “integer” by researchers</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2"/>
                </a:solidFill>
              </a:rPr>
              <a:t>Distribution of Age</a:t>
            </a:r>
            <a:endParaRPr/>
          </a:p>
        </p:txBody>
      </p:sp>
      <p:sp>
        <p:nvSpPr>
          <p:cNvPr id="133" name="Google Shape;133;p23"/>
          <p:cNvSpPr txBox="1"/>
          <p:nvPr>
            <p:ph idx="1" type="body"/>
          </p:nvPr>
        </p:nvSpPr>
        <p:spPr>
          <a:xfrm>
            <a:off x="16135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4" name="Google Shape;134;p23" title="Screenshot 2025-05-01 at 3.36.35 PM.png"/>
          <p:cNvPicPr preferRelativeResize="0"/>
          <p:nvPr/>
        </p:nvPicPr>
        <p:blipFill>
          <a:blip r:embed="rId3">
            <a:alphaModFix/>
          </a:blip>
          <a:stretch>
            <a:fillRect/>
          </a:stretch>
        </p:blipFill>
        <p:spPr>
          <a:xfrm>
            <a:off x="161350" y="1152475"/>
            <a:ext cx="5377534" cy="341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244475" y="164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Obesity Groups </a:t>
            </a:r>
            <a:endParaRPr b="1"/>
          </a:p>
        </p:txBody>
      </p:sp>
      <p:pic>
        <p:nvPicPr>
          <p:cNvPr id="140" name="Google Shape;140;p24"/>
          <p:cNvPicPr preferRelativeResize="0"/>
          <p:nvPr/>
        </p:nvPicPr>
        <p:blipFill>
          <a:blip r:embed="rId3">
            <a:alphaModFix/>
          </a:blip>
          <a:stretch>
            <a:fillRect/>
          </a:stretch>
        </p:blipFill>
        <p:spPr>
          <a:xfrm>
            <a:off x="467700" y="737575"/>
            <a:ext cx="4857650" cy="4205701"/>
          </a:xfrm>
          <a:prstGeom prst="rect">
            <a:avLst/>
          </a:prstGeom>
          <a:noFill/>
          <a:ln>
            <a:noFill/>
          </a:ln>
        </p:spPr>
      </p:pic>
      <p:sp>
        <p:nvSpPr>
          <p:cNvPr id="141" name="Google Shape;141;p24"/>
          <p:cNvSpPr txBox="1"/>
          <p:nvPr/>
        </p:nvSpPr>
        <p:spPr>
          <a:xfrm>
            <a:off x="5715000" y="635000"/>
            <a:ext cx="3189300" cy="16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6 groups increasing in clinical severity based on BMI -</a:t>
            </a:r>
            <a:r>
              <a:rPr b="1" lang="en">
                <a:solidFill>
                  <a:schemeClr val="dk2"/>
                </a:solidFill>
              </a:rPr>
              <a:t> calculated by researchers using height and weight, labelled based on norms for Mexico and WHO</a:t>
            </a:r>
            <a:endParaRPr b="1">
              <a:solidFill>
                <a:schemeClr val="dk2"/>
              </a:solidFill>
            </a:endParaRPr>
          </a:p>
          <a:p>
            <a:pPr indent="-228600" lvl="0" marL="457200" rtl="0" algn="l">
              <a:lnSpc>
                <a:spcPct val="115000"/>
              </a:lnSpc>
              <a:spcBef>
                <a:spcPts val="1200"/>
              </a:spcBef>
              <a:spcAft>
                <a:spcPts val="0"/>
              </a:spcAft>
              <a:buClr>
                <a:srgbClr val="1F1F1F"/>
              </a:buClr>
              <a:buSzPts val="1200"/>
              <a:buFont typeface="Georgia"/>
              <a:buNone/>
            </a:pPr>
            <a:r>
              <a:t/>
            </a:r>
            <a:endParaRPr sz="1200">
              <a:solidFill>
                <a:srgbClr val="1F1F1F"/>
              </a:solidFill>
              <a:latin typeface="Georgia"/>
              <a:ea typeface="Georgia"/>
              <a:cs typeface="Georgia"/>
              <a:sym typeface="Georgia"/>
            </a:endParaRPr>
          </a:p>
          <a:p>
            <a:pPr indent="0" lvl="0" marL="0" rtl="0" algn="l">
              <a:spcBef>
                <a:spcPts val="1200"/>
              </a:spcBef>
              <a:spcAft>
                <a:spcPts val="0"/>
              </a:spcAft>
              <a:buNone/>
            </a:pPr>
            <a:r>
              <a:t/>
            </a:r>
            <a:endParaRPr b="1" sz="1200">
              <a:solidFill>
                <a:schemeClr val="dk2"/>
              </a:solidFill>
            </a:endParaRPr>
          </a:p>
          <a:p>
            <a:pPr indent="0" lvl="0" marL="0" rtl="0" algn="l">
              <a:spcBef>
                <a:spcPts val="0"/>
              </a:spcBef>
              <a:spcAft>
                <a:spcPts val="0"/>
              </a:spcAft>
              <a:buNone/>
            </a:pPr>
            <a:r>
              <a:t/>
            </a:r>
            <a:endParaRPr b="1" sz="12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142" name="Google Shape;142;p24"/>
          <p:cNvSpPr txBox="1"/>
          <p:nvPr/>
        </p:nvSpPr>
        <p:spPr>
          <a:xfrm>
            <a:off x="5645000" y="2571750"/>
            <a:ext cx="3189300" cy="1607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1F1F1F"/>
              </a:buClr>
              <a:buSzPts val="1200"/>
              <a:buFont typeface="Georgia"/>
              <a:buChar char="●"/>
            </a:pPr>
            <a:r>
              <a:rPr lang="en" sz="1200">
                <a:solidFill>
                  <a:schemeClr val="dk2"/>
                </a:solidFill>
              </a:rPr>
              <a:t>Underweight  &lt; 18.5</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Normal 18.25 - 24.9</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Overweight 25.0 - 29.9</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Obesity I 30-34.9</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Obesity II 35-39.9</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Obesity III &gt; 40</a:t>
            </a:r>
            <a:endParaRPr sz="1200">
              <a:solidFill>
                <a:schemeClr val="dk2"/>
              </a:solidFill>
            </a:endParaRPr>
          </a:p>
          <a:p>
            <a:pPr indent="0" lvl="0" marL="0" rtl="0" algn="l">
              <a:spcBef>
                <a:spcPts val="0"/>
              </a:spcBef>
              <a:spcAft>
                <a:spcPts val="0"/>
              </a:spcAft>
              <a:buNone/>
            </a:pPr>
            <a:r>
              <a:t/>
            </a:r>
            <a:endParaRPr b="1" sz="1200">
              <a:solidFill>
                <a:schemeClr val="dk2"/>
              </a:solidFill>
            </a:endParaRPr>
          </a:p>
          <a:p>
            <a:pPr indent="0" lvl="0" marL="0" rtl="0" algn="l">
              <a:spcBef>
                <a:spcPts val="0"/>
              </a:spcBef>
              <a:spcAft>
                <a:spcPts val="0"/>
              </a:spcAft>
              <a:buNone/>
            </a:pPr>
            <a:r>
              <a:t/>
            </a:r>
            <a:endParaRPr b="1" sz="12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154125" y="223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Family History of Overweight</a:t>
            </a:r>
            <a:endParaRPr b="1"/>
          </a:p>
        </p:txBody>
      </p:sp>
      <p:pic>
        <p:nvPicPr>
          <p:cNvPr id="148" name="Google Shape;148;p25" title="Screenshot 2025-04-27 at 3.10.26 PM.png"/>
          <p:cNvPicPr preferRelativeResize="0"/>
          <p:nvPr/>
        </p:nvPicPr>
        <p:blipFill>
          <a:blip r:embed="rId3">
            <a:alphaModFix/>
          </a:blip>
          <a:stretch>
            <a:fillRect/>
          </a:stretch>
        </p:blipFill>
        <p:spPr>
          <a:xfrm>
            <a:off x="154125" y="1196475"/>
            <a:ext cx="4769824" cy="3277725"/>
          </a:xfrm>
          <a:prstGeom prst="rect">
            <a:avLst/>
          </a:prstGeom>
          <a:noFill/>
          <a:ln>
            <a:noFill/>
          </a:ln>
        </p:spPr>
      </p:pic>
      <p:pic>
        <p:nvPicPr>
          <p:cNvPr id="149" name="Google Shape;149;p25"/>
          <p:cNvPicPr preferRelativeResize="0"/>
          <p:nvPr/>
        </p:nvPicPr>
        <p:blipFill>
          <a:blip r:embed="rId4">
            <a:alphaModFix/>
          </a:blip>
          <a:stretch>
            <a:fillRect/>
          </a:stretch>
        </p:blipFill>
        <p:spPr>
          <a:xfrm>
            <a:off x="4700875" y="1014050"/>
            <a:ext cx="4378676" cy="3115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Obesity Level by Family History</a:t>
            </a:r>
            <a:endParaRPr/>
          </a:p>
        </p:txBody>
      </p:sp>
      <p:sp>
        <p:nvSpPr>
          <p:cNvPr id="155" name="Google Shape;15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6" title="Screenshot 2025-05-01 at 3.37.54 PM.png"/>
          <p:cNvPicPr preferRelativeResize="0"/>
          <p:nvPr/>
        </p:nvPicPr>
        <p:blipFill>
          <a:blip r:embed="rId3">
            <a:alphaModFix/>
          </a:blip>
          <a:stretch>
            <a:fillRect/>
          </a:stretch>
        </p:blipFill>
        <p:spPr>
          <a:xfrm>
            <a:off x="311713" y="1152475"/>
            <a:ext cx="4749536" cy="341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Obesity Level and Gender</a:t>
            </a:r>
            <a:endParaRPr/>
          </a:p>
        </p:txBody>
      </p:sp>
      <p:sp>
        <p:nvSpPr>
          <p:cNvPr id="162" name="Google Shape;16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3" name="Google Shape;163;p27" title="Screenshot 2025-05-01 at 3.37.32 PM.png"/>
          <p:cNvPicPr preferRelativeResize="0"/>
          <p:nvPr/>
        </p:nvPicPr>
        <p:blipFill>
          <a:blip r:embed="rId3">
            <a:alphaModFix/>
          </a:blip>
          <a:stretch>
            <a:fillRect/>
          </a:stretch>
        </p:blipFill>
        <p:spPr>
          <a:xfrm>
            <a:off x="311710" y="1152475"/>
            <a:ext cx="4611565" cy="33183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17505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Gender, Family History and Obesity Level</a:t>
            </a:r>
            <a:endParaRPr b="1"/>
          </a:p>
        </p:txBody>
      </p:sp>
      <p:pic>
        <p:nvPicPr>
          <p:cNvPr id="169" name="Google Shape;169;p28"/>
          <p:cNvPicPr preferRelativeResize="0"/>
          <p:nvPr/>
        </p:nvPicPr>
        <p:blipFill>
          <a:blip r:embed="rId3">
            <a:alphaModFix/>
          </a:blip>
          <a:stretch>
            <a:fillRect/>
          </a:stretch>
        </p:blipFill>
        <p:spPr>
          <a:xfrm>
            <a:off x="339613" y="514050"/>
            <a:ext cx="8191476" cy="4786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 vs Obesity Levels</a:t>
            </a:r>
            <a:endParaRPr/>
          </a:p>
        </p:txBody>
      </p:sp>
      <p:sp>
        <p:nvSpPr>
          <p:cNvPr id="175" name="Google Shape;17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6" name="Google Shape;176;p29" title="Screenshot 2025-05-01 at 3.38.13 PM.png"/>
          <p:cNvPicPr preferRelativeResize="0"/>
          <p:nvPr/>
        </p:nvPicPr>
        <p:blipFill>
          <a:blip r:embed="rId3">
            <a:alphaModFix/>
          </a:blip>
          <a:stretch>
            <a:fillRect/>
          </a:stretch>
        </p:blipFill>
        <p:spPr>
          <a:xfrm>
            <a:off x="281500" y="1152475"/>
            <a:ext cx="4590601" cy="34164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of Gender</a:t>
            </a:r>
            <a:endParaRPr/>
          </a:p>
        </p:txBody>
      </p:sp>
      <p:sp>
        <p:nvSpPr>
          <p:cNvPr id="182" name="Google Shape;18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3" name="Google Shape;183;p30" title="Screenshot 2025-04-27 at 3.10.05 PM.png"/>
          <p:cNvPicPr preferRelativeResize="0"/>
          <p:nvPr/>
        </p:nvPicPr>
        <p:blipFill>
          <a:blip r:embed="rId3">
            <a:alphaModFix/>
          </a:blip>
          <a:stretch>
            <a:fillRect/>
          </a:stretch>
        </p:blipFill>
        <p:spPr>
          <a:xfrm>
            <a:off x="1794250" y="1267601"/>
            <a:ext cx="4668889" cy="3186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7" name="Shape 187"/>
        <p:cNvGrpSpPr/>
        <p:nvPr/>
      </p:nvGrpSpPr>
      <p:grpSpPr>
        <a:xfrm>
          <a:off x="0" y="0"/>
          <a:ext cx="0" cy="0"/>
          <a:chOff x="0" y="0"/>
          <a:chExt cx="0" cy="0"/>
        </a:xfrm>
      </p:grpSpPr>
      <p:sp>
        <p:nvSpPr>
          <p:cNvPr id="188" name="Google Shape;18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9" name="Google Shape;189;p31"/>
          <p:cNvPicPr preferRelativeResize="0"/>
          <p:nvPr/>
        </p:nvPicPr>
        <p:blipFill rotWithShape="1">
          <a:blip r:embed="rId3">
            <a:alphaModFix/>
          </a:blip>
          <a:srcRect b="0" l="4232" r="0" t="0"/>
          <a:stretch/>
        </p:blipFill>
        <p:spPr>
          <a:xfrm>
            <a:off x="750450" y="904600"/>
            <a:ext cx="7771745" cy="3912175"/>
          </a:xfrm>
          <a:prstGeom prst="rect">
            <a:avLst/>
          </a:prstGeom>
          <a:noFill/>
          <a:ln>
            <a:noFill/>
          </a:ln>
        </p:spPr>
      </p:pic>
      <p:sp>
        <p:nvSpPr>
          <p:cNvPr id="190" name="Google Shape;190;p31"/>
          <p:cNvSpPr txBox="1"/>
          <p:nvPr>
            <p:ph type="title"/>
          </p:nvPr>
        </p:nvSpPr>
        <p:spPr>
          <a:xfrm>
            <a:off x="210675" y="271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Gender and Obesity Level</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Introduction to Obesity</a:t>
            </a:r>
            <a:endParaRPr b="1"/>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Obesity is a global health concern</a:t>
            </a:r>
            <a:endParaRPr/>
          </a:p>
          <a:p>
            <a:pPr indent="-317500" lvl="1" marL="1371600" rtl="0" algn="l">
              <a:spcBef>
                <a:spcPts val="0"/>
              </a:spcBef>
              <a:spcAft>
                <a:spcPts val="0"/>
              </a:spcAft>
              <a:buSzPts val="1400"/>
              <a:buChar char="○"/>
            </a:pPr>
            <a:r>
              <a:rPr lang="en"/>
              <a:t>Associated with cardiovascular disease, liver disease, chronic pain…</a:t>
            </a:r>
            <a:endParaRPr/>
          </a:p>
          <a:p>
            <a:pPr indent="-317500" lvl="1" marL="1371600" rtl="0" algn="l">
              <a:spcBef>
                <a:spcPts val="0"/>
              </a:spcBef>
              <a:spcAft>
                <a:spcPts val="0"/>
              </a:spcAft>
              <a:buSzPts val="1400"/>
              <a:buChar char="○"/>
            </a:pPr>
            <a:r>
              <a:rPr lang="en"/>
              <a:t>In Mexico, recently estimated to impact 80% of adults (Barquera &amp; Rivera, 2020)</a:t>
            </a:r>
            <a:endParaRPr/>
          </a:p>
          <a:p>
            <a:pPr indent="-317500" lvl="1" marL="1371600" rtl="0" algn="l">
              <a:spcBef>
                <a:spcPts val="0"/>
              </a:spcBef>
              <a:spcAft>
                <a:spcPts val="0"/>
              </a:spcAft>
              <a:buSzPts val="1400"/>
              <a:buChar char="○"/>
            </a:pPr>
            <a:r>
              <a:rPr lang="en"/>
              <a:t>Large increase since 1999 (estimated at 24%)</a:t>
            </a:r>
            <a:endParaRPr/>
          </a:p>
          <a:p>
            <a:pPr indent="-317500" lvl="1" marL="1371600" rtl="0" algn="l">
              <a:spcBef>
                <a:spcPts val="0"/>
              </a:spcBef>
              <a:spcAft>
                <a:spcPts val="0"/>
              </a:spcAft>
              <a:buSzPts val="1400"/>
              <a:buChar char="○"/>
            </a:pPr>
            <a:r>
              <a:rPr lang="en"/>
              <a:t>Economic impact as obesity can impair economic growth and strain healthcare services</a:t>
            </a:r>
            <a:endParaRPr/>
          </a:p>
          <a:p>
            <a:pPr indent="-342900" lvl="0" marL="914400" rtl="0" algn="l">
              <a:spcBef>
                <a:spcPts val="0"/>
              </a:spcBef>
              <a:spcAft>
                <a:spcPts val="0"/>
              </a:spcAft>
              <a:buSzPts val="1800"/>
              <a:buChar char="●"/>
            </a:pPr>
            <a:r>
              <a:rPr lang="en"/>
              <a:t>Understanding factors associated with obesity may help to improve health of the population, and reduce economic burden.</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Bivariate Analysis</a:t>
            </a:r>
            <a:endParaRPr/>
          </a:p>
        </p:txBody>
      </p:sp>
      <p:sp>
        <p:nvSpPr>
          <p:cNvPr id="196" name="Google Shape;19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Gender vs Obesity Level</a:t>
            </a:r>
            <a:endParaRPr/>
          </a:p>
        </p:txBody>
      </p:sp>
      <p:pic>
        <p:nvPicPr>
          <p:cNvPr id="197" name="Google Shape;197;p32" title="Screenshot 2025-04-27 at 3.33.44 PM.png"/>
          <p:cNvPicPr preferRelativeResize="0"/>
          <p:nvPr/>
        </p:nvPicPr>
        <p:blipFill>
          <a:blip r:embed="rId3">
            <a:alphaModFix/>
          </a:blip>
          <a:stretch>
            <a:fillRect/>
          </a:stretch>
        </p:blipFill>
        <p:spPr>
          <a:xfrm>
            <a:off x="3378575" y="1026538"/>
            <a:ext cx="5004773" cy="36682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Correlation between height and weight</a:t>
            </a:r>
            <a:endParaRPr b="1"/>
          </a:p>
        </p:txBody>
      </p:sp>
      <p:sp>
        <p:nvSpPr>
          <p:cNvPr id="203" name="Google Shape;20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 moderate positive correlation (0.46) was found between Height and Weight. This indicates that, in general, taller individuals tend to weigh more. However, since the correlation is not very strong, it suggests that other factors besides height, such as diet, physical activity and genetics, also play important roles in determining a person’s weight in this dataset.</a:t>
            </a:r>
            <a:endParaRPr/>
          </a:p>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9" name="Google Shape;20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0" name="Google Shape;210;p34"/>
          <p:cNvPicPr preferRelativeResize="0"/>
          <p:nvPr/>
        </p:nvPicPr>
        <p:blipFill>
          <a:blip r:embed="rId3">
            <a:alphaModFix/>
          </a:blip>
          <a:stretch>
            <a:fillRect/>
          </a:stretch>
        </p:blipFill>
        <p:spPr>
          <a:xfrm>
            <a:off x="311701" y="362875"/>
            <a:ext cx="7524974" cy="47806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311700" y="141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Alcohol and Obesity (and gender differences)</a:t>
            </a:r>
            <a:endParaRPr b="1"/>
          </a:p>
        </p:txBody>
      </p:sp>
      <p:pic>
        <p:nvPicPr>
          <p:cNvPr id="216" name="Google Shape;216;p35"/>
          <p:cNvPicPr preferRelativeResize="0"/>
          <p:nvPr/>
        </p:nvPicPr>
        <p:blipFill rotWithShape="1">
          <a:blip r:embed="rId3">
            <a:alphaModFix/>
          </a:blip>
          <a:srcRect b="0" l="0" r="0" t="0"/>
          <a:stretch/>
        </p:blipFill>
        <p:spPr>
          <a:xfrm>
            <a:off x="253425" y="844525"/>
            <a:ext cx="4177150" cy="4198400"/>
          </a:xfrm>
          <a:prstGeom prst="rect">
            <a:avLst/>
          </a:prstGeom>
          <a:noFill/>
          <a:ln>
            <a:noFill/>
          </a:ln>
        </p:spPr>
      </p:pic>
      <p:pic>
        <p:nvPicPr>
          <p:cNvPr id="217" name="Google Shape;217;p35"/>
          <p:cNvPicPr preferRelativeResize="0"/>
          <p:nvPr/>
        </p:nvPicPr>
        <p:blipFill>
          <a:blip r:embed="rId4">
            <a:alphaModFix/>
          </a:blip>
          <a:stretch>
            <a:fillRect/>
          </a:stretch>
        </p:blipFill>
        <p:spPr>
          <a:xfrm>
            <a:off x="4582975" y="867050"/>
            <a:ext cx="4103170" cy="4124051"/>
          </a:xfrm>
          <a:prstGeom prst="rect">
            <a:avLst/>
          </a:prstGeom>
          <a:noFill/>
          <a:ln>
            <a:noFill/>
          </a:ln>
        </p:spPr>
      </p:pic>
      <p:sp>
        <p:nvSpPr>
          <p:cNvPr id="218" name="Google Shape;218;p35"/>
          <p:cNvSpPr txBox="1"/>
          <p:nvPr/>
        </p:nvSpPr>
        <p:spPr>
          <a:xfrm>
            <a:off x="4997100" y="3240300"/>
            <a:ext cx="2889000" cy="6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Gender differences in alcohol consumption across obesity groups</a:t>
            </a:r>
            <a:endParaRPr sz="1800">
              <a:solidFill>
                <a:schemeClr val="dk2"/>
              </a:solidFill>
            </a:endParaRPr>
          </a:p>
        </p:txBody>
      </p:sp>
      <p:sp>
        <p:nvSpPr>
          <p:cNvPr id="219" name="Google Shape;219;p35"/>
          <p:cNvSpPr txBox="1"/>
          <p:nvPr/>
        </p:nvSpPr>
        <p:spPr>
          <a:xfrm>
            <a:off x="2182500" y="1313825"/>
            <a:ext cx="1532400" cy="6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Unclear trend (non-linear)</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Python Code: </a:t>
            </a:r>
            <a:endParaRPr b="1"/>
          </a:p>
        </p:txBody>
      </p:sp>
      <p:pic>
        <p:nvPicPr>
          <p:cNvPr id="225" name="Google Shape;225;p36"/>
          <p:cNvPicPr preferRelativeResize="0"/>
          <p:nvPr/>
        </p:nvPicPr>
        <p:blipFill>
          <a:blip r:embed="rId3">
            <a:alphaModFix/>
          </a:blip>
          <a:stretch>
            <a:fillRect/>
          </a:stretch>
        </p:blipFill>
        <p:spPr>
          <a:xfrm>
            <a:off x="597250" y="1739650"/>
            <a:ext cx="7437752" cy="492200"/>
          </a:xfrm>
          <a:prstGeom prst="rect">
            <a:avLst/>
          </a:prstGeom>
          <a:noFill/>
          <a:ln>
            <a:noFill/>
          </a:ln>
        </p:spPr>
      </p:pic>
      <p:pic>
        <p:nvPicPr>
          <p:cNvPr id="226" name="Google Shape;226;p36"/>
          <p:cNvPicPr preferRelativeResize="0"/>
          <p:nvPr/>
        </p:nvPicPr>
        <p:blipFill>
          <a:blip r:embed="rId4">
            <a:alphaModFix/>
          </a:blip>
          <a:stretch>
            <a:fillRect/>
          </a:stretch>
        </p:blipFill>
        <p:spPr>
          <a:xfrm>
            <a:off x="597250" y="2709500"/>
            <a:ext cx="7539675" cy="453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311700" y="212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Dietary Factors</a:t>
            </a:r>
            <a:endParaRPr b="1"/>
          </a:p>
        </p:txBody>
      </p:sp>
      <p:pic>
        <p:nvPicPr>
          <p:cNvPr id="232" name="Google Shape;232;p37"/>
          <p:cNvPicPr preferRelativeResize="0"/>
          <p:nvPr/>
        </p:nvPicPr>
        <p:blipFill>
          <a:blip r:embed="rId3">
            <a:alphaModFix/>
          </a:blip>
          <a:stretch>
            <a:fillRect/>
          </a:stretch>
        </p:blipFill>
        <p:spPr>
          <a:xfrm>
            <a:off x="311700" y="785050"/>
            <a:ext cx="4276426" cy="3207325"/>
          </a:xfrm>
          <a:prstGeom prst="rect">
            <a:avLst/>
          </a:prstGeom>
          <a:noFill/>
          <a:ln>
            <a:noFill/>
          </a:ln>
        </p:spPr>
      </p:pic>
      <p:pic>
        <p:nvPicPr>
          <p:cNvPr id="233" name="Google Shape;233;p37"/>
          <p:cNvPicPr preferRelativeResize="0"/>
          <p:nvPr/>
        </p:nvPicPr>
        <p:blipFill>
          <a:blip r:embed="rId4">
            <a:alphaModFix/>
          </a:blip>
          <a:stretch>
            <a:fillRect/>
          </a:stretch>
        </p:blipFill>
        <p:spPr>
          <a:xfrm>
            <a:off x="4588126" y="794563"/>
            <a:ext cx="4251074" cy="3188306"/>
          </a:xfrm>
          <a:prstGeom prst="rect">
            <a:avLst/>
          </a:prstGeom>
          <a:noFill/>
          <a:ln>
            <a:noFill/>
          </a:ln>
        </p:spPr>
      </p:pic>
      <p:sp>
        <p:nvSpPr>
          <p:cNvPr id="234" name="Google Shape;234;p37"/>
          <p:cNvSpPr txBox="1"/>
          <p:nvPr/>
        </p:nvSpPr>
        <p:spPr>
          <a:xfrm>
            <a:off x="244925" y="3992375"/>
            <a:ext cx="4276500" cy="48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Vegetable consumption decreases up until obesity I, then increases for the most severe groups</a:t>
            </a:r>
            <a:endParaRPr sz="1800">
              <a:solidFill>
                <a:schemeClr val="dk2"/>
              </a:solidFill>
            </a:endParaRPr>
          </a:p>
        </p:txBody>
      </p:sp>
      <p:sp>
        <p:nvSpPr>
          <p:cNvPr id="235" name="Google Shape;235;p37"/>
          <p:cNvSpPr txBox="1"/>
          <p:nvPr/>
        </p:nvSpPr>
        <p:spPr>
          <a:xfrm>
            <a:off x="4659100" y="3992400"/>
            <a:ext cx="4276500" cy="91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Snacking decreases with obesity groups.</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311700" y="229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Transport Methods and Obesity Level</a:t>
            </a:r>
            <a:endParaRPr b="1"/>
          </a:p>
        </p:txBody>
      </p:sp>
      <p:pic>
        <p:nvPicPr>
          <p:cNvPr id="241" name="Google Shape;241;p38"/>
          <p:cNvPicPr preferRelativeResize="0"/>
          <p:nvPr/>
        </p:nvPicPr>
        <p:blipFill>
          <a:blip r:embed="rId3">
            <a:alphaModFix/>
          </a:blip>
          <a:stretch>
            <a:fillRect/>
          </a:stretch>
        </p:blipFill>
        <p:spPr>
          <a:xfrm>
            <a:off x="311700" y="802075"/>
            <a:ext cx="4162521" cy="4189024"/>
          </a:xfrm>
          <a:prstGeom prst="rect">
            <a:avLst/>
          </a:prstGeom>
          <a:noFill/>
          <a:ln>
            <a:noFill/>
          </a:ln>
        </p:spPr>
      </p:pic>
      <p:sp>
        <p:nvSpPr>
          <p:cNvPr id="242" name="Google Shape;242;p38"/>
          <p:cNvSpPr txBox="1"/>
          <p:nvPr/>
        </p:nvSpPr>
        <p:spPr>
          <a:xfrm>
            <a:off x="4654650" y="1006400"/>
            <a:ext cx="4061700" cy="3504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&gt; 50% in the normal weight group </a:t>
            </a:r>
            <a:r>
              <a:rPr lang="en" sz="1800">
                <a:solidFill>
                  <a:schemeClr val="dk2"/>
                </a:solidFill>
              </a:rPr>
              <a:t>report, walking, biking and motorbikes as their main method of transport.</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Walking decreases as obesity increases in severity</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Automobile use increases with obesity severity, except for obesity type II and III</a:t>
            </a:r>
            <a:endParaRPr sz="1800">
              <a:solidFill>
                <a:schemeClr val="dk2"/>
              </a:solidFill>
            </a:endParaRPr>
          </a:p>
          <a:p>
            <a:pPr indent="-342900" lvl="0" marL="457200" rtl="0" algn="l">
              <a:spcBef>
                <a:spcPts val="0"/>
              </a:spcBef>
              <a:spcAft>
                <a:spcPts val="0"/>
              </a:spcAft>
              <a:buClr>
                <a:schemeClr val="dk2"/>
              </a:buClr>
              <a:buSzPts val="1800"/>
              <a:buChar char="●"/>
            </a:pPr>
            <a:r>
              <a:rPr b="1" i="1" lang="en" sz="1800">
                <a:solidFill>
                  <a:schemeClr val="dk2"/>
                </a:solidFill>
              </a:rPr>
              <a:t>→ But transport and health linked closely to income/socioeconomic status </a:t>
            </a:r>
            <a:endParaRPr b="1" sz="1800">
              <a:solidFill>
                <a:schemeClr val="dk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272650" y="103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Correlation Heatmap </a:t>
            </a:r>
            <a:endParaRPr b="1"/>
          </a:p>
        </p:txBody>
      </p:sp>
      <p:sp>
        <p:nvSpPr>
          <p:cNvPr id="248" name="Google Shape;248;p39"/>
          <p:cNvSpPr txBox="1"/>
          <p:nvPr/>
        </p:nvSpPr>
        <p:spPr>
          <a:xfrm>
            <a:off x="5690050" y="676125"/>
            <a:ext cx="3142800" cy="3637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Represented </a:t>
            </a:r>
            <a:r>
              <a:rPr lang="en" sz="1800">
                <a:solidFill>
                  <a:schemeClr val="dk2"/>
                </a:solidFill>
              </a:rPr>
              <a:t>obesity</a:t>
            </a:r>
            <a:r>
              <a:rPr lang="en" sz="1800">
                <a:solidFill>
                  <a:schemeClr val="dk2"/>
                </a:solidFill>
              </a:rPr>
              <a:t> group as numeric (increasing in severity)</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Darkest colour indicates strongest correlation</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Features linked to obesity severity:</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Family history</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w</a:t>
            </a:r>
            <a:r>
              <a:rPr lang="en" sz="1800">
                <a:solidFill>
                  <a:schemeClr val="dk2"/>
                </a:solidFill>
              </a:rPr>
              <a:t>eight </a:t>
            </a:r>
            <a:endParaRPr sz="1800">
              <a:solidFill>
                <a:schemeClr val="dk2"/>
              </a:solidFill>
            </a:endParaRPr>
          </a:p>
          <a:p>
            <a:pPr indent="-330200" lvl="0" marL="457200" rtl="0" algn="l">
              <a:spcBef>
                <a:spcPts val="0"/>
              </a:spcBef>
              <a:spcAft>
                <a:spcPts val="0"/>
              </a:spcAft>
              <a:buClr>
                <a:schemeClr val="dk2"/>
              </a:buClr>
              <a:buSzPts val="1600"/>
              <a:buChar char="●"/>
            </a:pPr>
            <a:r>
              <a:rPr b="1" i="1" lang="en" sz="1600">
                <a:solidFill>
                  <a:schemeClr val="dk2"/>
                </a:solidFill>
              </a:rPr>
              <a:t>But this only captures any linear relationships</a:t>
            </a:r>
            <a:endParaRPr b="1" i="1" sz="1600">
              <a:solidFill>
                <a:schemeClr val="dk2"/>
              </a:solidFill>
            </a:endParaRPr>
          </a:p>
        </p:txBody>
      </p:sp>
      <p:pic>
        <p:nvPicPr>
          <p:cNvPr id="249" name="Google Shape;249;p39"/>
          <p:cNvPicPr preferRelativeResize="0"/>
          <p:nvPr/>
        </p:nvPicPr>
        <p:blipFill>
          <a:blip r:embed="rId3">
            <a:alphaModFix/>
          </a:blip>
          <a:stretch>
            <a:fillRect/>
          </a:stretch>
        </p:blipFill>
        <p:spPr>
          <a:xfrm>
            <a:off x="113350" y="588275"/>
            <a:ext cx="5469349" cy="44953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a:t>
            </a:r>
            <a:endParaRPr/>
          </a:p>
        </p:txBody>
      </p:sp>
      <p:sp>
        <p:nvSpPr>
          <p:cNvPr id="255" name="Google Shape;255;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lnSpc>
                <a:spcPct val="150000"/>
              </a:lnSpc>
              <a:spcBef>
                <a:spcPts val="0"/>
              </a:spcBef>
              <a:spcAft>
                <a:spcPts val="0"/>
              </a:spcAft>
              <a:buNone/>
            </a:pPr>
            <a:r>
              <a:rPr lang="en" sz="900">
                <a:solidFill>
                  <a:schemeClr val="dk1"/>
                </a:solidFill>
              </a:rPr>
              <a:t># FILTERING TO INCLUDE ONLY </a:t>
            </a:r>
            <a:r>
              <a:rPr lang="en" sz="900">
                <a:solidFill>
                  <a:schemeClr val="dk1"/>
                </a:solidFill>
              </a:rPr>
              <a:t>APPROPRIATE</a:t>
            </a:r>
            <a:r>
              <a:rPr lang="en" sz="900">
                <a:solidFill>
                  <a:schemeClr val="dk1"/>
                </a:solidFill>
              </a:rPr>
              <a:t> NUMERIC VARIABLES </a:t>
            </a:r>
            <a:endParaRPr sz="900">
              <a:solidFill>
                <a:schemeClr val="dk1"/>
              </a:solidFill>
            </a:endParaRPr>
          </a:p>
          <a:p>
            <a:pPr indent="0" lvl="0" marL="0" rtl="0" algn="l">
              <a:lnSpc>
                <a:spcPct val="150000"/>
              </a:lnSpc>
              <a:spcBef>
                <a:spcPts val="0"/>
              </a:spcBef>
              <a:spcAft>
                <a:spcPts val="0"/>
              </a:spcAft>
              <a:buClr>
                <a:schemeClr val="dk1"/>
              </a:buClr>
              <a:buSzPct val="122222"/>
              <a:buFont typeface="Arial"/>
              <a:buNone/>
            </a:pPr>
            <a:r>
              <a:rPr lang="en" sz="900">
                <a:solidFill>
                  <a:schemeClr val="dk1"/>
                </a:solidFill>
              </a:rPr>
              <a:t>continuous_variables_filter = ['amt_daily_meals','amt_water','freq_veggie','time_technology','exercise_per_week','age','height','obesity_group_cont','smoking','freq_alcohol','high_cal_diet','family_history','freq_snacking','cal_monitoring','weight']</a:t>
            </a:r>
            <a:endParaRPr sz="900">
              <a:solidFill>
                <a:schemeClr val="dk1"/>
              </a:solidFill>
            </a:endParaRPr>
          </a:p>
          <a:p>
            <a:pPr indent="0" lvl="0" marL="0" rtl="0" algn="l">
              <a:lnSpc>
                <a:spcPct val="150000"/>
              </a:lnSpc>
              <a:spcBef>
                <a:spcPts val="0"/>
              </a:spcBef>
              <a:spcAft>
                <a:spcPts val="0"/>
              </a:spcAft>
              <a:buClr>
                <a:schemeClr val="dk1"/>
              </a:buClr>
              <a:buSzPct val="122222"/>
              <a:buFont typeface="Arial"/>
              <a:buNone/>
            </a:pPr>
            <a:r>
              <a:t/>
            </a:r>
            <a:endParaRPr sz="900">
              <a:solidFill>
                <a:schemeClr val="dk1"/>
              </a:solidFill>
            </a:endParaRPr>
          </a:p>
          <a:p>
            <a:pPr indent="0" lvl="0" marL="0" rtl="0" algn="l">
              <a:lnSpc>
                <a:spcPct val="150000"/>
              </a:lnSpc>
              <a:spcBef>
                <a:spcPts val="0"/>
              </a:spcBef>
              <a:spcAft>
                <a:spcPts val="0"/>
              </a:spcAft>
              <a:buClr>
                <a:schemeClr val="dk1"/>
              </a:buClr>
              <a:buSzPct val="122222"/>
              <a:buFont typeface="Arial"/>
              <a:buNone/>
            </a:pPr>
            <a:r>
              <a:rPr lang="en" sz="900">
                <a:solidFill>
                  <a:schemeClr val="dk1"/>
                </a:solidFill>
              </a:rPr>
              <a:t>continuous_variables = obesity_data_clean[continuous_variables_filter]</a:t>
            </a:r>
            <a:endParaRPr sz="900">
              <a:solidFill>
                <a:schemeClr val="dk1"/>
              </a:solidFill>
            </a:endParaRPr>
          </a:p>
          <a:p>
            <a:pPr indent="0" lvl="0" marL="0" rtl="0" algn="l">
              <a:lnSpc>
                <a:spcPct val="150000"/>
              </a:lnSpc>
              <a:spcBef>
                <a:spcPts val="0"/>
              </a:spcBef>
              <a:spcAft>
                <a:spcPts val="0"/>
              </a:spcAft>
              <a:buNone/>
            </a:pPr>
            <a:r>
              <a:rPr lang="en" sz="900">
                <a:solidFill>
                  <a:schemeClr val="dk1"/>
                </a:solidFill>
              </a:rPr>
              <a:t>continuous_variables.head()</a:t>
            </a:r>
            <a:endParaRPr sz="900">
              <a:solidFill>
                <a:schemeClr val="dk1"/>
              </a:solidFill>
            </a:endParaRPr>
          </a:p>
          <a:p>
            <a:pPr indent="0" lvl="0" marL="0" rtl="0" algn="l">
              <a:lnSpc>
                <a:spcPct val="150000"/>
              </a:lnSpc>
              <a:spcBef>
                <a:spcPts val="0"/>
              </a:spcBef>
              <a:spcAft>
                <a:spcPts val="0"/>
              </a:spcAft>
              <a:buNone/>
            </a:pPr>
            <a:r>
              <a:t/>
            </a:r>
            <a:endParaRPr sz="900">
              <a:solidFill>
                <a:schemeClr val="dk1"/>
              </a:solidFill>
            </a:endParaRPr>
          </a:p>
          <a:p>
            <a:pPr indent="0" lvl="0" marL="0" rtl="0" algn="l">
              <a:lnSpc>
                <a:spcPct val="150000"/>
              </a:lnSpc>
              <a:spcBef>
                <a:spcPts val="0"/>
              </a:spcBef>
              <a:spcAft>
                <a:spcPts val="0"/>
              </a:spcAft>
              <a:buNone/>
            </a:pPr>
            <a:r>
              <a:rPr lang="en" sz="900">
                <a:solidFill>
                  <a:schemeClr val="dk1"/>
                </a:solidFill>
              </a:rPr>
              <a:t># CORRELATION MATRIX</a:t>
            </a:r>
            <a:endParaRPr sz="900">
              <a:solidFill>
                <a:schemeClr val="dk1"/>
              </a:solidFill>
            </a:endParaRPr>
          </a:p>
          <a:p>
            <a:pPr indent="0" lvl="0" marL="0" rtl="0" algn="l">
              <a:lnSpc>
                <a:spcPct val="150000"/>
              </a:lnSpc>
              <a:spcBef>
                <a:spcPts val="0"/>
              </a:spcBef>
              <a:spcAft>
                <a:spcPts val="0"/>
              </a:spcAft>
              <a:buNone/>
            </a:pPr>
            <a:r>
              <a:rPr lang="en" sz="900">
                <a:solidFill>
                  <a:srgbClr val="1F1F1F"/>
                </a:solidFill>
              </a:rPr>
              <a:t>corr_mat = continuous_variables.corr()</a:t>
            </a:r>
            <a:endParaRPr sz="900">
              <a:solidFill>
                <a:srgbClr val="1F1F1F"/>
              </a:solidFill>
            </a:endParaRPr>
          </a:p>
          <a:p>
            <a:pPr indent="0" lvl="0" marL="0" rtl="0" algn="l">
              <a:lnSpc>
                <a:spcPct val="150000"/>
              </a:lnSpc>
              <a:spcBef>
                <a:spcPts val="0"/>
              </a:spcBef>
              <a:spcAft>
                <a:spcPts val="0"/>
              </a:spcAft>
              <a:buNone/>
            </a:pPr>
            <a:r>
              <a:t/>
            </a:r>
            <a:endParaRPr sz="900">
              <a:solidFill>
                <a:schemeClr val="dk1"/>
              </a:solidFill>
            </a:endParaRPr>
          </a:p>
          <a:p>
            <a:pPr indent="0" lvl="0" marL="0" rtl="0" algn="l">
              <a:lnSpc>
                <a:spcPct val="150000"/>
              </a:lnSpc>
              <a:spcBef>
                <a:spcPts val="0"/>
              </a:spcBef>
              <a:spcAft>
                <a:spcPts val="0"/>
              </a:spcAft>
              <a:buNone/>
            </a:pPr>
            <a:r>
              <a:rPr lang="en" sz="900">
                <a:solidFill>
                  <a:schemeClr val="dk1"/>
                </a:solidFill>
              </a:rPr>
              <a:t># SEABORN HEATMAP</a:t>
            </a:r>
            <a:endParaRPr sz="900">
              <a:solidFill>
                <a:schemeClr val="dk1"/>
              </a:solidFill>
            </a:endParaRPr>
          </a:p>
          <a:p>
            <a:pPr indent="0" lvl="0" marL="0" rtl="0" algn="l">
              <a:lnSpc>
                <a:spcPct val="150000"/>
              </a:lnSpc>
              <a:spcBef>
                <a:spcPts val="0"/>
              </a:spcBef>
              <a:spcAft>
                <a:spcPts val="0"/>
              </a:spcAft>
              <a:buClr>
                <a:schemeClr val="dk1"/>
              </a:buClr>
              <a:buSzPct val="122222"/>
              <a:buFont typeface="Arial"/>
              <a:buNone/>
            </a:pPr>
            <a:r>
              <a:rPr lang="en" sz="900">
                <a:solidFill>
                  <a:schemeClr val="dk1"/>
                </a:solidFill>
              </a:rPr>
              <a:t>sns.heatmap(corr_mat, cmap = “coolwarm”, vmin = -1, vmax = 1)</a:t>
            </a:r>
            <a:endParaRPr sz="900">
              <a:solidFill>
                <a:schemeClr val="dk1"/>
              </a:solidFill>
            </a:endParaRPr>
          </a:p>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1" name="Google Shape;261;p41"/>
          <p:cNvPicPr preferRelativeResize="0"/>
          <p:nvPr/>
        </p:nvPicPr>
        <p:blipFill rotWithShape="1">
          <a:blip r:embed="rId3">
            <a:alphaModFix/>
          </a:blip>
          <a:srcRect b="0" l="2143" r="0" t="0"/>
          <a:stretch/>
        </p:blipFill>
        <p:spPr>
          <a:xfrm>
            <a:off x="59075" y="815675"/>
            <a:ext cx="8947751" cy="4205500"/>
          </a:xfrm>
          <a:prstGeom prst="rect">
            <a:avLst/>
          </a:prstGeom>
          <a:noFill/>
          <a:ln>
            <a:noFill/>
          </a:ln>
        </p:spPr>
      </p:pic>
      <p:sp>
        <p:nvSpPr>
          <p:cNvPr id="262" name="Google Shape;262;p41"/>
          <p:cNvSpPr txBox="1"/>
          <p:nvPr>
            <p:ph type="title"/>
          </p:nvPr>
        </p:nvSpPr>
        <p:spPr>
          <a:xfrm>
            <a:off x="196250" y="242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Age vs Obesity Level, Split by Gender</a:t>
            </a:r>
            <a:endParaRPr b="1"/>
          </a:p>
        </p:txBody>
      </p:sp>
      <p:pic>
        <p:nvPicPr>
          <p:cNvPr id="263" name="Google Shape;263;p41"/>
          <p:cNvPicPr preferRelativeResize="0"/>
          <p:nvPr/>
        </p:nvPicPr>
        <p:blipFill>
          <a:blip r:embed="rId4">
            <a:alphaModFix/>
          </a:blip>
          <a:stretch>
            <a:fillRect/>
          </a:stretch>
        </p:blipFill>
        <p:spPr>
          <a:xfrm>
            <a:off x="-39050" y="815677"/>
            <a:ext cx="9143999" cy="432169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Dataset Introduction</a:t>
            </a:r>
            <a:endParaRPr b="1"/>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The dataset used focuses on </a:t>
            </a:r>
            <a:r>
              <a:rPr b="1" lang="en"/>
              <a:t>estimating obesity levels</a:t>
            </a:r>
            <a:r>
              <a:rPr lang="en"/>
              <a:t> based on individuals' eating habits, physical activity, and personal background. </a:t>
            </a:r>
            <a:endParaRPr/>
          </a:p>
          <a:p>
            <a:pPr indent="-334327" lvl="0" marL="457200" rtl="0" algn="l">
              <a:spcBef>
                <a:spcPts val="0"/>
              </a:spcBef>
              <a:spcAft>
                <a:spcPts val="0"/>
              </a:spcAft>
              <a:buSzPct val="100000"/>
              <a:buChar char="●"/>
            </a:pPr>
            <a:r>
              <a:rPr lang="en"/>
              <a:t>Includes </a:t>
            </a:r>
            <a:r>
              <a:rPr b="1" lang="en"/>
              <a:t>2,111 records with 17 features,</a:t>
            </a:r>
            <a:r>
              <a:rPr lang="en"/>
              <a:t> covering both numeric factors such as age, height, and weight, and categorical factors like gender, family history of overweight, and transportation methods.</a:t>
            </a:r>
            <a:endParaRPr/>
          </a:p>
          <a:p>
            <a:pPr indent="-334327" lvl="0" marL="457200" rtl="0" algn="l">
              <a:spcBef>
                <a:spcPts val="0"/>
              </a:spcBef>
              <a:spcAft>
                <a:spcPts val="0"/>
              </a:spcAft>
              <a:buSzPct val="100000"/>
              <a:buChar char="●"/>
            </a:pPr>
            <a:r>
              <a:rPr lang="en"/>
              <a:t>Participants from Colombia, Peru and Mexico aged 14-61 (anonymous from online survey)</a:t>
            </a:r>
            <a:endParaRPr/>
          </a:p>
          <a:p>
            <a:pPr indent="-334327" lvl="0" marL="457200" rtl="0" algn="l">
              <a:spcBef>
                <a:spcPts val="0"/>
              </a:spcBef>
              <a:spcAft>
                <a:spcPts val="0"/>
              </a:spcAft>
              <a:buSzPct val="100000"/>
              <a:buChar char="●"/>
            </a:pPr>
            <a:r>
              <a:rPr lang="en"/>
              <a:t>The </a:t>
            </a:r>
            <a:r>
              <a:rPr b="1" lang="en"/>
              <a:t>goal of the analysis is to explore how these different variables are associated with obesity risk</a:t>
            </a:r>
            <a:r>
              <a:rPr lang="en"/>
              <a:t>.</a:t>
            </a:r>
            <a:endParaRPr/>
          </a:p>
          <a:p>
            <a:pPr indent="0" lvl="0" marL="0" rtl="0" algn="l">
              <a:spcBef>
                <a:spcPts val="1200"/>
              </a:spcBef>
              <a:spcAft>
                <a:spcPts val="0"/>
              </a:spcAft>
              <a:buNone/>
            </a:pPr>
            <a:r>
              <a:t/>
            </a:r>
            <a:endParaRPr/>
          </a:p>
          <a:p>
            <a:pPr indent="-334327" lvl="0" marL="457200" rtl="0" algn="l">
              <a:spcBef>
                <a:spcPts val="1200"/>
              </a:spcBef>
              <a:spcAft>
                <a:spcPts val="0"/>
              </a:spcAft>
              <a:buSzPct val="100000"/>
              <a:buChar char="●"/>
            </a:pPr>
            <a:r>
              <a:rPr lang="en"/>
              <a:t>From UC Irvine Machine Learning Repository</a:t>
            </a:r>
            <a:endParaRPr/>
          </a:p>
          <a:p>
            <a:pPr indent="-310832" lvl="1" marL="914400" rtl="0" algn="l">
              <a:spcBef>
                <a:spcPts val="0"/>
              </a:spcBef>
              <a:spcAft>
                <a:spcPts val="0"/>
              </a:spcAft>
              <a:buSzPct val="100000"/>
              <a:buChar char="○"/>
            </a:pPr>
            <a:r>
              <a:rPr lang="en"/>
              <a:t>Research by Palechor and Manotas (2019)</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txBox="1"/>
          <p:nvPr>
            <p:ph type="title"/>
          </p:nvPr>
        </p:nvSpPr>
        <p:spPr>
          <a:xfrm>
            <a:off x="311700" y="122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Relationship between Height and Weight, by Gender</a:t>
            </a:r>
            <a:endParaRPr b="1"/>
          </a:p>
        </p:txBody>
      </p:sp>
      <p:pic>
        <p:nvPicPr>
          <p:cNvPr id="269" name="Google Shape;269;p42"/>
          <p:cNvPicPr preferRelativeResize="0"/>
          <p:nvPr/>
        </p:nvPicPr>
        <p:blipFill rotWithShape="1">
          <a:blip r:embed="rId3">
            <a:alphaModFix/>
          </a:blip>
          <a:srcRect b="0" l="5234" r="7960" t="0"/>
          <a:stretch/>
        </p:blipFill>
        <p:spPr>
          <a:xfrm>
            <a:off x="1922750" y="695650"/>
            <a:ext cx="7007625" cy="4085826"/>
          </a:xfrm>
          <a:prstGeom prst="rect">
            <a:avLst/>
          </a:prstGeom>
          <a:noFill/>
          <a:ln>
            <a:noFill/>
          </a:ln>
        </p:spPr>
      </p:pic>
      <p:sp>
        <p:nvSpPr>
          <p:cNvPr id="270" name="Google Shape;270;p42"/>
          <p:cNvSpPr txBox="1"/>
          <p:nvPr/>
        </p:nvSpPr>
        <p:spPr>
          <a:xfrm>
            <a:off x="311700" y="985725"/>
            <a:ext cx="1561500" cy="153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Female rho: 0.48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Male rho:</a:t>
            </a:r>
            <a:endParaRPr sz="1800">
              <a:solidFill>
                <a:schemeClr val="dk2"/>
              </a:solidFill>
            </a:endParaRPr>
          </a:p>
          <a:p>
            <a:pPr indent="0" lvl="0" marL="0" rtl="0" algn="l">
              <a:spcBef>
                <a:spcPts val="0"/>
              </a:spcBef>
              <a:spcAft>
                <a:spcPts val="0"/>
              </a:spcAft>
              <a:buNone/>
            </a:pPr>
            <a:r>
              <a:rPr lang="en" sz="1800">
                <a:solidFill>
                  <a:schemeClr val="dk2"/>
                </a:solidFill>
              </a:rPr>
              <a:t>0.37</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3"/>
          <p:cNvSpPr txBox="1"/>
          <p:nvPr>
            <p:ph type="title"/>
          </p:nvPr>
        </p:nvSpPr>
        <p:spPr>
          <a:xfrm>
            <a:off x="191225" y="125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Summary</a:t>
            </a:r>
            <a:endParaRPr b="1"/>
          </a:p>
        </p:txBody>
      </p:sp>
      <p:sp>
        <p:nvSpPr>
          <p:cNvPr id="276" name="Google Shape;276;p43"/>
          <p:cNvSpPr txBox="1"/>
          <p:nvPr>
            <p:ph idx="1" type="body"/>
          </p:nvPr>
        </p:nvSpPr>
        <p:spPr>
          <a:xfrm>
            <a:off x="311700" y="698350"/>
            <a:ext cx="8520600" cy="4269000"/>
          </a:xfrm>
          <a:prstGeom prst="rect">
            <a:avLst/>
          </a:prstGeom>
        </p:spPr>
        <p:txBody>
          <a:bodyPr anchorCtr="0" anchor="t" bIns="91425" lIns="91425" spcFirstLastPara="1" rIns="91425" wrap="square" tIns="91425">
            <a:noAutofit/>
          </a:bodyPr>
          <a:lstStyle/>
          <a:p>
            <a:pPr indent="-304165" lvl="0" marL="457200" rtl="0" algn="l">
              <a:spcBef>
                <a:spcPts val="0"/>
              </a:spcBef>
              <a:spcAft>
                <a:spcPts val="0"/>
              </a:spcAft>
              <a:buSzPts val="1190"/>
              <a:buChar char="●"/>
            </a:pPr>
            <a:r>
              <a:rPr lang="en" sz="1190"/>
              <a:t>This exploratory data analysis provided meaningful insights into the </a:t>
            </a:r>
            <a:r>
              <a:rPr b="1" lang="en" sz="1190"/>
              <a:t>factors influencing obesity</a:t>
            </a:r>
            <a:r>
              <a:rPr lang="en" sz="1190"/>
              <a:t> based on eating habits, physical condition, and personal background. The dataset was predominantly composed of young adults with an almost balanced gender distribution, allowing for </a:t>
            </a:r>
            <a:r>
              <a:rPr b="1" lang="en" sz="1190"/>
              <a:t>unbiased gender comparisons.</a:t>
            </a:r>
            <a:endParaRPr b="1" sz="1190"/>
          </a:p>
          <a:p>
            <a:pPr indent="-304165" lvl="0" marL="457200" rtl="0" algn="l">
              <a:spcBef>
                <a:spcPts val="0"/>
              </a:spcBef>
              <a:spcAft>
                <a:spcPts val="0"/>
              </a:spcAft>
              <a:buSzPts val="1190"/>
              <a:buChar char="●"/>
            </a:pPr>
            <a:r>
              <a:rPr lang="en" sz="1190"/>
              <a:t>Key patterns emerged from the analysis: individuals with a family history of overweight were significantly more likely to fall into higher obesity categories, highlighting the </a:t>
            </a:r>
            <a:r>
              <a:rPr b="1" lang="en" sz="1190"/>
              <a:t>strong influence of genetic and familial factors</a:t>
            </a:r>
            <a:r>
              <a:rPr lang="en" sz="1190"/>
              <a:t>. </a:t>
            </a:r>
            <a:endParaRPr sz="1190"/>
          </a:p>
          <a:p>
            <a:pPr indent="-304165" lvl="0" marL="457200" rtl="0" algn="l">
              <a:spcBef>
                <a:spcPts val="0"/>
              </a:spcBef>
              <a:spcAft>
                <a:spcPts val="0"/>
              </a:spcAft>
              <a:buSzPts val="1190"/>
              <a:buChar char="●"/>
            </a:pPr>
            <a:r>
              <a:rPr lang="en" sz="1190"/>
              <a:t>Gender differences were modest but visible, with slight variations in obesity severity between males and females.</a:t>
            </a:r>
            <a:endParaRPr sz="1190"/>
          </a:p>
          <a:p>
            <a:pPr indent="-304165" lvl="0" marL="457200" rtl="0" algn="l">
              <a:spcBef>
                <a:spcPts val="0"/>
              </a:spcBef>
              <a:spcAft>
                <a:spcPts val="0"/>
              </a:spcAft>
              <a:buSzPts val="1190"/>
              <a:buChar char="●"/>
            </a:pPr>
            <a:r>
              <a:rPr lang="en" sz="1190"/>
              <a:t>Age was also an important dimension, as participants classified into more severe obesity types tended to be slightly older, suggesting that </a:t>
            </a:r>
            <a:r>
              <a:rPr b="1" lang="en" sz="1190"/>
              <a:t>obesity risk may accumulate with age</a:t>
            </a:r>
            <a:r>
              <a:rPr lang="en" sz="1190"/>
              <a:t> even within a relatively young sample.</a:t>
            </a:r>
            <a:endParaRPr sz="1190"/>
          </a:p>
          <a:p>
            <a:pPr indent="-304165" lvl="0" marL="457200" rtl="0" algn="l">
              <a:spcBef>
                <a:spcPts val="0"/>
              </a:spcBef>
              <a:spcAft>
                <a:spcPts val="0"/>
              </a:spcAft>
              <a:buSzPts val="1190"/>
              <a:buChar char="●"/>
            </a:pPr>
            <a:r>
              <a:rPr lang="en" sz="1190"/>
              <a:t>The correlation analysis confirmed a moderate positive relationship between height and weight, as expected, but also pointed toward the importance of </a:t>
            </a:r>
            <a:r>
              <a:rPr b="1" lang="en" sz="1190"/>
              <a:t>lifestyle factors beyond physical attributes alone</a:t>
            </a:r>
            <a:r>
              <a:rPr lang="en" sz="1190"/>
              <a:t>.</a:t>
            </a:r>
            <a:endParaRPr sz="1190"/>
          </a:p>
          <a:p>
            <a:pPr indent="0" lvl="0" marL="0" rtl="0" algn="l">
              <a:spcBef>
                <a:spcPts val="0"/>
              </a:spcBef>
              <a:spcAft>
                <a:spcPts val="0"/>
              </a:spcAft>
              <a:buClr>
                <a:schemeClr val="dk1"/>
              </a:buClr>
              <a:buSzPts val="605"/>
              <a:buFont typeface="Arial"/>
              <a:buNone/>
            </a:pPr>
            <a:r>
              <a:rPr lang="en" sz="1190"/>
              <a:t>	→ </a:t>
            </a:r>
            <a:r>
              <a:rPr b="1" lang="en" sz="1190"/>
              <a:t>Alcohol</a:t>
            </a:r>
            <a:r>
              <a:rPr lang="en" sz="1190"/>
              <a:t> use is clearly important, but need to be considered alongside gender (not a linear relationship)</a:t>
            </a:r>
            <a:endParaRPr sz="1190"/>
          </a:p>
          <a:p>
            <a:pPr indent="0" lvl="0" marL="0" rtl="0" algn="l">
              <a:spcBef>
                <a:spcPts val="0"/>
              </a:spcBef>
              <a:spcAft>
                <a:spcPts val="0"/>
              </a:spcAft>
              <a:buClr>
                <a:schemeClr val="dk1"/>
              </a:buClr>
              <a:buSzPts val="605"/>
              <a:buFont typeface="Arial"/>
              <a:buNone/>
            </a:pPr>
            <a:r>
              <a:rPr lang="en" sz="1190"/>
              <a:t>	→ </a:t>
            </a:r>
            <a:r>
              <a:rPr b="1" lang="en" sz="1190"/>
              <a:t>Transportation use </a:t>
            </a:r>
            <a:r>
              <a:rPr lang="en" sz="1190"/>
              <a:t>is also an important feature to consider, but is also linked to economic status, which was not measured.</a:t>
            </a:r>
            <a:endParaRPr sz="1190"/>
          </a:p>
          <a:p>
            <a:pPr indent="0" lvl="0" marL="0" rtl="0" algn="l">
              <a:spcBef>
                <a:spcPts val="0"/>
              </a:spcBef>
              <a:spcAft>
                <a:spcPts val="0"/>
              </a:spcAft>
              <a:buClr>
                <a:schemeClr val="dk1"/>
              </a:buClr>
              <a:buSzPts val="605"/>
              <a:buFont typeface="Arial"/>
              <a:buNone/>
            </a:pPr>
            <a:r>
              <a:t/>
            </a:r>
            <a:endParaRPr sz="1190"/>
          </a:p>
          <a:p>
            <a:pPr indent="0" lvl="0" marL="0" rtl="0" algn="l">
              <a:spcBef>
                <a:spcPts val="0"/>
              </a:spcBef>
              <a:spcAft>
                <a:spcPts val="0"/>
              </a:spcAft>
              <a:buClr>
                <a:schemeClr val="dk1"/>
              </a:buClr>
              <a:buSzPts val="605"/>
              <a:buFont typeface="Arial"/>
              <a:buNone/>
            </a:pPr>
            <a:r>
              <a:rPr lang="en" sz="1190"/>
              <a:t>Overall, the analysis emphasizes that while biological factors such as genetics and body structure matter, lifestyle habits also play an important role, but the relationships may not be linear. </a:t>
            </a:r>
            <a:r>
              <a:rPr b="1" lang="en" sz="1190"/>
              <a:t>These findings support the idea that tackling obesity requires a holistic approach, addressing both inherited tendencies and modifiable behaviors.</a:t>
            </a:r>
            <a:endParaRPr b="1" sz="1190"/>
          </a:p>
          <a:p>
            <a:pPr indent="0" lvl="0" marL="0" rtl="0" algn="l">
              <a:spcBef>
                <a:spcPts val="0"/>
              </a:spcBef>
              <a:spcAft>
                <a:spcPts val="1200"/>
              </a:spcAft>
              <a:buSzPts val="605"/>
              <a:buNone/>
            </a:pPr>
            <a:r>
              <a:t/>
            </a:r>
            <a:endParaRPr sz="119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Limitations</a:t>
            </a:r>
            <a:endParaRPr b="1"/>
          </a:p>
        </p:txBody>
      </p:sp>
      <p:sp>
        <p:nvSpPr>
          <p:cNvPr id="282" name="Google Shape;282;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Although the dataset provides useful insights, there are several limitations. Most participants were young adults, limiting generalization </a:t>
            </a:r>
            <a:endParaRPr/>
          </a:p>
          <a:p>
            <a:pPr indent="0" lvl="0" marL="0" rtl="0" algn="l">
              <a:spcBef>
                <a:spcPts val="0"/>
              </a:spcBef>
              <a:spcAft>
                <a:spcPts val="0"/>
              </a:spcAft>
              <a:buClr>
                <a:schemeClr val="dk1"/>
              </a:buClr>
              <a:buSzPts val="1100"/>
              <a:buFont typeface="Arial"/>
              <a:buNone/>
            </a:pPr>
            <a:r>
              <a:rPr lang="en"/>
              <a:t>to older populations. </a:t>
            </a:r>
            <a:endParaRPr/>
          </a:p>
          <a:p>
            <a:pPr indent="-342900" lvl="0" marL="457200" rtl="0" algn="l">
              <a:spcBef>
                <a:spcPts val="0"/>
              </a:spcBef>
              <a:spcAft>
                <a:spcPts val="0"/>
              </a:spcAft>
              <a:buSzPts val="1800"/>
              <a:buChar char="●"/>
            </a:pPr>
            <a:r>
              <a:rPr lang="en"/>
              <a:t>Some features, such as eating habits and physical activity, are self-reported, which can introduce reporting bias. </a:t>
            </a:r>
            <a:endParaRPr/>
          </a:p>
          <a:p>
            <a:pPr indent="-317500" lvl="1" marL="914400" rtl="0" algn="l">
              <a:spcBef>
                <a:spcPts val="0"/>
              </a:spcBef>
              <a:spcAft>
                <a:spcPts val="0"/>
              </a:spcAft>
              <a:buSzPts val="1400"/>
              <a:buChar char="○"/>
            </a:pPr>
            <a:r>
              <a:rPr lang="en"/>
              <a:t>Also need to verify with researchers how certain variables were measured as histograms don’t match with reported data type. </a:t>
            </a:r>
            <a:endParaRPr/>
          </a:p>
          <a:p>
            <a:pPr indent="-317500" lvl="1" marL="914400" rtl="0" algn="l">
              <a:spcBef>
                <a:spcPts val="0"/>
              </a:spcBef>
              <a:spcAft>
                <a:spcPts val="0"/>
              </a:spcAft>
              <a:buSzPts val="1400"/>
              <a:buChar char="○"/>
            </a:pPr>
            <a:r>
              <a:rPr lang="en"/>
              <a:t>Analysis was limited to available variables; other important factors such as socioeconomic status, medical conditions/treatments, or psychological conditions were not included. </a:t>
            </a:r>
            <a:endParaRPr/>
          </a:p>
          <a:p>
            <a:pPr indent="0" lvl="0" marL="0" rtl="0" algn="l">
              <a:spcBef>
                <a:spcPts val="0"/>
              </a:spcBef>
              <a:spcAft>
                <a:spcPts val="0"/>
              </a:spcAft>
              <a:buNone/>
            </a:pPr>
            <a:r>
              <a:rPr lang="en"/>
              <a:t>→ Future studies with a more diverse population and broader feature set would provide a more complete understanding of obesity risk factors.</a:t>
            </a:r>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225100" y="185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Feature Description and Data Types</a:t>
            </a:r>
            <a:endParaRPr b="1"/>
          </a:p>
        </p:txBody>
      </p:sp>
      <p:sp>
        <p:nvSpPr>
          <p:cNvPr id="73" name="Google Shape;73;p16"/>
          <p:cNvSpPr txBox="1"/>
          <p:nvPr>
            <p:ph idx="1" type="body"/>
          </p:nvPr>
        </p:nvSpPr>
        <p:spPr>
          <a:xfrm>
            <a:off x="225100" y="757975"/>
            <a:ext cx="8520600" cy="40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b="1" lang="en" sz="1200">
                <a:solidFill>
                  <a:schemeClr val="dk1"/>
                </a:solidFill>
              </a:rPr>
              <a:t>Total Rows:</a:t>
            </a:r>
            <a:r>
              <a:rPr lang="en" sz="1200">
                <a:solidFill>
                  <a:schemeClr val="dk1"/>
                </a:solidFill>
              </a:rPr>
              <a:t> 2,111</a:t>
            </a:r>
            <a:endParaRPr sz="1200">
              <a:solidFill>
                <a:schemeClr val="dk1"/>
              </a:solidFill>
            </a:endParaRPr>
          </a:p>
          <a:p>
            <a:pPr indent="0" lvl="0" marL="0" rtl="0" algn="l">
              <a:lnSpc>
                <a:spcPct val="95000"/>
              </a:lnSpc>
              <a:spcBef>
                <a:spcPts val="0"/>
              </a:spcBef>
              <a:spcAft>
                <a:spcPts val="0"/>
              </a:spcAft>
              <a:buClr>
                <a:schemeClr val="dk1"/>
              </a:buClr>
              <a:buSzPts val="1100"/>
              <a:buFont typeface="Arial"/>
              <a:buNone/>
            </a:pPr>
            <a:r>
              <a:rPr b="1" lang="en" sz="1200">
                <a:solidFill>
                  <a:schemeClr val="dk1"/>
                </a:solidFill>
              </a:rPr>
              <a:t>Total Columns:</a:t>
            </a:r>
            <a:r>
              <a:rPr lang="en" sz="1200">
                <a:solidFill>
                  <a:schemeClr val="dk1"/>
                </a:solidFill>
              </a:rPr>
              <a:t> 17</a:t>
            </a:r>
            <a:endParaRPr sz="1200">
              <a:solidFill>
                <a:schemeClr val="dk1"/>
              </a:solidFill>
            </a:endParaRPr>
          </a:p>
          <a:p>
            <a:pPr indent="0" lvl="0" marL="0" rtl="0" algn="l">
              <a:lnSpc>
                <a:spcPct val="95000"/>
              </a:lnSpc>
              <a:spcBef>
                <a:spcPts val="0"/>
              </a:spcBef>
              <a:spcAft>
                <a:spcPts val="0"/>
              </a:spcAft>
              <a:buClr>
                <a:schemeClr val="dk1"/>
              </a:buClr>
              <a:buSzPts val="1100"/>
              <a:buFont typeface="Arial"/>
              <a:buNone/>
            </a:pPr>
            <a:r>
              <a:rPr b="1" lang="en" sz="1200">
                <a:solidFill>
                  <a:schemeClr val="dk1"/>
                </a:solidFill>
                <a:highlight>
                  <a:schemeClr val="lt1"/>
                </a:highlight>
              </a:rPr>
              <a:t>Numeric Features:</a:t>
            </a:r>
            <a:r>
              <a:rPr lang="en" sz="1200">
                <a:solidFill>
                  <a:schemeClr val="dk1"/>
                </a:solidFill>
                <a:highlight>
                  <a:schemeClr val="lt1"/>
                </a:highlight>
              </a:rPr>
              <a:t> 8</a:t>
            </a:r>
            <a:endParaRPr sz="1200">
              <a:solidFill>
                <a:schemeClr val="dk1"/>
              </a:solidFill>
              <a:highlight>
                <a:schemeClr val="lt1"/>
              </a:highlight>
            </a:endParaRPr>
          </a:p>
          <a:p>
            <a:pPr indent="-304800" lvl="0" marL="457200" rtl="0" algn="l">
              <a:lnSpc>
                <a:spcPct val="95000"/>
              </a:lnSpc>
              <a:spcBef>
                <a:spcPts val="0"/>
              </a:spcBef>
              <a:spcAft>
                <a:spcPts val="0"/>
              </a:spcAft>
              <a:buClr>
                <a:schemeClr val="dk1"/>
              </a:buClr>
              <a:buSzPts val="1200"/>
              <a:buChar char="●"/>
            </a:pPr>
            <a:r>
              <a:rPr lang="en" sz="1200">
                <a:solidFill>
                  <a:schemeClr val="dk1"/>
                </a:solidFill>
                <a:highlight>
                  <a:schemeClr val="lt1"/>
                </a:highlight>
              </a:rPr>
              <a:t>Number of Meals per Day (Range between 1 - 3)</a:t>
            </a:r>
            <a:endParaRPr sz="1200">
              <a:solidFill>
                <a:schemeClr val="dk1"/>
              </a:solidFill>
              <a:highlight>
                <a:schemeClr val="lt1"/>
              </a:highlight>
            </a:endParaRPr>
          </a:p>
          <a:p>
            <a:pPr indent="-304800" lvl="0" marL="457200" rtl="0" algn="l">
              <a:lnSpc>
                <a:spcPct val="95000"/>
              </a:lnSpc>
              <a:spcBef>
                <a:spcPts val="0"/>
              </a:spcBef>
              <a:spcAft>
                <a:spcPts val="0"/>
              </a:spcAft>
              <a:buClr>
                <a:schemeClr val="dk1"/>
              </a:buClr>
              <a:buSzPts val="1200"/>
              <a:buChar char="●"/>
            </a:pPr>
            <a:r>
              <a:rPr lang="en" sz="1200">
                <a:solidFill>
                  <a:schemeClr val="dk1"/>
                </a:solidFill>
                <a:highlight>
                  <a:schemeClr val="lt1"/>
                </a:highlight>
              </a:rPr>
              <a:t>Age, Height, Weight </a:t>
            </a:r>
            <a:r>
              <a:rPr i="1" lang="en" sz="1200">
                <a:solidFill>
                  <a:schemeClr val="dk1"/>
                </a:solidFill>
                <a:highlight>
                  <a:schemeClr val="lt1"/>
                </a:highlight>
              </a:rPr>
              <a:t>(</a:t>
            </a:r>
            <a:r>
              <a:rPr lang="en" sz="1200">
                <a:solidFill>
                  <a:schemeClr val="dk1"/>
                </a:solidFill>
                <a:highlight>
                  <a:schemeClr val="lt1"/>
                </a:highlight>
              </a:rPr>
              <a:t>1035 Females, 1052 Males)</a:t>
            </a:r>
            <a:endParaRPr sz="1200">
              <a:solidFill>
                <a:schemeClr val="dk1"/>
              </a:solidFill>
              <a:highlight>
                <a:schemeClr val="lt1"/>
              </a:highlight>
            </a:endParaRPr>
          </a:p>
          <a:p>
            <a:pPr indent="-304800" lvl="0" marL="457200" rtl="0" algn="l">
              <a:lnSpc>
                <a:spcPct val="95000"/>
              </a:lnSpc>
              <a:spcBef>
                <a:spcPts val="0"/>
              </a:spcBef>
              <a:spcAft>
                <a:spcPts val="0"/>
              </a:spcAft>
              <a:buClr>
                <a:schemeClr val="dk1"/>
              </a:buClr>
              <a:buSzPts val="1200"/>
              <a:buChar char="●"/>
            </a:pPr>
            <a:r>
              <a:rPr lang="en" sz="1200">
                <a:solidFill>
                  <a:schemeClr val="dk1"/>
                </a:solidFill>
                <a:highlight>
                  <a:schemeClr val="lt1"/>
                </a:highlight>
              </a:rPr>
              <a:t>Amount of water per day (Range between 1 - 3)</a:t>
            </a:r>
            <a:endParaRPr sz="1200">
              <a:solidFill>
                <a:schemeClr val="dk1"/>
              </a:solidFill>
              <a:highlight>
                <a:schemeClr val="lt1"/>
              </a:highlight>
            </a:endParaRPr>
          </a:p>
          <a:p>
            <a:pPr indent="-304800" lvl="0" marL="457200" rtl="0" algn="l">
              <a:lnSpc>
                <a:spcPct val="95000"/>
              </a:lnSpc>
              <a:spcBef>
                <a:spcPts val="0"/>
              </a:spcBef>
              <a:spcAft>
                <a:spcPts val="0"/>
              </a:spcAft>
              <a:buClr>
                <a:schemeClr val="dk1"/>
              </a:buClr>
              <a:buSzPts val="1200"/>
              <a:buChar char="●"/>
            </a:pPr>
            <a:r>
              <a:rPr lang="en" sz="1200">
                <a:solidFill>
                  <a:schemeClr val="dk1"/>
                </a:solidFill>
                <a:highlight>
                  <a:schemeClr val="lt1"/>
                </a:highlight>
              </a:rPr>
              <a:t>Vegetable Consumption Frequency (Range between 1 - 3)</a:t>
            </a:r>
            <a:endParaRPr sz="1200">
              <a:solidFill>
                <a:schemeClr val="dk1"/>
              </a:solidFill>
              <a:highlight>
                <a:schemeClr val="lt1"/>
              </a:highlight>
            </a:endParaRPr>
          </a:p>
          <a:p>
            <a:pPr indent="-304800" lvl="0" marL="457200" rtl="0" algn="l">
              <a:lnSpc>
                <a:spcPct val="95000"/>
              </a:lnSpc>
              <a:spcBef>
                <a:spcPts val="0"/>
              </a:spcBef>
              <a:spcAft>
                <a:spcPts val="0"/>
              </a:spcAft>
              <a:buClr>
                <a:schemeClr val="dk1"/>
              </a:buClr>
              <a:buSzPts val="1200"/>
              <a:buChar char="●"/>
            </a:pPr>
            <a:r>
              <a:rPr lang="en" sz="1200">
                <a:solidFill>
                  <a:schemeClr val="dk1"/>
                </a:solidFill>
                <a:highlight>
                  <a:schemeClr val="lt1"/>
                </a:highlight>
              </a:rPr>
              <a:t>Time spent on technology (Range between 0 - 2)</a:t>
            </a:r>
            <a:endParaRPr sz="1200">
              <a:solidFill>
                <a:schemeClr val="dk1"/>
              </a:solidFill>
              <a:highlight>
                <a:schemeClr val="lt1"/>
              </a:highlight>
            </a:endParaRPr>
          </a:p>
          <a:p>
            <a:pPr indent="-304800" lvl="0" marL="457200" rtl="0" algn="l">
              <a:lnSpc>
                <a:spcPct val="95000"/>
              </a:lnSpc>
              <a:spcBef>
                <a:spcPts val="0"/>
              </a:spcBef>
              <a:spcAft>
                <a:spcPts val="0"/>
              </a:spcAft>
              <a:buClr>
                <a:schemeClr val="dk1"/>
              </a:buClr>
              <a:buSzPts val="1200"/>
              <a:buChar char="●"/>
            </a:pPr>
            <a:r>
              <a:rPr lang="en" sz="1200">
                <a:solidFill>
                  <a:schemeClr val="dk1"/>
                </a:solidFill>
                <a:highlight>
                  <a:schemeClr val="lt1"/>
                </a:highlight>
              </a:rPr>
              <a:t>Exercise per week (Range between 1 - 3)</a:t>
            </a:r>
            <a:endParaRPr sz="1200">
              <a:solidFill>
                <a:schemeClr val="dk1"/>
              </a:solidFill>
              <a:highlight>
                <a:schemeClr val="lt1"/>
              </a:highlight>
            </a:endParaRPr>
          </a:p>
          <a:p>
            <a:pPr indent="0" lvl="0" marL="0" rtl="0" algn="l">
              <a:lnSpc>
                <a:spcPct val="95000"/>
              </a:lnSpc>
              <a:spcBef>
                <a:spcPts val="0"/>
              </a:spcBef>
              <a:spcAft>
                <a:spcPts val="0"/>
              </a:spcAft>
              <a:buClr>
                <a:schemeClr val="dk1"/>
              </a:buClr>
              <a:buSzPts val="1100"/>
              <a:buFont typeface="Arial"/>
              <a:buNone/>
            </a:pPr>
            <a:r>
              <a:rPr b="1" lang="en" sz="1200">
                <a:solidFill>
                  <a:schemeClr val="dk1"/>
                </a:solidFill>
                <a:highlight>
                  <a:schemeClr val="lt1"/>
                </a:highlight>
              </a:rPr>
              <a:t>Binary Features: </a:t>
            </a:r>
            <a:r>
              <a:rPr lang="en" sz="1200">
                <a:solidFill>
                  <a:schemeClr val="dk1"/>
                </a:solidFill>
                <a:highlight>
                  <a:schemeClr val="lt1"/>
                </a:highlight>
              </a:rPr>
              <a:t>5 </a:t>
            </a:r>
            <a:endParaRPr sz="1200">
              <a:solidFill>
                <a:schemeClr val="dk1"/>
              </a:solidFill>
              <a:highlight>
                <a:schemeClr val="lt1"/>
              </a:highlight>
            </a:endParaRPr>
          </a:p>
          <a:p>
            <a:pPr indent="-304800" lvl="0" marL="457200" rtl="0" algn="l">
              <a:lnSpc>
                <a:spcPct val="95000"/>
              </a:lnSpc>
              <a:spcBef>
                <a:spcPts val="0"/>
              </a:spcBef>
              <a:spcAft>
                <a:spcPts val="0"/>
              </a:spcAft>
              <a:buClr>
                <a:schemeClr val="dk1"/>
              </a:buClr>
              <a:buSzPts val="1200"/>
              <a:buChar char="●"/>
            </a:pPr>
            <a:r>
              <a:rPr lang="en" sz="1200">
                <a:solidFill>
                  <a:schemeClr val="dk1"/>
                </a:solidFill>
                <a:highlight>
                  <a:schemeClr val="lt1"/>
                </a:highlight>
              </a:rPr>
              <a:t>Family History with Overweight</a:t>
            </a:r>
            <a:endParaRPr sz="1200">
              <a:solidFill>
                <a:schemeClr val="dk1"/>
              </a:solidFill>
              <a:highlight>
                <a:schemeClr val="lt1"/>
              </a:highlight>
            </a:endParaRPr>
          </a:p>
          <a:p>
            <a:pPr indent="-304800" lvl="0" marL="457200" rtl="0" algn="l">
              <a:lnSpc>
                <a:spcPct val="95000"/>
              </a:lnSpc>
              <a:spcBef>
                <a:spcPts val="0"/>
              </a:spcBef>
              <a:spcAft>
                <a:spcPts val="0"/>
              </a:spcAft>
              <a:buClr>
                <a:schemeClr val="dk1"/>
              </a:buClr>
              <a:buSzPts val="1200"/>
              <a:buChar char="●"/>
            </a:pPr>
            <a:r>
              <a:rPr lang="en" sz="1200">
                <a:solidFill>
                  <a:schemeClr val="dk1"/>
                </a:solidFill>
                <a:highlight>
                  <a:schemeClr val="lt1"/>
                </a:highlight>
              </a:rPr>
              <a:t>Smoking</a:t>
            </a:r>
            <a:endParaRPr sz="1200">
              <a:solidFill>
                <a:schemeClr val="dk1"/>
              </a:solidFill>
              <a:highlight>
                <a:schemeClr val="lt1"/>
              </a:highlight>
            </a:endParaRPr>
          </a:p>
          <a:p>
            <a:pPr indent="-304800" lvl="0" marL="457200" rtl="0" algn="l">
              <a:lnSpc>
                <a:spcPct val="95000"/>
              </a:lnSpc>
              <a:spcBef>
                <a:spcPts val="0"/>
              </a:spcBef>
              <a:spcAft>
                <a:spcPts val="0"/>
              </a:spcAft>
              <a:buClr>
                <a:schemeClr val="dk1"/>
              </a:buClr>
              <a:buSzPts val="1200"/>
              <a:buChar char="●"/>
            </a:pPr>
            <a:r>
              <a:rPr lang="en" sz="1200">
                <a:solidFill>
                  <a:schemeClr val="dk1"/>
                </a:solidFill>
                <a:highlight>
                  <a:schemeClr val="lt1"/>
                </a:highlight>
              </a:rPr>
              <a:t>Calorie Monitoring</a:t>
            </a:r>
            <a:endParaRPr sz="1200">
              <a:solidFill>
                <a:schemeClr val="dk1"/>
              </a:solidFill>
              <a:highlight>
                <a:schemeClr val="lt1"/>
              </a:highlight>
            </a:endParaRPr>
          </a:p>
          <a:p>
            <a:pPr indent="-304800" lvl="0" marL="457200" rtl="0" algn="l">
              <a:lnSpc>
                <a:spcPct val="95000"/>
              </a:lnSpc>
              <a:spcBef>
                <a:spcPts val="0"/>
              </a:spcBef>
              <a:spcAft>
                <a:spcPts val="0"/>
              </a:spcAft>
              <a:buClr>
                <a:schemeClr val="dk1"/>
              </a:buClr>
              <a:buSzPts val="1200"/>
              <a:buChar char="●"/>
            </a:pPr>
            <a:r>
              <a:rPr lang="en" sz="1200">
                <a:solidFill>
                  <a:schemeClr val="dk1"/>
                </a:solidFill>
                <a:highlight>
                  <a:schemeClr val="lt1"/>
                </a:highlight>
              </a:rPr>
              <a:t>High calorie diet</a:t>
            </a:r>
            <a:endParaRPr sz="1200">
              <a:solidFill>
                <a:schemeClr val="dk1"/>
              </a:solidFill>
              <a:highlight>
                <a:schemeClr val="lt1"/>
              </a:highlight>
            </a:endParaRPr>
          </a:p>
          <a:p>
            <a:pPr indent="-304800" lvl="0" marL="457200" rtl="0" algn="l">
              <a:lnSpc>
                <a:spcPct val="95000"/>
              </a:lnSpc>
              <a:spcBef>
                <a:spcPts val="0"/>
              </a:spcBef>
              <a:spcAft>
                <a:spcPts val="0"/>
              </a:spcAft>
              <a:buClr>
                <a:schemeClr val="dk1"/>
              </a:buClr>
              <a:buSzPts val="1200"/>
              <a:buChar char="●"/>
            </a:pPr>
            <a:r>
              <a:rPr lang="en" sz="1200">
                <a:solidFill>
                  <a:schemeClr val="dk1"/>
                </a:solidFill>
                <a:highlight>
                  <a:schemeClr val="lt1"/>
                </a:highlight>
              </a:rPr>
              <a:t>Gender</a:t>
            </a:r>
            <a:endParaRPr sz="1200">
              <a:solidFill>
                <a:schemeClr val="dk1"/>
              </a:solidFill>
              <a:highlight>
                <a:schemeClr val="lt1"/>
              </a:highlight>
            </a:endParaRPr>
          </a:p>
          <a:p>
            <a:pPr indent="0" lvl="0" marL="0" rtl="0" algn="l">
              <a:lnSpc>
                <a:spcPct val="95000"/>
              </a:lnSpc>
              <a:spcBef>
                <a:spcPts val="0"/>
              </a:spcBef>
              <a:spcAft>
                <a:spcPts val="0"/>
              </a:spcAft>
              <a:buClr>
                <a:schemeClr val="dk1"/>
              </a:buClr>
              <a:buSzPts val="1100"/>
              <a:buFont typeface="Arial"/>
              <a:buNone/>
            </a:pPr>
            <a:r>
              <a:rPr b="1" lang="en" sz="1200">
                <a:solidFill>
                  <a:schemeClr val="dk1"/>
                </a:solidFill>
                <a:highlight>
                  <a:schemeClr val="lt1"/>
                </a:highlight>
              </a:rPr>
              <a:t>Categorical Features:</a:t>
            </a:r>
            <a:r>
              <a:rPr lang="en" sz="1200">
                <a:solidFill>
                  <a:schemeClr val="dk1"/>
                </a:solidFill>
                <a:highlight>
                  <a:schemeClr val="lt1"/>
                </a:highlight>
              </a:rPr>
              <a:t> 4</a:t>
            </a:r>
            <a:endParaRPr sz="1200">
              <a:solidFill>
                <a:schemeClr val="dk1"/>
              </a:solidFill>
              <a:highlight>
                <a:schemeClr val="lt1"/>
              </a:highlight>
            </a:endParaRPr>
          </a:p>
          <a:p>
            <a:pPr indent="-304800" lvl="0" marL="457200" rtl="0" algn="l">
              <a:lnSpc>
                <a:spcPct val="95000"/>
              </a:lnSpc>
              <a:spcBef>
                <a:spcPts val="0"/>
              </a:spcBef>
              <a:spcAft>
                <a:spcPts val="0"/>
              </a:spcAft>
              <a:buClr>
                <a:schemeClr val="dk1"/>
              </a:buClr>
              <a:buSzPts val="1200"/>
              <a:buChar char="●"/>
            </a:pPr>
            <a:r>
              <a:rPr lang="en" sz="1200">
                <a:solidFill>
                  <a:schemeClr val="dk1"/>
                </a:solidFill>
                <a:highlight>
                  <a:schemeClr val="lt1"/>
                </a:highlight>
              </a:rPr>
              <a:t>Alcohol Consumption (No, </a:t>
            </a:r>
            <a:r>
              <a:rPr lang="en" sz="1200">
                <a:solidFill>
                  <a:schemeClr val="dk1"/>
                </a:solidFill>
                <a:highlight>
                  <a:schemeClr val="lt1"/>
                </a:highlight>
              </a:rPr>
              <a:t>Sometimes</a:t>
            </a:r>
            <a:r>
              <a:rPr lang="en" sz="1200">
                <a:solidFill>
                  <a:schemeClr val="dk1"/>
                </a:solidFill>
                <a:highlight>
                  <a:schemeClr val="lt1"/>
                </a:highlight>
              </a:rPr>
              <a:t>, Frequently, Always)</a:t>
            </a:r>
            <a:endParaRPr sz="1200">
              <a:solidFill>
                <a:schemeClr val="dk1"/>
              </a:solidFill>
              <a:highlight>
                <a:schemeClr val="lt1"/>
              </a:highlight>
            </a:endParaRPr>
          </a:p>
          <a:p>
            <a:pPr indent="-304800" lvl="0" marL="457200" rtl="0" algn="l">
              <a:lnSpc>
                <a:spcPct val="95000"/>
              </a:lnSpc>
              <a:spcBef>
                <a:spcPts val="0"/>
              </a:spcBef>
              <a:spcAft>
                <a:spcPts val="0"/>
              </a:spcAft>
              <a:buClr>
                <a:schemeClr val="dk1"/>
              </a:buClr>
              <a:buSzPts val="1200"/>
              <a:buChar char="●"/>
            </a:pPr>
            <a:r>
              <a:rPr lang="en" sz="1200">
                <a:solidFill>
                  <a:schemeClr val="dk1"/>
                </a:solidFill>
                <a:highlight>
                  <a:schemeClr val="lt1"/>
                </a:highlight>
              </a:rPr>
              <a:t>Snacking Frequency (No, </a:t>
            </a:r>
            <a:r>
              <a:rPr lang="en" sz="1200">
                <a:solidFill>
                  <a:schemeClr val="dk1"/>
                </a:solidFill>
                <a:highlight>
                  <a:schemeClr val="lt1"/>
                </a:highlight>
              </a:rPr>
              <a:t>Sometimes</a:t>
            </a:r>
            <a:r>
              <a:rPr lang="en" sz="1200">
                <a:solidFill>
                  <a:schemeClr val="dk1"/>
                </a:solidFill>
                <a:highlight>
                  <a:schemeClr val="lt1"/>
                </a:highlight>
              </a:rPr>
              <a:t>, Frequently, Always)</a:t>
            </a:r>
            <a:endParaRPr sz="1200">
              <a:solidFill>
                <a:schemeClr val="dk1"/>
              </a:solidFill>
              <a:highlight>
                <a:schemeClr val="lt1"/>
              </a:highlight>
            </a:endParaRPr>
          </a:p>
          <a:p>
            <a:pPr indent="-304800" lvl="0" marL="457200" rtl="0" algn="l">
              <a:lnSpc>
                <a:spcPct val="95000"/>
              </a:lnSpc>
              <a:spcBef>
                <a:spcPts val="0"/>
              </a:spcBef>
              <a:spcAft>
                <a:spcPts val="0"/>
              </a:spcAft>
              <a:buClr>
                <a:schemeClr val="dk1"/>
              </a:buClr>
              <a:buSzPts val="1200"/>
              <a:buChar char="●"/>
            </a:pPr>
            <a:r>
              <a:rPr lang="en" sz="1200">
                <a:solidFill>
                  <a:schemeClr val="dk1"/>
                </a:solidFill>
                <a:highlight>
                  <a:schemeClr val="lt1"/>
                </a:highlight>
              </a:rPr>
              <a:t>Transportation (Public Transport, Walking, Car, Motorbike, Bicycle)</a:t>
            </a:r>
            <a:endParaRPr sz="1200">
              <a:solidFill>
                <a:schemeClr val="dk1"/>
              </a:solidFill>
              <a:highlight>
                <a:schemeClr val="lt1"/>
              </a:highlight>
            </a:endParaRPr>
          </a:p>
          <a:p>
            <a:pPr indent="-304800" lvl="0" marL="457200" rtl="0" algn="l">
              <a:lnSpc>
                <a:spcPct val="95000"/>
              </a:lnSpc>
              <a:spcBef>
                <a:spcPts val="0"/>
              </a:spcBef>
              <a:spcAft>
                <a:spcPts val="0"/>
              </a:spcAft>
              <a:buClr>
                <a:schemeClr val="dk1"/>
              </a:buClr>
              <a:buSzPts val="1200"/>
              <a:buChar char="●"/>
            </a:pPr>
            <a:r>
              <a:rPr lang="en" sz="1200">
                <a:solidFill>
                  <a:schemeClr val="dk1"/>
                </a:solidFill>
                <a:highlight>
                  <a:schemeClr val="lt1"/>
                </a:highlight>
              </a:rPr>
              <a:t>Obesity Level (Underweight, Normal Weight, </a:t>
            </a:r>
            <a:r>
              <a:rPr lang="en" sz="1200">
                <a:solidFill>
                  <a:schemeClr val="dk1"/>
                </a:solidFill>
                <a:highlight>
                  <a:schemeClr val="lt1"/>
                </a:highlight>
              </a:rPr>
              <a:t>Overweight I, Overweight II, Obese I, Obese II, Obese III)</a:t>
            </a:r>
            <a:endParaRPr sz="1200">
              <a:solidFill>
                <a:schemeClr val="dk1"/>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1556975" y="515175"/>
            <a:ext cx="6385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Preprocessing/Cleaning Data Pipeline</a:t>
            </a:r>
            <a:endParaRPr b="1"/>
          </a:p>
        </p:txBody>
      </p:sp>
      <p:sp>
        <p:nvSpPr>
          <p:cNvPr id="79" name="Google Shape;79;p17"/>
          <p:cNvSpPr/>
          <p:nvPr/>
        </p:nvSpPr>
        <p:spPr>
          <a:xfrm>
            <a:off x="463300" y="2447525"/>
            <a:ext cx="1232700" cy="69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Importing Data </a:t>
            </a:r>
            <a:endParaRPr/>
          </a:p>
        </p:txBody>
      </p:sp>
      <p:sp>
        <p:nvSpPr>
          <p:cNvPr id="80" name="Google Shape;80;p17"/>
          <p:cNvSpPr/>
          <p:nvPr/>
        </p:nvSpPr>
        <p:spPr>
          <a:xfrm>
            <a:off x="2321425" y="2447525"/>
            <a:ext cx="1232700" cy="69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Renaming Columns </a:t>
            </a:r>
            <a:endParaRPr/>
          </a:p>
        </p:txBody>
      </p:sp>
      <p:sp>
        <p:nvSpPr>
          <p:cNvPr id="81" name="Google Shape;81;p17"/>
          <p:cNvSpPr/>
          <p:nvPr/>
        </p:nvSpPr>
        <p:spPr>
          <a:xfrm>
            <a:off x="3955638" y="2447525"/>
            <a:ext cx="1232700" cy="69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Checking Missing Values</a:t>
            </a:r>
            <a:endParaRPr/>
          </a:p>
        </p:txBody>
      </p:sp>
      <p:sp>
        <p:nvSpPr>
          <p:cNvPr id="82" name="Google Shape;82;p17"/>
          <p:cNvSpPr/>
          <p:nvPr/>
        </p:nvSpPr>
        <p:spPr>
          <a:xfrm>
            <a:off x="5640700" y="2447525"/>
            <a:ext cx="1232700" cy="69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Removing Duplicates</a:t>
            </a:r>
            <a:endParaRPr/>
          </a:p>
        </p:txBody>
      </p:sp>
      <p:sp>
        <p:nvSpPr>
          <p:cNvPr id="83" name="Google Shape;83;p17"/>
          <p:cNvSpPr/>
          <p:nvPr/>
        </p:nvSpPr>
        <p:spPr>
          <a:xfrm>
            <a:off x="7210125" y="2447525"/>
            <a:ext cx="1232700" cy="695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Verifying Data-types + Recoding</a:t>
            </a:r>
            <a:endParaRPr/>
          </a:p>
        </p:txBody>
      </p:sp>
      <p:cxnSp>
        <p:nvCxnSpPr>
          <p:cNvPr id="84" name="Google Shape;84;p17"/>
          <p:cNvCxnSpPr>
            <a:stCxn id="79" idx="3"/>
            <a:endCxn id="80" idx="1"/>
          </p:cNvCxnSpPr>
          <p:nvPr/>
        </p:nvCxnSpPr>
        <p:spPr>
          <a:xfrm>
            <a:off x="1696000" y="2795075"/>
            <a:ext cx="625500" cy="0"/>
          </a:xfrm>
          <a:prstGeom prst="straightConnector1">
            <a:avLst/>
          </a:prstGeom>
          <a:noFill/>
          <a:ln cap="flat" cmpd="sng" w="9525">
            <a:solidFill>
              <a:schemeClr val="dk2"/>
            </a:solidFill>
            <a:prstDash val="solid"/>
            <a:round/>
            <a:headEnd len="med" w="med" type="none"/>
            <a:tailEnd len="med" w="med" type="triangle"/>
          </a:ln>
        </p:spPr>
      </p:cxnSp>
      <p:cxnSp>
        <p:nvCxnSpPr>
          <p:cNvPr id="85" name="Google Shape;85;p17"/>
          <p:cNvCxnSpPr>
            <a:stCxn id="80" idx="3"/>
            <a:endCxn id="81" idx="1"/>
          </p:cNvCxnSpPr>
          <p:nvPr/>
        </p:nvCxnSpPr>
        <p:spPr>
          <a:xfrm>
            <a:off x="3554125" y="2795075"/>
            <a:ext cx="401400" cy="0"/>
          </a:xfrm>
          <a:prstGeom prst="straightConnector1">
            <a:avLst/>
          </a:prstGeom>
          <a:noFill/>
          <a:ln cap="flat" cmpd="sng" w="9525">
            <a:solidFill>
              <a:schemeClr val="dk2"/>
            </a:solidFill>
            <a:prstDash val="solid"/>
            <a:round/>
            <a:headEnd len="med" w="med" type="none"/>
            <a:tailEnd len="med" w="med" type="triangle"/>
          </a:ln>
        </p:spPr>
      </p:cxnSp>
      <p:cxnSp>
        <p:nvCxnSpPr>
          <p:cNvPr id="86" name="Google Shape;86;p17"/>
          <p:cNvCxnSpPr>
            <a:stCxn id="81" idx="3"/>
            <a:endCxn id="82" idx="1"/>
          </p:cNvCxnSpPr>
          <p:nvPr/>
        </p:nvCxnSpPr>
        <p:spPr>
          <a:xfrm>
            <a:off x="5188338" y="2795075"/>
            <a:ext cx="452400" cy="0"/>
          </a:xfrm>
          <a:prstGeom prst="straightConnector1">
            <a:avLst/>
          </a:prstGeom>
          <a:noFill/>
          <a:ln cap="flat" cmpd="sng" w="9525">
            <a:solidFill>
              <a:schemeClr val="dk2"/>
            </a:solidFill>
            <a:prstDash val="solid"/>
            <a:round/>
            <a:headEnd len="med" w="med" type="none"/>
            <a:tailEnd len="med" w="med" type="triangle"/>
          </a:ln>
        </p:spPr>
      </p:cxnSp>
      <p:cxnSp>
        <p:nvCxnSpPr>
          <p:cNvPr id="87" name="Google Shape;87;p17"/>
          <p:cNvCxnSpPr>
            <a:stCxn id="82" idx="3"/>
            <a:endCxn id="83" idx="1"/>
          </p:cNvCxnSpPr>
          <p:nvPr/>
        </p:nvCxnSpPr>
        <p:spPr>
          <a:xfrm>
            <a:off x="6873400" y="2795075"/>
            <a:ext cx="336600" cy="0"/>
          </a:xfrm>
          <a:prstGeom prst="straightConnector1">
            <a:avLst/>
          </a:prstGeom>
          <a:noFill/>
          <a:ln cap="flat" cmpd="sng" w="9525">
            <a:solidFill>
              <a:schemeClr val="dk2"/>
            </a:solidFill>
            <a:prstDash val="solid"/>
            <a:round/>
            <a:headEnd len="med" w="med" type="none"/>
            <a:tailEnd len="med" w="med" type="triangle"/>
          </a:ln>
        </p:spPr>
      </p:cxnSp>
      <p:sp>
        <p:nvSpPr>
          <p:cNvPr id="88" name="Google Shape;88;p17"/>
          <p:cNvSpPr txBox="1"/>
          <p:nvPr/>
        </p:nvSpPr>
        <p:spPr>
          <a:xfrm>
            <a:off x="2321425" y="3197300"/>
            <a:ext cx="1232700" cy="8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Easier understanding and analysis</a:t>
            </a:r>
            <a:endParaRPr sz="1200">
              <a:solidFill>
                <a:schemeClr val="dk2"/>
              </a:solidFill>
            </a:endParaRPr>
          </a:p>
        </p:txBody>
      </p:sp>
      <p:sp>
        <p:nvSpPr>
          <p:cNvPr id="89" name="Google Shape;89;p17"/>
          <p:cNvSpPr txBox="1"/>
          <p:nvPr/>
        </p:nvSpPr>
        <p:spPr>
          <a:xfrm>
            <a:off x="7210125" y="3238500"/>
            <a:ext cx="1232700" cy="8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Making sure they are </a:t>
            </a:r>
            <a:r>
              <a:rPr lang="en" sz="1200">
                <a:solidFill>
                  <a:schemeClr val="dk2"/>
                </a:solidFill>
              </a:rPr>
              <a:t>appropriate</a:t>
            </a:r>
            <a:r>
              <a:rPr lang="en" sz="1200">
                <a:solidFill>
                  <a:schemeClr val="dk2"/>
                </a:solidFill>
              </a:rPr>
              <a:t> for later analysis</a:t>
            </a:r>
            <a:endParaRPr sz="12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306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Renaming Columns:</a:t>
            </a:r>
            <a:endParaRPr b="1"/>
          </a:p>
        </p:txBody>
      </p:sp>
      <p:sp>
        <p:nvSpPr>
          <p:cNvPr id="95" name="Google Shape;95;p18"/>
          <p:cNvSpPr txBox="1"/>
          <p:nvPr>
            <p:ph idx="1" type="body"/>
          </p:nvPr>
        </p:nvSpPr>
        <p:spPr>
          <a:xfrm>
            <a:off x="311700" y="1152475"/>
            <a:ext cx="4007100" cy="3416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sz="1300"/>
              <a:t>FAVC → high_cal_diet (binary)</a:t>
            </a:r>
            <a:endParaRPr sz="1300"/>
          </a:p>
          <a:p>
            <a:pPr indent="-311150" lvl="0" marL="457200" rtl="0" algn="l">
              <a:spcBef>
                <a:spcPts val="0"/>
              </a:spcBef>
              <a:spcAft>
                <a:spcPts val="0"/>
              </a:spcAft>
              <a:buSzPts val="1300"/>
              <a:buChar char="●"/>
            </a:pPr>
            <a:r>
              <a:rPr lang="en" sz="1300"/>
              <a:t>FCVC → veggie_diet (binary)</a:t>
            </a:r>
            <a:endParaRPr sz="1300"/>
          </a:p>
          <a:p>
            <a:pPr indent="-311150" lvl="0" marL="457200" rtl="0" algn="l">
              <a:spcBef>
                <a:spcPts val="0"/>
              </a:spcBef>
              <a:spcAft>
                <a:spcPts val="0"/>
              </a:spcAft>
              <a:buSzPts val="1300"/>
              <a:buChar char="●"/>
            </a:pPr>
            <a:r>
              <a:rPr lang="en" sz="1300"/>
              <a:t>NCP → amt_daily_meals (numeric)</a:t>
            </a:r>
            <a:endParaRPr sz="1300"/>
          </a:p>
          <a:p>
            <a:pPr indent="-311150" lvl="0" marL="457200" rtl="0" algn="l">
              <a:spcBef>
                <a:spcPts val="0"/>
              </a:spcBef>
              <a:spcAft>
                <a:spcPts val="0"/>
              </a:spcAft>
              <a:buSzPts val="1300"/>
              <a:buChar char="●"/>
            </a:pPr>
            <a:r>
              <a:rPr lang="en" sz="1300"/>
              <a:t>CAEC → snacking (numeric)</a:t>
            </a:r>
            <a:endParaRPr sz="1300"/>
          </a:p>
          <a:p>
            <a:pPr indent="-311150" lvl="0" marL="457200" rtl="0" algn="l">
              <a:spcBef>
                <a:spcPts val="0"/>
              </a:spcBef>
              <a:spcAft>
                <a:spcPts val="0"/>
              </a:spcAft>
              <a:buSzPts val="1300"/>
              <a:buChar char="●"/>
            </a:pPr>
            <a:r>
              <a:rPr lang="en" sz="1300"/>
              <a:t>SMOKE → smoking (binary)</a:t>
            </a:r>
            <a:endParaRPr sz="1300"/>
          </a:p>
          <a:p>
            <a:pPr indent="-311150" lvl="0" marL="457200" rtl="0" algn="l">
              <a:spcBef>
                <a:spcPts val="0"/>
              </a:spcBef>
              <a:spcAft>
                <a:spcPts val="0"/>
              </a:spcAft>
              <a:buSzPts val="1300"/>
              <a:buChar char="●"/>
            </a:pPr>
            <a:r>
              <a:rPr lang="en" sz="1300"/>
              <a:t>CH20 → amt_water (numeric)</a:t>
            </a:r>
            <a:endParaRPr sz="1300"/>
          </a:p>
          <a:p>
            <a:pPr indent="-311150" lvl="0" marL="457200" rtl="0" algn="l">
              <a:spcBef>
                <a:spcPts val="0"/>
              </a:spcBef>
              <a:spcAft>
                <a:spcPts val="0"/>
              </a:spcAft>
              <a:buSzPts val="1300"/>
              <a:buChar char="●"/>
            </a:pPr>
            <a:r>
              <a:rPr lang="en" sz="1300"/>
              <a:t>SCC → cal_monitoring (binary)</a:t>
            </a:r>
            <a:endParaRPr sz="1300"/>
          </a:p>
          <a:p>
            <a:pPr indent="-311150" lvl="0" marL="457200" rtl="0" algn="l">
              <a:spcBef>
                <a:spcPts val="0"/>
              </a:spcBef>
              <a:spcAft>
                <a:spcPts val="0"/>
              </a:spcAft>
              <a:buSzPts val="1300"/>
              <a:buChar char="●"/>
            </a:pPr>
            <a:r>
              <a:rPr lang="en" sz="1300"/>
              <a:t>FAF → exercise_per_week (numeric)</a:t>
            </a:r>
            <a:endParaRPr sz="1300"/>
          </a:p>
          <a:p>
            <a:pPr indent="-311150" lvl="0" marL="457200" rtl="0" algn="l">
              <a:spcBef>
                <a:spcPts val="0"/>
              </a:spcBef>
              <a:spcAft>
                <a:spcPts val="0"/>
              </a:spcAft>
              <a:buSzPts val="1300"/>
              <a:buChar char="●"/>
            </a:pPr>
            <a:r>
              <a:rPr lang="en" sz="1300"/>
              <a:t>TUE → time_spent_technology (numeric)</a:t>
            </a:r>
            <a:endParaRPr sz="1300"/>
          </a:p>
          <a:p>
            <a:pPr indent="-311150" lvl="0" marL="457200" rtl="0" algn="l">
              <a:spcBef>
                <a:spcPts val="0"/>
              </a:spcBef>
              <a:spcAft>
                <a:spcPts val="0"/>
              </a:spcAft>
              <a:buSzPts val="1300"/>
              <a:buChar char="●"/>
            </a:pPr>
            <a:r>
              <a:rPr lang="en" sz="1300"/>
              <a:t>CALC → freq_alcohol (numeric)</a:t>
            </a:r>
            <a:endParaRPr sz="1300"/>
          </a:p>
          <a:p>
            <a:pPr indent="-311150" lvl="0" marL="457200" rtl="0" algn="l">
              <a:spcBef>
                <a:spcPts val="0"/>
              </a:spcBef>
              <a:spcAft>
                <a:spcPts val="0"/>
              </a:spcAft>
              <a:buSzPts val="1300"/>
              <a:buChar char="●"/>
            </a:pPr>
            <a:r>
              <a:rPr lang="en" sz="1300"/>
              <a:t>MTRANS → transportation (categorical)</a:t>
            </a:r>
            <a:endParaRPr sz="1300"/>
          </a:p>
          <a:p>
            <a:pPr indent="-311150" lvl="0" marL="457200" rtl="0" algn="l">
              <a:spcBef>
                <a:spcPts val="0"/>
              </a:spcBef>
              <a:spcAft>
                <a:spcPts val="0"/>
              </a:spcAft>
              <a:buSzPts val="1300"/>
              <a:buChar char="●"/>
            </a:pPr>
            <a:r>
              <a:rPr lang="en" sz="1300"/>
              <a:t>NObeyesdad → obesity severity group (categorical)</a:t>
            </a:r>
            <a:endParaRPr sz="1300"/>
          </a:p>
          <a:p>
            <a:pPr indent="-311150" lvl="0" marL="457200" rtl="0" algn="l">
              <a:spcBef>
                <a:spcPts val="0"/>
              </a:spcBef>
              <a:spcAft>
                <a:spcPts val="0"/>
              </a:spcAft>
              <a:buSzPts val="1300"/>
              <a:buChar char="●"/>
            </a:pPr>
            <a:r>
              <a:rPr lang="en" sz="1300"/>
              <a:t>GENDER → gender (binary)</a:t>
            </a:r>
            <a:endParaRPr sz="1300"/>
          </a:p>
          <a:p>
            <a:pPr indent="-311150" lvl="0" marL="457200" rtl="0" algn="l">
              <a:spcBef>
                <a:spcPts val="0"/>
              </a:spcBef>
              <a:spcAft>
                <a:spcPts val="0"/>
              </a:spcAft>
              <a:buSzPts val="1300"/>
              <a:buChar char="●"/>
            </a:pPr>
            <a:r>
              <a:rPr lang="en" sz="1300"/>
              <a:t>AGE → age (numeric)</a:t>
            </a:r>
            <a:endParaRPr sz="1300"/>
          </a:p>
          <a:p>
            <a:pPr indent="-311150" lvl="0" marL="457200" rtl="0" algn="l">
              <a:spcBef>
                <a:spcPts val="0"/>
              </a:spcBef>
              <a:spcAft>
                <a:spcPts val="0"/>
              </a:spcAft>
              <a:buSzPts val="1300"/>
              <a:buChar char="●"/>
            </a:pPr>
            <a:r>
              <a:rPr lang="en" sz="1300"/>
              <a:t>WEIGHT → weight (numeric)</a:t>
            </a:r>
            <a:endParaRPr sz="1300"/>
          </a:p>
          <a:p>
            <a:pPr indent="-311150" lvl="0" marL="457200" rtl="0" algn="l">
              <a:spcBef>
                <a:spcPts val="0"/>
              </a:spcBef>
              <a:spcAft>
                <a:spcPts val="0"/>
              </a:spcAft>
              <a:buSzPts val="1300"/>
              <a:buChar char="●"/>
            </a:pPr>
            <a:r>
              <a:rPr lang="en" sz="1300"/>
              <a:t>HEIGHT → height (numeric)</a:t>
            </a:r>
            <a:endParaRPr/>
          </a:p>
        </p:txBody>
      </p:sp>
      <p:pic>
        <p:nvPicPr>
          <p:cNvPr id="96" name="Google Shape;96;p18"/>
          <p:cNvPicPr preferRelativeResize="0"/>
          <p:nvPr/>
        </p:nvPicPr>
        <p:blipFill>
          <a:blip r:embed="rId3">
            <a:alphaModFix/>
          </a:blip>
          <a:stretch>
            <a:fillRect/>
          </a:stretch>
        </p:blipFill>
        <p:spPr>
          <a:xfrm>
            <a:off x="4403375" y="1195500"/>
            <a:ext cx="4433802" cy="1376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261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Missing Data, Duplicates</a:t>
            </a:r>
            <a:endParaRPr b="1"/>
          </a:p>
        </p:txBody>
      </p:sp>
      <p:sp>
        <p:nvSpPr>
          <p:cNvPr id="102" name="Google Shape;102;p19"/>
          <p:cNvSpPr txBox="1"/>
          <p:nvPr>
            <p:ph idx="1" type="body"/>
          </p:nvPr>
        </p:nvSpPr>
        <p:spPr>
          <a:xfrm>
            <a:off x="311700" y="1061863"/>
            <a:ext cx="3719700" cy="957600"/>
          </a:xfrm>
          <a:prstGeom prst="rect">
            <a:avLst/>
          </a:prstGeom>
        </p:spPr>
        <p:txBody>
          <a:bodyPr anchorCtr="0" anchor="t" bIns="91425" lIns="91425" spcFirstLastPara="1" rIns="91425" wrap="square" tIns="91425">
            <a:normAutofit fontScale="25000" lnSpcReduction="20000"/>
          </a:bodyPr>
          <a:lstStyle/>
          <a:p>
            <a:pPr indent="-349616" lvl="0" marL="457200" rtl="0" algn="l">
              <a:spcBef>
                <a:spcPts val="0"/>
              </a:spcBef>
              <a:spcAft>
                <a:spcPts val="0"/>
              </a:spcAft>
              <a:buSzPct val="100000"/>
              <a:buChar char="●"/>
            </a:pPr>
            <a:r>
              <a:rPr lang="en" sz="7623"/>
              <a:t>Verified no missing data</a:t>
            </a:r>
            <a:endParaRPr sz="7623"/>
          </a:p>
          <a:p>
            <a:pPr indent="0" lvl="0" marL="457200" rtl="0" algn="l">
              <a:spcBef>
                <a:spcPts val="1200"/>
              </a:spcBef>
              <a:spcAft>
                <a:spcPts val="0"/>
              </a:spcAft>
              <a:buNone/>
            </a:pPr>
            <a:r>
              <a:t/>
            </a:r>
            <a:endParaRPr sz="7623"/>
          </a:p>
          <a:p>
            <a:pPr indent="0" lvl="0" marL="457200" rtl="0" algn="l">
              <a:spcBef>
                <a:spcPts val="1200"/>
              </a:spcBef>
              <a:spcAft>
                <a:spcPts val="0"/>
              </a:spcAft>
              <a:buNone/>
            </a:pPr>
            <a:r>
              <a:t/>
            </a:r>
            <a:endParaRPr sz="7623"/>
          </a:p>
          <a:p>
            <a:pPr indent="0" lvl="0" marL="0" rtl="0" algn="l">
              <a:spcBef>
                <a:spcPts val="1200"/>
              </a:spcBef>
              <a:spcAft>
                <a:spcPts val="0"/>
              </a:spcAft>
              <a:buNone/>
            </a:pPr>
            <a:r>
              <a:t/>
            </a:r>
            <a:endParaRPr sz="7623"/>
          </a:p>
          <a:p>
            <a:pPr indent="-349616" lvl="0" marL="457200" rtl="0" algn="l">
              <a:spcBef>
                <a:spcPts val="1200"/>
              </a:spcBef>
              <a:spcAft>
                <a:spcPts val="0"/>
              </a:spcAft>
              <a:buSzPct val="100000"/>
              <a:buChar char="●"/>
            </a:pPr>
            <a:r>
              <a:rPr lang="en" sz="7623"/>
              <a:t>24 duplicates (removed)</a:t>
            </a:r>
            <a:endParaRPr sz="7623"/>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3" name="Google Shape;103;p19"/>
          <p:cNvPicPr preferRelativeResize="0"/>
          <p:nvPr/>
        </p:nvPicPr>
        <p:blipFill>
          <a:blip r:embed="rId3">
            <a:alphaModFix/>
          </a:blip>
          <a:stretch>
            <a:fillRect/>
          </a:stretch>
        </p:blipFill>
        <p:spPr>
          <a:xfrm>
            <a:off x="4212425" y="924750"/>
            <a:ext cx="3366276" cy="2063037"/>
          </a:xfrm>
          <a:prstGeom prst="rect">
            <a:avLst/>
          </a:prstGeom>
          <a:noFill/>
          <a:ln>
            <a:noFill/>
          </a:ln>
        </p:spPr>
      </p:pic>
      <p:pic>
        <p:nvPicPr>
          <p:cNvPr id="104" name="Google Shape;104;p19"/>
          <p:cNvPicPr preferRelativeResize="0"/>
          <p:nvPr/>
        </p:nvPicPr>
        <p:blipFill>
          <a:blip r:embed="rId4">
            <a:alphaModFix/>
          </a:blip>
          <a:stretch>
            <a:fillRect/>
          </a:stretch>
        </p:blipFill>
        <p:spPr>
          <a:xfrm>
            <a:off x="259525" y="3451997"/>
            <a:ext cx="6604675" cy="957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200500" y="250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Verifying Data Types and Recoding Variables</a:t>
            </a:r>
            <a:endParaRPr b="1"/>
          </a:p>
        </p:txBody>
      </p:sp>
      <p:sp>
        <p:nvSpPr>
          <p:cNvPr id="110" name="Google Shape;110;p20"/>
          <p:cNvSpPr txBox="1"/>
          <p:nvPr>
            <p:ph idx="1" type="body"/>
          </p:nvPr>
        </p:nvSpPr>
        <p:spPr>
          <a:xfrm>
            <a:off x="311700" y="778475"/>
            <a:ext cx="8520600" cy="41892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Unique (for categorical), max and min (for numeric) variables (code example below):</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sz="1400"/>
          </a:p>
          <a:p>
            <a:pPr indent="-297497" lvl="0" marL="457200" rtl="0" algn="l">
              <a:spcBef>
                <a:spcPts val="1200"/>
              </a:spcBef>
              <a:spcAft>
                <a:spcPts val="0"/>
              </a:spcAft>
              <a:buSzPct val="100000"/>
              <a:buChar char="●"/>
            </a:pPr>
            <a:r>
              <a:rPr lang="en" sz="1400"/>
              <a:t>For binary columns, recoding </a:t>
            </a:r>
            <a:r>
              <a:rPr b="1" lang="en" sz="1400"/>
              <a:t>0 “no”</a:t>
            </a:r>
            <a:r>
              <a:rPr lang="en" sz="1400"/>
              <a:t> and </a:t>
            </a:r>
            <a:r>
              <a:rPr b="1" lang="en" sz="1400"/>
              <a:t>1 “yes”</a:t>
            </a:r>
            <a:endParaRPr b="1" sz="1400"/>
          </a:p>
          <a:p>
            <a:pPr indent="-297497" lvl="0" marL="457200" rtl="0" algn="l">
              <a:spcBef>
                <a:spcPts val="0"/>
              </a:spcBef>
              <a:spcAft>
                <a:spcPts val="0"/>
              </a:spcAft>
              <a:buSzPct val="100000"/>
              <a:buChar char="●"/>
            </a:pPr>
            <a:r>
              <a:rPr lang="en" sz="1400"/>
              <a:t>Changing categorical labels to numeric for later analysis:</a:t>
            </a:r>
            <a:endParaRPr sz="1400"/>
          </a:p>
          <a:p>
            <a:pPr indent="-297497" lvl="1" marL="914400" rtl="0" algn="l">
              <a:spcBef>
                <a:spcPts val="0"/>
              </a:spcBef>
              <a:spcAft>
                <a:spcPts val="0"/>
              </a:spcAft>
              <a:buSzPct val="100000"/>
              <a:buChar char="○"/>
            </a:pPr>
            <a:r>
              <a:rPr lang="en"/>
              <a:t>No: 0</a:t>
            </a:r>
            <a:endParaRPr/>
          </a:p>
          <a:p>
            <a:pPr indent="-297497" lvl="1" marL="914400" rtl="0" algn="l">
              <a:spcBef>
                <a:spcPts val="0"/>
              </a:spcBef>
              <a:spcAft>
                <a:spcPts val="0"/>
              </a:spcAft>
              <a:buSzPct val="100000"/>
              <a:buChar char="○"/>
            </a:pPr>
            <a:r>
              <a:rPr lang="en"/>
              <a:t>Sometimes: 1</a:t>
            </a:r>
            <a:endParaRPr/>
          </a:p>
          <a:p>
            <a:pPr indent="-297497" lvl="1" marL="914400" rtl="0" algn="l">
              <a:spcBef>
                <a:spcPts val="0"/>
              </a:spcBef>
              <a:spcAft>
                <a:spcPts val="0"/>
              </a:spcAft>
              <a:buSzPct val="100000"/>
              <a:buChar char="○"/>
            </a:pPr>
            <a:r>
              <a:rPr lang="en"/>
              <a:t>Frequently: 2</a:t>
            </a:r>
            <a:endParaRPr/>
          </a:p>
          <a:p>
            <a:pPr indent="-297497" lvl="1" marL="914400" rtl="0" algn="l">
              <a:spcBef>
                <a:spcPts val="0"/>
              </a:spcBef>
              <a:spcAft>
                <a:spcPts val="0"/>
              </a:spcAft>
              <a:buSzPct val="100000"/>
              <a:buChar char="○"/>
            </a:pPr>
            <a:r>
              <a:rPr lang="en"/>
              <a:t>Always: 3</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7182" lvl="0" marL="457200" rtl="0" algn="l">
              <a:spcBef>
                <a:spcPts val="1200"/>
              </a:spcBef>
              <a:spcAft>
                <a:spcPts val="0"/>
              </a:spcAft>
              <a:buSzPct val="100000"/>
              <a:buChar char="●"/>
            </a:pPr>
            <a:r>
              <a:rPr lang="en"/>
              <a:t>Histograms to confirm data types - some described as categorical in the data dictionary are actually</a:t>
            </a:r>
            <a:r>
              <a:rPr lang="en"/>
              <a:t> continuous floats (on next slide)</a:t>
            </a:r>
            <a:endParaRPr b="1"/>
          </a:p>
          <a:p>
            <a:pPr indent="0" lvl="0" marL="0" rtl="0" algn="l">
              <a:spcBef>
                <a:spcPts val="1200"/>
              </a:spcBef>
              <a:spcAft>
                <a:spcPts val="1200"/>
              </a:spcAft>
              <a:buNone/>
            </a:pPr>
            <a:r>
              <a:t/>
            </a:r>
            <a:endParaRPr b="1" i="1"/>
          </a:p>
        </p:txBody>
      </p:sp>
      <p:pic>
        <p:nvPicPr>
          <p:cNvPr id="111" name="Google Shape;111;p20"/>
          <p:cNvPicPr preferRelativeResize="0"/>
          <p:nvPr/>
        </p:nvPicPr>
        <p:blipFill>
          <a:blip r:embed="rId3">
            <a:alphaModFix/>
          </a:blip>
          <a:stretch>
            <a:fillRect/>
          </a:stretch>
        </p:blipFill>
        <p:spPr>
          <a:xfrm>
            <a:off x="1881300" y="1105300"/>
            <a:ext cx="4864101" cy="1091100"/>
          </a:xfrm>
          <a:prstGeom prst="rect">
            <a:avLst/>
          </a:prstGeom>
          <a:noFill/>
          <a:ln>
            <a:noFill/>
          </a:ln>
        </p:spPr>
      </p:pic>
      <p:pic>
        <p:nvPicPr>
          <p:cNvPr id="112" name="Google Shape;112;p20"/>
          <p:cNvPicPr preferRelativeResize="0"/>
          <p:nvPr/>
        </p:nvPicPr>
        <p:blipFill>
          <a:blip r:embed="rId4">
            <a:alphaModFix/>
          </a:blip>
          <a:stretch>
            <a:fillRect/>
          </a:stretch>
        </p:blipFill>
        <p:spPr>
          <a:xfrm>
            <a:off x="4487750" y="2334475"/>
            <a:ext cx="4344551" cy="1548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541625" y="287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Histogram of Amount of Water Drank </a:t>
            </a:r>
            <a:endParaRPr b="1"/>
          </a:p>
        </p:txBody>
      </p:sp>
      <p:sp>
        <p:nvSpPr>
          <p:cNvPr id="118" name="Google Shape;118;p21"/>
          <p:cNvSpPr txBox="1"/>
          <p:nvPr/>
        </p:nvSpPr>
        <p:spPr>
          <a:xfrm>
            <a:off x="5349250" y="1258650"/>
            <a:ext cx="2965200" cy="3412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Histogram doesn’t match with data dictionary saying this variable is “integer”:</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1: &lt;1 liter per day</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2: 1-2 liters</a:t>
            </a:r>
            <a:endParaRPr sz="1800">
              <a:solidFill>
                <a:schemeClr val="dk2"/>
              </a:solidFill>
            </a:endParaRPr>
          </a:p>
          <a:p>
            <a:pPr indent="-342900" lvl="1" marL="914400" rtl="0" algn="l">
              <a:spcBef>
                <a:spcPts val="0"/>
              </a:spcBef>
              <a:spcAft>
                <a:spcPts val="0"/>
              </a:spcAft>
              <a:buClr>
                <a:schemeClr val="dk2"/>
              </a:buClr>
              <a:buSzPts val="1800"/>
              <a:buChar char="○"/>
            </a:pPr>
            <a:r>
              <a:rPr lang="en" sz="1800">
                <a:solidFill>
                  <a:schemeClr val="dk2"/>
                </a:solidFill>
              </a:rPr>
              <a:t>3: 3+ liters</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 </a:t>
            </a:r>
            <a:r>
              <a:rPr b="1" i="1" lang="en" sz="1800">
                <a:solidFill>
                  <a:schemeClr val="dk2"/>
                </a:solidFill>
              </a:rPr>
              <a:t>suggest verifying with researchers how this was measured</a:t>
            </a:r>
            <a:endParaRPr b="1" i="1" sz="1800">
              <a:solidFill>
                <a:schemeClr val="dk2"/>
              </a:solidFill>
            </a:endParaRPr>
          </a:p>
        </p:txBody>
      </p:sp>
      <p:pic>
        <p:nvPicPr>
          <p:cNvPr id="119" name="Google Shape;119;p21"/>
          <p:cNvPicPr preferRelativeResize="0"/>
          <p:nvPr/>
        </p:nvPicPr>
        <p:blipFill>
          <a:blip r:embed="rId3">
            <a:alphaModFix/>
          </a:blip>
          <a:stretch>
            <a:fillRect/>
          </a:stretch>
        </p:blipFill>
        <p:spPr>
          <a:xfrm>
            <a:off x="200800" y="921450"/>
            <a:ext cx="4992611" cy="39783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