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dd04491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dd04491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dd044911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bdd044911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dd044911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dd044911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dd044911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bdd044911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dd0449117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bdd0449117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bdd044911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bdd044911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dd044911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bdd044911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bdd0449117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bdd0449117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bdd0449117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bdd0449117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bdd044911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bdd044911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bdd044911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bdd044911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bdd044911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bdd044911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bdd0449117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bdd0449117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bdd044911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bdd044911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bdd044911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bdd044911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bdd044911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bdd044911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bdd044911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bdd044911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bdd0449117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bdd0449117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f2e4f7be0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f2e4f7be0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bdd044911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bdd044911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dd0449117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dd0449117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bdd044911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bdd044911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dd044911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dd044911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dd04491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dd04491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dd044911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dd044911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dd044911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dd044911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hyperlink" Target="https://www.youtube.com/shorts/nFgdh6-LqF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9.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4.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2.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5.png"/><Relationship Id="rId4" Type="http://schemas.openxmlformats.org/officeDocument/2006/relationships/image" Target="../media/image37.png"/><Relationship Id="rId5" Type="http://schemas.openxmlformats.org/officeDocument/2006/relationships/hyperlink" Target="https://colab.research.google.com/drive/1K9nZOJCNJ0L7434_Ft8pB5CoILx0-aiX#scrollTo=3WzflYo6Tc_Q"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drive.google.com/file/d/1hOFeKF6LibvPNIH8n0KPOucBRXza4Wku/view" TargetMode="Externa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579475" y="756275"/>
            <a:ext cx="8031124" cy="1593025"/>
          </a:xfrm>
          <a:prstGeom prst="rect">
            <a:avLst/>
          </a:prstGeom>
          <a:noFill/>
          <a:ln>
            <a:noFill/>
          </a:ln>
        </p:spPr>
      </p:pic>
      <p:pic>
        <p:nvPicPr>
          <p:cNvPr id="55" name="Google Shape;55;p13"/>
          <p:cNvPicPr preferRelativeResize="0"/>
          <p:nvPr/>
        </p:nvPicPr>
        <p:blipFill>
          <a:blip r:embed="rId4">
            <a:alphaModFix/>
          </a:blip>
          <a:stretch>
            <a:fillRect/>
          </a:stretch>
        </p:blipFill>
        <p:spPr>
          <a:xfrm>
            <a:off x="1905000" y="3035100"/>
            <a:ext cx="1771650" cy="1476375"/>
          </a:xfrm>
          <a:prstGeom prst="rect">
            <a:avLst/>
          </a:prstGeom>
          <a:noFill/>
          <a:ln>
            <a:noFill/>
          </a:ln>
        </p:spPr>
      </p:pic>
      <p:sp>
        <p:nvSpPr>
          <p:cNvPr id="56" name="Google Shape;56;p13"/>
          <p:cNvSpPr txBox="1"/>
          <p:nvPr/>
        </p:nvSpPr>
        <p:spPr>
          <a:xfrm>
            <a:off x="4572000" y="4113925"/>
            <a:ext cx="41478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200">
                <a:latin typeface="Courier New"/>
                <a:ea typeface="Courier New"/>
                <a:cs typeface="Courier New"/>
                <a:sym typeface="Courier New"/>
              </a:rPr>
              <a:t>… u</a:t>
            </a:r>
            <a:r>
              <a:rPr b="1" lang="en" sz="2200">
                <a:solidFill>
                  <a:schemeClr val="dk1"/>
                </a:solidFill>
                <a:uFill>
                  <a:noFill/>
                </a:uFill>
                <a:latin typeface="Courier New"/>
                <a:ea typeface="Courier New"/>
                <a:cs typeface="Courier New"/>
                <a:sym typeface="Courier New"/>
                <a:hlinkClick r:id="rId5">
                  <a:extLst>
                    <a:ext uri="{A12FA001-AC4F-418D-AE19-62706E023703}">
                      <ahyp:hlinkClr val="tx"/>
                    </a:ext>
                  </a:extLst>
                </a:hlinkClick>
              </a:rPr>
              <a:t>na liga cualquiera …</a:t>
            </a:r>
            <a:endParaRPr b="1" sz="2200">
              <a:solidFill>
                <a:schemeClr val="dk1"/>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2"/>
          <p:cNvPicPr preferRelativeResize="0"/>
          <p:nvPr/>
        </p:nvPicPr>
        <p:blipFill>
          <a:blip r:embed="rId3">
            <a:alphaModFix/>
          </a:blip>
          <a:stretch>
            <a:fillRect/>
          </a:stretch>
        </p:blipFill>
        <p:spPr>
          <a:xfrm>
            <a:off x="228600" y="762000"/>
            <a:ext cx="8431076" cy="2210900"/>
          </a:xfrm>
          <a:prstGeom prst="rect">
            <a:avLst/>
          </a:prstGeom>
          <a:noFill/>
          <a:ln>
            <a:noFill/>
          </a:ln>
        </p:spPr>
      </p:pic>
      <p:sp>
        <p:nvSpPr>
          <p:cNvPr id="116" name="Google Shape;116;p22"/>
          <p:cNvSpPr txBox="1"/>
          <p:nvPr/>
        </p:nvSpPr>
        <p:spPr>
          <a:xfrm>
            <a:off x="5222975" y="4113925"/>
            <a:ext cx="37254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200">
                <a:solidFill>
                  <a:schemeClr val="dk1"/>
                </a:solidFill>
                <a:latin typeface="Courier New"/>
                <a:ea typeface="Courier New"/>
                <a:cs typeface="Courier New"/>
                <a:sym typeface="Courier New"/>
              </a:rPr>
              <a:t>Descripción</a:t>
            </a:r>
            <a:endParaRPr b="1" sz="2200">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3"/>
          <p:cNvPicPr preferRelativeResize="0"/>
          <p:nvPr/>
        </p:nvPicPr>
        <p:blipFill>
          <a:blip r:embed="rId3">
            <a:alphaModFix/>
          </a:blip>
          <a:stretch>
            <a:fillRect/>
          </a:stretch>
        </p:blipFill>
        <p:spPr>
          <a:xfrm>
            <a:off x="152400" y="838200"/>
            <a:ext cx="8839201" cy="2589040"/>
          </a:xfrm>
          <a:prstGeom prst="rect">
            <a:avLst/>
          </a:prstGeom>
          <a:noFill/>
          <a:ln>
            <a:noFill/>
          </a:ln>
        </p:spPr>
      </p:pic>
      <p:sp>
        <p:nvSpPr>
          <p:cNvPr id="122" name="Google Shape;122;p23"/>
          <p:cNvSpPr txBox="1"/>
          <p:nvPr/>
        </p:nvSpPr>
        <p:spPr>
          <a:xfrm>
            <a:off x="6244850" y="4113925"/>
            <a:ext cx="26154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200">
                <a:solidFill>
                  <a:schemeClr val="dk1"/>
                </a:solidFill>
                <a:latin typeface="Courier New"/>
                <a:ea typeface="Courier New"/>
                <a:cs typeface="Courier New"/>
                <a:sym typeface="Courier New"/>
              </a:rPr>
              <a:t>Transformación</a:t>
            </a:r>
            <a:endParaRPr b="1" sz="2200">
              <a:solidFill>
                <a:schemeClr val="dk1"/>
              </a:solidFill>
              <a:latin typeface="Courier New"/>
              <a:ea typeface="Courier New"/>
              <a:cs typeface="Courier New"/>
              <a:sym typeface="Courier New"/>
            </a:endParaRPr>
          </a:p>
        </p:txBody>
      </p:sp>
      <p:sp>
        <p:nvSpPr>
          <p:cNvPr id="123" name="Google Shape;123;p23"/>
          <p:cNvSpPr/>
          <p:nvPr/>
        </p:nvSpPr>
        <p:spPr>
          <a:xfrm>
            <a:off x="6016275" y="4110325"/>
            <a:ext cx="3051600" cy="5607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4"/>
          <p:cNvPicPr preferRelativeResize="0"/>
          <p:nvPr/>
        </p:nvPicPr>
        <p:blipFill>
          <a:blip r:embed="rId3">
            <a:alphaModFix/>
          </a:blip>
          <a:stretch>
            <a:fillRect/>
          </a:stretch>
        </p:blipFill>
        <p:spPr>
          <a:xfrm>
            <a:off x="442925" y="357500"/>
            <a:ext cx="8258151" cy="1905150"/>
          </a:xfrm>
          <a:prstGeom prst="rect">
            <a:avLst/>
          </a:prstGeom>
          <a:noFill/>
          <a:ln>
            <a:noFill/>
          </a:ln>
        </p:spPr>
      </p:pic>
      <p:pic>
        <p:nvPicPr>
          <p:cNvPr id="129" name="Google Shape;129;p24"/>
          <p:cNvPicPr preferRelativeResize="0"/>
          <p:nvPr/>
        </p:nvPicPr>
        <p:blipFill>
          <a:blip r:embed="rId4">
            <a:alphaModFix/>
          </a:blip>
          <a:stretch>
            <a:fillRect/>
          </a:stretch>
        </p:blipFill>
        <p:spPr>
          <a:xfrm>
            <a:off x="540425" y="2698191"/>
            <a:ext cx="5543550" cy="371475"/>
          </a:xfrm>
          <a:prstGeom prst="rect">
            <a:avLst/>
          </a:prstGeom>
          <a:noFill/>
          <a:ln>
            <a:noFill/>
          </a:ln>
        </p:spPr>
      </p:pic>
      <p:sp>
        <p:nvSpPr>
          <p:cNvPr id="130" name="Google Shape;130;p24"/>
          <p:cNvSpPr txBox="1"/>
          <p:nvPr/>
        </p:nvSpPr>
        <p:spPr>
          <a:xfrm>
            <a:off x="5349025" y="3580523"/>
            <a:ext cx="37290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200">
                <a:solidFill>
                  <a:schemeClr val="dk1"/>
                </a:solidFill>
                <a:latin typeface="Courier New"/>
                <a:ea typeface="Courier New"/>
                <a:cs typeface="Courier New"/>
                <a:sym typeface="Courier New"/>
              </a:rPr>
              <a:t>Outliers &amp; Shapiro</a:t>
            </a:r>
            <a:endParaRPr b="1" sz="2200">
              <a:solidFill>
                <a:schemeClr val="dk1"/>
              </a:solidFill>
              <a:latin typeface="Courier New"/>
              <a:ea typeface="Courier New"/>
              <a:cs typeface="Courier New"/>
              <a:sym typeface="Courier New"/>
            </a:endParaRPr>
          </a:p>
        </p:txBody>
      </p:sp>
      <p:pic>
        <p:nvPicPr>
          <p:cNvPr id="131" name="Google Shape;131;p24"/>
          <p:cNvPicPr preferRelativeResize="0"/>
          <p:nvPr/>
        </p:nvPicPr>
        <p:blipFill>
          <a:blip r:embed="rId5">
            <a:alphaModFix amt="10000"/>
          </a:blip>
          <a:stretch>
            <a:fillRect/>
          </a:stretch>
        </p:blipFill>
        <p:spPr>
          <a:xfrm>
            <a:off x="5726200" y="4134025"/>
            <a:ext cx="3017250" cy="831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5"/>
          <p:cNvPicPr preferRelativeResize="0"/>
          <p:nvPr/>
        </p:nvPicPr>
        <p:blipFill>
          <a:blip r:embed="rId3">
            <a:alphaModFix/>
          </a:blip>
          <a:stretch>
            <a:fillRect/>
          </a:stretch>
        </p:blipFill>
        <p:spPr>
          <a:xfrm>
            <a:off x="152400" y="1030775"/>
            <a:ext cx="8839200" cy="1791925"/>
          </a:xfrm>
          <a:prstGeom prst="rect">
            <a:avLst/>
          </a:prstGeom>
          <a:noFill/>
          <a:ln>
            <a:noFill/>
          </a:ln>
        </p:spPr>
      </p:pic>
      <p:sp>
        <p:nvSpPr>
          <p:cNvPr id="137" name="Google Shape;137;p25"/>
          <p:cNvSpPr txBox="1"/>
          <p:nvPr/>
        </p:nvSpPr>
        <p:spPr>
          <a:xfrm>
            <a:off x="6151125" y="4113925"/>
            <a:ext cx="25497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200">
                <a:solidFill>
                  <a:schemeClr val="dk1"/>
                </a:solidFill>
                <a:latin typeface="Courier New"/>
                <a:ea typeface="Courier New"/>
                <a:cs typeface="Courier New"/>
                <a:sym typeface="Courier New"/>
              </a:rPr>
              <a:t>Transformación</a:t>
            </a:r>
            <a:endParaRPr b="1" sz="2200">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6"/>
          <p:cNvPicPr preferRelativeResize="0"/>
          <p:nvPr/>
        </p:nvPicPr>
        <p:blipFill>
          <a:blip r:embed="rId3">
            <a:alphaModFix/>
          </a:blip>
          <a:stretch>
            <a:fillRect/>
          </a:stretch>
        </p:blipFill>
        <p:spPr>
          <a:xfrm>
            <a:off x="685800" y="1524000"/>
            <a:ext cx="3609975" cy="923925"/>
          </a:xfrm>
          <a:prstGeom prst="rect">
            <a:avLst/>
          </a:prstGeom>
          <a:noFill/>
          <a:ln>
            <a:noFill/>
          </a:ln>
        </p:spPr>
      </p:pic>
      <p:sp>
        <p:nvSpPr>
          <p:cNvPr id="143" name="Google Shape;143;p26"/>
          <p:cNvSpPr/>
          <p:nvPr/>
        </p:nvSpPr>
        <p:spPr>
          <a:xfrm>
            <a:off x="406925" y="1511800"/>
            <a:ext cx="3990300" cy="5607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26"/>
          <p:cNvSpPr txBox="1"/>
          <p:nvPr/>
        </p:nvSpPr>
        <p:spPr>
          <a:xfrm>
            <a:off x="6151125" y="4113925"/>
            <a:ext cx="25497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200">
                <a:solidFill>
                  <a:schemeClr val="dk1"/>
                </a:solidFill>
                <a:latin typeface="Courier New"/>
                <a:ea typeface="Courier New"/>
                <a:cs typeface="Courier New"/>
                <a:sym typeface="Courier New"/>
              </a:rPr>
              <a:t>Objetivos</a:t>
            </a:r>
            <a:endParaRPr b="1" sz="2200">
              <a:solidFill>
                <a:schemeClr val="dk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7"/>
          <p:cNvPicPr preferRelativeResize="0"/>
          <p:nvPr/>
        </p:nvPicPr>
        <p:blipFill>
          <a:blip r:embed="rId3">
            <a:alphaModFix/>
          </a:blip>
          <a:stretch>
            <a:fillRect/>
          </a:stretch>
        </p:blipFill>
        <p:spPr>
          <a:xfrm>
            <a:off x="304800" y="914400"/>
            <a:ext cx="8482124" cy="2138975"/>
          </a:xfrm>
          <a:prstGeom prst="rect">
            <a:avLst/>
          </a:prstGeom>
          <a:noFill/>
          <a:ln>
            <a:noFill/>
          </a:ln>
        </p:spPr>
      </p:pic>
      <p:sp>
        <p:nvSpPr>
          <p:cNvPr id="150" name="Google Shape;150;p27"/>
          <p:cNvSpPr txBox="1"/>
          <p:nvPr/>
        </p:nvSpPr>
        <p:spPr>
          <a:xfrm>
            <a:off x="6092450" y="4113925"/>
            <a:ext cx="23004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200">
                <a:solidFill>
                  <a:schemeClr val="dk1"/>
                </a:solidFill>
                <a:latin typeface="Courier New"/>
                <a:ea typeface="Courier New"/>
                <a:cs typeface="Courier New"/>
                <a:sym typeface="Courier New"/>
              </a:rPr>
              <a:t>Modelo</a:t>
            </a:r>
            <a:endParaRPr b="1" sz="2200">
              <a:solidFill>
                <a:schemeClr val="dk1"/>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8"/>
          <p:cNvPicPr preferRelativeResize="0"/>
          <p:nvPr/>
        </p:nvPicPr>
        <p:blipFill>
          <a:blip r:embed="rId3">
            <a:alphaModFix/>
          </a:blip>
          <a:stretch>
            <a:fillRect/>
          </a:stretch>
        </p:blipFill>
        <p:spPr>
          <a:xfrm>
            <a:off x="762000" y="381000"/>
            <a:ext cx="4373250" cy="4327699"/>
          </a:xfrm>
          <a:prstGeom prst="rect">
            <a:avLst/>
          </a:prstGeom>
          <a:noFill/>
          <a:ln>
            <a:noFill/>
          </a:ln>
        </p:spPr>
      </p:pic>
      <p:sp>
        <p:nvSpPr>
          <p:cNvPr id="156" name="Google Shape;156;p28"/>
          <p:cNvSpPr txBox="1"/>
          <p:nvPr/>
        </p:nvSpPr>
        <p:spPr>
          <a:xfrm>
            <a:off x="6244850" y="4113925"/>
            <a:ext cx="26154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200">
                <a:solidFill>
                  <a:schemeClr val="dk1"/>
                </a:solidFill>
                <a:latin typeface="Courier New"/>
                <a:ea typeface="Courier New"/>
                <a:cs typeface="Courier New"/>
                <a:sym typeface="Courier New"/>
              </a:rPr>
              <a:t>¿Colinealidad?</a:t>
            </a:r>
            <a:endParaRPr b="1" sz="2200">
              <a:solidFill>
                <a:schemeClr val="dk1"/>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9"/>
          <p:cNvPicPr preferRelativeResize="0"/>
          <p:nvPr/>
        </p:nvPicPr>
        <p:blipFill>
          <a:blip r:embed="rId3">
            <a:alphaModFix/>
          </a:blip>
          <a:stretch>
            <a:fillRect/>
          </a:stretch>
        </p:blipFill>
        <p:spPr>
          <a:xfrm>
            <a:off x="1066800" y="1371600"/>
            <a:ext cx="3762375" cy="1885950"/>
          </a:xfrm>
          <a:prstGeom prst="rect">
            <a:avLst/>
          </a:prstGeom>
          <a:noFill/>
          <a:ln>
            <a:noFill/>
          </a:ln>
        </p:spPr>
      </p:pic>
      <p:sp>
        <p:nvSpPr>
          <p:cNvPr id="162" name="Google Shape;162;p29"/>
          <p:cNvSpPr txBox="1"/>
          <p:nvPr/>
        </p:nvSpPr>
        <p:spPr>
          <a:xfrm>
            <a:off x="6244850" y="4113925"/>
            <a:ext cx="26154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200">
                <a:solidFill>
                  <a:schemeClr val="dk1"/>
                </a:solidFill>
                <a:latin typeface="Courier New"/>
                <a:ea typeface="Courier New"/>
                <a:cs typeface="Courier New"/>
                <a:sym typeface="Courier New"/>
              </a:rPr>
              <a:t>¿Colinealidad?</a:t>
            </a:r>
            <a:endParaRPr b="1" sz="2200">
              <a:solidFill>
                <a:schemeClr val="dk1"/>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nvSpPr>
        <p:spPr>
          <a:xfrm>
            <a:off x="5815675" y="4113925"/>
            <a:ext cx="30447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200">
                <a:solidFill>
                  <a:schemeClr val="dk1"/>
                </a:solidFill>
                <a:latin typeface="Courier New"/>
                <a:ea typeface="Courier New"/>
                <a:cs typeface="Courier New"/>
                <a:sym typeface="Courier New"/>
              </a:rPr>
              <a:t>Transformación 2</a:t>
            </a:r>
            <a:endParaRPr b="1" sz="2200">
              <a:solidFill>
                <a:schemeClr val="dk1"/>
              </a:solidFill>
              <a:latin typeface="Courier New"/>
              <a:ea typeface="Courier New"/>
              <a:cs typeface="Courier New"/>
              <a:sym typeface="Courier New"/>
            </a:endParaRPr>
          </a:p>
        </p:txBody>
      </p:sp>
      <p:pic>
        <p:nvPicPr>
          <p:cNvPr id="168" name="Google Shape;168;p30"/>
          <p:cNvPicPr preferRelativeResize="0"/>
          <p:nvPr/>
        </p:nvPicPr>
        <p:blipFill>
          <a:blip r:embed="rId3">
            <a:alphaModFix/>
          </a:blip>
          <a:stretch>
            <a:fillRect/>
          </a:stretch>
        </p:blipFill>
        <p:spPr>
          <a:xfrm>
            <a:off x="152400" y="1524000"/>
            <a:ext cx="8839200" cy="314438"/>
          </a:xfrm>
          <a:prstGeom prst="rect">
            <a:avLst/>
          </a:prstGeom>
          <a:noFill/>
          <a:ln>
            <a:noFill/>
          </a:ln>
        </p:spPr>
      </p:pic>
      <p:pic>
        <p:nvPicPr>
          <p:cNvPr id="169" name="Google Shape;169;p30"/>
          <p:cNvPicPr preferRelativeResize="0"/>
          <p:nvPr/>
        </p:nvPicPr>
        <p:blipFill>
          <a:blip r:embed="rId4">
            <a:alphaModFix/>
          </a:blip>
          <a:stretch>
            <a:fillRect/>
          </a:stretch>
        </p:blipFill>
        <p:spPr>
          <a:xfrm>
            <a:off x="152400" y="2168687"/>
            <a:ext cx="8839200" cy="299280"/>
          </a:xfrm>
          <a:prstGeom prst="rect">
            <a:avLst/>
          </a:prstGeom>
          <a:noFill/>
          <a:ln>
            <a:noFill/>
          </a:ln>
        </p:spPr>
      </p:pic>
      <p:pic>
        <p:nvPicPr>
          <p:cNvPr id="170" name="Google Shape;170;p30"/>
          <p:cNvPicPr preferRelativeResize="0"/>
          <p:nvPr/>
        </p:nvPicPr>
        <p:blipFill>
          <a:blip r:embed="rId5">
            <a:alphaModFix/>
          </a:blip>
          <a:stretch>
            <a:fillRect/>
          </a:stretch>
        </p:blipFill>
        <p:spPr>
          <a:xfrm>
            <a:off x="152400" y="2819400"/>
            <a:ext cx="8384949" cy="361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1"/>
          <p:cNvPicPr preferRelativeResize="0"/>
          <p:nvPr/>
        </p:nvPicPr>
        <p:blipFill>
          <a:blip r:embed="rId3">
            <a:alphaModFix/>
          </a:blip>
          <a:stretch>
            <a:fillRect/>
          </a:stretch>
        </p:blipFill>
        <p:spPr>
          <a:xfrm>
            <a:off x="609600" y="1600200"/>
            <a:ext cx="5314950" cy="419100"/>
          </a:xfrm>
          <a:prstGeom prst="rect">
            <a:avLst/>
          </a:prstGeom>
          <a:noFill/>
          <a:ln>
            <a:noFill/>
          </a:ln>
        </p:spPr>
      </p:pic>
      <p:pic>
        <p:nvPicPr>
          <p:cNvPr id="176" name="Google Shape;176;p31"/>
          <p:cNvPicPr preferRelativeResize="0"/>
          <p:nvPr/>
        </p:nvPicPr>
        <p:blipFill>
          <a:blip r:embed="rId4">
            <a:alphaModFix/>
          </a:blip>
          <a:stretch>
            <a:fillRect/>
          </a:stretch>
        </p:blipFill>
        <p:spPr>
          <a:xfrm>
            <a:off x="533400" y="2247900"/>
            <a:ext cx="7477125" cy="409575"/>
          </a:xfrm>
          <a:prstGeom prst="rect">
            <a:avLst/>
          </a:prstGeom>
          <a:noFill/>
          <a:ln>
            <a:noFill/>
          </a:ln>
        </p:spPr>
      </p:pic>
      <p:sp>
        <p:nvSpPr>
          <p:cNvPr id="177" name="Google Shape;177;p31"/>
          <p:cNvSpPr txBox="1"/>
          <p:nvPr/>
        </p:nvSpPr>
        <p:spPr>
          <a:xfrm>
            <a:off x="6244850" y="4113925"/>
            <a:ext cx="26154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200">
                <a:solidFill>
                  <a:schemeClr val="dk1"/>
                </a:solidFill>
                <a:latin typeface="Courier New"/>
                <a:ea typeface="Courier New"/>
                <a:cs typeface="Courier New"/>
                <a:sym typeface="Courier New"/>
              </a:rPr>
              <a:t>Rendimiento</a:t>
            </a:r>
            <a:endParaRPr b="1" sz="2200">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5617725" y="4113925"/>
            <a:ext cx="20892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200">
                <a:solidFill>
                  <a:schemeClr val="dk1"/>
                </a:solidFill>
                <a:latin typeface="Courier New"/>
                <a:ea typeface="Courier New"/>
                <a:cs typeface="Courier New"/>
                <a:sym typeface="Courier New"/>
              </a:rPr>
              <a:t>Info</a:t>
            </a:r>
            <a:endParaRPr b="1" sz="2200">
              <a:solidFill>
                <a:schemeClr val="dk1"/>
              </a:solidFill>
              <a:latin typeface="Courier New"/>
              <a:ea typeface="Courier New"/>
              <a:cs typeface="Courier New"/>
              <a:sym typeface="Courier New"/>
            </a:endParaRPr>
          </a:p>
        </p:txBody>
      </p:sp>
      <p:pic>
        <p:nvPicPr>
          <p:cNvPr id="62" name="Google Shape;62;p14"/>
          <p:cNvPicPr preferRelativeResize="0"/>
          <p:nvPr/>
        </p:nvPicPr>
        <p:blipFill>
          <a:blip r:embed="rId3">
            <a:alphaModFix/>
          </a:blip>
          <a:stretch>
            <a:fillRect/>
          </a:stretch>
        </p:blipFill>
        <p:spPr>
          <a:xfrm>
            <a:off x="457200" y="1143000"/>
            <a:ext cx="6705600" cy="1304925"/>
          </a:xfrm>
          <a:prstGeom prst="rect">
            <a:avLst/>
          </a:prstGeom>
          <a:noFill/>
          <a:ln>
            <a:noFill/>
          </a:ln>
        </p:spPr>
      </p:pic>
      <p:pic>
        <p:nvPicPr>
          <p:cNvPr id="63" name="Google Shape;63;p14"/>
          <p:cNvPicPr preferRelativeResize="0"/>
          <p:nvPr/>
        </p:nvPicPr>
        <p:blipFill>
          <a:blip r:embed="rId4">
            <a:alphaModFix/>
          </a:blip>
          <a:stretch>
            <a:fillRect/>
          </a:stretch>
        </p:blipFill>
        <p:spPr>
          <a:xfrm>
            <a:off x="5941475" y="2565400"/>
            <a:ext cx="1441701" cy="14310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2"/>
          <p:cNvPicPr preferRelativeResize="0"/>
          <p:nvPr/>
        </p:nvPicPr>
        <p:blipFill>
          <a:blip r:embed="rId3">
            <a:alphaModFix/>
          </a:blip>
          <a:stretch>
            <a:fillRect/>
          </a:stretch>
        </p:blipFill>
        <p:spPr>
          <a:xfrm>
            <a:off x="457200" y="1676400"/>
            <a:ext cx="7200900" cy="352425"/>
          </a:xfrm>
          <a:prstGeom prst="rect">
            <a:avLst/>
          </a:prstGeom>
          <a:noFill/>
          <a:ln>
            <a:noFill/>
          </a:ln>
        </p:spPr>
      </p:pic>
      <p:pic>
        <p:nvPicPr>
          <p:cNvPr id="183" name="Google Shape;183;p32"/>
          <p:cNvPicPr preferRelativeResize="0"/>
          <p:nvPr/>
        </p:nvPicPr>
        <p:blipFill>
          <a:blip r:embed="rId4">
            <a:alphaModFix/>
          </a:blip>
          <a:stretch>
            <a:fillRect/>
          </a:stretch>
        </p:blipFill>
        <p:spPr>
          <a:xfrm>
            <a:off x="457200" y="2257425"/>
            <a:ext cx="7800975" cy="381000"/>
          </a:xfrm>
          <a:prstGeom prst="rect">
            <a:avLst/>
          </a:prstGeom>
          <a:noFill/>
          <a:ln>
            <a:noFill/>
          </a:ln>
        </p:spPr>
      </p:pic>
      <p:sp>
        <p:nvSpPr>
          <p:cNvPr id="184" name="Google Shape;184;p32"/>
          <p:cNvSpPr txBox="1"/>
          <p:nvPr/>
        </p:nvSpPr>
        <p:spPr>
          <a:xfrm>
            <a:off x="6244850" y="4113925"/>
            <a:ext cx="26154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200">
                <a:solidFill>
                  <a:schemeClr val="dk1"/>
                </a:solidFill>
                <a:latin typeface="Courier New"/>
                <a:ea typeface="Courier New"/>
                <a:cs typeface="Courier New"/>
                <a:sym typeface="Courier New"/>
              </a:rPr>
              <a:t> </a:t>
            </a:r>
            <a:r>
              <a:rPr b="1" lang="en" sz="2200">
                <a:solidFill>
                  <a:schemeClr val="dk1"/>
                </a:solidFill>
                <a:latin typeface="Courier New"/>
                <a:ea typeface="Courier New"/>
                <a:cs typeface="Courier New"/>
                <a:sym typeface="Courier New"/>
              </a:rPr>
              <a:t>+ </a:t>
            </a:r>
            <a:r>
              <a:rPr b="1" lang="en" sz="2200">
                <a:solidFill>
                  <a:schemeClr val="dk1"/>
                </a:solidFill>
                <a:latin typeface="Courier New"/>
                <a:ea typeface="Courier New"/>
                <a:cs typeface="Courier New"/>
                <a:sym typeface="Courier New"/>
              </a:rPr>
              <a:t>Rendimiento</a:t>
            </a:r>
            <a:endParaRPr b="1" sz="2200">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3"/>
          <p:cNvPicPr preferRelativeResize="0"/>
          <p:nvPr/>
        </p:nvPicPr>
        <p:blipFill>
          <a:blip r:embed="rId3">
            <a:alphaModFix/>
          </a:blip>
          <a:stretch>
            <a:fillRect/>
          </a:stretch>
        </p:blipFill>
        <p:spPr>
          <a:xfrm>
            <a:off x="685800" y="1524000"/>
            <a:ext cx="3609975" cy="923925"/>
          </a:xfrm>
          <a:prstGeom prst="rect">
            <a:avLst/>
          </a:prstGeom>
          <a:noFill/>
          <a:ln>
            <a:noFill/>
          </a:ln>
        </p:spPr>
      </p:pic>
      <p:sp>
        <p:nvSpPr>
          <p:cNvPr id="190" name="Google Shape;190;p33"/>
          <p:cNvSpPr/>
          <p:nvPr/>
        </p:nvSpPr>
        <p:spPr>
          <a:xfrm>
            <a:off x="305475" y="1938500"/>
            <a:ext cx="2627100" cy="5607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p33"/>
          <p:cNvSpPr txBox="1"/>
          <p:nvPr/>
        </p:nvSpPr>
        <p:spPr>
          <a:xfrm>
            <a:off x="6151125" y="4113925"/>
            <a:ext cx="25497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200">
                <a:solidFill>
                  <a:schemeClr val="dk1"/>
                </a:solidFill>
                <a:latin typeface="Courier New"/>
                <a:ea typeface="Courier New"/>
                <a:cs typeface="Courier New"/>
                <a:sym typeface="Courier New"/>
              </a:rPr>
              <a:t>Objetivos</a:t>
            </a:r>
            <a:endParaRPr b="1" sz="2200">
              <a:solidFill>
                <a:schemeClr val="dk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4"/>
          <p:cNvPicPr preferRelativeResize="0"/>
          <p:nvPr/>
        </p:nvPicPr>
        <p:blipFill>
          <a:blip r:embed="rId3">
            <a:alphaModFix/>
          </a:blip>
          <a:stretch>
            <a:fillRect/>
          </a:stretch>
        </p:blipFill>
        <p:spPr>
          <a:xfrm>
            <a:off x="152400" y="369150"/>
            <a:ext cx="5998725" cy="4405201"/>
          </a:xfrm>
          <a:prstGeom prst="rect">
            <a:avLst/>
          </a:prstGeom>
          <a:noFill/>
          <a:ln>
            <a:noFill/>
          </a:ln>
        </p:spPr>
      </p:pic>
      <p:sp>
        <p:nvSpPr>
          <p:cNvPr id="197" name="Google Shape;197;p34"/>
          <p:cNvSpPr txBox="1"/>
          <p:nvPr/>
        </p:nvSpPr>
        <p:spPr>
          <a:xfrm>
            <a:off x="6227325" y="4113925"/>
            <a:ext cx="25497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200">
                <a:solidFill>
                  <a:schemeClr val="dk1"/>
                </a:solidFill>
                <a:latin typeface="Courier New"/>
                <a:ea typeface="Courier New"/>
                <a:cs typeface="Courier New"/>
                <a:sym typeface="Courier New"/>
              </a:rPr>
              <a:t>Dispersión</a:t>
            </a:r>
            <a:endParaRPr b="1" sz="2200">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5"/>
          <p:cNvPicPr preferRelativeResize="0"/>
          <p:nvPr/>
        </p:nvPicPr>
        <p:blipFill>
          <a:blip r:embed="rId3">
            <a:alphaModFix/>
          </a:blip>
          <a:stretch>
            <a:fillRect/>
          </a:stretch>
        </p:blipFill>
        <p:spPr>
          <a:xfrm>
            <a:off x="0" y="76200"/>
            <a:ext cx="6207054" cy="4838700"/>
          </a:xfrm>
          <a:prstGeom prst="rect">
            <a:avLst/>
          </a:prstGeom>
          <a:noFill/>
          <a:ln>
            <a:noFill/>
          </a:ln>
        </p:spPr>
      </p:pic>
      <p:pic>
        <p:nvPicPr>
          <p:cNvPr id="203" name="Google Shape;203;p35"/>
          <p:cNvPicPr preferRelativeResize="0"/>
          <p:nvPr/>
        </p:nvPicPr>
        <p:blipFill>
          <a:blip r:embed="rId4">
            <a:alphaModFix/>
          </a:blip>
          <a:stretch>
            <a:fillRect/>
          </a:stretch>
        </p:blipFill>
        <p:spPr>
          <a:xfrm>
            <a:off x="2195875" y="3797500"/>
            <a:ext cx="712900" cy="712900"/>
          </a:xfrm>
          <a:prstGeom prst="rect">
            <a:avLst/>
          </a:prstGeom>
          <a:noFill/>
          <a:ln>
            <a:noFill/>
          </a:ln>
        </p:spPr>
      </p:pic>
      <p:sp>
        <p:nvSpPr>
          <p:cNvPr id="204" name="Google Shape;204;p35"/>
          <p:cNvSpPr txBox="1"/>
          <p:nvPr/>
        </p:nvSpPr>
        <p:spPr>
          <a:xfrm>
            <a:off x="6227325" y="4113925"/>
            <a:ext cx="25497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200">
                <a:solidFill>
                  <a:schemeClr val="dk1"/>
                </a:solidFill>
                <a:latin typeface="Courier New"/>
                <a:ea typeface="Courier New"/>
                <a:cs typeface="Courier New"/>
                <a:sym typeface="Courier New"/>
              </a:rPr>
              <a:t>Clústers</a:t>
            </a:r>
            <a:endParaRPr b="1" sz="2200">
              <a:solidFill>
                <a:schemeClr val="dk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6"/>
          <p:cNvPicPr preferRelativeResize="0"/>
          <p:nvPr/>
        </p:nvPicPr>
        <p:blipFill>
          <a:blip r:embed="rId3">
            <a:alphaModFix/>
          </a:blip>
          <a:stretch>
            <a:fillRect/>
          </a:stretch>
        </p:blipFill>
        <p:spPr>
          <a:xfrm>
            <a:off x="1676400" y="228600"/>
            <a:ext cx="3680298" cy="381000"/>
          </a:xfrm>
          <a:prstGeom prst="rect">
            <a:avLst/>
          </a:prstGeom>
          <a:noFill/>
          <a:ln>
            <a:noFill/>
          </a:ln>
        </p:spPr>
      </p:pic>
      <p:pic>
        <p:nvPicPr>
          <p:cNvPr id="210" name="Google Shape;210;p36"/>
          <p:cNvPicPr preferRelativeResize="0"/>
          <p:nvPr/>
        </p:nvPicPr>
        <p:blipFill>
          <a:blip r:embed="rId4">
            <a:alphaModFix/>
          </a:blip>
          <a:stretch>
            <a:fillRect/>
          </a:stretch>
        </p:blipFill>
        <p:spPr>
          <a:xfrm>
            <a:off x="381000" y="685800"/>
            <a:ext cx="4747100" cy="4229101"/>
          </a:xfrm>
          <a:prstGeom prst="rect">
            <a:avLst/>
          </a:prstGeom>
          <a:noFill/>
          <a:ln>
            <a:noFill/>
          </a:ln>
        </p:spPr>
      </p:pic>
      <p:sp>
        <p:nvSpPr>
          <p:cNvPr id="211" name="Google Shape;211;p36"/>
          <p:cNvSpPr txBox="1"/>
          <p:nvPr/>
        </p:nvSpPr>
        <p:spPr>
          <a:xfrm>
            <a:off x="6227325" y="4113925"/>
            <a:ext cx="25497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200">
                <a:solidFill>
                  <a:schemeClr val="dk1"/>
                </a:solidFill>
                <a:latin typeface="Courier New"/>
                <a:ea typeface="Courier New"/>
                <a:cs typeface="Courier New"/>
                <a:sym typeface="Courier New"/>
              </a:rPr>
              <a:t>Clústers</a:t>
            </a:r>
            <a:endParaRPr b="1" sz="2200">
              <a:solidFill>
                <a:schemeClr val="dk1"/>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7"/>
          <p:cNvPicPr preferRelativeResize="0"/>
          <p:nvPr/>
        </p:nvPicPr>
        <p:blipFill>
          <a:blip r:embed="rId3">
            <a:alphaModFix/>
          </a:blip>
          <a:stretch>
            <a:fillRect/>
          </a:stretch>
        </p:blipFill>
        <p:spPr>
          <a:xfrm>
            <a:off x="152400" y="685800"/>
            <a:ext cx="8839200" cy="291002"/>
          </a:xfrm>
          <a:prstGeom prst="rect">
            <a:avLst/>
          </a:prstGeom>
          <a:noFill/>
          <a:ln>
            <a:noFill/>
          </a:ln>
        </p:spPr>
      </p:pic>
      <p:pic>
        <p:nvPicPr>
          <p:cNvPr id="217" name="Google Shape;217;p37"/>
          <p:cNvPicPr preferRelativeResize="0"/>
          <p:nvPr/>
        </p:nvPicPr>
        <p:blipFill>
          <a:blip r:embed="rId4">
            <a:alphaModFix/>
          </a:blip>
          <a:stretch>
            <a:fillRect/>
          </a:stretch>
        </p:blipFill>
        <p:spPr>
          <a:xfrm>
            <a:off x="1600200" y="1205402"/>
            <a:ext cx="2124075" cy="847725"/>
          </a:xfrm>
          <a:prstGeom prst="rect">
            <a:avLst/>
          </a:prstGeom>
          <a:noFill/>
          <a:ln>
            <a:noFill/>
          </a:ln>
        </p:spPr>
      </p:pic>
      <p:sp>
        <p:nvSpPr>
          <p:cNvPr id="218" name="Google Shape;218;p37"/>
          <p:cNvSpPr txBox="1"/>
          <p:nvPr/>
        </p:nvSpPr>
        <p:spPr>
          <a:xfrm>
            <a:off x="6227325" y="4113925"/>
            <a:ext cx="25497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200">
                <a:solidFill>
                  <a:schemeClr val="dk1"/>
                </a:solidFill>
                <a:uFill>
                  <a:noFill/>
                </a:uFill>
                <a:latin typeface="Courier New"/>
                <a:ea typeface="Courier New"/>
                <a:cs typeface="Courier New"/>
                <a:sym typeface="Courier New"/>
                <a:hlinkClick r:id="rId5">
                  <a:extLst>
                    <a:ext uri="{A12FA001-AC4F-418D-AE19-62706E023703}">
                      <ahyp:hlinkClr val="tx"/>
                    </a:ext>
                  </a:extLst>
                </a:hlinkClick>
              </a:rPr>
              <a:t>¿Fin?</a:t>
            </a:r>
            <a:endParaRPr b="1" sz="2200">
              <a:solidFill>
                <a:schemeClr val="dk1"/>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8" title="ElevenLabs.mp3">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
        <p:nvSpPr>
          <p:cNvPr id="224" name="Google Shape;224;p38"/>
          <p:cNvSpPr txBox="1"/>
          <p:nvPr/>
        </p:nvSpPr>
        <p:spPr>
          <a:xfrm>
            <a:off x="806025" y="105375"/>
            <a:ext cx="7980600" cy="43593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Clr>
                <a:schemeClr val="dk1"/>
              </a:buClr>
              <a:buSzPts val="1100"/>
              <a:buFont typeface="Arial"/>
              <a:buNone/>
            </a:pPr>
            <a:r>
              <a:rPr lang="en" sz="1550">
                <a:solidFill>
                  <a:schemeClr val="dk1"/>
                </a:solidFill>
                <a:highlight>
                  <a:srgbClr val="F7F7F7"/>
                </a:highlight>
                <a:latin typeface="Courier New"/>
                <a:ea typeface="Courier New"/>
                <a:cs typeface="Courier New"/>
                <a:sym typeface="Courier New"/>
              </a:rPr>
              <a:t>Como conclusión, volvemos al principio. Hemos visto </a:t>
            </a:r>
            <a:r>
              <a:rPr lang="en" sz="1550">
                <a:solidFill>
                  <a:schemeClr val="dk1"/>
                </a:solidFill>
                <a:highlight>
                  <a:srgbClr val="F7F7F7"/>
                </a:highlight>
                <a:latin typeface="Courier New"/>
                <a:ea typeface="Courier New"/>
                <a:cs typeface="Courier New"/>
                <a:sym typeface="Courier New"/>
              </a:rPr>
              <a:t>cómo</a:t>
            </a:r>
            <a:r>
              <a:rPr lang="en" sz="1550">
                <a:solidFill>
                  <a:schemeClr val="dk1"/>
                </a:solidFill>
                <a:highlight>
                  <a:srgbClr val="F7F7F7"/>
                </a:highlight>
                <a:latin typeface="Courier New"/>
                <a:ea typeface="Courier New"/>
                <a:cs typeface="Courier New"/>
                <a:sym typeface="Courier New"/>
              </a:rPr>
              <a:t> prescindiendo de prácticamente todas las variables, incluyendo los puntos por partido, y solamente utilizando la media de victorias de los equipos, como local y como visitante, no sólo podemos obtener la clasificación de cada equipo de manera bastante precisa utilizando un sencillo modelo de regresión lineal, sino que además podemos agruparlos en nodos que los asimilan, de manera que podemos reconocer las diferencias de puntos por partido o incluso goles en función del nodo al que pertenece cada equipo, y esto utilizando un algoritmo con un rendimiento Silhouette de sólo un 60%. Con todo ello podemos ver la potencia de la estadística y el machine learning en la predicción de tendencias y patrones, y hasta qué punto podemos llegar a reducir el uso de datos, con lo que ello implica en mejoras de eficiencia. Ahora sí, fin. Gracias por la atención.</a:t>
            </a:r>
            <a:endParaRPr sz="1550">
              <a:solidFill>
                <a:schemeClr val="dk1"/>
              </a:solidFill>
              <a:highlight>
                <a:srgbClr val="F7F7F7"/>
              </a:highlight>
              <a:latin typeface="Courier New"/>
              <a:ea typeface="Courier New"/>
              <a:cs typeface="Courier New"/>
              <a:sym typeface="Courier New"/>
            </a:endParaRPr>
          </a:p>
          <a:p>
            <a:pPr indent="0" lvl="0" marL="0" rtl="0" algn="just">
              <a:spcBef>
                <a:spcPts val="0"/>
              </a:spcBef>
              <a:spcAft>
                <a:spcPts val="0"/>
              </a:spcAft>
              <a:buNone/>
            </a:pPr>
            <a:r>
              <a:t/>
            </a:r>
            <a:endParaRPr sz="18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idx="1" type="body"/>
          </p:nvPr>
        </p:nvSpPr>
        <p:spPr>
          <a:xfrm>
            <a:off x="311700" y="2380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t>Data Science</a:t>
            </a:r>
            <a:endParaRPr sz="2000"/>
          </a:p>
          <a:p>
            <a:pPr indent="0" lvl="0" marL="0" rtl="0" algn="l">
              <a:spcBef>
                <a:spcPts val="1200"/>
              </a:spcBef>
              <a:spcAft>
                <a:spcPts val="0"/>
              </a:spcAft>
              <a:buNone/>
            </a:pPr>
            <a:r>
              <a:rPr lang="en" sz="2000"/>
              <a:t>IT Academy 29/02/2024</a:t>
            </a:r>
            <a:endParaRPr sz="2000"/>
          </a:p>
          <a:p>
            <a:pPr indent="0" lvl="0" marL="0" rtl="0" algn="l">
              <a:spcBef>
                <a:spcPts val="1200"/>
              </a:spcBef>
              <a:spcAft>
                <a:spcPts val="0"/>
              </a:spcAft>
              <a:buNone/>
            </a:pPr>
            <a:r>
              <a:rPr lang="en" sz="2000"/>
              <a:t>Agradecimientos:</a:t>
            </a:r>
            <a:endParaRPr sz="2000"/>
          </a:p>
          <a:p>
            <a:pPr indent="457200" lvl="0" marL="0" rtl="0" algn="l">
              <a:spcBef>
                <a:spcPts val="1200"/>
              </a:spcBef>
              <a:spcAft>
                <a:spcPts val="0"/>
              </a:spcAft>
              <a:buNone/>
            </a:pPr>
            <a:r>
              <a:rPr lang="en" sz="2000"/>
              <a:t>· Lucía Álvarez, profesora.</a:t>
            </a:r>
            <a:endParaRPr sz="2000"/>
          </a:p>
          <a:p>
            <a:pPr indent="457200" lvl="0" marL="0" rtl="0" algn="l">
              <a:spcBef>
                <a:spcPts val="1200"/>
              </a:spcBef>
              <a:spcAft>
                <a:spcPts val="0"/>
              </a:spcAft>
              <a:buNone/>
            </a:pPr>
            <a:r>
              <a:rPr lang="en" sz="2000"/>
              <a:t>· Compis, por los buenos ratos y las complicidades ;)</a:t>
            </a:r>
            <a:endParaRPr sz="2000"/>
          </a:p>
          <a:p>
            <a:pPr indent="0" lvl="0" marL="457200" rtl="0" algn="l">
              <a:spcBef>
                <a:spcPts val="1200"/>
              </a:spcBef>
              <a:spcAft>
                <a:spcPts val="0"/>
              </a:spcAft>
              <a:buNone/>
            </a:pPr>
            <a:r>
              <a:t/>
            </a:r>
            <a:endParaRPr sz="2000"/>
          </a:p>
          <a:p>
            <a:pPr indent="0" lvl="0" marL="0" rtl="0" algn="l">
              <a:spcBef>
                <a:spcPts val="1200"/>
              </a:spcBef>
              <a:spcAft>
                <a:spcPts val="1200"/>
              </a:spcAft>
              <a:buNone/>
            </a:pPr>
            <a:r>
              <a:rPr lang="en" sz="2000"/>
              <a:t>Happy hour for ever!</a:t>
            </a:r>
            <a:endParaRPr sz="2000"/>
          </a:p>
        </p:txBody>
      </p:sp>
      <p:sp>
        <p:nvSpPr>
          <p:cNvPr id="230" name="Google Shape;230;p39"/>
          <p:cNvSpPr/>
          <p:nvPr/>
        </p:nvSpPr>
        <p:spPr>
          <a:xfrm>
            <a:off x="2011725" y="364050"/>
            <a:ext cx="253800" cy="253800"/>
          </a:xfrm>
          <a:prstGeom prst="ellipse">
            <a:avLst/>
          </a:prstGeom>
          <a:solidFill>
            <a:srgbClr val="FFFF00"/>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1" name="Google Shape;231;p39"/>
          <p:cNvSpPr/>
          <p:nvPr/>
        </p:nvSpPr>
        <p:spPr>
          <a:xfrm>
            <a:off x="1567425" y="3926375"/>
            <a:ext cx="698100" cy="681600"/>
          </a:xfrm>
          <a:prstGeom prst="ellipse">
            <a:avLst/>
          </a:prstGeom>
          <a:solidFill>
            <a:schemeClr val="accent4"/>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2" name="Google Shape;232;p39"/>
          <p:cNvSpPr/>
          <p:nvPr/>
        </p:nvSpPr>
        <p:spPr>
          <a:xfrm>
            <a:off x="3220225" y="3194550"/>
            <a:ext cx="253800" cy="253800"/>
          </a:xfrm>
          <a:prstGeom prst="ellipse">
            <a:avLst/>
          </a:prstGeom>
          <a:solidFill>
            <a:srgbClr val="980000"/>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3" name="Google Shape;233;p39"/>
          <p:cNvSpPr/>
          <p:nvPr/>
        </p:nvSpPr>
        <p:spPr>
          <a:xfrm>
            <a:off x="738350" y="1857925"/>
            <a:ext cx="179100" cy="176700"/>
          </a:xfrm>
          <a:prstGeom prst="ellipse">
            <a:avLst/>
          </a:prstGeom>
          <a:solidFill>
            <a:srgbClr val="00FFFF"/>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4" name="Google Shape;234;p39"/>
          <p:cNvSpPr/>
          <p:nvPr/>
        </p:nvSpPr>
        <p:spPr>
          <a:xfrm>
            <a:off x="7757575" y="4106375"/>
            <a:ext cx="179100" cy="176700"/>
          </a:xfrm>
          <a:prstGeom prst="ellipse">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 name="Google Shape;235;p39"/>
          <p:cNvSpPr txBox="1"/>
          <p:nvPr/>
        </p:nvSpPr>
        <p:spPr>
          <a:xfrm>
            <a:off x="6265425" y="4113925"/>
            <a:ext cx="25116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200">
                <a:solidFill>
                  <a:schemeClr val="dk1"/>
                </a:solidFill>
                <a:latin typeface="Courier New"/>
                <a:ea typeface="Courier New"/>
                <a:cs typeface="Courier New"/>
                <a:sym typeface="Courier New"/>
              </a:rPr>
              <a:t>aar_t</a:t>
            </a:r>
            <a:endParaRPr b="1" sz="2200">
              <a:solidFill>
                <a:schemeClr val="dk1"/>
              </a:solidFill>
              <a:latin typeface="Courier New"/>
              <a:ea typeface="Courier New"/>
              <a:cs typeface="Courier New"/>
              <a:sym typeface="Courier New"/>
            </a:endParaRPr>
          </a:p>
        </p:txBody>
      </p:sp>
      <p:sp>
        <p:nvSpPr>
          <p:cNvPr id="236" name="Google Shape;236;p39"/>
          <p:cNvSpPr/>
          <p:nvPr/>
        </p:nvSpPr>
        <p:spPr>
          <a:xfrm>
            <a:off x="2878850" y="3194550"/>
            <a:ext cx="253800" cy="253800"/>
          </a:xfrm>
          <a:prstGeom prst="ellipse">
            <a:avLst/>
          </a:prstGeom>
          <a:solidFill>
            <a:srgbClr val="980000"/>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7" name="Google Shape;237;p39"/>
          <p:cNvSpPr/>
          <p:nvPr/>
        </p:nvSpPr>
        <p:spPr>
          <a:xfrm>
            <a:off x="738350" y="2278975"/>
            <a:ext cx="179100" cy="176700"/>
          </a:xfrm>
          <a:prstGeom prst="ellipse">
            <a:avLst/>
          </a:prstGeom>
          <a:solidFill>
            <a:srgbClr val="00FF00"/>
          </a:solid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1000"/>
                                        <p:tgtEl>
                                          <p:spTgt spid="230"/>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1000"/>
                                        <p:tgtEl>
                                          <p:spTgt spid="233"/>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1000"/>
                                        <p:tgtEl>
                                          <p:spTgt spid="237"/>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1000"/>
                                        <p:tgtEl>
                                          <p:spTgt spid="236"/>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2" presetSubtype="4">
                                  <p:stCondLst>
                                    <p:cond delay="0"/>
                                  </p:stCondLst>
                                  <p:childTnLst>
                                    <p:set>
                                      <p:cBhvr>
                                        <p:cTn dur="1" fill="hold">
                                          <p:stCondLst>
                                            <p:cond delay="0"/>
                                          </p:stCondLst>
                                        </p:cTn>
                                        <p:tgtEl>
                                          <p:spTgt spid="232"/>
                                        </p:tgtEl>
                                        <p:attrNameLst>
                                          <p:attrName>style.visibility</p:attrName>
                                        </p:attrNameLst>
                                      </p:cBhvr>
                                      <p:to>
                                        <p:strVal val="visible"/>
                                      </p:to>
                                    </p:set>
                                    <p:anim calcmode="lin" valueType="num">
                                      <p:cBhvr additive="base">
                                        <p:cTn dur="1000"/>
                                        <p:tgtEl>
                                          <p:spTgt spid="232"/>
                                        </p:tgtEl>
                                        <p:attrNameLst>
                                          <p:attrName>ppt_y</p:attrName>
                                        </p:attrNameLst>
                                      </p:cBhvr>
                                      <p:tavLst>
                                        <p:tav fmla="" tm="0">
                                          <p:val>
                                            <p:strVal val="#ppt_y+1"/>
                                          </p:val>
                                        </p:tav>
                                        <p:tav fmla="" tm="100000">
                                          <p:val>
                                            <p:strVal val="#ppt_y"/>
                                          </p:val>
                                        </p:tav>
                                      </p:tavLst>
                                    </p:anim>
                                  </p:childTnLst>
                                </p:cTn>
                              </p:par>
                            </p:childTnLst>
                          </p:cTn>
                        </p:par>
                        <p:par>
                          <p:cTn fill="hold">
                            <p:stCondLst>
                              <p:cond delay="6000"/>
                            </p:stCondLst>
                            <p:childTnLst>
                              <p:par>
                                <p:cTn fill="hold" nodeType="afterEffect" presetClass="entr" presetID="2" presetSubtype="4">
                                  <p:stCondLst>
                                    <p:cond delay="0"/>
                                  </p:stCondLst>
                                  <p:childTnLst>
                                    <p:set>
                                      <p:cBhvr>
                                        <p:cTn dur="1" fill="hold">
                                          <p:stCondLst>
                                            <p:cond delay="0"/>
                                          </p:stCondLst>
                                        </p:cTn>
                                        <p:tgtEl>
                                          <p:spTgt spid="234"/>
                                        </p:tgtEl>
                                        <p:attrNameLst>
                                          <p:attrName>style.visibility</p:attrName>
                                        </p:attrNameLst>
                                      </p:cBhvr>
                                      <p:to>
                                        <p:strVal val="visible"/>
                                      </p:to>
                                    </p:set>
                                    <p:anim calcmode="lin" valueType="num">
                                      <p:cBhvr additive="base">
                                        <p:cTn dur="1800"/>
                                        <p:tgtEl>
                                          <p:spTgt spid="23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4918175" y="4113925"/>
            <a:ext cx="37254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200">
                <a:solidFill>
                  <a:schemeClr val="dk1"/>
                </a:solidFill>
                <a:latin typeface="Courier New"/>
                <a:ea typeface="Courier New"/>
                <a:cs typeface="Courier New"/>
                <a:sym typeface="Courier New"/>
              </a:rPr>
              <a:t>Preparación datos</a:t>
            </a:r>
            <a:endParaRPr b="1" sz="2200">
              <a:solidFill>
                <a:schemeClr val="dk1"/>
              </a:solidFill>
              <a:latin typeface="Courier New"/>
              <a:ea typeface="Courier New"/>
              <a:cs typeface="Courier New"/>
              <a:sym typeface="Courier New"/>
            </a:endParaRPr>
          </a:p>
        </p:txBody>
      </p:sp>
      <p:pic>
        <p:nvPicPr>
          <p:cNvPr id="69" name="Google Shape;69;p15"/>
          <p:cNvPicPr preferRelativeResize="0"/>
          <p:nvPr/>
        </p:nvPicPr>
        <p:blipFill>
          <a:blip r:embed="rId3">
            <a:alphaModFix/>
          </a:blip>
          <a:stretch>
            <a:fillRect/>
          </a:stretch>
        </p:blipFill>
        <p:spPr>
          <a:xfrm>
            <a:off x="838200" y="1219200"/>
            <a:ext cx="2952750" cy="1228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5222975" y="4113925"/>
            <a:ext cx="37254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200">
                <a:solidFill>
                  <a:schemeClr val="dk1"/>
                </a:solidFill>
                <a:latin typeface="Courier New"/>
                <a:ea typeface="Courier New"/>
                <a:cs typeface="Courier New"/>
                <a:sym typeface="Courier New"/>
              </a:rPr>
              <a:t>Descripción</a:t>
            </a:r>
            <a:endParaRPr b="1" sz="2200">
              <a:solidFill>
                <a:schemeClr val="dk1"/>
              </a:solidFill>
              <a:latin typeface="Courier New"/>
              <a:ea typeface="Courier New"/>
              <a:cs typeface="Courier New"/>
              <a:sym typeface="Courier New"/>
            </a:endParaRPr>
          </a:p>
        </p:txBody>
      </p:sp>
      <p:pic>
        <p:nvPicPr>
          <p:cNvPr id="75" name="Google Shape;75;p16"/>
          <p:cNvPicPr preferRelativeResize="0"/>
          <p:nvPr/>
        </p:nvPicPr>
        <p:blipFill>
          <a:blip r:embed="rId3">
            <a:alphaModFix/>
          </a:blip>
          <a:stretch>
            <a:fillRect/>
          </a:stretch>
        </p:blipFill>
        <p:spPr>
          <a:xfrm>
            <a:off x="1149419" y="850950"/>
            <a:ext cx="3483222" cy="729025"/>
          </a:xfrm>
          <a:prstGeom prst="rect">
            <a:avLst/>
          </a:prstGeom>
          <a:noFill/>
          <a:ln>
            <a:noFill/>
          </a:ln>
        </p:spPr>
      </p:pic>
      <p:pic>
        <p:nvPicPr>
          <p:cNvPr id="76" name="Google Shape;76;p16"/>
          <p:cNvPicPr preferRelativeResize="0"/>
          <p:nvPr/>
        </p:nvPicPr>
        <p:blipFill>
          <a:blip r:embed="rId4">
            <a:alphaModFix/>
          </a:blip>
          <a:stretch>
            <a:fillRect/>
          </a:stretch>
        </p:blipFill>
        <p:spPr>
          <a:xfrm>
            <a:off x="1066800" y="2688284"/>
            <a:ext cx="4356325" cy="1137991"/>
          </a:xfrm>
          <a:prstGeom prst="rect">
            <a:avLst/>
          </a:prstGeom>
          <a:noFill/>
          <a:ln>
            <a:noFill/>
          </a:ln>
        </p:spPr>
      </p:pic>
      <p:pic>
        <p:nvPicPr>
          <p:cNvPr id="77" name="Google Shape;77;p16"/>
          <p:cNvPicPr preferRelativeResize="0"/>
          <p:nvPr/>
        </p:nvPicPr>
        <p:blipFill>
          <a:blip r:embed="rId5">
            <a:alphaModFix/>
          </a:blip>
          <a:stretch>
            <a:fillRect/>
          </a:stretch>
        </p:blipFill>
        <p:spPr>
          <a:xfrm>
            <a:off x="1149419" y="1959259"/>
            <a:ext cx="2600928" cy="3556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913975" y="1972475"/>
            <a:ext cx="2800350" cy="1190625"/>
          </a:xfrm>
          <a:prstGeom prst="rect">
            <a:avLst/>
          </a:prstGeom>
          <a:noFill/>
          <a:ln>
            <a:noFill/>
          </a:ln>
        </p:spPr>
      </p:pic>
      <p:sp>
        <p:nvSpPr>
          <p:cNvPr id="83" name="Google Shape;83;p17"/>
          <p:cNvSpPr txBox="1"/>
          <p:nvPr/>
        </p:nvSpPr>
        <p:spPr>
          <a:xfrm>
            <a:off x="6321050" y="4190125"/>
            <a:ext cx="23295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t/>
            </a:r>
            <a:endParaRPr b="1" sz="2200">
              <a:solidFill>
                <a:schemeClr val="dk2"/>
              </a:solidFill>
              <a:latin typeface="Courier New"/>
              <a:ea typeface="Courier New"/>
              <a:cs typeface="Courier New"/>
              <a:sym typeface="Courier New"/>
            </a:endParaRPr>
          </a:p>
        </p:txBody>
      </p:sp>
      <p:pic>
        <p:nvPicPr>
          <p:cNvPr id="84" name="Google Shape;84;p17"/>
          <p:cNvPicPr preferRelativeResize="0"/>
          <p:nvPr/>
        </p:nvPicPr>
        <p:blipFill>
          <a:blip r:embed="rId4">
            <a:alphaModFix/>
          </a:blip>
          <a:stretch>
            <a:fillRect/>
          </a:stretch>
        </p:blipFill>
        <p:spPr>
          <a:xfrm>
            <a:off x="762000" y="1143000"/>
            <a:ext cx="6257925" cy="485775"/>
          </a:xfrm>
          <a:prstGeom prst="rect">
            <a:avLst/>
          </a:prstGeom>
          <a:noFill/>
          <a:ln>
            <a:noFill/>
          </a:ln>
        </p:spPr>
      </p:pic>
      <p:sp>
        <p:nvSpPr>
          <p:cNvPr id="85" name="Google Shape;85;p17"/>
          <p:cNvSpPr txBox="1"/>
          <p:nvPr/>
        </p:nvSpPr>
        <p:spPr>
          <a:xfrm>
            <a:off x="5222975" y="4113925"/>
            <a:ext cx="37254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200">
                <a:solidFill>
                  <a:schemeClr val="dk1"/>
                </a:solidFill>
                <a:latin typeface="Courier New"/>
                <a:ea typeface="Courier New"/>
                <a:cs typeface="Courier New"/>
                <a:sym typeface="Courier New"/>
              </a:rPr>
              <a:t>Descripción</a:t>
            </a:r>
            <a:endParaRPr b="1" sz="2200">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990600" y="914400"/>
            <a:ext cx="3413575" cy="2403700"/>
          </a:xfrm>
          <a:prstGeom prst="rect">
            <a:avLst/>
          </a:prstGeom>
          <a:noFill/>
          <a:ln>
            <a:noFill/>
          </a:ln>
        </p:spPr>
      </p:pic>
      <p:sp>
        <p:nvSpPr>
          <p:cNvPr id="91" name="Google Shape;91;p18"/>
          <p:cNvSpPr txBox="1"/>
          <p:nvPr/>
        </p:nvSpPr>
        <p:spPr>
          <a:xfrm>
            <a:off x="5222975" y="4113925"/>
            <a:ext cx="37254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200">
                <a:solidFill>
                  <a:schemeClr val="dk1"/>
                </a:solidFill>
                <a:latin typeface="Courier New"/>
                <a:ea typeface="Courier New"/>
                <a:cs typeface="Courier New"/>
                <a:sym typeface="Courier New"/>
              </a:rPr>
              <a:t>Descripción</a:t>
            </a:r>
            <a:endParaRPr b="1" sz="2200">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381000" y="381000"/>
            <a:ext cx="8223975" cy="3336950"/>
          </a:xfrm>
          <a:prstGeom prst="rect">
            <a:avLst/>
          </a:prstGeom>
          <a:noFill/>
          <a:ln>
            <a:noFill/>
          </a:ln>
        </p:spPr>
      </p:pic>
      <p:sp>
        <p:nvSpPr>
          <p:cNvPr id="97" name="Google Shape;97;p19"/>
          <p:cNvSpPr txBox="1"/>
          <p:nvPr/>
        </p:nvSpPr>
        <p:spPr>
          <a:xfrm>
            <a:off x="5222975" y="4113925"/>
            <a:ext cx="37254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200">
                <a:solidFill>
                  <a:schemeClr val="dk1"/>
                </a:solidFill>
                <a:latin typeface="Courier New"/>
                <a:ea typeface="Courier New"/>
                <a:cs typeface="Courier New"/>
                <a:sym typeface="Courier New"/>
              </a:rPr>
              <a:t>Descripción</a:t>
            </a:r>
            <a:endParaRPr b="1" sz="2200">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292608" y="393192"/>
            <a:ext cx="8339327" cy="3383280"/>
          </a:xfrm>
          <a:prstGeom prst="rect">
            <a:avLst/>
          </a:prstGeom>
          <a:noFill/>
          <a:ln>
            <a:noFill/>
          </a:ln>
        </p:spPr>
      </p:pic>
      <p:sp>
        <p:nvSpPr>
          <p:cNvPr id="103" name="Google Shape;103;p20"/>
          <p:cNvSpPr txBox="1"/>
          <p:nvPr/>
        </p:nvSpPr>
        <p:spPr>
          <a:xfrm>
            <a:off x="5222975" y="4113925"/>
            <a:ext cx="37254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200">
                <a:solidFill>
                  <a:schemeClr val="dk1"/>
                </a:solidFill>
                <a:latin typeface="Courier New"/>
                <a:ea typeface="Courier New"/>
                <a:cs typeface="Courier New"/>
                <a:sym typeface="Courier New"/>
              </a:rPr>
              <a:t>Descripción</a:t>
            </a:r>
            <a:endParaRPr b="1" sz="2200">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320040" y="338500"/>
            <a:ext cx="8339324" cy="3635225"/>
          </a:xfrm>
          <a:prstGeom prst="rect">
            <a:avLst/>
          </a:prstGeom>
          <a:noFill/>
          <a:ln>
            <a:noFill/>
          </a:ln>
        </p:spPr>
      </p:pic>
      <p:sp>
        <p:nvSpPr>
          <p:cNvPr id="109" name="Google Shape;109;p21"/>
          <p:cNvSpPr/>
          <p:nvPr/>
        </p:nvSpPr>
        <p:spPr>
          <a:xfrm>
            <a:off x="4420225" y="398650"/>
            <a:ext cx="1268700" cy="334500"/>
          </a:xfrm>
          <a:prstGeom prst="rect">
            <a:avLst/>
          </a:prstGeom>
          <a:solidFill>
            <a:schemeClr val="lt1"/>
          </a:solidFill>
          <a:ln cap="flat" cmpd="sng" w="9525">
            <a:solidFill>
              <a:schemeClr val="lt1"/>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21"/>
          <p:cNvSpPr txBox="1"/>
          <p:nvPr/>
        </p:nvSpPr>
        <p:spPr>
          <a:xfrm>
            <a:off x="5222975" y="4113925"/>
            <a:ext cx="3725400" cy="553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200">
                <a:solidFill>
                  <a:schemeClr val="dk1"/>
                </a:solidFill>
                <a:latin typeface="Courier New"/>
                <a:ea typeface="Courier New"/>
                <a:cs typeface="Courier New"/>
                <a:sym typeface="Courier New"/>
              </a:rPr>
              <a:t>Descripción</a:t>
            </a:r>
            <a:endParaRPr b="1" sz="2200">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