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 Black"/>
      <p:bold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Black-bold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Black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a9075c14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b7a9075c14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7a9075c14_0_8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b7a9075c14_0_8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7a9075c14_0_8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b7a9075c14_0_8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a9075c14_0_6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a9075c14_0_6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b7a9075c14_0_6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7a9075c14_0_8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b7a9075c14_0_8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7a9075c14_0_8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b7a9075c14_0_8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7a9075c14_0_8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b7a9075c14_0_8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7a9075c14_0_7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7a9075c14_0_7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b7a9075c14_0_7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7a9075c14_0_9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b7a9075c14_0_9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7a9075c14_0_9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b7a9075c14_0_9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b08421ad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bb08421ad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7a9075c14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b7a9075c14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7a9075c14_0_9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b7a9075c14_0_9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7a9075c14_0_9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b7a9075c14_0_9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7a9075c14_0_8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7a9075c14_0_8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b7a9075c14_0_8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b08421ad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bb08421ad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b08421ad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bb08421ad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7a9075c14_0_8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b7a9075c14_0_8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b08421a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bb08421ad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7a9075c14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7a9075c14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b7a9075c14_0_3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7a9075c14_0_9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b7a9075c14_0_9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7a9075c14_0_9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b7a9075c14_0_9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c0071ea4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bc0071ea4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7a9075c14_0_4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7a9075c14_0_4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b7a9075c14_0_4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" showMasterSp="0">
  <p:cSld name="3_01 - BLANK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81495"/>
            <a:ext cx="1690374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4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Montserrat"/>
              <a:buNone/>
              <a:defRPr b="1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" showMasterSp="0">
  <p:cSld name="3_01 - BLANK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Montserrat"/>
              <a:buNone/>
              <a:defRPr b="1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  <p15:guide id="8" pos="1425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1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1">
  <p:cSld name="CUSTOM_7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1">
  <p:cSld name="CUSTOM_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1">
  <p:cSld name="CUSTOM_5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89" name="Google Shape;89;p21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21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2">
  <p:cSld name="CUSTOM_5_2_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96" name="Google Shape;96;p22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22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2">
  <p:cSld name="CUSTOM_5_1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1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2">
  <p:cSld name="CUSTOM_4_1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1">
  <p:cSld name="CUSTOM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18" name="Google Shape;118;p26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6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2">
  <p:cSld name="CUSTOM_3_1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26" name="Google Shape;126;p27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7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2">
  <p:cSld name="CUSTOM_2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None/>
              <a:defRPr>
                <a:solidFill>
                  <a:srgbClr val="3CB250"/>
                </a:solidFill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1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2">
  <p:cSld name="CUSTOM_6_2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">
  <p:cSld name="CUSTOM_6_2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p31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2">
  <p:cSld name="CUSTOM_6_2_2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">
  <p:cSld name="CUSTOM_6_2_2_1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0" name="Google Shape;150;p33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3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 1">
  <p:cSld name="CUSTOM_6_2_2_1_1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1">
  <p:cSld name="CUSTOM_6_2_1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2">
  <p:cSld name="CUSTOM_6_1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6"/>
          <p:cNvPicPr preferRelativeResize="0"/>
          <p:nvPr/>
        </p:nvPicPr>
        <p:blipFill rotWithShape="1">
          <a:blip r:embed="rId2">
            <a:alphaModFix/>
          </a:blip>
          <a:srcRect b="0" l="30939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6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для инструкций в шаблоне">
  <p:cSld name="3_DEFAULT - Title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">
          <p15:clr>
            <a:srgbClr val="FA7B17"/>
          </p15:clr>
        </p15:guide>
        <p15:guide id="2" orient="horz" pos="3024">
          <p15:clr>
            <a:srgbClr val="FA7B17"/>
          </p15:clr>
        </p15:guide>
        <p15:guide id="3" pos="360">
          <p15:clr>
            <a:srgbClr val="FA7B17"/>
          </p15:clr>
        </p15:guide>
        <p15:guide id="4" pos="5400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neptune.ai/blog/cross-validation-in-machine-learning-how-to-do-it-right" TargetMode="External"/><Relationship Id="rId4" Type="http://schemas.openxmlformats.org/officeDocument/2006/relationships/hyperlink" Target="https://cnvrg.io/random-forest-regression/" TargetMode="External"/><Relationship Id="rId5" Type="http://schemas.openxmlformats.org/officeDocument/2006/relationships/hyperlink" Target="https://github.com/esokolov/ml-course-hse/tree/master/2020-fall/lecture-notes" TargetMode="External"/><Relationship Id="rId6" Type="http://schemas.openxmlformats.org/officeDocument/2006/relationships/hyperlink" Target="https://habr.com/ru/company/ods/blog/322534/#kak-stroitsya-derevo-resheni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forms.gle/y8xaFwJqtbFSjUeG8" TargetMode="External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32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/>
        </p:nvSpPr>
        <p:spPr>
          <a:xfrm>
            <a:off x="572000" y="3903675"/>
            <a:ext cx="4355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Владимир Ляшенко</a:t>
            </a:r>
            <a:endParaRPr b="1" sz="1200"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9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Эксперт по Machine и Deep Learning</a:t>
            </a:r>
            <a:endParaRPr sz="9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38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281495"/>
            <a:ext cx="1690374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8"/>
          <p:cNvSpPr txBox="1"/>
          <p:nvPr/>
        </p:nvSpPr>
        <p:spPr>
          <a:xfrm>
            <a:off x="571500" y="1959700"/>
            <a:ext cx="4166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Вебинар: Решающие деревья и случайный лес</a:t>
            </a:r>
            <a:endParaRPr sz="3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71" name="Google Shape;171;p38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/>
        </p:nvSpPr>
        <p:spPr>
          <a:xfrm>
            <a:off x="571500" y="1563150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Ансамбль 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ML техника, подразумевающая объединение нескольких ML алгоритмов (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base models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 в композицию для решения задачи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Процесс работы с ансамблями -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Ensemble Learning</a:t>
            </a:r>
            <a:b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Общий алгоритм: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Тренируем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base models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Получаем предсказания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“Комбинируем” предсказания по определенному алгоритму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Получаем итоговое предсказание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47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такое Ансамбль (Ensemble)?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1" name="Google Shape;241;p47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9796"/>
            <a:ext cx="4419601" cy="298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/>
        </p:nvSpPr>
        <p:spPr>
          <a:xfrm>
            <a:off x="571500" y="1563150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Зачем?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Ансамбль работает лучше, чем любой из алгоритмов, включенных в ансамбль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Виды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Последовательный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Ensemble Learning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Параллельный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Ensemble Learning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Bagging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Стэкинг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Stacking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 другие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48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Виды Ensemble Learning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9" name="Google Shape;249;p48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00" y="1331600"/>
            <a:ext cx="4267200" cy="248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Бэггинг (Bootstrap Aggregating)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7" name="Google Shape;257;p49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49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/>
        </p:nvSpPr>
        <p:spPr>
          <a:xfrm>
            <a:off x="571500" y="1687725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Бэггинг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от англ. </a:t>
            </a:r>
            <a:r>
              <a:rPr b="1" lang="ru" sz="1200" u="sng">
                <a:solidFill>
                  <a:srgbClr val="FFFFFF"/>
                </a:solidFill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ootstrap </a:t>
            </a:r>
            <a:r>
              <a:rPr b="1" lang="ru" sz="1200">
                <a:solidFill>
                  <a:srgbClr val="F0F0F0"/>
                </a:solidFill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Agg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regat</a:t>
            </a:r>
            <a:r>
              <a:rPr b="1" lang="ru" sz="1200">
                <a:solidFill>
                  <a:srgbClr val="F0F0F0"/>
                </a:solidFill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ing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=&gt; Bagging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Один из видов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Ensemble Learning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Основан на параллельном обучении алгоритмов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Помогает справится с переобучением и улучшить работу модели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Может быть использован для решения задач Регрессии и Классификации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50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такое Бэггинг (Bootstrap Aggregating)?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5" name="Google Shape;265;p50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/>
        </p:nvSpPr>
        <p:spPr>
          <a:xfrm>
            <a:off x="571500" y="1367375"/>
            <a:ext cx="82740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Представим, что у нас есть изначальный датасет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мы хотим использовать в качестве обучающей выборки. Также мы хотим, чтобы в нашем ансамбле было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 base models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Чтобы избежать </a:t>
            </a:r>
            <a:r>
              <a:rPr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переобучения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каждая из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 base models 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тренируется на своем подмножестве примеров из датасета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 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(причем эти подмножества получены рандомно). Обычно кол-во примеров в подмножестве соответствует кол-ву примеров из исходного датасета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но может быть и меньше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Чтобы создать каждое подмножество, мы используем технику, которая называется </a:t>
            </a:r>
            <a:r>
              <a:rPr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Bootstraping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Случайным образом берем пример из исходного датасета и помещаем в его копию наше подмножество. Таким образом, этот пример будет и в подмножестве, и в исходном датасете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Повторяем предыдущий шаг нужное кол-во раз, пока наше подмножество не заполнится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Формируем таким образом </a:t>
            </a:r>
            <a:r>
              <a:rPr b="1"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подмножеств для каждой из </a:t>
            </a:r>
            <a:r>
              <a:rPr b="1"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 base models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Тренируем каждую из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 base models 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 своем подмножестве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Комбинируем их выходы, чтобы получить итоговое предсказание (</a:t>
            </a:r>
            <a:r>
              <a:rPr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Aggregating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Общий алгоритм Bagging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2" name="Google Shape;272;p51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Визуализация алгоритма Bagging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688" y="1402650"/>
            <a:ext cx="6630622" cy="356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Случайный лес (Random Forest)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53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/>
          <p:nvPr/>
        </p:nvSpPr>
        <p:spPr>
          <a:xfrm>
            <a:off x="571500" y="1687725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Supervised Machine Learning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алгоритм (алгоритм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Обучения с Учителем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Основан на одном из видов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Ensemble Learning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Bagging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 качестве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base models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использует множество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Решающих деревьев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Random Forest - Random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потому что в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Bagging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мы используем случайные подмножества,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Forest 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из-за большого кол-ва Решающих деревьев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Может быть использован для решения задач Регрессии и Классификации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54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такое Случайный лес (Random Forest)?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4" name="Google Shape;294;p54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500" y="1334400"/>
            <a:ext cx="4267200" cy="247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Общий алгоритм Random Forest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01" name="Google Shape;301;p55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55"/>
          <p:cNvSpPr txBox="1"/>
          <p:nvPr/>
        </p:nvSpPr>
        <p:spPr>
          <a:xfrm>
            <a:off x="571500" y="1367375"/>
            <a:ext cx="82740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 нас снова есть датасет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и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Решающих деревьев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для ансамбля. Кроме того, у нас есть число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наши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будут строиться, пока в каждом узле не будет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или менее примеров.  Также, мы задаем число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F 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кол-во признаков, которые будут случайным образом выбраны в каждом узле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Решающего дерева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. Признак, по которому в итоге будет разбит узел, будет выбран именно из этих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F 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признаков (то есть оптимальное разбиение ищется только среди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F 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признаков).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Далее идет классический алгоритм Bagging. Генерируются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 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подмножеств из датасета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. Те примеры, которые не попали ни в одно подмножество называются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Out-of-Bag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Строятся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 Решающих деревьев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причем нельзя забывать, что каждое из них обучается на своем подмножестве, а также соблюдает условия, заданные числами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Полученные модель формируют ансамбль, который используется для получения финального предсказания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6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Общий алгоритм Random Forest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08" name="Google Shape;308;p56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9" name="Google Shape;3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150" y="609450"/>
            <a:ext cx="5400451" cy="438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/>
        </p:nvSpPr>
        <p:spPr>
          <a:xfrm>
            <a:off x="571500" y="1563150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Опыт работы</a:t>
            </a:r>
            <a:endParaRPr b="1"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NeuroData Lab LLC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Junior Data Scientist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SkillFactory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Эксперт по ML и DL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Neptune.ai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Data Scientist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cnvrg.io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Contributing Writer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9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Немного об авторе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8" name="Google Shape;178;p39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125" y="150495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Общий алгоритм Random Forest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15" name="Google Shape;315;p57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57"/>
          <p:cNvSpPr txBox="1"/>
          <p:nvPr/>
        </p:nvSpPr>
        <p:spPr>
          <a:xfrm>
            <a:off x="571500" y="1456350"/>
            <a:ext cx="3388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Усредняем предсказания каждого дерева для получения финального предсказания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Для получения финального предсказания выбираем наиболее часто встречающийся класс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7" name="Google Shape;31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125" y="1456350"/>
            <a:ext cx="4894400" cy="2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8"/>
          <p:cNvSpPr txBox="1"/>
          <p:nvPr/>
        </p:nvSpPr>
        <p:spPr>
          <a:xfrm>
            <a:off x="571500" y="5484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Преимущества и недостатки</a:t>
            </a: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Random Forest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3" name="Google Shape;323;p58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8"/>
          <p:cNvSpPr txBox="1"/>
          <p:nvPr/>
        </p:nvSpPr>
        <p:spPr>
          <a:xfrm>
            <a:off x="571500" y="1500875"/>
            <a:ext cx="42669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Отлично работает “из коробки” (out-of-box)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когда мы используем модель из sklearn с базовыми параметрами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Относительно быстрый, устойчивый, показывает важность признаков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 переобучается (почти)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Есть более сложные алгоритмы, которые работают лучше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 интерпретируемый, плохо поддается визуализации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Может требовать огромных объемов памяти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 экстраполируется в задачах Регрессии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8"/>
          <p:cNvSpPr txBox="1"/>
          <p:nvPr/>
        </p:nvSpPr>
        <p:spPr>
          <a:xfrm>
            <a:off x="5235550" y="2497850"/>
            <a:ext cx="33885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Когда использовать?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Для задач Классификации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Для задач Регрессии, если в данных прослеживается нелинейный тренд и 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экстраполяция 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 так важна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9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Практическая часть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32" name="Google Shape;332;p59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59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/>
        </p:nvSpPr>
        <p:spPr>
          <a:xfrm>
            <a:off x="571500" y="5484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Дополнительная литература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39" name="Google Shape;339;p60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60"/>
          <p:cNvSpPr txBox="1"/>
          <p:nvPr/>
        </p:nvSpPr>
        <p:spPr>
          <a:xfrm>
            <a:off x="571500" y="1500875"/>
            <a:ext cx="81849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Статьи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https://neptune.ai/blog/cross-validation-in-machine-learning-how-to-do-it-right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все что нужно знать про кросс-валидацию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https://cnvrg.io/random-forest-regression/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чуть более развернуто про использование Random Forest в задачах Регрессии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https://github.com/esokolov/ml-course-hse/tree/master/2020-fall/lecture-notes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конспекты лекций и семинаров по Машинному обучению от Факультета Компьютерных Наук НИУ ВШЭ (больший упор на математику)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https://habr.com/ru/company/ods/blog/322534/#kak-stroitsya-derevo-resheniy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классная и очень подробная статья в блоге ODS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1"/>
          <p:cNvSpPr txBox="1"/>
          <p:nvPr/>
        </p:nvSpPr>
        <p:spPr>
          <a:xfrm>
            <a:off x="571500" y="5484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 за внимание!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6" name="Google Shape;346;p61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61"/>
          <p:cNvSpPr txBox="1"/>
          <p:nvPr/>
        </p:nvSpPr>
        <p:spPr>
          <a:xfrm>
            <a:off x="571500" y="2005200"/>
            <a:ext cx="42669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Оставьте, пожалуйста, отзыв</a:t>
            </a:r>
            <a:endParaRPr b="1"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Ссылка: </a:t>
            </a:r>
            <a:r>
              <a:rPr lang="ru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https://forms.gle/y8xaFwJqtbFSjUeG8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Полезная информация для заполнения анкеты:)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Ведущий вебинара: 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Владимир Ляшенко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Тема вебинара: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Решающий деревья и случайный лес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Спасибо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8" name="Google Shape;34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250" y="186690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/>
        </p:nvSpPr>
        <p:spPr>
          <a:xfrm>
            <a:off x="571500" y="1563150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План (~90 минут)</a:t>
            </a:r>
            <a:endParaRPr b="1"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Разбор и углубление теории модуля ML-5 (30 - 40 минут)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Ансамбли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Бэггинг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Случайный лес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Практическая работа (40 - 45 минут)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Q&amp;A сессия по теме вебинара (10 - 20 минут)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40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Структура вебинара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/>
        </p:nvSpPr>
        <p:spPr>
          <a:xfrm>
            <a:off x="571500" y="1420050"/>
            <a:ext cx="2623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Задачи машинного обучения</a:t>
            </a:r>
            <a:endParaRPr b="1"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 другие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41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 терминология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3" name="Google Shape;193;p41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5395775" y="1420050"/>
            <a:ext cx="2623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машинного обучения 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используются для решения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Задач машинного обучения</a:t>
            </a:r>
            <a:endParaRPr b="1"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 -  для Регрессии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 - для Классификации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Решающее дерево -  и Регрессия, и Классификация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KMeans - Кластеризация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 множество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41"/>
          <p:cNvSpPr txBox="1"/>
          <p:nvPr/>
        </p:nvSpPr>
        <p:spPr>
          <a:xfrm>
            <a:off x="470300" y="3131550"/>
            <a:ext cx="43884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- 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используются для оценки эффективности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Алгоритмов машинного обучения 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при решении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Задач машинного обучения</a:t>
            </a:r>
            <a:endParaRPr b="1"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MAE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MSE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 и многие другие - для Регрессии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ROC-AUC</a:t>
            </a: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 многие другие - для Классификации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Множество других метрик, для множества других </a:t>
            </a:r>
            <a:r>
              <a:rPr b="1"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Задач машинного обучения 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Решающие деревья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2" name="Google Shape;202;p42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42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такое Решающее дерево (Decision Tree)?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571500" y="1589800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Supervised Machine Learning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алгоритм (алгоритм </a:t>
            </a: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Обучения с Учителем</a:t>
            </a: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Можно визуализировать в виде связного ациклического графа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Может быть использован для решения задач Регрессии и Классификации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800" y="1589800"/>
            <a:ext cx="4267200" cy="235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/>
        </p:nvSpPr>
        <p:spPr>
          <a:xfrm>
            <a:off x="571500" y="5484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Преимущества и недостатки Decision Tree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44"/>
          <p:cNvSpPr txBox="1"/>
          <p:nvPr/>
        </p:nvSpPr>
        <p:spPr>
          <a:xfrm>
            <a:off x="571500" y="1500875"/>
            <a:ext cx="41361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 требует специфической предобработки данных (нормализация, масштабирование и т.д.)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Отлично визуализируется и интерпретируется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Интуитивно понятный метод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Может достичь нулевой ошибки практически на любой задачи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Ужасно </a:t>
            </a:r>
            <a:r>
              <a:rPr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переобучается</a:t>
            </a:r>
            <a:endParaRPr sz="11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 </a:t>
            </a:r>
            <a:r>
              <a:rPr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экстраполяции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(неспособность алгоритма предсказывать значения вне интервала целевой переменной на обучающей выборке) в задаче Регрессии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/>
        </p:nvSpPr>
        <p:spPr>
          <a:xfrm>
            <a:off x="571500" y="5484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Преимущества и недостатки Decision Tree</a:t>
            </a:r>
            <a:endParaRPr sz="18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4" name="Google Shape;224;p45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5"/>
          <p:cNvSpPr txBox="1"/>
          <p:nvPr/>
        </p:nvSpPr>
        <p:spPr>
          <a:xfrm>
            <a:off x="571500" y="1500875"/>
            <a:ext cx="41361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 требует специфической предобработки данных (нормализация, масштабирование и т.д.)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Отлично визуализируется и интерпретируется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Интуитивно понятный метод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Может достичь нулевой ошибки практически на любой задачи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sz="12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Ужасно </a:t>
            </a:r>
            <a:r>
              <a:rPr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переобучается</a:t>
            </a:r>
            <a:endParaRPr sz="11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 </a:t>
            </a:r>
            <a:r>
              <a:rPr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экстраполяции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(неспособность алгоритма предсказывать значения вне интервала целевой переменной на обучающей выборке) в задаче Регрессии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45"/>
          <p:cNvSpPr txBox="1"/>
          <p:nvPr/>
        </p:nvSpPr>
        <p:spPr>
          <a:xfrm>
            <a:off x="5235550" y="2497850"/>
            <a:ext cx="33885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Когда использовать?</a:t>
            </a:r>
            <a:endParaRPr b="1"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lang="ru" sz="110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Несмотря на ощутимые достоинства метода одиночную модель Decision Tree лучше не использовать</a:t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Ансамбль (Ensemble)</a:t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3" name="Google Shape;233;p46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Решающие деревья и случайный лес</a:t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46"/>
          <p:cNvPicPr preferRelativeResize="0"/>
          <p:nvPr/>
        </p:nvPicPr>
        <p:blipFill rotWithShape="1">
          <a:blip r:embed="rId3">
            <a:alphaModFix/>
          </a:blip>
          <a:srcRect b="0" l="30939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