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6"/>
  </p:notesMasterIdLst>
  <p:handoutMasterIdLst>
    <p:handoutMasterId r:id="rId67"/>
  </p:handoutMasterIdLst>
  <p:sldIdLst>
    <p:sldId id="265" r:id="rId5"/>
    <p:sldId id="320" r:id="rId6"/>
    <p:sldId id="415" r:id="rId7"/>
    <p:sldId id="417" r:id="rId8"/>
    <p:sldId id="418" r:id="rId9"/>
    <p:sldId id="419" r:id="rId10"/>
    <p:sldId id="420" r:id="rId11"/>
    <p:sldId id="422" r:id="rId12"/>
    <p:sldId id="364" r:id="rId13"/>
    <p:sldId id="423" r:id="rId14"/>
    <p:sldId id="434" r:id="rId15"/>
    <p:sldId id="435" r:id="rId16"/>
    <p:sldId id="439" r:id="rId17"/>
    <p:sldId id="430" r:id="rId18"/>
    <p:sldId id="431" r:id="rId19"/>
    <p:sldId id="428" r:id="rId20"/>
    <p:sldId id="424" r:id="rId21"/>
    <p:sldId id="432" r:id="rId22"/>
    <p:sldId id="425" r:id="rId23"/>
    <p:sldId id="427" r:id="rId24"/>
    <p:sldId id="436" r:id="rId25"/>
    <p:sldId id="438" r:id="rId26"/>
    <p:sldId id="433" r:id="rId27"/>
    <p:sldId id="440" r:id="rId28"/>
    <p:sldId id="442" r:id="rId29"/>
    <p:sldId id="443" r:id="rId30"/>
    <p:sldId id="444" r:id="rId31"/>
    <p:sldId id="421" r:id="rId32"/>
    <p:sldId id="403" r:id="rId33"/>
    <p:sldId id="377" r:id="rId34"/>
    <p:sldId id="416" r:id="rId35"/>
    <p:sldId id="446" r:id="rId36"/>
    <p:sldId id="447" r:id="rId37"/>
    <p:sldId id="462" r:id="rId38"/>
    <p:sldId id="449" r:id="rId39"/>
    <p:sldId id="448" r:id="rId40"/>
    <p:sldId id="445" r:id="rId41"/>
    <p:sldId id="365" r:id="rId42"/>
    <p:sldId id="451" r:id="rId43"/>
    <p:sldId id="452" r:id="rId44"/>
    <p:sldId id="453" r:id="rId45"/>
    <p:sldId id="454" r:id="rId46"/>
    <p:sldId id="463" r:id="rId47"/>
    <p:sldId id="450" r:id="rId48"/>
    <p:sldId id="411" r:id="rId49"/>
    <p:sldId id="464" r:id="rId50"/>
    <p:sldId id="465" r:id="rId51"/>
    <p:sldId id="466" r:id="rId52"/>
    <p:sldId id="467" r:id="rId53"/>
    <p:sldId id="358" r:id="rId54"/>
    <p:sldId id="468" r:id="rId55"/>
    <p:sldId id="469" r:id="rId56"/>
    <p:sldId id="470" r:id="rId57"/>
    <p:sldId id="471" r:id="rId58"/>
    <p:sldId id="456" r:id="rId59"/>
    <p:sldId id="367" r:id="rId60"/>
    <p:sldId id="461" r:id="rId61"/>
    <p:sldId id="458" r:id="rId62"/>
    <p:sldId id="459" r:id="rId63"/>
    <p:sldId id="460" r:id="rId64"/>
    <p:sldId id="414" r:id="rId65"/>
  </p:sldIdLst>
  <p:sldSz cx="12188825" cy="6858000"/>
  <p:notesSz cx="6858000" cy="9144000"/>
  <p:custDataLst>
    <p:tags r:id="rId68"/>
  </p:custDataLst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" initials="1" lastIdx="2" clrIdx="0">
    <p:extLst>
      <p:ext uri="{19B8F6BF-5375-455C-9EA6-DF929625EA0E}">
        <p15:presenceInfo xmlns:p15="http://schemas.microsoft.com/office/powerpoint/2012/main" userId="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2" autoAdjust="0"/>
    <p:restoredTop sz="94559" autoAdjust="0"/>
  </p:normalViewPr>
  <p:slideViewPr>
    <p:cSldViewPr showGuides="1">
      <p:cViewPr varScale="1">
        <p:scale>
          <a:sx n="69" d="100"/>
          <a:sy n="69" d="100"/>
        </p:scale>
        <p:origin x="654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02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tags" Target="tags/tag1.xml"/><Relationship Id="rId7" Type="http://schemas.openxmlformats.org/officeDocument/2006/relationships/slide" Target="slides/slide3.xml"/><Relationship Id="rId71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178D0C-A4EB-48F6-AAEA-7005845FB6F4}" type="datetime1">
              <a:rPr lang="ru-RU" smtClean="0"/>
              <a:pPr rtl="0"/>
              <a:t>16.12.2019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EF9E6-6D41-4056-9D4D-224DEF40FAAB}" type="datetime1">
              <a:rPr lang="ru-RU" smtClean="0"/>
              <a:pPr/>
              <a:t>16.12.2019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1476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3774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1491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5010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1450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9050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1276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9009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3330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0222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0981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1064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34280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85800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84852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45081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21208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82878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19512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73560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60109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5215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07820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21278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85265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34405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15111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17946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11500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84550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54004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60668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8378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47818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2134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61410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79586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0074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44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91518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41043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46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08700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47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9363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48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94757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49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8872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86789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50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50872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51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777084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52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02504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53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655404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54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093447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55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653840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56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12692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57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47174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58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845319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59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53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631340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60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507769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61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324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7504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6500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ru-RU" smtClean="0"/>
              <a:pPr rtl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739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Большая морская волна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6551612" cy="685794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6094411" y="0"/>
            <a:ext cx="45720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008813" y="1600200"/>
            <a:ext cx="4572001" cy="37338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08813" y="5562599"/>
            <a:ext cx="4571999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68011D-4A6C-429E-97A7-E4764BA4A85B}" type="datetime1">
              <a:rPr lang="ru-RU" smtClean="0"/>
              <a:pPr/>
              <a:t>16.12.2019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42412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2412" y="609600"/>
            <a:ext cx="7391399" cy="5638800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E34895-860A-4D98-8B5E-C352F07CE6A2}" type="datetime1">
              <a:rPr lang="ru-RU" smtClean="0"/>
              <a:pPr/>
              <a:t>16.12.2019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979611" y="6400800"/>
            <a:ext cx="5954834" cy="276228"/>
          </a:xfrm>
        </p:spPr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>
            <a:lvl1pPr>
              <a:defRPr/>
            </a:lvl1pPr>
          </a:lstStyle>
          <a:p>
            <a:fld id="{47B8E107-774E-4F94-8841-6CA2B41F0CE8}" type="datetime1">
              <a:rPr lang="ru-RU" smtClean="0"/>
              <a:pPr/>
              <a:t>16.12.2019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5FAEE79-A807-4C9D-8198-AC50C4813A5E}" type="datetime1">
              <a:rPr lang="ru-RU" smtClean="0"/>
              <a:pPr/>
              <a:t>16.12.2019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979613" y="1828800"/>
            <a:ext cx="4419599" cy="4419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704015" y="1828800"/>
            <a:ext cx="4419600" cy="4419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D3FF78-C3E6-4DB1-9366-38EB548DE95F}" type="datetime1">
              <a:rPr lang="ru-RU" smtClean="0"/>
              <a:pPr/>
              <a:t>16.12.2019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978022" y="1828800"/>
            <a:ext cx="4416552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978022" y="2743200"/>
            <a:ext cx="4416552" cy="35052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057400">
              <a:defRPr sz="14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416552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416552" cy="35052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057400">
              <a:defRPr sz="14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8C84CB-F51E-4C0E-AC9F-0C8CB76C101A}" type="datetime1">
              <a:rPr lang="ru-RU" smtClean="0"/>
              <a:pPr/>
              <a:t>16.12.2019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B0FCCA4-9272-4CE5-935C-46E5EBC77DC9}" type="datetime1">
              <a:rPr lang="ru-RU" smtClean="0"/>
              <a:pPr/>
              <a:t>16.12.2019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Большая морская волна (полупрозрачная)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"/>
            <a:ext cx="12188824" cy="6857887"/>
          </a:xfrm>
          <a:prstGeom prst="rect">
            <a:avLst/>
          </a:prstGeom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59CC660-9E74-488D-9393-D702904D9A59}" type="datetime1">
              <a:rPr lang="ru-RU" smtClean="0"/>
              <a:pPr/>
              <a:t>16.12.2019</a:t>
            </a:fld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9613" y="588963"/>
            <a:ext cx="3657600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9613" y="3581399"/>
            <a:ext cx="3657600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2DBEDE7-B7BB-4DA2-9A42-95291A85671C}" type="datetime1">
              <a:rPr lang="ru-RU" smtClean="0"/>
              <a:pPr/>
              <a:t>16.12.2019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9613" y="588963"/>
            <a:ext cx="3657600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1B5D7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chemeClr val="bg2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9613" y="3581399"/>
            <a:ext cx="3657600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CFFA281-F39F-4BB3-9B17-9AAEF317403C}" type="datetime1">
              <a:rPr lang="ru-RU" smtClean="0"/>
              <a:pPr/>
              <a:t>16.12.2019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Большая морская волна (полупрозрачная)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"/>
            <a:ext cx="12188824" cy="6857887"/>
          </a:xfrm>
          <a:prstGeom prst="rect">
            <a:avLst/>
          </a:prstGeom>
        </p:spPr>
      </p:pic>
      <p:pic>
        <p:nvPicPr>
          <p:cNvPr id="10" name="Рисунок 9" descr="Большая морская волна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34758" cy="685794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006156" y="0"/>
            <a:ext cx="22860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979612" y="1828800"/>
            <a:ext cx="9144001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979611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FE012-604A-49A0-890A-7F6FA903B00C}" type="datetime1">
              <a:rPr lang="ru-RU" smtClean="0"/>
              <a:pPr/>
              <a:t>16.12.2019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0568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 2"/>
          <p:cNvSpPr>
            <a:spLocks noGrp="1"/>
          </p:cNvSpPr>
          <p:nvPr>
            <p:ph type="ctrTitle"/>
          </p:nvPr>
        </p:nvSpPr>
        <p:spPr>
          <a:xfrm>
            <a:off x="7008813" y="1909778"/>
            <a:ext cx="4572001" cy="3733800"/>
          </a:xfrm>
        </p:spPr>
        <p:txBody>
          <a:bodyPr rtlCol="0">
            <a:normAutofit/>
          </a:bodyPr>
          <a:lstStyle/>
          <a:p>
            <a:pPr rtl="0"/>
            <a:r>
              <a:rPr lang="ru-RU" sz="5400" dirty="0" smtClean="0"/>
              <a:t>Машинное обучение в гидрологии </a:t>
            </a:r>
            <a:endParaRPr lang="ru-RU" sz="5400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7008813" y="5737247"/>
            <a:ext cx="4571999" cy="835025"/>
          </a:xfrm>
        </p:spPr>
        <p:txBody>
          <a:bodyPr rtlCol="0"/>
          <a:lstStyle/>
          <a:p>
            <a:pPr rtl="0"/>
            <a:r>
              <a:rPr lang="ru-RU" dirty="0" smtClean="0"/>
              <a:t>Регрессия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69875" y="116632"/>
            <a:ext cx="9144001" cy="761984"/>
          </a:xfrm>
        </p:spPr>
        <p:txBody>
          <a:bodyPr rtlCol="0"/>
          <a:lstStyle/>
          <a:p>
            <a:pPr rtl="0"/>
            <a:r>
              <a:rPr lang="ru-RU" u="sng" dirty="0" smtClean="0"/>
              <a:t>Постановка задачи</a:t>
            </a:r>
            <a:endParaRPr lang="ru-RU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13"/>
              <p:cNvSpPr>
                <a:spLocks noGrp="1"/>
              </p:cNvSpPr>
              <p:nvPr>
                <p:ph idx="1"/>
              </p:nvPr>
            </p:nvSpPr>
            <p:spPr>
              <a:xfrm>
                <a:off x="1485900" y="1052736"/>
                <a:ext cx="10209213" cy="5214974"/>
              </a:xfrm>
              <a:ln>
                <a:noFill/>
              </a:ln>
            </p:spPr>
            <p:txBody>
              <a:bodyPr rtlCol="0">
                <a:normAutofit/>
              </a:bodyPr>
              <a:lstStyle/>
              <a:p>
                <a:r>
                  <a:rPr lang="ru-RU" dirty="0" smtClean="0"/>
                  <a:t>По наблюдениям построить оценки весов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ru-RU" dirty="0" smtClean="0"/>
                  <a:t>Оценить ошибки весов и ошибку предсказаний модели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14" name="Объект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5900" y="1052736"/>
                <a:ext cx="10209213" cy="5214974"/>
              </a:xfrm>
              <a:blipFill>
                <a:blip r:embed="rId3"/>
                <a:stretch>
                  <a:fillRect l="-478" t="-16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875" y="244133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8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3904480" y="1628800"/>
            <a:ext cx="5372051" cy="1008112"/>
          </a:xfrm>
        </p:spPr>
        <p:txBody>
          <a:bodyPr rtlCol="0"/>
          <a:lstStyle/>
          <a:p>
            <a:pPr rtl="0"/>
            <a:r>
              <a:rPr lang="ru-RU" u="sng" dirty="0" smtClean="0"/>
              <a:t>Чего-то не хватает….</a:t>
            </a:r>
            <a:endParaRPr lang="ru-RU" u="sng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3502124" y="2924944"/>
            <a:ext cx="5774407" cy="1152128"/>
          </a:xfrm>
          <a:ln>
            <a:noFill/>
          </a:ln>
        </p:spPr>
        <p:txBody>
          <a:bodyPr rtlCol="0">
            <a:normAutofit/>
          </a:bodyPr>
          <a:lstStyle/>
          <a:p>
            <a:pPr marL="0" indent="0" algn="ctr">
              <a:buNone/>
            </a:pPr>
            <a:r>
              <a:rPr lang="ru-RU" dirty="0" smtClean="0"/>
              <a:t>Не может быть все так просто в постановке задачи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700" y="3468751"/>
            <a:ext cx="3024336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1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629916" y="188640"/>
            <a:ext cx="9144001" cy="864096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u="sng" dirty="0" smtClean="0"/>
              <a:t>Когда можно применять модель линейной регрессии?</a:t>
            </a:r>
            <a:endParaRPr lang="ru-RU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13"/>
              <p:cNvSpPr>
                <a:spLocks noGrp="1"/>
              </p:cNvSpPr>
              <p:nvPr>
                <p:ph idx="1"/>
              </p:nvPr>
            </p:nvSpPr>
            <p:spPr>
              <a:xfrm>
                <a:off x="1485901" y="1052736"/>
                <a:ext cx="5832648" cy="5214974"/>
              </a:xfrm>
              <a:ln>
                <a:noFill/>
              </a:ln>
            </p:spPr>
            <p:txBody>
              <a:bodyPr rtlCol="0"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Признаки должны хоть отдаленно линейно зависеть от целевой переменной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не зависеть друг от друга)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u="sng" dirty="0" smtClean="0"/>
                  <a:t>Что делать если это не так?</a:t>
                </a:r>
                <a:endParaRPr lang="ru-RU" sz="1800" u="sng" dirty="0"/>
              </a:p>
              <a:p>
                <a:pPr marL="342900" indent="-342900">
                  <a:buAutoNum type="arabicPeriod"/>
                </a:pPr>
                <a:r>
                  <a:rPr lang="ru-RU" sz="1800" dirty="0" smtClean="0"/>
                  <a:t>Исключить такой признак из модели</a:t>
                </a:r>
                <a:endParaRPr lang="en-US" sz="1800" dirty="0" smtClean="0"/>
              </a:p>
              <a:p>
                <a:pPr marL="342900" indent="-342900">
                  <a:buAutoNum type="arabicPeriod"/>
                </a:pPr>
                <a:r>
                  <a:rPr lang="ru-RU" sz="1800" dirty="0" smtClean="0"/>
                  <a:t>Строить другую модель</a:t>
                </a:r>
              </a:p>
              <a:p>
                <a:pPr marL="342900" indent="-342900">
                  <a:buAutoNum type="arabicPeriod"/>
                </a:pPr>
                <a:r>
                  <a:rPr lang="ru-RU" sz="1800" dirty="0"/>
                  <a:t>Преобразовать «неподходящие» признаки</a:t>
                </a:r>
              </a:p>
              <a:p>
                <a:pPr marL="747712" lvl="1" indent="-285750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ru-RU" sz="2400" dirty="0" smtClean="0"/>
                  <a:t> </a:t>
                </a:r>
                <a:r>
                  <a:rPr lang="ru-RU" sz="1800" dirty="0" smtClean="0"/>
                  <a:t>(полиномиальная модель)</a:t>
                </a:r>
                <a:endParaRPr lang="en-US" sz="1800" dirty="0"/>
              </a:p>
              <a:p>
                <a:pPr marL="747712" lvl="1" indent="-285750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sz="2400" dirty="0"/>
              </a:p>
              <a:p>
                <a:pPr marL="747712" lvl="1" indent="-285750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ru-RU" sz="1800" dirty="0" smtClean="0"/>
              </a:p>
              <a:p>
                <a:pPr marL="342900" indent="-342900">
                  <a:buAutoNum type="arabicPeriod"/>
                </a:pPr>
                <a:r>
                  <a:rPr lang="ru-RU" sz="1800" dirty="0" smtClean="0"/>
                  <a:t>Сделать несколько признаков из одного</a:t>
                </a:r>
                <a:endParaRPr lang="en-US" sz="16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14" name="Объект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5901" y="1052736"/>
                <a:ext cx="5832648" cy="5214974"/>
              </a:xfrm>
              <a:blipFill>
                <a:blip r:embed="rId3"/>
                <a:stretch>
                  <a:fillRect l="-1672" t="-16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08" y="1275130"/>
            <a:ext cx="4941193" cy="47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0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701924" y="188640"/>
            <a:ext cx="9144001" cy="864096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u="sng" dirty="0" smtClean="0"/>
              <a:t>Когда можно применять модель линейной регрессии?</a:t>
            </a:r>
            <a:endParaRPr lang="ru-RU" u="sng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36" y="1484784"/>
            <a:ext cx="7848872" cy="470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9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69875" y="116632"/>
            <a:ext cx="9144001" cy="761984"/>
          </a:xfrm>
        </p:spPr>
        <p:txBody>
          <a:bodyPr rtlCol="0"/>
          <a:lstStyle/>
          <a:p>
            <a:pPr rtl="0"/>
            <a:r>
              <a:rPr lang="ru-RU" u="sng" dirty="0" smtClean="0"/>
              <a:t>Дополнительные условия</a:t>
            </a:r>
            <a:endParaRPr lang="ru-RU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13"/>
              <p:cNvSpPr>
                <a:spLocks noGrp="1"/>
              </p:cNvSpPr>
              <p:nvPr>
                <p:ph idx="1"/>
              </p:nvPr>
            </p:nvSpPr>
            <p:spPr>
              <a:xfrm>
                <a:off x="1485900" y="1052736"/>
                <a:ext cx="10209213" cy="5214974"/>
              </a:xfrm>
              <a:ln>
                <a:noFill/>
              </a:ln>
            </p:spPr>
            <p:txBody>
              <a:bodyPr rtlCol="0"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Дополнительно на модель надо наложить следующие ограничения (проверяется после подбора параметров модели):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ru-RU" sz="2000" dirty="0" smtClean="0"/>
                  <a:t>Математическое ожидание случайных ошибок равно 0</a:t>
                </a:r>
              </a:p>
              <a:p>
                <a:pPr marL="914400" lvl="2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000" dirty="0" smtClean="0"/>
              </a:p>
              <a:p>
                <a:pPr lvl="2">
                  <a:lnSpc>
                    <a:spcPct val="100000"/>
                  </a:lnSpc>
                </a:pPr>
                <a:r>
                  <a:rPr lang="ru-RU" sz="2000" dirty="0" smtClean="0"/>
                  <a:t>Дисперсия случайных ошибок одинакова и конечна (гомоскедастичность)</a:t>
                </a:r>
                <a:endParaRPr lang="en-US" sz="2400" dirty="0" smtClean="0"/>
              </a:p>
              <a:p>
                <a:pPr marL="914400" lvl="2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ru-RU" sz="2000" dirty="0" smtClean="0"/>
              </a:p>
              <a:p>
                <a:pPr lvl="2">
                  <a:lnSpc>
                    <a:spcPct val="150000"/>
                  </a:lnSpc>
                </a:pPr>
                <a:r>
                  <a:rPr lang="ru-RU" sz="2000" dirty="0" smtClean="0"/>
                  <a:t>Случайные ошибки не </a:t>
                </a:r>
                <a:r>
                  <a:rPr lang="ru-RU" sz="2000" dirty="0" err="1" smtClean="0"/>
                  <a:t>скоррелированы</a:t>
                </a:r>
                <a:r>
                  <a:rPr lang="ru-RU" sz="2000" dirty="0" smtClean="0"/>
                  <a:t> (независимы)</a:t>
                </a:r>
                <a:endParaRPr lang="en-US" sz="2000" dirty="0" smtClean="0"/>
              </a:p>
              <a:p>
                <a:pPr marL="914400" lvl="2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 smtClean="0"/>
              </a:p>
              <a:p>
                <a:pPr marL="914400" lvl="2" indent="0">
                  <a:lnSpc>
                    <a:spcPct val="150000"/>
                  </a:lnSpc>
                  <a:buNone/>
                </a:pPr>
                <a:endParaRPr lang="en-US" sz="18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14" name="Объект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5900" y="1052736"/>
                <a:ext cx="10209213" cy="5214974"/>
              </a:xfrm>
              <a:blipFill>
                <a:blip r:embed="rId3"/>
                <a:stretch>
                  <a:fillRect l="-956" t="-16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98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69875" y="116632"/>
            <a:ext cx="9144001" cy="761984"/>
          </a:xfrm>
        </p:spPr>
        <p:txBody>
          <a:bodyPr rtlCol="0"/>
          <a:lstStyle/>
          <a:p>
            <a:pPr rtl="0"/>
            <a:r>
              <a:rPr lang="ru-RU" u="sng" dirty="0" smtClean="0"/>
              <a:t>Дополнительные условия</a:t>
            </a:r>
            <a:endParaRPr lang="ru-RU" u="sng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9" y="1340768"/>
            <a:ext cx="5001470" cy="3744416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85" y="1340768"/>
            <a:ext cx="5001470" cy="37444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94012" y="5347281"/>
            <a:ext cx="3488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u="sng" dirty="0" smtClean="0"/>
              <a:t>Гомоскедастичность</a:t>
            </a:r>
            <a:endParaRPr lang="ru-RU" sz="20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7638446" y="5347281"/>
            <a:ext cx="3654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u="sng" dirty="0" err="1" smtClean="0"/>
              <a:t>Гетероскедастичность</a:t>
            </a:r>
            <a:endParaRPr lang="ru-RU" sz="2000" u="sng" dirty="0"/>
          </a:p>
        </p:txBody>
      </p:sp>
    </p:spTree>
    <p:extLst>
      <p:ext uri="{BB962C8B-B14F-4D97-AF65-F5344CB8AC3E}">
        <p14:creationId xmlns:p14="http://schemas.microsoft.com/office/powerpoint/2010/main" val="7054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902493" y="548680"/>
            <a:ext cx="9144001" cy="761984"/>
          </a:xfrm>
        </p:spPr>
        <p:txBody>
          <a:bodyPr rtlCol="0"/>
          <a:lstStyle/>
          <a:p>
            <a:pPr algn="ctr" rtl="0"/>
            <a:r>
              <a:rPr lang="ru-RU" u="sng" dirty="0" smtClean="0"/>
              <a:t>Оценка коэффициентов</a:t>
            </a:r>
            <a:endParaRPr lang="ru-RU" u="sng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993" y="1772816"/>
            <a:ext cx="5715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6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2133972" y="-30051"/>
            <a:ext cx="9144001" cy="761984"/>
          </a:xfrm>
        </p:spPr>
        <p:txBody>
          <a:bodyPr rtlCol="0"/>
          <a:lstStyle/>
          <a:p>
            <a:pPr rtl="0"/>
            <a:r>
              <a:rPr lang="ru-RU" u="sng" dirty="0" smtClean="0"/>
              <a:t>Метод наименьших квадратов</a:t>
            </a:r>
            <a:endParaRPr lang="ru-RU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Объект 13"/>
              <p:cNvSpPr>
                <a:spLocks noGrp="1"/>
              </p:cNvSpPr>
              <p:nvPr>
                <p:ph idx="1"/>
              </p:nvPr>
            </p:nvSpPr>
            <p:spPr>
              <a:xfrm>
                <a:off x="1197868" y="1052736"/>
                <a:ext cx="6768751" cy="5616624"/>
              </a:xfrm>
              <a:ln>
                <a:noFill/>
              </a:ln>
            </p:spPr>
            <p:txBody>
              <a:bodyPr rtlCol="0"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некая оценка коэффициентов.</a:t>
                </a:r>
              </a:p>
              <a:p>
                <a:pPr marL="0" indent="0">
                  <a:buNone/>
                </a:pPr>
                <a:r>
                  <a:rPr lang="ru-RU" u="sng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Квадратичный функционал ошибки</a:t>
                </a:r>
                <a:r>
                  <a:rPr lang="ru-RU" dirty="0" smtClean="0"/>
                  <a:t>: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u="sng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d>
                            <m:d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𝑋𝑎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u="sng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МНК</a:t>
                </a:r>
                <a:r>
                  <a:rPr lang="ru-RU" dirty="0" smtClean="0"/>
                  <a:t>: минимизации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Оценка коэффициентов с помощью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МНК – значения аргументов, на которых квадратичный функционал ошибки принимает наименьшее значение</a:t>
                </a:r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:r>
                  <a:rPr lang="ru-RU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14" name="Объект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7868" y="1052736"/>
                <a:ext cx="6768751" cy="5616624"/>
              </a:xfrm>
              <a:blipFill>
                <a:blip r:embed="rId3"/>
                <a:stretch>
                  <a:fillRect l="-1171" t="-19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596" y="1052736"/>
            <a:ext cx="4232549" cy="377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7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2133972" y="-30051"/>
            <a:ext cx="9144001" cy="761984"/>
          </a:xfrm>
        </p:spPr>
        <p:txBody>
          <a:bodyPr rtlCol="0"/>
          <a:lstStyle/>
          <a:p>
            <a:pPr rtl="0"/>
            <a:r>
              <a:rPr lang="ru-RU" u="sng" dirty="0" smtClean="0"/>
              <a:t>Метод наименьших квадратов</a:t>
            </a:r>
            <a:endParaRPr lang="ru-RU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13"/>
              <p:cNvSpPr>
                <a:spLocks noGrp="1"/>
              </p:cNvSpPr>
              <p:nvPr>
                <p:ph idx="1"/>
              </p:nvPr>
            </p:nvSpPr>
            <p:spPr>
              <a:xfrm>
                <a:off x="1197868" y="1052736"/>
                <a:ext cx="6408712" cy="5472608"/>
              </a:xfrm>
              <a:ln>
                <a:noFill/>
              </a:ln>
            </p:spPr>
            <p:txBody>
              <a:bodyPr rtlCol="0"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И на самом деле, в случае задачи линейной регрессии существует решение задачи минимизации в явном виде!</a:t>
                </a: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Верно следующее: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u="sng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Утверждение</a:t>
                </a:r>
                <a:r>
                  <a:rPr lang="ru-RU" dirty="0" smtClean="0"/>
                  <a:t>:  Если для матрицы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существует обратная, то существует единственное решение задачи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</m:t>
                    </m:r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:r>
                  <a:rPr lang="ru-RU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14" name="Объект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7868" y="1052736"/>
                <a:ext cx="6408712" cy="5472608"/>
              </a:xfrm>
              <a:blipFill>
                <a:blip r:embed="rId3"/>
                <a:stretch>
                  <a:fillRect l="-1522" t="-1561" r="-10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6568" y="836712"/>
            <a:ext cx="4232549" cy="377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9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902493" y="548680"/>
            <a:ext cx="9144001" cy="761984"/>
          </a:xfrm>
        </p:spPr>
        <p:txBody>
          <a:bodyPr rtlCol="0"/>
          <a:lstStyle/>
          <a:p>
            <a:pPr algn="ctr" rtl="0"/>
            <a:r>
              <a:rPr lang="ru-RU" u="sng" dirty="0" smtClean="0"/>
              <a:t>Оценка коэффициентов</a:t>
            </a:r>
            <a:endParaRPr lang="ru-RU" u="sng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993" y="1559818"/>
            <a:ext cx="4762500" cy="31623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548" y="3429000"/>
            <a:ext cx="4257505" cy="298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1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761984"/>
          </a:xfrm>
        </p:spPr>
        <p:txBody>
          <a:bodyPr rtlCol="0"/>
          <a:lstStyle/>
          <a:p>
            <a:pPr rtl="0"/>
            <a:r>
              <a:rPr lang="ru-RU" u="sng" dirty="0" smtClean="0"/>
              <a:t>Содержание лекции</a:t>
            </a:r>
            <a:endParaRPr lang="ru-RU" u="sng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979612" y="1357298"/>
            <a:ext cx="9144001" cy="5214974"/>
          </a:xfrm>
        </p:spPr>
        <p:txBody>
          <a:bodyPr rtlCol="0">
            <a:norm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ru-RU" dirty="0" smtClean="0"/>
              <a:t>Регрессия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Линейная </a:t>
            </a:r>
            <a:r>
              <a:rPr lang="ru-RU" dirty="0"/>
              <a:t>регрессия</a:t>
            </a:r>
          </a:p>
          <a:p>
            <a:pPr marL="919162" lvl="1" indent="-457200"/>
            <a:r>
              <a:rPr lang="ru-RU" dirty="0"/>
              <a:t>Постановка </a:t>
            </a:r>
            <a:r>
              <a:rPr lang="ru-RU" dirty="0" smtClean="0"/>
              <a:t>задачи</a:t>
            </a:r>
            <a:endParaRPr lang="ru-RU" dirty="0"/>
          </a:p>
          <a:p>
            <a:pPr marL="919162" lvl="1" indent="-457200"/>
            <a:r>
              <a:rPr lang="ru-RU" dirty="0"/>
              <a:t>Оценка </a:t>
            </a:r>
            <a:r>
              <a:rPr lang="ru-RU" dirty="0" smtClean="0"/>
              <a:t>коэффициентов</a:t>
            </a:r>
          </a:p>
          <a:p>
            <a:pPr marL="1376362" lvl="2" indent="-457200"/>
            <a:r>
              <a:rPr lang="ru-RU" dirty="0" smtClean="0"/>
              <a:t>МНК</a:t>
            </a:r>
          </a:p>
          <a:p>
            <a:pPr marL="1376362" lvl="2" indent="-457200"/>
            <a:r>
              <a:rPr lang="ru-RU" dirty="0" smtClean="0"/>
              <a:t>Метод максимального правдоподобия</a:t>
            </a:r>
            <a:endParaRPr lang="ru-RU" dirty="0"/>
          </a:p>
          <a:p>
            <a:pPr marL="457200" indent="-457200" rtl="0">
              <a:buFont typeface="+mj-lt"/>
              <a:buAutoNum type="arabicPeriod"/>
            </a:pPr>
            <a:r>
              <a:rPr lang="ru-RU" dirty="0" smtClean="0"/>
              <a:t>Оценка качества модели</a:t>
            </a:r>
          </a:p>
          <a:p>
            <a:pPr marL="457200" indent="-457200" rtl="0">
              <a:buFont typeface="+mj-lt"/>
              <a:buAutoNum type="arabicPeriod"/>
            </a:pPr>
            <a:r>
              <a:rPr lang="ru-RU" dirty="0" smtClean="0"/>
              <a:t>Регуляризация</a:t>
            </a:r>
          </a:p>
          <a:p>
            <a:pPr marL="804862" lvl="1" indent="-342900"/>
            <a:r>
              <a:rPr lang="ru-RU" dirty="0" smtClean="0"/>
              <a:t>Гребневая регрессия </a:t>
            </a:r>
          </a:p>
          <a:p>
            <a:pPr marL="804862" lvl="1" indent="-342900"/>
            <a:r>
              <a:rPr lang="ru-RU" dirty="0" smtClean="0"/>
              <a:t>Лассо регрессия</a:t>
            </a:r>
          </a:p>
          <a:p>
            <a:pPr marL="457200" indent="-457200" rtl="0">
              <a:buFont typeface="+mj-lt"/>
              <a:buAutoNum type="arabicPeriod"/>
            </a:pPr>
            <a:r>
              <a:rPr lang="ru-RU" dirty="0" smtClean="0"/>
              <a:t>Отбор признаков для модели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4370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2133972" y="-30051"/>
            <a:ext cx="9144001" cy="761984"/>
          </a:xfrm>
        </p:spPr>
        <p:txBody>
          <a:bodyPr rtlCol="0"/>
          <a:lstStyle/>
          <a:p>
            <a:pPr rtl="0"/>
            <a:r>
              <a:rPr lang="ru-RU" u="sng" dirty="0" smtClean="0"/>
              <a:t>Покажу на простом примере =)</a:t>
            </a:r>
            <a:endParaRPr lang="ru-RU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Объект 13"/>
              <p:cNvSpPr>
                <a:spLocks noGrp="1"/>
              </p:cNvSpPr>
              <p:nvPr>
                <p:ph idx="1"/>
              </p:nvPr>
            </p:nvSpPr>
            <p:spPr>
              <a:xfrm>
                <a:off x="1197868" y="1052736"/>
                <a:ext cx="6768751" cy="5112568"/>
              </a:xfrm>
              <a:ln>
                <a:noFill/>
              </a:ln>
            </p:spPr>
            <p:txBody>
              <a:bodyPr rtlCol="0"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Будем искать зависимость </a:t>
                </a:r>
                <a:r>
                  <a:rPr lang="en-US" dirty="0" smtClean="0"/>
                  <a:t>y = </a:t>
                </a:r>
                <a:r>
                  <a:rPr lang="en-US" dirty="0" err="1" smtClean="0"/>
                  <a:t>ax+b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u="sng" dirty="0" smtClean="0"/>
                  <a:t>Квадратичный функционал ошибки:</a:t>
                </a:r>
                <a:endParaRPr lang="en-US" u="sng" dirty="0" smtClean="0"/>
              </a:p>
              <a:p>
                <a:pPr marL="0" indent="0">
                  <a:buNone/>
                </a:pPr>
                <a:endParaRPr lang="ru-RU" u="sng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Чтобы вычислить минимум что нужно сделать?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14" name="Объект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7868" y="1052736"/>
                <a:ext cx="6768751" cy="5112568"/>
              </a:xfrm>
              <a:blipFill>
                <a:blip r:embed="rId3"/>
                <a:stretch>
                  <a:fillRect l="-1441" t="-16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2604" y="1052736"/>
            <a:ext cx="4232549" cy="377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1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2133972" y="-30051"/>
            <a:ext cx="9144001" cy="761984"/>
          </a:xfrm>
        </p:spPr>
        <p:txBody>
          <a:bodyPr rtlCol="0"/>
          <a:lstStyle/>
          <a:p>
            <a:pPr rtl="0"/>
            <a:r>
              <a:rPr lang="ru-RU" u="sng" dirty="0" smtClean="0"/>
              <a:t>Покажу на простом примере =)</a:t>
            </a:r>
            <a:endParaRPr lang="ru-RU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13"/>
              <p:cNvSpPr>
                <a:spLocks noGrp="1"/>
              </p:cNvSpPr>
              <p:nvPr>
                <p:ph idx="1"/>
              </p:nvPr>
            </p:nvSpPr>
            <p:spPr>
              <a:xfrm>
                <a:off x="1197868" y="1052736"/>
                <a:ext cx="6768751" cy="5112568"/>
              </a:xfrm>
              <a:ln>
                <a:noFill/>
              </a:ln>
            </p:spPr>
            <p:txBody>
              <a:bodyPr rtlCol="0"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Будем искать зависимость </a:t>
                </a:r>
                <a:r>
                  <a:rPr lang="en-US" dirty="0" smtClean="0"/>
                  <a:t>y = </a:t>
                </a:r>
                <a:r>
                  <a:rPr lang="en-US" dirty="0" err="1" smtClean="0"/>
                  <a:t>ax+b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u="sng" dirty="0" smtClean="0"/>
                  <a:t>Квадратичный функционал ошибки:</a:t>
                </a:r>
                <a:endParaRPr lang="en-US" u="sng" dirty="0" smtClean="0"/>
              </a:p>
              <a:p>
                <a:pPr marL="0" indent="0">
                  <a:buNone/>
                </a:pPr>
                <a:endParaRPr lang="ru-RU" u="sng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Чтобы вычислить минимум что нужно сделать?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Посчитать производные и приравнять к 0 =)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14" name="Объект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7868" y="1052736"/>
                <a:ext cx="6768751" cy="5112568"/>
              </a:xfrm>
              <a:blipFill>
                <a:blip r:embed="rId3"/>
                <a:stretch>
                  <a:fillRect l="-1441" t="-1671" r="-90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596" y="1052736"/>
            <a:ext cx="4232549" cy="377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3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2133972" y="-30051"/>
            <a:ext cx="9144001" cy="761984"/>
          </a:xfrm>
        </p:spPr>
        <p:txBody>
          <a:bodyPr rtlCol="0"/>
          <a:lstStyle/>
          <a:p>
            <a:pPr rtl="0"/>
            <a:r>
              <a:rPr lang="ru-RU" u="sng" dirty="0" smtClean="0"/>
              <a:t>Покажу на простом примере =)</a:t>
            </a:r>
            <a:endParaRPr lang="ru-RU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13"/>
              <p:cNvSpPr>
                <a:spLocks noGrp="1"/>
              </p:cNvSpPr>
              <p:nvPr>
                <p:ph idx="1"/>
              </p:nvPr>
            </p:nvSpPr>
            <p:spPr>
              <a:xfrm>
                <a:off x="1197868" y="1052736"/>
                <a:ext cx="6768751" cy="5472608"/>
              </a:xfrm>
              <a:ln>
                <a:noFill/>
              </a:ln>
            </p:spPr>
            <p:txBody>
              <a:bodyPr rtlCol="0">
                <a:normAutofit fontScale="92500"/>
              </a:bodyPr>
              <a:lstStyle/>
              <a:p>
                <a:pPr marL="0" indent="0">
                  <a:buNone/>
                </a:pPr>
                <a:endParaRPr lang="ru-RU" u="sng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&lt;=&gt; 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nary>
                                </m:e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nary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>
                    <a:latin typeface="Cambria Math" panose="02040503050406030204" pitchFamily="18" charset="0"/>
                  </a:rPr>
                  <a:t>Отсюда находим значения коэффициентов регрессии: 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14" name="Объект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7868" y="1052736"/>
                <a:ext cx="6768751" cy="5472608"/>
              </a:xfrm>
              <a:blipFill>
                <a:blip r:embed="rId3"/>
                <a:stretch>
                  <a:fillRect l="-11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596" y="1052736"/>
            <a:ext cx="4232549" cy="377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6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2133972" y="-30051"/>
            <a:ext cx="9144001" cy="761984"/>
          </a:xfrm>
        </p:spPr>
        <p:txBody>
          <a:bodyPr rtlCol="0"/>
          <a:lstStyle/>
          <a:p>
            <a:pPr rtl="0"/>
            <a:r>
              <a:rPr lang="ru-RU" u="sng" dirty="0" smtClean="0"/>
              <a:t>Чем хороша полученная оценка?</a:t>
            </a:r>
            <a:endParaRPr lang="ru-RU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13"/>
              <p:cNvSpPr>
                <a:spLocks noGrp="1"/>
              </p:cNvSpPr>
              <p:nvPr>
                <p:ph idx="1"/>
              </p:nvPr>
            </p:nvSpPr>
            <p:spPr>
              <a:xfrm>
                <a:off x="1269876" y="908720"/>
                <a:ext cx="6768751" cy="5688632"/>
              </a:xfrm>
              <a:ln>
                <a:noFill/>
              </a:ln>
            </p:spPr>
            <p:txBody>
              <a:bodyPr rtlCol="0">
                <a:normAutofit/>
              </a:bodyPr>
              <a:lstStyle/>
              <a:p>
                <a:pPr marL="0" indent="0">
                  <a:buNone/>
                </a:pPr>
                <a:r>
                  <a:rPr lang="ru-RU" b="0" dirty="0" smtClean="0"/>
                  <a:t>Пусть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оценка полученная с помощью МНК.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b="0" dirty="0" smtClean="0"/>
                  <a:t>Оценки МНК несмещенные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RU" b="0" dirty="0" smtClean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ru-RU" dirty="0" smtClean="0"/>
                  <a:t>Оценки МНК эффективны в классе линейных оценок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любой линейной несмещенной оценки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 smtClean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ru-RU" b="0" dirty="0" smtClean="0"/>
                  <a:t>Оценки МНК состоятельны</a:t>
                </a:r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или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14" name="Объект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9876" y="908720"/>
                <a:ext cx="6768751" cy="5688632"/>
              </a:xfrm>
              <a:blipFill>
                <a:blip r:embed="rId3"/>
                <a:stretch>
                  <a:fillRect l="-1350" t="-150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588" y="1844824"/>
            <a:ext cx="41814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7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2638028" y="836712"/>
            <a:ext cx="9144001" cy="761984"/>
          </a:xfrm>
        </p:spPr>
        <p:txBody>
          <a:bodyPr rtlCol="0"/>
          <a:lstStyle/>
          <a:p>
            <a:pPr rtl="0"/>
            <a:r>
              <a:rPr lang="ru-RU" u="sng" dirty="0" smtClean="0"/>
              <a:t>Вероятностная интерпретация</a:t>
            </a:r>
            <a:endParaRPr lang="ru-RU" u="sng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244" y="2204864"/>
            <a:ext cx="3810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6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989956" y="0"/>
            <a:ext cx="9144001" cy="761984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u="sng" dirty="0" smtClean="0"/>
              <a:t>Метод максимального правдоподобия</a:t>
            </a:r>
            <a:endParaRPr lang="ru-RU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13"/>
              <p:cNvSpPr>
                <a:spLocks noGrp="1"/>
              </p:cNvSpPr>
              <p:nvPr>
                <p:ph idx="1"/>
              </p:nvPr>
            </p:nvSpPr>
            <p:spPr>
              <a:xfrm>
                <a:off x="1422276" y="4797152"/>
                <a:ext cx="10051588" cy="1944216"/>
              </a:xfrm>
              <a:ln>
                <a:noFill/>
              </a:ln>
            </p:spPr>
            <p:txBody>
              <a:bodyPr rtlCol="0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2000" dirty="0" smtClean="0"/>
                  <a:t>ММП заключается в максимизации функции правдоподобия по 𝜃, т.е. поиска такого параметра 𝜃, при котором появление наблюдаемой выборки будет наиболее вероятным.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2000" dirty="0" smtClean="0"/>
                  <a:t>Оценка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ru-RU" sz="2000" dirty="0"/>
                          <m:t>𝜃</m:t>
                        </m:r>
                      </m:e>
                    </m:acc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000" dirty="0" smtClean="0"/>
                  <a:t>на которой достигается максимум, называется оценкой максимального правдоподобия 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14" name="Объект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2276" y="4797152"/>
                <a:ext cx="10051588" cy="1944216"/>
              </a:xfrm>
              <a:blipFill>
                <a:blip r:embed="rId3"/>
                <a:stretch>
                  <a:fillRect l="-606" t="-1881" b="-94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7964" y="1052737"/>
            <a:ext cx="2910344" cy="30963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13"/>
              <p:cNvSpPr txBox="1">
                <a:spLocks/>
              </p:cNvSpPr>
              <p:nvPr/>
            </p:nvSpPr>
            <p:spPr>
              <a:xfrm>
                <a:off x="1422276" y="836712"/>
                <a:ext cx="7632848" cy="4104456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3838" indent="-223838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80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8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80000"/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80000"/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80000"/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80000"/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80000"/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80000"/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ru-RU" sz="2200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2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2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, . . , </m:t>
                    </m:r>
                    <m:sSub>
                      <m:sSubPr>
                        <m:ctrlPr>
                          <a:rPr lang="ru-RU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2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200" dirty="0"/>
                  <a:t>- независимые одинаково распределенные случайные величины (наблюдения), распределение которых задается параметром 𝜃 </a:t>
                </a:r>
                <a:endParaRPr lang="ru-RU" sz="2200" dirty="0" smtClean="0"/>
              </a:p>
              <a:p>
                <a:pPr marL="0" indent="0">
                  <a:buFont typeface="Arial" pitchFamily="34" charset="0"/>
                  <a:buNone/>
                </a:pPr>
                <a:r>
                  <a:rPr lang="ru-RU" sz="2200" dirty="0"/>
                  <a:t>Ф</a:t>
                </a:r>
                <a:r>
                  <a:rPr lang="ru-RU" sz="2200" dirty="0" smtClean="0"/>
                  <a:t>ункция </a:t>
                </a:r>
                <a:r>
                  <a:rPr lang="ru-RU" sz="2200" dirty="0"/>
                  <a:t>распределения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sz="2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ru-RU" sz="22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22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ru-RU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2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ru-RU" sz="22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ru-RU" sz="2200" i="1" dirty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ru-RU" sz="2200" dirty="0" smtClean="0"/>
              </a:p>
              <a:p>
                <a:pPr marL="0" indent="0">
                  <a:lnSpc>
                    <a:spcPct val="100000"/>
                  </a:lnSpc>
                  <a:buFont typeface="Arial" pitchFamily="34" charset="0"/>
                  <a:buNone/>
                </a:pPr>
                <a:r>
                  <a:rPr lang="ru-RU" sz="2000" u="sng" dirty="0"/>
                  <a:t>Правдоподобием</a:t>
                </a:r>
                <a:r>
                  <a:rPr lang="ru-RU" sz="2000" dirty="0"/>
                  <a:t> 𝓛 называется вероятность появления фиксированной наблюдаемой выборки, как </a:t>
                </a:r>
                <a:r>
                  <a:rPr lang="ru-RU" sz="2000" dirty="0" smtClean="0"/>
                  <a:t>функции </a:t>
                </a:r>
                <a:r>
                  <a:rPr lang="ru-RU" sz="2000" dirty="0"/>
                  <a:t>от параметра 𝜃</a:t>
                </a:r>
                <a:r>
                  <a:rPr lang="ru-RU" sz="2000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dirty="0"/>
                        <m:t>𝓛</m:t>
                      </m:r>
                      <m:r>
                        <m:rPr>
                          <m:nor/>
                        </m:rPr>
                        <a:rPr lang="en-US" dirty="0" smtClean="0"/>
                        <m:t>(</m:t>
                      </m:r>
                      <m:r>
                        <m:rPr>
                          <m:sty m:val="p"/>
                        </m:rP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en-US" dirty="0" smtClean="0"/>
                        <m:t>)=</m:t>
                      </m:r>
                      <m:r>
                        <m:rPr>
                          <m:nor/>
                        </m:rPr>
                        <a:rPr lang="en-US" dirty="0" smtClean="0"/>
                        <m:t>P</m:t>
                      </m:r>
                      <m:r>
                        <m:rPr>
                          <m:nor/>
                        </m:rPr>
                        <a:rPr lang="en-US" dirty="0" smtClean="0"/>
                        <m:t>(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m:rPr>
                          <m:sty m:val="p"/>
                        </m:rP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en-US" dirty="0" smtClean="0"/>
                        <m:t>)</m:t>
                      </m:r>
                      <m:r>
                        <m:rPr>
                          <m:nor/>
                        </m:rPr>
                        <a:rPr lang="ru-RU" b="0" i="0" dirty="0" smtClean="0"/>
                        <m:t>=</m:t>
                      </m:r>
                      <m:nary>
                        <m:naryPr>
                          <m:chr m:val="∏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dirty="0" smtClean="0"/>
              </a:p>
              <a:p>
                <a:pPr marL="0" indent="0">
                  <a:lnSpc>
                    <a:spcPct val="100000"/>
                  </a:lnSpc>
                  <a:buFont typeface="Arial" pitchFamily="34" charset="0"/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6" name="Объект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276" y="836712"/>
                <a:ext cx="7632848" cy="4104456"/>
              </a:xfrm>
              <a:prstGeom prst="rect">
                <a:avLst/>
              </a:prstGeom>
              <a:blipFill>
                <a:blip r:embed="rId5"/>
                <a:stretch>
                  <a:fillRect l="-1038" t="-1780" r="-10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36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989956" y="0"/>
            <a:ext cx="9144001" cy="761984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u="sng" dirty="0" smtClean="0"/>
              <a:t>Метод максимального правдоподобия</a:t>
            </a:r>
            <a:endParaRPr lang="ru-RU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13"/>
              <p:cNvSpPr txBox="1">
                <a:spLocks/>
              </p:cNvSpPr>
              <p:nvPr/>
            </p:nvSpPr>
            <p:spPr>
              <a:xfrm>
                <a:off x="1422276" y="836712"/>
                <a:ext cx="10216752" cy="5472608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3838" indent="-223838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80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8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80000"/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80000"/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80000"/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80000"/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80000"/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80000"/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sz="2200" dirty="0" smtClean="0"/>
                  <a:t>Если предположить, что ошибки в модели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𝑿𝒂</m:t>
                    </m:r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ru-RU" sz="2200" b="0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200" dirty="0"/>
                  <a:t>имеют </a:t>
                </a:r>
                <a:r>
                  <a:rPr lang="ru-RU" sz="2200" u="sng" dirty="0"/>
                  <a:t>нормальное распределение</a:t>
                </a:r>
                <a:r>
                  <a:rPr lang="ru-RU" sz="2200" dirty="0" smtClean="0"/>
                  <a:t>: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200" i="1" dirty="0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ru-RU" sz="2200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200" dirty="0" smtClean="0"/>
                  <a:t>, </a:t>
                </a:r>
                <a:r>
                  <a:rPr lang="ru-RU" sz="2200" dirty="0"/>
                  <a:t>то неизвестные параметры - 𝒂 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200" i="1" dirty="0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ru-RU" sz="2200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200" dirty="0" smtClean="0"/>
                  <a:t>.</a:t>
                </a:r>
                <a:endParaRPr lang="en-US" sz="2200" dirty="0" smtClean="0"/>
              </a:p>
              <a:p>
                <a:pPr marL="0" indent="0">
                  <a:buNone/>
                </a:pPr>
                <a:r>
                  <a:rPr lang="ru-RU" sz="2200" dirty="0" smtClean="0"/>
                  <a:t>И для </a:t>
                </a:r>
                <a:r>
                  <a:rPr lang="ru-RU" sz="2200" dirty="0"/>
                  <a:t>случайных величин - ошибок можно выписать </a:t>
                </a:r>
                <a:r>
                  <a:rPr lang="ru-RU" sz="2200" dirty="0" smtClean="0"/>
                  <a:t>правдоподобие: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2000" dirty="0"/>
                        <m:t>𝓛</m:t>
                      </m:r>
                      <m:r>
                        <m:rPr>
                          <m:nor/>
                        </m:rPr>
                        <a:rPr lang="en-US" sz="2000" dirty="0"/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000" dirty="0"/>
                        <m:t>)</m:t>
                      </m:r>
                      <m:r>
                        <m:rPr>
                          <m:nor/>
                        </m:rPr>
                        <a:rPr lang="ru-RU" sz="2000" dirty="0"/>
                        <m:t>=</m:t>
                      </m:r>
                      <m:nary>
                        <m:naryPr>
                          <m:chr m:val="∏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∏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f>
                                <m:f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𝑋𝑎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𝑋𝑎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)/2</m:t>
                          </m:r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ru-RU" sz="2000" dirty="0" smtClean="0"/>
              </a:p>
              <a:p>
                <a:pPr marL="0" indent="0">
                  <a:buNone/>
                </a:pPr>
                <a:r>
                  <a:rPr lang="ru-RU" sz="2000" dirty="0" smtClean="0"/>
                  <a:t>Максимизация правдоподобия эквивалентна минимизации логарифма правдоподобия</a:t>
                </a:r>
                <a:r>
                  <a:rPr lang="en-US" sz="2000" dirty="0" smtClean="0"/>
                  <a:t>.</a:t>
                </a:r>
                <a:r>
                  <a:rPr lang="ru-RU" sz="2000" dirty="0" smtClean="0"/>
                  <a:t> А следовательно верно следующее утверждение:</a:t>
                </a:r>
              </a:p>
              <a:p>
                <a:pPr marL="0" indent="0">
                  <a:buNone/>
                </a:pPr>
                <a:endParaRPr lang="ru-RU" sz="2000" dirty="0" smtClean="0"/>
              </a:p>
              <a:p>
                <a:pPr marL="0" indent="0">
                  <a:buNone/>
                </a:pPr>
                <a:r>
                  <a:rPr lang="ru-RU" u="sng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Утверждение:</a:t>
                </a:r>
                <a:r>
                  <a:rPr lang="ru-RU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</a:t>
                </a:r>
                <a:r>
                  <a:rPr lang="ru-RU" dirty="0" smtClean="0"/>
                  <a:t>Если существует обратная к матрице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то оценка ММП существует и совпадает с оценкой МНК.</a:t>
                </a:r>
                <a:endParaRPr lang="en-US" dirty="0"/>
              </a:p>
            </p:txBody>
          </p:sp>
        </mc:Choice>
        <mc:Fallback xmlns="">
          <p:sp>
            <p:nvSpPr>
              <p:cNvPr id="6" name="Объект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276" y="836712"/>
                <a:ext cx="10216752" cy="5472608"/>
              </a:xfrm>
              <a:prstGeom prst="rect">
                <a:avLst/>
              </a:prstGeom>
              <a:blipFill>
                <a:blip r:embed="rId3"/>
                <a:stretch>
                  <a:fillRect l="-895" t="-13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39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3430116" y="1988840"/>
            <a:ext cx="6840760" cy="761984"/>
          </a:xfrm>
        </p:spPr>
        <p:txBody>
          <a:bodyPr rtlCol="0">
            <a:normAutofit/>
          </a:bodyPr>
          <a:lstStyle/>
          <a:p>
            <a:pPr rtl="0"/>
            <a:r>
              <a:rPr lang="ru-RU" u="sng" dirty="0" smtClean="0"/>
              <a:t>Оценка качества модели</a:t>
            </a:r>
            <a:endParaRPr lang="ru-RU" u="sng" dirty="0"/>
          </a:p>
        </p:txBody>
      </p:sp>
      <p:sp>
        <p:nvSpPr>
          <p:cNvPr id="6" name="Объект 13"/>
          <p:cNvSpPr txBox="1">
            <a:spLocks/>
          </p:cNvSpPr>
          <p:nvPr/>
        </p:nvSpPr>
        <p:spPr>
          <a:xfrm>
            <a:off x="3934172" y="3717032"/>
            <a:ext cx="7168480" cy="3600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200" dirty="0" smtClean="0"/>
              <a:t>Вспомним, что было в задаче классификации…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9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761984"/>
          </a:xfrm>
        </p:spPr>
        <p:txBody>
          <a:bodyPr rtlCol="0"/>
          <a:lstStyle/>
          <a:p>
            <a:pPr rtl="0"/>
            <a:r>
              <a:rPr lang="ru-RU" u="sng" dirty="0" smtClean="0"/>
              <a:t>Критерии качества. Классификация</a:t>
            </a:r>
            <a:endParaRPr lang="ru-RU" u="sng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979612" y="1142984"/>
            <a:ext cx="9144001" cy="5214974"/>
          </a:xfrm>
        </p:spPr>
        <p:txBody>
          <a:bodyPr rtlCol="0"/>
          <a:lstStyle/>
          <a:p>
            <a:r>
              <a:rPr lang="ru-RU" dirty="0" smtClean="0"/>
              <a:t>Хотим предсказывать класс нашего наблюдения.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Y = {-1, 1}</a:t>
            </a:r>
            <a:endParaRPr lang="ru-RU" dirty="0" smtClean="0"/>
          </a:p>
          <a:p>
            <a:r>
              <a:rPr lang="ru-RU" dirty="0" smtClean="0"/>
              <a:t>Составляется матрица ошибок</a:t>
            </a:r>
          </a:p>
          <a:p>
            <a:r>
              <a:rPr lang="ru-RU" dirty="0" smtClean="0"/>
              <a:t>Метрика, оценивающая качество модели, выбирается исходя из потребностей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97351" y="3750471"/>
              <a:ext cx="8280921" cy="1957761"/>
            </p:xfrm>
            <a:graphic>
              <a:graphicData uri="http://schemas.openxmlformats.org/drawingml/2006/table">
                <a:tbl>
                  <a:tblPr bandRow="1">
                    <a:tableStyleId>{D7AC3CCA-C797-4891-BE02-D94E43425B78}</a:tableStyleId>
                  </a:tblPr>
                  <a:tblGrid>
                    <a:gridCol w="2760307">
                      <a:extLst>
                        <a:ext uri="{9D8B030D-6E8A-4147-A177-3AD203B41FA5}">
                          <a16:colId xmlns:a16="http://schemas.microsoft.com/office/drawing/2014/main" val="2567880090"/>
                        </a:ext>
                      </a:extLst>
                    </a:gridCol>
                    <a:gridCol w="2760307">
                      <a:extLst>
                        <a:ext uri="{9D8B030D-6E8A-4147-A177-3AD203B41FA5}">
                          <a16:colId xmlns:a16="http://schemas.microsoft.com/office/drawing/2014/main" val="3232041561"/>
                        </a:ext>
                      </a:extLst>
                    </a:gridCol>
                    <a:gridCol w="2760307">
                      <a:extLst>
                        <a:ext uri="{9D8B030D-6E8A-4147-A177-3AD203B41FA5}">
                          <a16:colId xmlns:a16="http://schemas.microsoft.com/office/drawing/2014/main" val="2968990006"/>
                        </a:ext>
                      </a:extLst>
                    </a:gridCol>
                  </a:tblGrid>
                  <a:tr h="652587"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Y</a:t>
                          </a:r>
                          <a:r>
                            <a:rPr lang="en-US" baseline="0" dirty="0" smtClean="0"/>
                            <a:t> = 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Y</a:t>
                          </a:r>
                          <a:r>
                            <a:rPr lang="en-US" baseline="0" dirty="0" smtClean="0"/>
                            <a:t> = -1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2021510"/>
                      </a:ext>
                    </a:extLst>
                  </a:tr>
                  <a:tr h="65258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 Positive (TP)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Positive</a:t>
                          </a:r>
                          <a:r>
                            <a:rPr lang="en-US" baseline="0" dirty="0" smtClean="0"/>
                            <a:t> (FP)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43851916"/>
                      </a:ext>
                    </a:extLst>
                  </a:tr>
                  <a:tr h="65258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Negative</a:t>
                          </a:r>
                          <a:r>
                            <a:rPr lang="en-US" baseline="0" dirty="0" smtClean="0"/>
                            <a:t> (FN)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r>
                            <a:rPr lang="en-US" baseline="0" dirty="0" smtClean="0"/>
                            <a:t> Negative (TN)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609311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97351" y="3750471"/>
              <a:ext cx="8280921" cy="1957761"/>
            </p:xfrm>
            <a:graphic>
              <a:graphicData uri="http://schemas.openxmlformats.org/drawingml/2006/table">
                <a:tbl>
                  <a:tblPr bandRow="1">
                    <a:tableStyleId>{D7AC3CCA-C797-4891-BE02-D94E43425B78}</a:tableStyleId>
                  </a:tblPr>
                  <a:tblGrid>
                    <a:gridCol w="2760307">
                      <a:extLst>
                        <a:ext uri="{9D8B030D-6E8A-4147-A177-3AD203B41FA5}">
                          <a16:colId xmlns:a16="http://schemas.microsoft.com/office/drawing/2014/main" val="2567880090"/>
                        </a:ext>
                      </a:extLst>
                    </a:gridCol>
                    <a:gridCol w="2760307">
                      <a:extLst>
                        <a:ext uri="{9D8B030D-6E8A-4147-A177-3AD203B41FA5}">
                          <a16:colId xmlns:a16="http://schemas.microsoft.com/office/drawing/2014/main" val="3232041561"/>
                        </a:ext>
                      </a:extLst>
                    </a:gridCol>
                    <a:gridCol w="2760307">
                      <a:extLst>
                        <a:ext uri="{9D8B030D-6E8A-4147-A177-3AD203B41FA5}">
                          <a16:colId xmlns:a16="http://schemas.microsoft.com/office/drawing/2014/main" val="2968990006"/>
                        </a:ext>
                      </a:extLst>
                    </a:gridCol>
                  </a:tblGrid>
                  <a:tr h="652587"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Y</a:t>
                          </a:r>
                          <a:r>
                            <a:rPr lang="en-US" baseline="0" dirty="0" smtClean="0"/>
                            <a:t> = 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Y</a:t>
                          </a:r>
                          <a:r>
                            <a:rPr lang="en-US" baseline="0" dirty="0" smtClean="0"/>
                            <a:t> = -1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2021510"/>
                      </a:ext>
                    </a:extLst>
                  </a:tr>
                  <a:tr h="65258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1" t="-100000" r="-200442" b="-100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 Positive (TP)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Positive</a:t>
                          </a:r>
                          <a:r>
                            <a:rPr lang="en-US" baseline="0" dirty="0" smtClean="0"/>
                            <a:t> (FP)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43851916"/>
                      </a:ext>
                    </a:extLst>
                  </a:tr>
                  <a:tr h="65258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1" t="-201869" r="-200442" b="-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Negative</a:t>
                          </a:r>
                          <a:r>
                            <a:rPr lang="en-US" baseline="0" dirty="0" smtClean="0"/>
                            <a:t> (FN)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r>
                            <a:rPr lang="en-US" baseline="0" dirty="0" smtClean="0"/>
                            <a:t> Negative (TN)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6093111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Прямая со стрелкой 10"/>
          <p:cNvCxnSpPr/>
          <p:nvPr/>
        </p:nvCxnSpPr>
        <p:spPr>
          <a:xfrm flipH="1" flipV="1">
            <a:off x="10262249" y="4729353"/>
            <a:ext cx="648070" cy="9692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5149679" y="5507048"/>
            <a:ext cx="1393305" cy="4074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862739" y="5698607"/>
            <a:ext cx="2328899" cy="652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Ошибка 1 рода</a:t>
            </a:r>
          </a:p>
          <a:p>
            <a:r>
              <a:rPr lang="ru-RU" dirty="0" smtClean="0"/>
              <a:t>«ложная тревога»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3062662" y="5706413"/>
            <a:ext cx="278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Ошибка 2 рода </a:t>
            </a:r>
          </a:p>
          <a:p>
            <a:r>
              <a:rPr lang="ru-RU" dirty="0" smtClean="0"/>
              <a:t>«пропуск цели»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388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45940" y="260648"/>
            <a:ext cx="9144001" cy="671736"/>
          </a:xfrm>
        </p:spPr>
        <p:txBody>
          <a:bodyPr rtlCol="0">
            <a:normAutofit/>
          </a:bodyPr>
          <a:lstStyle/>
          <a:p>
            <a:pPr rtl="0"/>
            <a:r>
              <a:rPr lang="ru-RU" u="sng" dirty="0" smtClean="0"/>
              <a:t>Метрики задач классификации</a:t>
            </a:r>
            <a:endParaRPr lang="ru-RU" u="sng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7390556" y="1628800"/>
            <a:ext cx="3528392" cy="753008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endParaRPr lang="ru-RU" sz="2800" dirty="0" smtClean="0"/>
          </a:p>
          <a:p>
            <a:pPr marL="0" indent="0" rtl="0">
              <a:buNone/>
            </a:pP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700" y="980728"/>
            <a:ext cx="2933700" cy="533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09836" y="1124744"/>
                <a:ext cx="7776863" cy="4676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  <a:p>
                <a:pPr lvl="1"/>
                <a:endParaRPr lang="ru-RU" sz="220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Precision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𝑃𝑃𝑉</m:t>
                      </m:r>
                    </m:oMath>
                  </m:oMathPara>
                </a14:m>
                <a:endParaRPr lang="en-US" sz="2200" b="0" dirty="0" smtClean="0"/>
              </a:p>
              <a:p>
                <a:pPr lvl="1"/>
                <a:endParaRPr lang="en-US" sz="2200" b="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</m:oMath>
                  </m:oMathPara>
                </a14:m>
                <a:endParaRPr lang="ru-RU" sz="2200" b="0" dirty="0" smtClean="0"/>
              </a:p>
              <a:p>
                <a:pPr lvl="1"/>
                <a:endParaRPr lang="en-US" sz="220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𝑝𝑟𝑒𝑐𝑖𝑠𝑖𝑜𝑛</m:t>
                              </m:r>
                            </m:den>
                          </m:f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𝑟𝑒𝑐𝑎𝑙𝑙</m:t>
                              </m:r>
                            </m:den>
                          </m:f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den>
                      </m:f>
                    </m:oMath>
                  </m:oMathPara>
                </a14:m>
                <a:endParaRPr lang="ru-RU" sz="2200" dirty="0" smtClean="0"/>
              </a:p>
              <a:p>
                <a:pPr lvl="1"/>
                <a:r>
                  <a:rPr lang="ru-RU" sz="2200" dirty="0" smtClean="0"/>
                  <a:t> </a:t>
                </a:r>
                <a:endParaRPr lang="en-US" sz="220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36" y="1124744"/>
                <a:ext cx="7776863" cy="4676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0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761984"/>
          </a:xfrm>
        </p:spPr>
        <p:txBody>
          <a:bodyPr rtlCol="0"/>
          <a:lstStyle/>
          <a:p>
            <a:pPr rtl="0"/>
            <a:r>
              <a:rPr lang="ru-RU" u="sng" dirty="0" smtClean="0"/>
              <a:t>Как ставится задача регрессии</a:t>
            </a:r>
            <a:endParaRPr lang="ru-RU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13"/>
              <p:cNvSpPr>
                <a:spLocks noGrp="1"/>
              </p:cNvSpPr>
              <p:nvPr>
                <p:ph idx="1"/>
              </p:nvPr>
            </p:nvSpPr>
            <p:spPr>
              <a:xfrm>
                <a:off x="1979612" y="1357298"/>
                <a:ext cx="9144001" cy="5214974"/>
              </a:xfrm>
            </p:spPr>
            <p:txBody>
              <a:bodyPr rtlCol="0"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– </a:t>
                </a:r>
                <a:r>
                  <a:rPr lang="ru-RU" dirty="0"/>
                  <a:t>множество объектов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dirty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– </a:t>
                </a:r>
                <a:r>
                  <a:rPr lang="ru-RU" dirty="0"/>
                  <a:t>множество ответов</a:t>
                </a:r>
              </a:p>
              <a:p>
                <a:pPr marL="0" indent="0">
                  <a:buNone/>
                </a:pPr>
                <a:r>
                  <a:rPr lang="en-US" dirty="0"/>
                  <a:t>y : X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/>
                  <a:t>Y – </a:t>
                </a:r>
                <a:r>
                  <a:rPr lang="ru-RU" dirty="0"/>
                  <a:t>неизвестная зависимость (</a:t>
                </a:r>
                <a:r>
                  <a:rPr lang="en-US" dirty="0"/>
                  <a:t>target function</a:t>
                </a:r>
                <a:r>
                  <a:rPr lang="ru-RU" dirty="0"/>
                  <a:t>)</a:t>
                </a:r>
              </a:p>
              <a:p>
                <a:pPr marL="0" indent="0">
                  <a:buNone/>
                </a:pPr>
                <a:r>
                  <a:rPr lang="ru-RU" sz="2800" u="sng" dirty="0"/>
                  <a:t>Дано: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уже наблюдаемые объекты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={1,…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известные ответы</a:t>
                </a:r>
              </a:p>
              <a:p>
                <a:pPr marL="0" indent="0">
                  <a:buNone/>
                </a:pPr>
                <a:r>
                  <a:rPr lang="ru-RU" sz="2800" u="sng" dirty="0"/>
                  <a:t>Найти:</a:t>
                </a:r>
                <a:endParaRPr lang="en-US" sz="2800" b="1" u="sng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– </a:t>
                </a:r>
                <a:r>
                  <a:rPr lang="ru-RU" dirty="0"/>
                  <a:t>алгоритм, решающую функцию (</a:t>
                </a:r>
                <a:r>
                  <a:rPr lang="en-US" dirty="0"/>
                  <a:t>decision function</a:t>
                </a:r>
                <a:r>
                  <a:rPr lang="ru-RU" dirty="0"/>
                  <a:t>)</a:t>
                </a:r>
                <a:r>
                  <a:rPr lang="en-US" dirty="0"/>
                  <a:t> </a:t>
                </a:r>
                <a:r>
                  <a:rPr lang="ru-RU" dirty="0"/>
                  <a:t>наилучшим образом приближающую</a:t>
                </a:r>
                <a:r>
                  <a:rPr lang="en-US" dirty="0"/>
                  <a:t> </a:t>
                </a:r>
                <a:r>
                  <a:rPr lang="en-US" b="1" dirty="0"/>
                  <a:t>y</a:t>
                </a:r>
                <a:r>
                  <a:rPr lang="en-US" dirty="0"/>
                  <a:t> </a:t>
                </a:r>
                <a:r>
                  <a:rPr lang="ru-RU" dirty="0"/>
                  <a:t>на всем множестве </a:t>
                </a:r>
                <a:r>
                  <a:rPr lang="en-US" b="1" dirty="0"/>
                  <a:t>X</a:t>
                </a:r>
              </a:p>
              <a:p>
                <a:pPr marL="457200" lvl="1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14" name="Объект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9612" y="1357298"/>
                <a:ext cx="9144001" cy="5214974"/>
              </a:xfrm>
              <a:blipFill>
                <a:blip r:embed="rId3"/>
                <a:stretch>
                  <a:fillRect l="-1400" t="-1637" b="-14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2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902493" y="548680"/>
            <a:ext cx="9144001" cy="761984"/>
          </a:xfrm>
        </p:spPr>
        <p:txBody>
          <a:bodyPr rtlCol="0"/>
          <a:lstStyle/>
          <a:p>
            <a:pPr algn="ctr" rtl="0"/>
            <a:r>
              <a:rPr lang="ru-RU" u="sng" dirty="0" smtClean="0"/>
              <a:t>А как на счет регрессии?</a:t>
            </a:r>
            <a:endParaRPr lang="ru-RU" u="sng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072" y="1844824"/>
            <a:ext cx="6140842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1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761984"/>
          </a:xfrm>
        </p:spPr>
        <p:txBody>
          <a:bodyPr rtlCol="0"/>
          <a:lstStyle/>
          <a:p>
            <a:pPr rtl="0"/>
            <a:r>
              <a:rPr lang="ru-RU" u="sng" dirty="0" smtClean="0"/>
              <a:t>Коэффициент детерминации</a:t>
            </a:r>
            <a:endParaRPr lang="ru-RU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13"/>
              <p:cNvSpPr>
                <a:spLocks noGrp="1"/>
              </p:cNvSpPr>
              <p:nvPr>
                <p:ph idx="1"/>
              </p:nvPr>
            </p:nvSpPr>
            <p:spPr>
              <a:xfrm>
                <a:off x="1447005" y="1253561"/>
                <a:ext cx="10209213" cy="5214974"/>
              </a:xfrm>
            </p:spPr>
            <p:txBody>
              <a:bodyPr rtlCol="0">
                <a:normAutofit/>
              </a:bodyPr>
              <a:lstStyle/>
              <a:p>
                <a:r>
                  <a:rPr lang="ru-RU" sz="2000" dirty="0" smtClean="0"/>
                  <a:t>Общая дисперсия зависимой переменной </a:t>
                </a:r>
                <a:r>
                  <a:rPr lang="en-US" sz="2000" dirty="0" smtClean="0"/>
                  <a:t>y </a:t>
                </a:r>
                <a:r>
                  <a:rPr lang="ru-RU" sz="2000" dirty="0" smtClean="0"/>
                  <a:t>имеет следующий вид (</a:t>
                </a:r>
                <a:r>
                  <a:rPr lang="en-US" sz="2000" u="sng" dirty="0" smtClean="0"/>
                  <a:t>total sum of squares</a:t>
                </a:r>
                <a:r>
                  <a:rPr lang="ru-RU" sz="2000" dirty="0" smtClean="0"/>
                  <a:t>)</a:t>
                </a:r>
                <a:r>
                  <a:rPr lang="en-US" sz="2000" dirty="0" smtClean="0"/>
                  <a:t>, </a:t>
                </a:r>
                <a:r>
                  <a:rPr lang="ru-RU" sz="2000" dirty="0" smtClean="0"/>
                  <a:t>где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dirty="0" smtClean="0"/>
                  <a:t> - </a:t>
                </a:r>
                <a:r>
                  <a:rPr lang="ru-RU" sz="2000" dirty="0" smtClean="0"/>
                  <a:t>выборочное среднее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𝑇𝑆𝑆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ru-RU" sz="2000" dirty="0" smtClean="0"/>
                  <a:t>Сумма квадратов ошибок в оценке регрессии (</a:t>
                </a:r>
                <a:r>
                  <a:rPr lang="en-US" sz="2000" u="sng" dirty="0" smtClean="0"/>
                  <a:t>residual sum of squares</a:t>
                </a:r>
                <a:r>
                  <a:rPr lang="ru-RU" sz="2000" dirty="0" smtClean="0"/>
                  <a:t>)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000" dirty="0" smtClean="0"/>
              </a:p>
            </p:txBody>
          </p:sp>
        </mc:Choice>
        <mc:Fallback xmlns="">
          <p:sp>
            <p:nvSpPr>
              <p:cNvPr id="14" name="Объект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7005" y="1253561"/>
                <a:ext cx="10209213" cy="5214974"/>
              </a:xfrm>
              <a:blipFill>
                <a:blip r:embed="rId3"/>
                <a:stretch>
                  <a:fillRect l="-239" t="-12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67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761984"/>
          </a:xfrm>
        </p:spPr>
        <p:txBody>
          <a:bodyPr rtlCol="0"/>
          <a:lstStyle/>
          <a:p>
            <a:pPr rtl="0"/>
            <a:r>
              <a:rPr lang="ru-RU" u="sng" dirty="0" smtClean="0"/>
              <a:t>Коэффициент детерминации</a:t>
            </a:r>
            <a:endParaRPr lang="ru-RU" u="sng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2" y="1628800"/>
            <a:ext cx="9217024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5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761984"/>
          </a:xfrm>
        </p:spPr>
        <p:txBody>
          <a:bodyPr rtlCol="0"/>
          <a:lstStyle/>
          <a:p>
            <a:pPr rtl="0"/>
            <a:r>
              <a:rPr lang="ru-RU" u="sng" dirty="0" smtClean="0"/>
              <a:t>Коэффициент детерминации</a:t>
            </a:r>
            <a:endParaRPr lang="ru-RU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13"/>
              <p:cNvSpPr>
                <a:spLocks noGrp="1"/>
              </p:cNvSpPr>
              <p:nvPr>
                <p:ph idx="1"/>
              </p:nvPr>
            </p:nvSpPr>
            <p:spPr>
              <a:xfrm>
                <a:off x="1447005" y="1253561"/>
                <a:ext cx="10209213" cy="5214974"/>
              </a:xfrm>
            </p:spPr>
            <p:txBody>
              <a:bodyPr rtlCol="0">
                <a:normAutofit/>
              </a:bodyPr>
              <a:lstStyle/>
              <a:p>
                <a:r>
                  <a:rPr lang="ru-RU" sz="2000" dirty="0" smtClean="0"/>
                  <a:t>Общая дисперсия зависимой переменной </a:t>
                </a:r>
                <a:r>
                  <a:rPr lang="en-US" sz="2000" dirty="0" smtClean="0"/>
                  <a:t>y </a:t>
                </a:r>
                <a:r>
                  <a:rPr lang="ru-RU" sz="2000" dirty="0" smtClean="0"/>
                  <a:t>имеет следующий вид (</a:t>
                </a:r>
                <a:r>
                  <a:rPr lang="en-US" sz="2000" u="sng" dirty="0" smtClean="0"/>
                  <a:t>total sum of squares</a:t>
                </a:r>
                <a:r>
                  <a:rPr lang="ru-RU" sz="2000" dirty="0" smtClean="0"/>
                  <a:t>)</a:t>
                </a:r>
                <a:r>
                  <a:rPr lang="en-US" sz="2000" dirty="0" smtClean="0"/>
                  <a:t>, </a:t>
                </a:r>
                <a:r>
                  <a:rPr lang="ru-RU" sz="2000" dirty="0" smtClean="0"/>
                  <a:t>где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dirty="0" smtClean="0"/>
                  <a:t> - </a:t>
                </a:r>
                <a:r>
                  <a:rPr lang="ru-RU" sz="2000" dirty="0" smtClean="0"/>
                  <a:t>выборочное среднее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𝑇𝑆𝑆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ru-RU" sz="2000" dirty="0" smtClean="0"/>
                  <a:t>Сумма квадратов ошибок в оценке регрессии (</a:t>
                </a:r>
                <a:r>
                  <a:rPr lang="en-US" sz="2000" u="sng" dirty="0" smtClean="0"/>
                  <a:t>residual sum of squares</a:t>
                </a:r>
                <a:r>
                  <a:rPr lang="ru-RU" sz="2000" dirty="0" smtClean="0"/>
                  <a:t>)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000" dirty="0" smtClean="0"/>
              </a:p>
              <a:p>
                <a:r>
                  <a:rPr lang="ru-RU" sz="2000" dirty="0" smtClean="0"/>
                  <a:t>Объясненная дисперсия (</a:t>
                </a:r>
                <a:r>
                  <a:rPr lang="en-US" sz="2000" u="sng" dirty="0" smtClean="0"/>
                  <a:t>explained sum of squares</a:t>
                </a:r>
                <a:r>
                  <a:rPr lang="ru-RU" sz="2000" dirty="0" smtClean="0"/>
                  <a:t>)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u="sng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u="sng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2000" b="1" i="1" u="sng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u="sng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- </a:t>
                </a:r>
                <a:r>
                  <a:rPr lang="ru-RU" sz="2000" b="1" u="sng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коэффициент детерминации </a:t>
                </a:r>
                <a:endParaRPr lang="ru-RU" sz="2000" b="1" u="sng" dirty="0" smtClean="0"/>
              </a:p>
              <a:p>
                <a:endParaRPr lang="ru-RU" sz="2000" b="1" u="sng" dirty="0" smtClean="0"/>
              </a:p>
              <a:p>
                <a:pPr marL="0" indent="0">
                  <a:buNone/>
                </a:pPr>
                <a:endParaRPr lang="ru-RU" sz="2000" b="1" u="sng" dirty="0" smtClean="0"/>
              </a:p>
            </p:txBody>
          </p:sp>
        </mc:Choice>
        <mc:Fallback xmlns="">
          <p:sp>
            <p:nvSpPr>
              <p:cNvPr id="14" name="Объект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7005" y="1253561"/>
                <a:ext cx="10209213" cy="5214974"/>
              </a:xfrm>
              <a:blipFill>
                <a:blip r:embed="rId3"/>
                <a:stretch>
                  <a:fillRect l="-239" t="-12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966620" y="5229200"/>
                <a:ext cx="2914601" cy="786369"/>
              </a:xfrm>
              <a:prstGeom prst="rect">
                <a:avLst/>
              </a:prstGeom>
              <a:solidFill>
                <a:schemeClr val="tx2">
                  <a:alpha val="5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620" y="5229200"/>
                <a:ext cx="2914601" cy="786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24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761984"/>
          </a:xfrm>
        </p:spPr>
        <p:txBody>
          <a:bodyPr rtlCol="0"/>
          <a:lstStyle/>
          <a:p>
            <a:pPr rtl="0"/>
            <a:r>
              <a:rPr lang="ru-RU" u="sng" dirty="0" smtClean="0"/>
              <a:t>Коэффициент детерминации</a:t>
            </a:r>
            <a:endParaRPr lang="ru-RU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13"/>
              <p:cNvSpPr>
                <a:spLocks noGrp="1"/>
              </p:cNvSpPr>
              <p:nvPr>
                <p:ph idx="1"/>
              </p:nvPr>
            </p:nvSpPr>
            <p:spPr>
              <a:xfrm>
                <a:off x="1447005" y="1253561"/>
                <a:ext cx="10209213" cy="5214974"/>
              </a:xfrm>
            </p:spPr>
            <p:txBody>
              <a:bodyPr rtlCol="0">
                <a:normAutofit/>
              </a:bodyPr>
              <a:lstStyle/>
              <a:p>
                <a:r>
                  <a:rPr lang="ru-RU" sz="2000" dirty="0" smtClean="0"/>
                  <a:t>Общая дисперсия зависимой переменной </a:t>
                </a:r>
                <a:r>
                  <a:rPr lang="en-US" sz="2000" dirty="0" smtClean="0"/>
                  <a:t>y </a:t>
                </a:r>
                <a:r>
                  <a:rPr lang="ru-RU" sz="2000" dirty="0" smtClean="0"/>
                  <a:t>имеет следующий вид (</a:t>
                </a:r>
                <a:r>
                  <a:rPr lang="en-US" sz="2000" u="sng" dirty="0" smtClean="0"/>
                  <a:t>total sum of squares</a:t>
                </a:r>
                <a:r>
                  <a:rPr lang="ru-RU" sz="2000" dirty="0" smtClean="0"/>
                  <a:t>)</a:t>
                </a:r>
                <a:r>
                  <a:rPr lang="en-US" sz="2000" dirty="0" smtClean="0"/>
                  <a:t>, </a:t>
                </a:r>
                <a:r>
                  <a:rPr lang="ru-RU" sz="2000" dirty="0" smtClean="0"/>
                  <a:t>где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dirty="0" smtClean="0"/>
                  <a:t> - </a:t>
                </a:r>
                <a:r>
                  <a:rPr lang="ru-RU" sz="2000" dirty="0" smtClean="0"/>
                  <a:t>выборочное среднее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𝑇𝑆𝑆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ru-RU" sz="2000" dirty="0" smtClean="0"/>
                  <a:t>Сумма квадратов ошибок в оценке регрессии (</a:t>
                </a:r>
                <a:r>
                  <a:rPr lang="en-US" sz="2000" u="sng" dirty="0" smtClean="0"/>
                  <a:t>residual sum of squares</a:t>
                </a:r>
                <a:r>
                  <a:rPr lang="ru-RU" sz="2000" dirty="0" smtClean="0"/>
                  <a:t>)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000" dirty="0" smtClean="0"/>
              </a:p>
              <a:p>
                <a:r>
                  <a:rPr lang="ru-RU" sz="2000" dirty="0" smtClean="0"/>
                  <a:t>Объясненная дисперсия (</a:t>
                </a:r>
                <a:r>
                  <a:rPr lang="en-US" sz="2000" u="sng" dirty="0" smtClean="0"/>
                  <a:t>explained sum of squares</a:t>
                </a:r>
                <a:r>
                  <a:rPr lang="ru-RU" sz="2000" dirty="0" smtClean="0"/>
                  <a:t>)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u="sng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u="sng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2000" b="1" i="1" u="sng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u="sng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- </a:t>
                </a:r>
                <a:r>
                  <a:rPr lang="ru-RU" sz="2000" b="1" u="sng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коэффициент детерминации </a:t>
                </a:r>
                <a:endParaRPr lang="ru-RU" sz="2000" b="1" u="sng" dirty="0" smtClean="0"/>
              </a:p>
              <a:p>
                <a:endParaRPr lang="ru-RU" sz="2000" b="1" u="sng" dirty="0" smtClean="0"/>
              </a:p>
              <a:p>
                <a:pPr marL="0" indent="0">
                  <a:buNone/>
                </a:pPr>
                <a:endParaRPr lang="ru-RU" sz="2000" b="1" u="sng" dirty="0" smtClean="0"/>
              </a:p>
            </p:txBody>
          </p:sp>
        </mc:Choice>
        <mc:Fallback xmlns="">
          <p:sp>
            <p:nvSpPr>
              <p:cNvPr id="14" name="Объект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7005" y="1253561"/>
                <a:ext cx="10209213" cy="5214974"/>
              </a:xfrm>
              <a:blipFill>
                <a:blip r:embed="rId3"/>
                <a:stretch>
                  <a:fillRect l="-239" t="-12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966620" y="5229200"/>
                <a:ext cx="2914601" cy="786369"/>
              </a:xfrm>
              <a:prstGeom prst="rect">
                <a:avLst/>
              </a:prstGeom>
              <a:solidFill>
                <a:schemeClr val="tx2">
                  <a:alpha val="5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620" y="5229200"/>
                <a:ext cx="2914601" cy="786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 стрелкой 5"/>
          <p:cNvCxnSpPr/>
          <p:nvPr/>
        </p:nvCxnSpPr>
        <p:spPr>
          <a:xfrm flipV="1">
            <a:off x="6577554" y="5816204"/>
            <a:ext cx="1393305" cy="4074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31206" y="6145369"/>
            <a:ext cx="6076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случае прогнозирования расходов это и есть знаменитый коэффициент </a:t>
            </a:r>
            <a:r>
              <a:rPr lang="ru-RU" dirty="0" err="1" smtClean="0"/>
              <a:t>Нэша</a:t>
            </a:r>
            <a:r>
              <a:rPr lang="ru-RU" dirty="0" smtClean="0"/>
              <a:t> </a:t>
            </a:r>
            <a:r>
              <a:rPr lang="ru-RU" dirty="0" err="1" smtClean="0"/>
              <a:t>Сатклиффа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808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761984"/>
          </a:xfrm>
        </p:spPr>
        <p:txBody>
          <a:bodyPr rtlCol="0"/>
          <a:lstStyle/>
          <a:p>
            <a:pPr rtl="0"/>
            <a:r>
              <a:rPr lang="ru-RU" u="sng" dirty="0" smtClean="0"/>
              <a:t>Коэффициент детерминации</a:t>
            </a:r>
            <a:endParaRPr lang="ru-RU" u="sng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208" y="1340768"/>
            <a:ext cx="7272808" cy="4984943"/>
          </a:xfrm>
        </p:spPr>
      </p:pic>
    </p:spTree>
    <p:extLst>
      <p:ext uri="{BB962C8B-B14F-4D97-AF65-F5344CB8AC3E}">
        <p14:creationId xmlns:p14="http://schemas.microsoft.com/office/powerpoint/2010/main" val="168566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761984"/>
          </a:xfrm>
        </p:spPr>
        <p:txBody>
          <a:bodyPr rtlCol="0"/>
          <a:lstStyle/>
          <a:p>
            <a:pPr rtl="0"/>
            <a:r>
              <a:rPr lang="ru-RU" u="sng" dirty="0" smtClean="0"/>
              <a:t>Коэффициент детерминации</a:t>
            </a:r>
            <a:endParaRPr lang="ru-RU" u="sng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1156095"/>
            <a:ext cx="7023917" cy="396044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540" y="3753036"/>
            <a:ext cx="453731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0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761984"/>
          </a:xfrm>
        </p:spPr>
        <p:txBody>
          <a:bodyPr rtlCol="0"/>
          <a:lstStyle/>
          <a:p>
            <a:pPr rtl="0"/>
            <a:r>
              <a:rPr lang="ru-RU" u="sng" dirty="0" smtClean="0"/>
              <a:t>Метрика качества модели</a:t>
            </a:r>
            <a:endParaRPr lang="ru-RU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13"/>
              <p:cNvSpPr>
                <a:spLocks noGrp="1"/>
              </p:cNvSpPr>
              <p:nvPr>
                <p:ph idx="1"/>
              </p:nvPr>
            </p:nvSpPr>
            <p:spPr>
              <a:xfrm>
                <a:off x="1361864" y="1268760"/>
                <a:ext cx="10379496" cy="5214974"/>
              </a:xfrm>
            </p:spPr>
            <p:txBody>
              <a:bodyPr rtlCol="0"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𝑇𝑆𝑆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ru-RU" sz="2200" dirty="0" smtClean="0"/>
                  <a:t>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ru-RU" sz="2200" dirty="0" smtClean="0"/>
                  <a:t>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𝐸𝑆𝑆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ru-RU" sz="2200" dirty="0" smtClean="0"/>
                  <a:t>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𝑇𝑆𝑆</m:t>
                        </m:r>
                      </m:den>
                    </m:f>
                  </m:oMath>
                </a14:m>
                <a:endParaRPr lang="ru-RU" sz="2000" dirty="0" smtClean="0"/>
              </a:p>
              <a:p>
                <a:pPr marL="0" indent="0">
                  <a:buNone/>
                </a:pPr>
                <a:r>
                  <a:rPr lang="ru-RU" sz="2000" u="sng" dirty="0" smtClean="0"/>
                  <a:t>Утверждения:</a:t>
                </a:r>
              </a:p>
              <a:p>
                <a:pPr marL="0" indent="0">
                  <a:buNone/>
                </a:pPr>
                <a:r>
                  <a:rPr lang="ru-RU" sz="2000" dirty="0" smtClean="0"/>
                  <a:t>Если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- </a:t>
                </a:r>
                <a:r>
                  <a:rPr lang="ru-RU" sz="2000" dirty="0" smtClean="0"/>
                  <a:t>оценка МНК, то верны следующие свойства: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𝑇𝑆𝑆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𝐸𝑆𝑆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𝑇𝑆𝑆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𝐸𝑆𝑆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𝐸𝑆𝑆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sz="2000" dirty="0" smtClean="0">
                        <a:latin typeface="Cambria Math" panose="02040503050406030204" pitchFamily="18" charset="0"/>
                      </a:rPr>
                      <m:t>⇔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ESS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=0⇔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ru-RU" sz="2000" dirty="0">
                            <a:latin typeface="Cambria Math" panose="02040503050406030204" pitchFamily="18" charset="0"/>
                          </a:rPr>
                          <m:t>⇔</m:t>
                        </m:r>
                        <m:acc>
                          <m:accPr>
                            <m:chr m:val="̂"/>
                            <m:ctrlPr>
                              <a:rPr lang="ru-RU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ru-RU" sz="2000" dirty="0" smtClean="0"/>
                  <a:t> т.е. оценка – константа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2000" dirty="0">
                        <a:latin typeface="Cambria Math" panose="02040503050406030204" pitchFamily="18" charset="0"/>
                      </a:rPr>
                      <m:t>⇔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SS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=0⇔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ru-RU" sz="2000" dirty="0">
                            <a:latin typeface="Cambria Math" panose="02040503050406030204" pitchFamily="18" charset="0"/>
                          </a:rPr>
                          <m:t>⇔</m:t>
                        </m:r>
                        <m:acc>
                          <m:accPr>
                            <m:chr m:val="̂"/>
                            <m:ctrlPr>
                              <a:rPr lang="ru-RU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для 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ru-RU" sz="2000" dirty="0" smtClean="0"/>
                  <a:t> т.е. </a:t>
                </a:r>
                <a:r>
                  <a:rPr lang="ru-RU" sz="2000" dirty="0"/>
                  <a:t>оценка - </a:t>
                </a:r>
                <a:r>
                  <a:rPr lang="ru-RU" sz="2000" dirty="0" smtClean="0"/>
                  <a:t>идеальна</a:t>
                </a:r>
                <a:endParaRPr lang="ru-RU" sz="2000" dirty="0"/>
              </a:p>
              <a:p>
                <a:pPr marL="0" indent="0">
                  <a:buNone/>
                </a:pPr>
                <a:endParaRPr lang="ru-RU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u="sng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u="sng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u="sng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u="sng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</a:t>
                </a:r>
                <a:r>
                  <a:rPr lang="ru-RU" u="sng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оценка качества модели</a:t>
                </a:r>
                <a:r>
                  <a:rPr lang="ru-RU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. </a:t>
                </a:r>
                <a:r>
                  <a:rPr lang="ru-RU" dirty="0" smtClean="0"/>
                  <a:t>Чем выше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тем лучше модель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14" name="Объект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1864" y="1268760"/>
                <a:ext cx="10379496" cy="5214974"/>
              </a:xfrm>
              <a:blipFill>
                <a:blip r:embed="rId3"/>
                <a:stretch>
                  <a:fillRect l="-587" t="-3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29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2710036" y="2204864"/>
            <a:ext cx="9144001" cy="761984"/>
          </a:xfrm>
        </p:spPr>
        <p:txBody>
          <a:bodyPr rtlCol="0"/>
          <a:lstStyle/>
          <a:p>
            <a:pPr rtl="0"/>
            <a:r>
              <a:rPr lang="ru-RU" u="sng" dirty="0" smtClean="0"/>
              <a:t>Как избежать переобучения?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156985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629916" y="260648"/>
            <a:ext cx="9144001" cy="761984"/>
          </a:xfrm>
        </p:spPr>
        <p:txBody>
          <a:bodyPr rtlCol="0"/>
          <a:lstStyle/>
          <a:p>
            <a:pPr rtl="0"/>
            <a:r>
              <a:rPr lang="ru-RU" u="sng" dirty="0" smtClean="0"/>
              <a:t>Как избежать переобучения?</a:t>
            </a:r>
            <a:endParaRPr lang="ru-RU" u="sng" dirty="0"/>
          </a:p>
        </p:txBody>
      </p:sp>
      <p:sp>
        <p:nvSpPr>
          <p:cNvPr id="3" name="Объект 1"/>
          <p:cNvSpPr>
            <a:spLocks noGrp="1"/>
          </p:cNvSpPr>
          <p:nvPr>
            <p:ph idx="1"/>
          </p:nvPr>
        </p:nvSpPr>
        <p:spPr>
          <a:xfrm>
            <a:off x="1629916" y="1340768"/>
            <a:ext cx="6192688" cy="4419600"/>
          </a:xfrm>
        </p:spPr>
        <p:txBody>
          <a:bodyPr/>
          <a:lstStyle/>
          <a:p>
            <a:r>
              <a:rPr lang="ru-RU" dirty="0" smtClean="0"/>
              <a:t>Что делать если признаков слишком много?</a:t>
            </a:r>
          </a:p>
          <a:p>
            <a:r>
              <a:rPr lang="ru-RU" dirty="0" smtClean="0"/>
              <a:t>Или мы подбирали параметры модели и в какой-то момент случилось переобучение?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Picture 2" descr="http://ok-t.ru/studopediaru/baza3/381749215951.files/image0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948" y="3645024"/>
            <a:ext cx="5688632" cy="279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3.bp.blogspot.com/-w74eKLG6MME/VYcAHSUHP5I/AAAAAAAABpw/_VRgTTR-_YQ/s1600/model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724" y="791566"/>
            <a:ext cx="2808312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49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761984"/>
          </a:xfrm>
        </p:spPr>
        <p:txBody>
          <a:bodyPr rtlCol="0"/>
          <a:lstStyle/>
          <a:p>
            <a:pPr rtl="0"/>
            <a:r>
              <a:rPr lang="ru-RU" u="sng" dirty="0" smtClean="0"/>
              <a:t>Задача предсказания расхода</a:t>
            </a:r>
            <a:endParaRPr lang="ru-RU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13"/>
              <p:cNvSpPr>
                <a:spLocks noGrp="1"/>
              </p:cNvSpPr>
              <p:nvPr>
                <p:ph idx="1"/>
              </p:nvPr>
            </p:nvSpPr>
            <p:spPr>
              <a:xfrm>
                <a:off x="1979612" y="1357298"/>
                <a:ext cx="9515400" cy="5214974"/>
              </a:xfrm>
            </p:spPr>
            <p:txBody>
              <a:bodyPr rtlCol="0">
                <a:normAutofit/>
              </a:bodyPr>
              <a:lstStyle/>
              <a:p>
                <a:pPr marL="0" indent="0">
                  <a:buNone/>
                </a:pPr>
                <a:r>
                  <a:rPr lang="ru-RU" u="sng" dirty="0" smtClean="0"/>
                  <a:t>Выборка</a:t>
                </a:r>
                <a:r>
                  <a:rPr lang="ru-RU" dirty="0" smtClean="0"/>
                  <a:t>: Наблюдения по которым достоверно известен расход</a:t>
                </a:r>
              </a:p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–</a:t>
                </a:r>
                <a:r>
                  <a:rPr lang="ru-RU" dirty="0" smtClean="0"/>
                  <a:t> наблюдения (вектора признаков)</a:t>
                </a:r>
              </a:p>
              <a:p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непрерывная целевая переменная (расход)</a:t>
                </a:r>
              </a:p>
              <a:p>
                <a:r>
                  <a:rPr lang="ru-RU" dirty="0" smtClean="0"/>
                  <a:t>Делаем допущение,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=1,…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– независимы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одинаково распределены</a:t>
                </a:r>
              </a:p>
              <a:p>
                <a:pPr marL="457200" lvl="1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14" name="Объект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9612" y="1357298"/>
                <a:ext cx="9515400" cy="5214974"/>
              </a:xfrm>
              <a:blipFill>
                <a:blip r:embed="rId3"/>
                <a:stretch>
                  <a:fillRect l="-1025" t="-16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23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629916" y="260648"/>
            <a:ext cx="9144001" cy="761984"/>
          </a:xfrm>
        </p:spPr>
        <p:txBody>
          <a:bodyPr rtlCol="0"/>
          <a:lstStyle/>
          <a:p>
            <a:pPr rtl="0"/>
            <a:r>
              <a:rPr lang="ru-RU" u="sng" dirty="0" smtClean="0"/>
              <a:t>Пример переобучения</a:t>
            </a:r>
            <a:endParaRPr lang="ru-RU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1"/>
              <p:cNvSpPr>
                <a:spLocks noGrp="1"/>
              </p:cNvSpPr>
              <p:nvPr>
                <p:ph idx="1"/>
              </p:nvPr>
            </p:nvSpPr>
            <p:spPr>
              <a:xfrm>
                <a:off x="1629916" y="1340768"/>
                <a:ext cx="9803432" cy="4419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Строим полиномиальную модель. Оптимизируем степень полинома</a:t>
                </a:r>
                <a:r>
                  <a:rPr lang="en-US" dirty="0" smtClean="0"/>
                  <a:t> n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ru-RU" dirty="0" smtClean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916" y="1340768"/>
                <a:ext cx="9803432" cy="4419600"/>
              </a:xfrm>
              <a:blipFill>
                <a:blip r:embed="rId3"/>
                <a:stretch>
                  <a:fillRect l="-932" t="-19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6" descr="http://www.machinelearning.ru/wiki/images/e/e6/LsmRunge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894" y="2636912"/>
            <a:ext cx="471487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43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629916" y="260648"/>
            <a:ext cx="9144001" cy="761984"/>
          </a:xfrm>
        </p:spPr>
        <p:txBody>
          <a:bodyPr rtlCol="0"/>
          <a:lstStyle/>
          <a:p>
            <a:pPr rtl="0"/>
            <a:r>
              <a:rPr lang="ru-RU" u="sng" dirty="0" smtClean="0"/>
              <a:t>Пример переобучения</a:t>
            </a:r>
            <a:endParaRPr lang="ru-RU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1"/>
              <p:cNvSpPr>
                <a:spLocks noGrp="1"/>
              </p:cNvSpPr>
              <p:nvPr>
                <p:ph idx="1"/>
              </p:nvPr>
            </p:nvSpPr>
            <p:spPr>
              <a:xfrm>
                <a:off x="1629916" y="1340768"/>
                <a:ext cx="9803432" cy="4419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Строим полиномиальную модель. Оптимизируем степень полинома</a:t>
                </a:r>
                <a:r>
                  <a:rPr lang="en-US" dirty="0" smtClean="0"/>
                  <a:t> n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</a:rPr>
                      <m:t>, 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ru-RU" dirty="0" smtClean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916" y="1340768"/>
                <a:ext cx="9803432" cy="4419600"/>
              </a:xfrm>
              <a:blipFill>
                <a:blip r:embed="rId3"/>
                <a:stretch>
                  <a:fillRect l="-932" t="-19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Группа 1"/>
          <p:cNvGrpSpPr/>
          <p:nvPr/>
        </p:nvGrpSpPr>
        <p:grpSpPr>
          <a:xfrm>
            <a:off x="6237893" y="2636911"/>
            <a:ext cx="4714876" cy="3019426"/>
            <a:chOff x="6237893" y="2636911"/>
            <a:chExt cx="4714876" cy="3019426"/>
          </a:xfrm>
        </p:grpSpPr>
        <p:pic>
          <p:nvPicPr>
            <p:cNvPr id="6" name="Picture 6" descr="http://www.machinelearning.ru/wiki/images/e/e6/LsmRunge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7894" y="2636912"/>
              <a:ext cx="4714875" cy="3019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8" descr="http://www.machinelearning.ru/wiki/images/e/ee/LsmRunge2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7893" y="2636911"/>
              <a:ext cx="4714875" cy="3019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0021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629916" y="260648"/>
            <a:ext cx="9144001" cy="761984"/>
          </a:xfrm>
        </p:spPr>
        <p:txBody>
          <a:bodyPr rtlCol="0"/>
          <a:lstStyle/>
          <a:p>
            <a:pPr rtl="0"/>
            <a:r>
              <a:rPr lang="ru-RU" u="sng" dirty="0" smtClean="0"/>
              <a:t>Пример переобучения</a:t>
            </a:r>
            <a:endParaRPr lang="ru-RU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1"/>
              <p:cNvSpPr>
                <a:spLocks noGrp="1"/>
              </p:cNvSpPr>
              <p:nvPr>
                <p:ph idx="1"/>
              </p:nvPr>
            </p:nvSpPr>
            <p:spPr>
              <a:xfrm>
                <a:off x="1629916" y="1340768"/>
                <a:ext cx="9803432" cy="4419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Строим полиномиальную модель. Оптимизируем степень полинома</a:t>
                </a:r>
                <a:r>
                  <a:rPr lang="en-US" dirty="0" smtClean="0"/>
                  <a:t> n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</a:rPr>
                      <m:t>, 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ru-RU" dirty="0" smtClean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916" y="1340768"/>
                <a:ext cx="9803432" cy="4419600"/>
              </a:xfrm>
              <a:blipFill>
                <a:blip r:embed="rId3"/>
                <a:stretch>
                  <a:fillRect l="-932" t="-19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Группа 3"/>
          <p:cNvGrpSpPr/>
          <p:nvPr/>
        </p:nvGrpSpPr>
        <p:grpSpPr>
          <a:xfrm>
            <a:off x="6228523" y="2636910"/>
            <a:ext cx="4724246" cy="3019427"/>
            <a:chOff x="6228523" y="2636910"/>
            <a:chExt cx="4724246" cy="3019427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6237893" y="2636911"/>
              <a:ext cx="4714876" cy="3019426"/>
              <a:chOff x="6237893" y="2636911"/>
              <a:chExt cx="4714876" cy="3019426"/>
            </a:xfrm>
          </p:grpSpPr>
          <p:pic>
            <p:nvPicPr>
              <p:cNvPr id="6" name="Picture 6" descr="http://www.machinelearning.ru/wiki/images/e/e6/LsmRunge2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7894" y="2636912"/>
                <a:ext cx="4714875" cy="3019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8" descr="http://www.machinelearning.ru/wiki/images/e/ee/LsmRunge20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7893" y="2636911"/>
                <a:ext cx="4714875" cy="3019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" name="Picture 10" descr="http://www.machinelearning.ru/wiki/images/5/5e/LsmRunge40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523" y="2636910"/>
              <a:ext cx="4714875" cy="3019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276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629916" y="260648"/>
            <a:ext cx="9144001" cy="761984"/>
          </a:xfrm>
        </p:spPr>
        <p:txBody>
          <a:bodyPr rtlCol="0"/>
          <a:lstStyle/>
          <a:p>
            <a:pPr rtl="0"/>
            <a:r>
              <a:rPr lang="ru-RU" u="sng" dirty="0" smtClean="0"/>
              <a:t>Пример переобучения</a:t>
            </a:r>
            <a:endParaRPr lang="ru-RU" u="sng" dirty="0"/>
          </a:p>
        </p:txBody>
      </p:sp>
      <p:sp>
        <p:nvSpPr>
          <p:cNvPr id="3" name="Объект 1"/>
          <p:cNvSpPr>
            <a:spLocks noGrp="1"/>
          </p:cNvSpPr>
          <p:nvPr>
            <p:ph idx="1"/>
          </p:nvPr>
        </p:nvSpPr>
        <p:spPr>
          <a:xfrm>
            <a:off x="1629916" y="1340768"/>
            <a:ext cx="4968552" cy="3960440"/>
          </a:xfrm>
        </p:spPr>
        <p:txBody>
          <a:bodyPr/>
          <a:lstStyle/>
          <a:p>
            <a:pPr marL="0" indent="0">
              <a:buNone/>
            </a:pPr>
            <a:r>
              <a:rPr lang="ru-RU" u="sng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Что же получается? </a:t>
            </a:r>
          </a:p>
          <a:p>
            <a:pPr marL="0" indent="0">
              <a:buNone/>
            </a:pPr>
            <a:r>
              <a:rPr lang="ru-RU" sz="2200" dirty="0" smtClean="0"/>
              <a:t>Изначально модель действительно становилась лучше при увеличении степени полинома, но потом в погоне за точностью на обучающей выборке мы просто подстроились под наши данные. </a:t>
            </a:r>
            <a:endParaRPr lang="ru-RU" sz="2200" dirty="0"/>
          </a:p>
          <a:p>
            <a:pPr marL="0" indent="0">
              <a:buNone/>
            </a:pPr>
            <a:r>
              <a:rPr lang="ru-RU" sz="2200" dirty="0" smtClean="0"/>
              <a:t>Тем самым серьезно ухудшилось качество на тестовой выборке.</a:t>
            </a:r>
          </a:p>
          <a:p>
            <a:pPr marL="0" indent="0">
              <a:buNone/>
            </a:pPr>
            <a:endParaRPr lang="ru-RU" sz="2200" dirty="0" smtClean="0"/>
          </a:p>
          <a:p>
            <a:endParaRPr lang="ru-RU" dirty="0"/>
          </a:p>
          <a:p>
            <a:endParaRPr lang="ru-RU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6709102" y="1313114"/>
            <a:ext cx="4724246" cy="3019427"/>
            <a:chOff x="6228523" y="2636910"/>
            <a:chExt cx="4724246" cy="3019427"/>
          </a:xfrm>
        </p:grpSpPr>
        <p:grpSp>
          <p:nvGrpSpPr>
            <p:cNvPr id="4" name="Группа 3"/>
            <p:cNvGrpSpPr/>
            <p:nvPr/>
          </p:nvGrpSpPr>
          <p:grpSpPr>
            <a:xfrm>
              <a:off x="6228523" y="2636910"/>
              <a:ext cx="4724246" cy="3019427"/>
              <a:chOff x="6228523" y="2636910"/>
              <a:chExt cx="4724246" cy="3019427"/>
            </a:xfrm>
          </p:grpSpPr>
          <p:grpSp>
            <p:nvGrpSpPr>
              <p:cNvPr id="2" name="Группа 1"/>
              <p:cNvGrpSpPr/>
              <p:nvPr/>
            </p:nvGrpSpPr>
            <p:grpSpPr>
              <a:xfrm>
                <a:off x="6237893" y="2636911"/>
                <a:ext cx="4714876" cy="3019426"/>
                <a:chOff x="6237893" y="2636911"/>
                <a:chExt cx="4714876" cy="3019426"/>
              </a:xfrm>
            </p:grpSpPr>
            <p:pic>
              <p:nvPicPr>
                <p:cNvPr id="6" name="Picture 6" descr="http://www.machinelearning.ru/wiki/images/e/e6/LsmRunge2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37894" y="2636912"/>
                  <a:ext cx="4714875" cy="30194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" name="Picture 8" descr="http://www.machinelearning.ru/wiki/images/e/ee/LsmRunge20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37893" y="2636911"/>
                  <a:ext cx="4714875" cy="30194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7" name="Picture 10" descr="http://www.machinelearning.ru/wiki/images/5/5e/LsmRunge40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28523" y="2636910"/>
                <a:ext cx="4714875" cy="3019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9" name="Picture 12" descr="http://www.machinelearning.ru/wiki/images/1/1b/LsmRunge-detailed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7892" y="2636910"/>
              <a:ext cx="4714875" cy="3019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1688862" y="6237312"/>
            <a:ext cx="10040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u="sng" dirty="0" smtClean="0"/>
              <a:t>Что делать в таких ситуациях??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88862" y="5301208"/>
            <a:ext cx="10040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Несоответствие </a:t>
            </a:r>
            <a:r>
              <a:rPr lang="ru-RU" dirty="0"/>
              <a:t>между правильностью на обучающем наборе и правильностью на тестовом наборе является явным признаком переобучения и поэтому мы должны попытаться найти модель, которая позволит нам контролировать сложность</a:t>
            </a:r>
            <a:endParaRPr lang="ru-RU" u="sng" dirty="0" smtClean="0"/>
          </a:p>
        </p:txBody>
      </p:sp>
    </p:spTree>
    <p:extLst>
      <p:ext uri="{BB962C8B-B14F-4D97-AF65-F5344CB8AC3E}">
        <p14:creationId xmlns:p14="http://schemas.microsoft.com/office/powerpoint/2010/main" val="253161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2"/>
          <p:cNvSpPr>
            <a:spLocks noGrp="1"/>
          </p:cNvSpPr>
          <p:nvPr>
            <p:ph type="title"/>
          </p:nvPr>
        </p:nvSpPr>
        <p:spPr>
          <a:xfrm>
            <a:off x="4582244" y="2204864"/>
            <a:ext cx="4896544" cy="761984"/>
          </a:xfrm>
        </p:spPr>
        <p:txBody>
          <a:bodyPr rtlCol="0"/>
          <a:lstStyle/>
          <a:p>
            <a:pPr rtl="0"/>
            <a:r>
              <a:rPr lang="ru-RU" u="sng" dirty="0" smtClean="0"/>
              <a:t>Регуляризация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343501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761984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u="sng" dirty="0" smtClean="0"/>
              <a:t>В чем может выражаться переобучение?</a:t>
            </a:r>
            <a:endParaRPr lang="ru-RU" u="sng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979612" y="1828800"/>
            <a:ext cx="9803432" cy="4419600"/>
          </a:xfrm>
        </p:spPr>
        <p:txBody>
          <a:bodyPr/>
          <a:lstStyle/>
          <a:p>
            <a:r>
              <a:rPr lang="ru-RU" dirty="0" smtClean="0"/>
              <a:t>В погоне за точностью веса могут начать становится слишком большими</a:t>
            </a:r>
            <a:endParaRPr lang="ru-RU" dirty="0" smtClean="0"/>
          </a:p>
          <a:p>
            <a:r>
              <a:rPr lang="ru-RU" dirty="0" smtClean="0"/>
              <a:t>Слишком большое количество признаков может сделать модель нестабильной</a:t>
            </a:r>
            <a:endParaRPr lang="ru-RU" dirty="0"/>
          </a:p>
          <a:p>
            <a:r>
              <a:rPr lang="ru-RU" dirty="0" smtClean="0"/>
              <a:t>Наличие </a:t>
            </a:r>
            <a:r>
              <a:rPr lang="ru-RU" dirty="0" err="1" smtClean="0"/>
              <a:t>скоррелированых</a:t>
            </a:r>
            <a:r>
              <a:rPr lang="ru-RU" dirty="0" smtClean="0"/>
              <a:t> признаков тоже может привести к переобучению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397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979612" y="1828800"/>
            <a:ext cx="9803432" cy="44196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Большие веса модели – риск переобучения! Ограничим их!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Введем систему штрафов!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2547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761984"/>
          </a:xfrm>
        </p:spPr>
        <p:txBody>
          <a:bodyPr rtlCol="0">
            <a:normAutofit/>
          </a:bodyPr>
          <a:lstStyle/>
          <a:p>
            <a:pPr rtl="0"/>
            <a:r>
              <a:rPr lang="ru-RU" u="sng" dirty="0" smtClean="0"/>
              <a:t>Гребневая регрессия</a:t>
            </a:r>
            <a:endParaRPr lang="ru-RU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>
              <a:xfrm>
                <a:off x="1979612" y="1828800"/>
                <a:ext cx="9803432" cy="4419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Модифицируем функцию потерь. Добавим к функционалу ошибки </a:t>
                </a:r>
                <a:r>
                  <a:rPr lang="ru-RU" dirty="0" err="1" smtClean="0"/>
                  <a:t>регуляризатор</a:t>
                </a:r>
                <a:r>
                  <a:rPr lang="ru-RU" dirty="0"/>
                  <a:t> </a:t>
                </a:r>
                <a:r>
                  <a:rPr lang="ru-RU" dirty="0" smtClean="0"/>
                  <a:t>и будем минимизировать уже получившуюся величину.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Было: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Стало: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г</a:t>
                </a:r>
                <a:r>
                  <a:rPr lang="ru-RU" dirty="0" smtClean="0"/>
                  <a:t>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Это еще называется </a:t>
                </a:r>
                <a:r>
                  <a:rPr lang="en-US" dirty="0" smtClean="0"/>
                  <a:t>L2 </a:t>
                </a:r>
                <a:r>
                  <a:rPr lang="ru-RU" dirty="0" smtClean="0"/>
                  <a:t>регуляризацией</a:t>
                </a:r>
                <a:endParaRPr lang="ru-RU" dirty="0" smtClean="0"/>
              </a:p>
            </p:txBody>
          </p:sp>
        </mc:Choice>
        <mc:Fallback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9612" y="1828800"/>
                <a:ext cx="9803432" cy="4419600"/>
              </a:xfrm>
              <a:blipFill>
                <a:blip r:embed="rId3"/>
                <a:stretch>
                  <a:fillRect l="-995" t="-1931" b="-2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38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761984"/>
          </a:xfrm>
        </p:spPr>
        <p:txBody>
          <a:bodyPr rtlCol="0">
            <a:normAutofit/>
          </a:bodyPr>
          <a:lstStyle/>
          <a:p>
            <a:pPr rtl="0"/>
            <a:r>
              <a:rPr lang="ru-RU" u="sng" dirty="0" smtClean="0"/>
              <a:t>Гребневая регрессия</a:t>
            </a:r>
            <a:endParaRPr lang="ru-RU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>
              <a:xfrm>
                <a:off x="1979612" y="1828800"/>
                <a:ext cx="9803432" cy="44196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Посмотрим 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: 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обычная регрессия, никаких ограничений на коэффициенты нет (сложная модель)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 – штраф за большие коэффициенты, следовательно модель имеет часть весов, близких к нулю (простая модель)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0</a:t>
                </a:r>
                <a:r>
                  <a:rPr lang="ru-RU" dirty="0"/>
                  <a:t> – штраф </a:t>
                </a:r>
                <a:r>
                  <a:rPr lang="ru-RU" dirty="0" smtClean="0"/>
                  <a:t>еще больше, еще больше таких весов</a:t>
                </a:r>
                <a:endParaRPr lang="ru-RU" dirty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Более простая модель может давать меньшую правильность на обучающей выборке, но иметь лучшею обобщающую способность.</a:t>
                </a:r>
                <a:endParaRPr lang="ru-RU" dirty="0" smtClean="0"/>
              </a:p>
              <a:p>
                <a:endParaRPr lang="ru-RU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9612" y="1828800"/>
                <a:ext cx="9803432" cy="4419600"/>
              </a:xfrm>
              <a:blipFill>
                <a:blip r:embed="rId3"/>
                <a:stretch>
                  <a:fillRect l="-995" t="-2759" r="-1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0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761984"/>
          </a:xfrm>
        </p:spPr>
        <p:txBody>
          <a:bodyPr rtlCol="0">
            <a:normAutofit/>
          </a:bodyPr>
          <a:lstStyle/>
          <a:p>
            <a:pPr rtl="0"/>
            <a:r>
              <a:rPr lang="ru-RU" u="sng" dirty="0" smtClean="0"/>
              <a:t>Гребневая регрессия</a:t>
            </a:r>
            <a:endParaRPr lang="ru-RU" u="sng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845940" y="5563731"/>
            <a:ext cx="9659416" cy="1240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 smtClean="0"/>
              <a:t>Чем больше альфа – тем проще модель и выше обобщающая способность. Но тут главное тоже не переборщить =)</a:t>
            </a:r>
            <a:endParaRPr lang="ru-RU" dirty="0"/>
          </a:p>
          <a:p>
            <a:endParaRPr lang="en-US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401" y="1353222"/>
            <a:ext cx="6512421" cy="406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5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761984"/>
          </a:xfrm>
        </p:spPr>
        <p:txBody>
          <a:bodyPr rtlCol="0"/>
          <a:lstStyle/>
          <a:p>
            <a:pPr rtl="0"/>
            <a:r>
              <a:rPr lang="ru-RU" u="sng" dirty="0" smtClean="0"/>
              <a:t>В чем особенности задачи?</a:t>
            </a:r>
            <a:endParaRPr lang="ru-RU" u="sng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485900" y="1655020"/>
            <a:ext cx="5410944" cy="5214974"/>
          </a:xfrm>
        </p:spPr>
        <p:txBody>
          <a:bodyPr rtlCol="0">
            <a:normAutofit/>
          </a:bodyPr>
          <a:lstStyle/>
          <a:p>
            <a:r>
              <a:rPr lang="ru-RU" dirty="0" smtClean="0"/>
              <a:t>Може</a:t>
            </a:r>
            <a:r>
              <a:rPr lang="ru-RU" dirty="0"/>
              <a:t>т</a:t>
            </a:r>
            <a:r>
              <a:rPr lang="ru-RU" dirty="0" smtClean="0"/>
              <a:t> быть мало данных или данные с пропусками</a:t>
            </a:r>
          </a:p>
          <a:p>
            <a:r>
              <a:rPr lang="ru-RU" dirty="0" smtClean="0"/>
              <a:t>Расход может сильно варьироваться</a:t>
            </a:r>
          </a:p>
          <a:p>
            <a:r>
              <a:rPr lang="ru-RU" dirty="0" smtClean="0"/>
              <a:t>«Хвост» распределения может быть очень длинным</a:t>
            </a:r>
          </a:p>
          <a:p>
            <a:pPr marL="457200" lvl="1" indent="0">
              <a:buNone/>
            </a:pPr>
            <a:endParaRPr lang="ru-RU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556" y="2924944"/>
            <a:ext cx="4464496" cy="325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8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7390556" y="1628800"/>
            <a:ext cx="3528392" cy="753008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endParaRPr lang="ru-RU" sz="2800" dirty="0" smtClean="0"/>
          </a:p>
          <a:p>
            <a:pPr marL="0" indent="0" rtl="0">
              <a:buNone/>
            </a:pP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4" y="1412776"/>
            <a:ext cx="9835255" cy="373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3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7390556" y="1628800"/>
            <a:ext cx="3528392" cy="753008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endParaRPr lang="ru-RU" sz="2800" dirty="0" smtClean="0"/>
          </a:p>
          <a:p>
            <a:pPr marL="0" indent="0" rtl="0">
              <a:buNone/>
            </a:pP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4" y="1412776"/>
            <a:ext cx="9835255" cy="37373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1"/>
              <p:cNvSpPr txBox="1">
                <a:spLocks/>
              </p:cNvSpPr>
              <p:nvPr/>
            </p:nvSpPr>
            <p:spPr>
              <a:xfrm>
                <a:off x="1448108" y="5445224"/>
                <a:ext cx="10342885" cy="12401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3838" indent="-223838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80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8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80000"/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80000"/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80000"/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80000"/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80000"/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80000"/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ru-RU" dirty="0"/>
                  <a:t>Компромисс между слишком простой моделью и качеством на обучающей выборке можно определить с помощью параметра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ru-RU" dirty="0"/>
                  <a:t> </a:t>
                </a:r>
                <a:r>
                  <a:rPr lang="ru-RU" dirty="0" smtClean="0"/>
                  <a:t>Нужен баланс. 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Выбор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dirty="0" smtClean="0"/>
                  <a:t> – например, по кросс </a:t>
                </a:r>
                <a:r>
                  <a:rPr lang="ru-RU" dirty="0" err="1" smtClean="0"/>
                  <a:t>валидации</a:t>
                </a:r>
                <a:endParaRPr lang="ru-RU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5" name="Объект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108" y="5445224"/>
                <a:ext cx="10342885" cy="1240160"/>
              </a:xfrm>
              <a:prstGeom prst="rect">
                <a:avLst/>
              </a:prstGeom>
              <a:blipFill>
                <a:blip r:embed="rId4"/>
                <a:stretch>
                  <a:fillRect l="-177" t="-7353" r="-6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96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761984"/>
          </a:xfrm>
        </p:spPr>
        <p:txBody>
          <a:bodyPr rtlCol="0">
            <a:normAutofit/>
          </a:bodyPr>
          <a:lstStyle/>
          <a:p>
            <a:pPr rtl="0"/>
            <a:r>
              <a:rPr lang="ru-RU" u="sng" dirty="0" smtClean="0"/>
              <a:t>Лассо регрессия регрессия</a:t>
            </a:r>
            <a:endParaRPr lang="ru-RU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>
              <a:xfrm>
                <a:off x="1979612" y="1828800"/>
                <a:ext cx="9803432" cy="4419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Альтернатива гребневой регрессии. Тоже сжимает веса модели, но несколько иным способом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Это еще называется </a:t>
                </a:r>
                <a:r>
                  <a:rPr lang="en-US" dirty="0" smtClean="0"/>
                  <a:t>L1 </a:t>
                </a:r>
                <a:r>
                  <a:rPr lang="ru-RU" dirty="0" smtClean="0"/>
                  <a:t>регуляризацией</a:t>
                </a:r>
                <a:r>
                  <a:rPr lang="en-US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В чем отличие? </a:t>
                </a:r>
                <a:endParaRPr lang="ru-RU" dirty="0" smtClean="0"/>
              </a:p>
            </p:txBody>
          </p:sp>
        </mc:Choice>
        <mc:Fallback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9612" y="1828800"/>
                <a:ext cx="9803432" cy="4419600"/>
              </a:xfrm>
              <a:blipFill>
                <a:blip r:embed="rId3"/>
                <a:stretch>
                  <a:fillRect l="-995" t="-19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95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761984"/>
          </a:xfrm>
        </p:spPr>
        <p:txBody>
          <a:bodyPr rtlCol="0">
            <a:normAutofit/>
          </a:bodyPr>
          <a:lstStyle/>
          <a:p>
            <a:pPr rtl="0"/>
            <a:r>
              <a:rPr lang="ru-RU" u="sng" dirty="0" smtClean="0"/>
              <a:t>Лассо регрессия регрессия</a:t>
            </a:r>
            <a:endParaRPr lang="ru-RU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>
              <a:xfrm>
                <a:off x="1979612" y="1828800"/>
                <a:ext cx="9803432" cy="44196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Альтернатива гребневой регрессии. Тоже сжимает веса модели, но несколько иным способом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Это еще называется </a:t>
                </a:r>
                <a:r>
                  <a:rPr lang="en-US" dirty="0" smtClean="0"/>
                  <a:t>L1 </a:t>
                </a:r>
                <a:r>
                  <a:rPr lang="ru-RU" dirty="0" smtClean="0"/>
                  <a:t>регуляризацией</a:t>
                </a:r>
                <a:r>
                  <a:rPr lang="en-US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В чем отличие? В результате такой регуляризации некоторые коэффициенты становятся равными </a:t>
                </a:r>
                <a:r>
                  <a:rPr lang="ru-RU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точно</a:t>
                </a:r>
                <a:r>
                  <a:rPr lang="ru-RU" dirty="0" smtClean="0"/>
                  <a:t> нулю. Т.е. получается, что некоторые признаки полностью выкидываются из модели.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Параметр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dirty="0" smtClean="0"/>
                  <a:t> определяет степень сжатия коэффициентов до нулевых значений</a:t>
                </a:r>
              </a:p>
            </p:txBody>
          </p:sp>
        </mc:Choice>
        <mc:Fallback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9612" y="1828800"/>
                <a:ext cx="9803432" cy="4419600"/>
              </a:xfrm>
              <a:blipFill>
                <a:blip r:embed="rId3"/>
                <a:stretch>
                  <a:fillRect l="-995" t="-2759" r="-10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60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761984"/>
          </a:xfrm>
        </p:spPr>
        <p:txBody>
          <a:bodyPr rtlCol="0">
            <a:normAutofit/>
          </a:bodyPr>
          <a:lstStyle/>
          <a:p>
            <a:pPr rtl="0"/>
            <a:r>
              <a:rPr lang="ru-RU" u="sng" dirty="0" smtClean="0"/>
              <a:t>Лассо регрессия регрессия</a:t>
            </a:r>
            <a:endParaRPr lang="ru-RU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979612" y="5517232"/>
                <a:ext cx="9144001" cy="880120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dirty="0" smtClean="0"/>
                  <a:t> = 1 – практически все веса = 0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=0.0001 </m:t>
                    </m:r>
                  </m:oMath>
                </a14:m>
                <a:r>
                  <a:rPr lang="ru-RU" dirty="0" smtClean="0"/>
                  <a:t>- практически </a:t>
                </a:r>
                <a:r>
                  <a:rPr lang="ru-RU" dirty="0" err="1" smtClean="0"/>
                  <a:t>нерегуляризованная</a:t>
                </a:r>
                <a:r>
                  <a:rPr lang="ru-RU" dirty="0" smtClean="0"/>
                  <a:t> модель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9612" y="5517232"/>
                <a:ext cx="9144001" cy="880120"/>
              </a:xfrm>
              <a:blipFill>
                <a:blip r:embed="rId3"/>
                <a:stretch>
                  <a:fillRect l="-67" t="-1389" b="-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284" y="1268760"/>
            <a:ext cx="5904656" cy="401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2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2"/>
          <p:cNvSpPr>
            <a:spLocks noGrp="1"/>
          </p:cNvSpPr>
          <p:nvPr>
            <p:ph type="title"/>
          </p:nvPr>
        </p:nvSpPr>
        <p:spPr>
          <a:xfrm>
            <a:off x="3358108" y="2276872"/>
            <a:ext cx="6768752" cy="761984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u="sng" dirty="0" smtClean="0"/>
              <a:t>Отбор признаков для модели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284300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671736"/>
          </a:xfrm>
        </p:spPr>
        <p:txBody>
          <a:bodyPr rtlCol="0">
            <a:noAutofit/>
          </a:bodyPr>
          <a:lstStyle/>
          <a:p>
            <a:pPr rtl="0"/>
            <a:r>
              <a:rPr lang="ru-RU" sz="2800" u="sng" dirty="0" smtClean="0"/>
              <a:t>Критерии для проверки гипотез о значимости моделей и отдельных коэффициентов</a:t>
            </a:r>
            <a:endParaRPr lang="ru-RU" sz="28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45940" y="1196752"/>
                <a:ext cx="9577064" cy="4606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u="sng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Значимость всей модели в целом</a:t>
                </a:r>
              </a:p>
              <a:p>
                <a:endParaRPr lang="ru-RU" sz="2400" u="sng" dirty="0" smtClean="0"/>
              </a:p>
              <a:p>
                <a:r>
                  <a:rPr lang="ru-RU" sz="2400" b="1" dirty="0" smtClean="0"/>
                  <a:t>Гипотеза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400" b="1" dirty="0" smtClean="0"/>
                  <a:t>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для всех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sz="2400" dirty="0" smtClean="0"/>
                  <a:t>т.е. модель в целом не значима</a:t>
                </a:r>
              </a:p>
              <a:p>
                <a:endParaRPr lang="ru-RU" sz="2400" dirty="0"/>
              </a:p>
              <a:p>
                <a:endParaRPr lang="ru-RU" sz="2400" dirty="0" smtClean="0"/>
              </a:p>
              <a:p>
                <a:r>
                  <a:rPr lang="en-US" sz="2400" b="1" dirty="0" smtClean="0"/>
                  <a:t>F – </a:t>
                </a:r>
                <a:r>
                  <a:rPr lang="ru-RU" sz="2400" b="1" dirty="0" smtClean="0"/>
                  <a:t>критерий: </a:t>
                </a:r>
                <a:r>
                  <a:rPr lang="en-US" sz="2400" b="1" dirty="0" smtClean="0"/>
                  <a:t> </a:t>
                </a:r>
                <a:endParaRPr lang="ru-RU" sz="2400" b="1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/>
                  <a:t>F-</a:t>
                </a:r>
                <a:r>
                  <a:rPr lang="ru-RU" sz="2400" dirty="0" smtClean="0"/>
                  <a:t>статистика теста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)/(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endParaRPr lang="ru-RU" sz="2400" dirty="0" smtClean="0"/>
              </a:p>
              <a:p>
                <a:r>
                  <a:rPr lang="ru-RU" sz="2400" dirty="0" smtClean="0"/>
                  <a:t>Если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)/(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ru-RU" sz="2400" dirty="0" smtClean="0"/>
                  <a:t>, то гипотеза отвергается и модель значима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40" y="1196752"/>
                <a:ext cx="9577064" cy="4606261"/>
              </a:xfrm>
              <a:prstGeom prst="rect">
                <a:avLst/>
              </a:prstGeom>
              <a:blipFill>
                <a:blip r:embed="rId3"/>
                <a:stretch>
                  <a:fillRect l="-1018" t="-1058" b="-19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17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671736"/>
          </a:xfrm>
        </p:spPr>
        <p:txBody>
          <a:bodyPr rtlCol="0">
            <a:noAutofit/>
          </a:bodyPr>
          <a:lstStyle/>
          <a:p>
            <a:pPr rtl="0"/>
            <a:r>
              <a:rPr lang="ru-RU" sz="2800" u="sng" dirty="0" smtClean="0"/>
              <a:t>Критерии для проверки гипотез о значимости моделей и отдельных коэффициентов</a:t>
            </a:r>
            <a:endParaRPr lang="ru-RU" sz="28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45940" y="1196752"/>
                <a:ext cx="9577064" cy="5100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u="sng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Значимость отдельного коэффициента (признака)</a:t>
                </a:r>
              </a:p>
              <a:p>
                <a:endParaRPr lang="ru-RU" sz="2400" b="1" u="sng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ru-RU" sz="2400" b="1" dirty="0"/>
                  <a:t>Гипотеза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400" b="1" dirty="0"/>
                  <a:t>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=0 для 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некоторого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sz="2400" dirty="0"/>
                  <a:t>т.е. </a:t>
                </a:r>
                <a:r>
                  <a:rPr lang="ru-RU" sz="2400" dirty="0" smtClean="0"/>
                  <a:t>коэффициент для признака с номером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не значим (сам признак не значим)</a:t>
                </a:r>
                <a:endParaRPr lang="ru-RU" sz="2400" dirty="0"/>
              </a:p>
              <a:p>
                <a:endParaRPr lang="ru-RU" sz="2400" dirty="0"/>
              </a:p>
              <a:p>
                <a:r>
                  <a:rPr lang="en-US" sz="2400" b="1" dirty="0"/>
                  <a:t>t</a:t>
                </a:r>
                <a:r>
                  <a:rPr lang="en-US" sz="2400" b="1" dirty="0" smtClean="0"/>
                  <a:t> </a:t>
                </a:r>
                <a:r>
                  <a:rPr lang="en-US" sz="2400" b="1" dirty="0"/>
                  <a:t>– </a:t>
                </a:r>
                <a:r>
                  <a:rPr lang="ru-RU" sz="2400" b="1" dirty="0"/>
                  <a:t>критерий: </a:t>
                </a:r>
                <a:r>
                  <a:rPr lang="en-US" sz="2400" b="1" dirty="0"/>
                  <a:t> </a:t>
                </a:r>
                <a:endParaRPr lang="ru-RU" sz="2400" b="1" dirty="0"/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/>
                  <a:t>t-</a:t>
                </a:r>
                <a:r>
                  <a:rPr lang="ru-RU" sz="2400" dirty="0"/>
                  <a:t>статистика теста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ad>
                              <m:radPr>
                                <m:degHide m:val="on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rad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2400" dirty="0" smtClean="0"/>
                  <a:t>, 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ru-RU" sz="2400" dirty="0"/>
              </a:p>
              <a:p>
                <a:r>
                  <a:rPr lang="ru-RU" sz="2400" dirty="0"/>
                  <a:t>Если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)/(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ru-RU" sz="2400" dirty="0"/>
                  <a:t>, то гипотеза отвергается и </a:t>
                </a:r>
                <a:r>
                  <a:rPr lang="ru-RU" sz="2400" dirty="0" smtClean="0"/>
                  <a:t>коэффициент значим</a:t>
                </a:r>
                <a:endParaRPr lang="ru-RU" sz="2400" dirty="0"/>
              </a:p>
              <a:p>
                <a:endParaRPr lang="ru-RU" sz="2400" u="sng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40" y="1196752"/>
                <a:ext cx="9577064" cy="5100051"/>
              </a:xfrm>
              <a:prstGeom prst="rect">
                <a:avLst/>
              </a:prstGeom>
              <a:blipFill>
                <a:blip r:embed="rId3"/>
                <a:stretch>
                  <a:fillRect l="-1018" t="-9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176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671736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u="sng" dirty="0" smtClean="0"/>
              <a:t>Отбор переменных.</a:t>
            </a:r>
            <a:br>
              <a:rPr lang="ru-RU" u="sng" dirty="0" smtClean="0"/>
            </a:br>
            <a:r>
              <a:rPr lang="ru-RU" u="sng" dirty="0" smtClean="0"/>
              <a:t>Алгоритмы </a:t>
            </a:r>
            <a:r>
              <a:rPr lang="en-US" u="sng" dirty="0" smtClean="0"/>
              <a:t>forward, backward, stepwise</a:t>
            </a:r>
            <a:endParaRPr lang="ru-RU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629916" y="1196752"/>
            <a:ext cx="1022513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Forward Selection</a:t>
            </a:r>
            <a:r>
              <a:rPr lang="ru-RU" sz="2000" dirty="0" smtClean="0"/>
              <a:t>:</a:t>
            </a:r>
            <a:r>
              <a:rPr lang="en-US" sz="2000" dirty="0" smtClean="0"/>
              <a:t> </a:t>
            </a:r>
            <a:r>
              <a:rPr lang="ru-RU" sz="2000" dirty="0" smtClean="0"/>
              <a:t>Алгоритм основан на последовательном добавлении признаков в модель. На каждом шаге выбираем признак с минимальным   </a:t>
            </a:r>
            <a:r>
              <a:rPr lang="en-US" sz="2000" dirty="0" smtClean="0"/>
              <a:t>p-value </a:t>
            </a:r>
            <a:r>
              <a:rPr lang="ru-RU" sz="2000" dirty="0" smtClean="0"/>
              <a:t>тестовой статистики значимости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386" y="2276872"/>
            <a:ext cx="7072354" cy="43101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18748" y="2492896"/>
            <a:ext cx="26481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Каждый раз добавляем признак, который дает наибольшее статистически значимое улучшение модели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654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671736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u="sng" dirty="0" smtClean="0"/>
              <a:t>Отбор переменных.</a:t>
            </a:r>
            <a:br>
              <a:rPr lang="ru-RU" u="sng" dirty="0" smtClean="0"/>
            </a:br>
            <a:r>
              <a:rPr lang="ru-RU" u="sng" dirty="0" smtClean="0"/>
              <a:t>Алгоритмы </a:t>
            </a:r>
            <a:r>
              <a:rPr lang="en-US" u="sng" dirty="0" smtClean="0"/>
              <a:t>forward, backward, stepwise</a:t>
            </a:r>
            <a:endParaRPr lang="ru-RU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629916" y="1196752"/>
            <a:ext cx="1022513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Backward Selection</a:t>
            </a:r>
            <a:r>
              <a:rPr lang="ru-RU" sz="2000" dirty="0" smtClean="0"/>
              <a:t>:</a:t>
            </a:r>
            <a:r>
              <a:rPr lang="en-US" sz="2000" dirty="0" smtClean="0"/>
              <a:t> </a:t>
            </a:r>
            <a:r>
              <a:rPr lang="ru-RU" sz="2000" dirty="0" smtClean="0"/>
              <a:t>Алгоритм основан на последовательном исключении признаков из модели. На каждом шаге выбираем признак с максимальным   </a:t>
            </a:r>
            <a:r>
              <a:rPr lang="en-US" sz="2000" dirty="0" smtClean="0"/>
              <a:t>p-value </a:t>
            </a:r>
            <a:r>
              <a:rPr lang="ru-RU" sz="2000" dirty="0" smtClean="0"/>
              <a:t>тестовой статистики значимости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960" y="2420888"/>
            <a:ext cx="6664225" cy="42145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02724" y="2492896"/>
            <a:ext cx="28641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Каждый раз удаляем переменную (если это необходимо</a:t>
            </a:r>
            <a:r>
              <a:rPr lang="ru-RU" dirty="0"/>
              <a:t>), потеря которой приводит к наиболее статистически незначимому ухудшению соответствия модели</a:t>
            </a:r>
          </a:p>
        </p:txBody>
      </p:sp>
    </p:spTree>
    <p:extLst>
      <p:ext uri="{BB962C8B-B14F-4D97-AF65-F5344CB8AC3E}">
        <p14:creationId xmlns:p14="http://schemas.microsoft.com/office/powerpoint/2010/main" val="125738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761984"/>
          </a:xfrm>
        </p:spPr>
        <p:txBody>
          <a:bodyPr rtlCol="0"/>
          <a:lstStyle/>
          <a:p>
            <a:pPr rtl="0"/>
            <a:r>
              <a:rPr lang="ru-RU" u="sng" dirty="0" smtClean="0"/>
              <a:t>Какой метод выбрать?</a:t>
            </a:r>
            <a:endParaRPr lang="ru-RU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773932" y="3213846"/>
            <a:ext cx="2520280" cy="646331"/>
          </a:xfrm>
          <a:prstGeom prst="rect">
            <a:avLst/>
          </a:prstGeom>
          <a:solidFill>
            <a:schemeClr val="tx2">
              <a:alpha val="50000"/>
            </a:schemeClr>
          </a:solidFill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 smtClean="0"/>
              <a:t>Предсказание расхода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4535388" y="2220152"/>
            <a:ext cx="2855168" cy="81287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17599" y="1443400"/>
            <a:ext cx="2520280" cy="646331"/>
          </a:xfrm>
          <a:prstGeom prst="rect">
            <a:avLst/>
          </a:prstGeom>
          <a:solidFill>
            <a:schemeClr val="tx2">
              <a:alpha val="50000"/>
            </a:schemeClr>
          </a:solidFill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 smtClean="0"/>
              <a:t>Линейная регрессия</a:t>
            </a:r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4535388" y="3213846"/>
            <a:ext cx="2777589" cy="30242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17599" y="4928607"/>
            <a:ext cx="2520280" cy="660633"/>
          </a:xfrm>
          <a:prstGeom prst="rect">
            <a:avLst/>
          </a:prstGeom>
          <a:solidFill>
            <a:schemeClr val="tx2">
              <a:alpha val="5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/>
              <a:t>Бустинг</a:t>
            </a:r>
            <a:endParaRPr lang="ru-RU" dirty="0" smtClean="0"/>
          </a:p>
          <a:p>
            <a:pPr algn="ctr"/>
            <a:r>
              <a:rPr lang="ru-RU" dirty="0" smtClean="0"/>
              <a:t>и другие..</a:t>
            </a:r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4529817" y="3957416"/>
            <a:ext cx="2783160" cy="3055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17599" y="3903527"/>
            <a:ext cx="2520280" cy="646331"/>
          </a:xfrm>
          <a:prstGeom prst="rect">
            <a:avLst/>
          </a:prstGeom>
          <a:solidFill>
            <a:schemeClr val="tx2">
              <a:alpha val="50000"/>
            </a:schemeClr>
          </a:solidFill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 smtClean="0"/>
              <a:t>Метод ближайших соседей</a:t>
            </a:r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4529817" y="4318264"/>
            <a:ext cx="2788731" cy="9335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17599" y="2807905"/>
            <a:ext cx="2520280" cy="646331"/>
          </a:xfrm>
          <a:prstGeom prst="rect">
            <a:avLst/>
          </a:prstGeom>
          <a:solidFill>
            <a:schemeClr val="tx2">
              <a:alpha val="50000"/>
            </a:schemeClr>
          </a:solidFill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 smtClean="0"/>
              <a:t>Деревья  </a:t>
            </a:r>
          </a:p>
          <a:p>
            <a:pPr algn="ctr"/>
            <a:r>
              <a:rPr lang="ru-RU" dirty="0" smtClean="0"/>
              <a:t>решений  </a:t>
            </a:r>
          </a:p>
        </p:txBody>
      </p:sp>
    </p:spTree>
    <p:extLst>
      <p:ext uri="{BB962C8B-B14F-4D97-AF65-F5344CB8AC3E}">
        <p14:creationId xmlns:p14="http://schemas.microsoft.com/office/powerpoint/2010/main" val="335986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671736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u="sng" dirty="0" smtClean="0"/>
              <a:t>Отбор переменных.</a:t>
            </a:r>
            <a:br>
              <a:rPr lang="ru-RU" u="sng" dirty="0" smtClean="0"/>
            </a:br>
            <a:r>
              <a:rPr lang="ru-RU" u="sng" dirty="0" smtClean="0"/>
              <a:t>Алгоритмы </a:t>
            </a:r>
            <a:r>
              <a:rPr lang="en-US" u="sng" dirty="0" smtClean="0"/>
              <a:t>forward, backward, stepwise</a:t>
            </a:r>
            <a:endParaRPr lang="ru-RU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629916" y="1196752"/>
            <a:ext cx="1022513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Stepwise Selection</a:t>
            </a:r>
            <a:r>
              <a:rPr lang="ru-RU" sz="2000" dirty="0" smtClean="0"/>
              <a:t>:</a:t>
            </a:r>
            <a:r>
              <a:rPr lang="en-US" sz="2000" dirty="0" smtClean="0"/>
              <a:t> </a:t>
            </a:r>
            <a:r>
              <a:rPr lang="ru-RU" sz="2000" dirty="0" smtClean="0"/>
              <a:t>Комб</a:t>
            </a:r>
            <a:r>
              <a:rPr lang="ru-RU" sz="2000" dirty="0"/>
              <a:t>и</a:t>
            </a:r>
            <a:r>
              <a:rPr lang="ru-RU" sz="2000" dirty="0" smtClean="0"/>
              <a:t>нация </a:t>
            </a:r>
            <a:r>
              <a:rPr lang="en-US" sz="2000" dirty="0" smtClean="0"/>
              <a:t>Forward </a:t>
            </a:r>
            <a:r>
              <a:rPr lang="ru-RU" sz="2000" dirty="0" smtClean="0"/>
              <a:t>и </a:t>
            </a:r>
            <a:r>
              <a:rPr lang="en-US" sz="2000" dirty="0" smtClean="0"/>
              <a:t>Backward</a:t>
            </a:r>
            <a:r>
              <a:rPr lang="ru-RU" sz="2000" dirty="0" smtClean="0"/>
              <a:t>. После каждого включения проверяем, можно ли исключить какой-либо признак из уже включенных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936" y="2348880"/>
            <a:ext cx="7405351" cy="432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2061964" y="2420888"/>
            <a:ext cx="9144001" cy="599728"/>
          </a:xfrm>
        </p:spPr>
        <p:txBody>
          <a:bodyPr rtlCol="0">
            <a:normAutofit/>
          </a:bodyPr>
          <a:lstStyle/>
          <a:p>
            <a:pPr algn="ctr" rtl="0"/>
            <a:r>
              <a:rPr lang="ru-RU" u="sng" dirty="0" smtClean="0"/>
              <a:t>Перейдем к семинару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228627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761984"/>
          </a:xfrm>
        </p:spPr>
        <p:txBody>
          <a:bodyPr rtlCol="0"/>
          <a:lstStyle/>
          <a:p>
            <a:pPr rtl="0"/>
            <a:r>
              <a:rPr lang="ru-RU" u="sng" dirty="0" smtClean="0"/>
              <a:t>Какой метод выбрать?</a:t>
            </a:r>
            <a:endParaRPr lang="ru-RU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773932" y="3213846"/>
            <a:ext cx="2520280" cy="646331"/>
          </a:xfrm>
          <a:prstGeom prst="rect">
            <a:avLst/>
          </a:prstGeom>
          <a:solidFill>
            <a:schemeClr val="tx2">
              <a:alpha val="50000"/>
            </a:schemeClr>
          </a:solidFill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 smtClean="0"/>
              <a:t>Предсказание расхода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4535388" y="2220152"/>
            <a:ext cx="2855168" cy="81287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17599" y="1443400"/>
            <a:ext cx="2520280" cy="646331"/>
          </a:xfrm>
          <a:prstGeom prst="rect">
            <a:avLst/>
          </a:prstGeom>
          <a:solidFill>
            <a:srgbClr val="FF0000">
              <a:alpha val="50000"/>
            </a:srgbClr>
          </a:solidFill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 smtClean="0"/>
              <a:t>Линейная регрессия</a:t>
            </a:r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4535388" y="3213846"/>
            <a:ext cx="2777589" cy="30242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17599" y="4928607"/>
            <a:ext cx="2520280" cy="660633"/>
          </a:xfrm>
          <a:prstGeom prst="rect">
            <a:avLst/>
          </a:prstGeom>
          <a:solidFill>
            <a:schemeClr val="tx2">
              <a:alpha val="5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/>
              <a:t>Бустинг</a:t>
            </a:r>
            <a:endParaRPr lang="ru-RU" dirty="0" smtClean="0"/>
          </a:p>
          <a:p>
            <a:pPr algn="ctr"/>
            <a:r>
              <a:rPr lang="ru-RU" dirty="0" smtClean="0"/>
              <a:t>и другие..</a:t>
            </a:r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4529817" y="3957416"/>
            <a:ext cx="2783160" cy="3055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17599" y="3903527"/>
            <a:ext cx="2520280" cy="646331"/>
          </a:xfrm>
          <a:prstGeom prst="rect">
            <a:avLst/>
          </a:prstGeom>
          <a:solidFill>
            <a:schemeClr val="tx2">
              <a:alpha val="50000"/>
            </a:schemeClr>
          </a:solidFill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 smtClean="0"/>
              <a:t>Метод ближайших соседей</a:t>
            </a:r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4529817" y="4318264"/>
            <a:ext cx="2788731" cy="9335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17599" y="2807905"/>
            <a:ext cx="2520280" cy="646331"/>
          </a:xfrm>
          <a:prstGeom prst="rect">
            <a:avLst/>
          </a:prstGeom>
          <a:solidFill>
            <a:schemeClr val="tx2">
              <a:alpha val="50000"/>
            </a:schemeClr>
          </a:solidFill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 smtClean="0"/>
              <a:t>Деревья  </a:t>
            </a:r>
          </a:p>
          <a:p>
            <a:pPr algn="ctr"/>
            <a:r>
              <a:rPr lang="ru-RU" dirty="0" smtClean="0"/>
              <a:t>решений  </a:t>
            </a:r>
          </a:p>
        </p:txBody>
      </p:sp>
    </p:spTree>
    <p:extLst>
      <p:ext uri="{BB962C8B-B14F-4D97-AF65-F5344CB8AC3E}">
        <p14:creationId xmlns:p14="http://schemas.microsoft.com/office/powerpoint/2010/main" val="177550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902493" y="548680"/>
            <a:ext cx="9144001" cy="761984"/>
          </a:xfrm>
        </p:spPr>
        <p:txBody>
          <a:bodyPr rtlCol="0"/>
          <a:lstStyle/>
          <a:p>
            <a:pPr algn="ctr" rtl="0"/>
            <a:r>
              <a:rPr lang="ru-RU" u="sng" dirty="0" smtClean="0"/>
              <a:t>Линейная регрессия</a:t>
            </a:r>
            <a:endParaRPr lang="ru-RU" u="sng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130" y="2060848"/>
            <a:ext cx="58007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3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69875" y="116632"/>
            <a:ext cx="9144001" cy="761984"/>
          </a:xfrm>
        </p:spPr>
        <p:txBody>
          <a:bodyPr rtlCol="0"/>
          <a:lstStyle/>
          <a:p>
            <a:pPr rtl="0"/>
            <a:r>
              <a:rPr lang="ru-RU" u="sng" dirty="0" smtClean="0"/>
              <a:t>Модель линейной регрессии</a:t>
            </a:r>
            <a:endParaRPr lang="ru-RU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13"/>
              <p:cNvSpPr>
                <a:spLocks noGrp="1"/>
              </p:cNvSpPr>
              <p:nvPr>
                <p:ph idx="1"/>
              </p:nvPr>
            </p:nvSpPr>
            <p:spPr>
              <a:xfrm>
                <a:off x="1485900" y="1052736"/>
                <a:ext cx="10209213" cy="5214974"/>
              </a:xfrm>
              <a:ln>
                <a:noFill/>
              </a:ln>
            </p:spPr>
            <p:txBody>
              <a:bodyPr rtlCol="0"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u="sng" dirty="0" smtClean="0"/>
                  <a:t>Основное предположение модели:</a:t>
                </a:r>
                <a:r>
                  <a:rPr lang="ru-RU" dirty="0" smtClean="0"/>
                  <a:t> </a:t>
                </a:r>
                <a:r>
                  <a:rPr lang="en-US" dirty="0" smtClean="0"/>
                  <a:t>y – </a:t>
                </a:r>
                <a:r>
                  <a:rPr lang="ru-RU" dirty="0" smtClean="0"/>
                  <a:t>линейная функция от признаков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dirty="0" smtClean="0"/>
                  <a:t>)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- </a:t>
                </a:r>
                <a:r>
                  <a:rPr lang="ru-RU" sz="2000" dirty="0" smtClean="0"/>
                  <a:t>набор констант (веса модели или параметры)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– </a:t>
                </a:r>
                <a:r>
                  <a:rPr lang="ru-RU" sz="2000" dirty="0" smtClean="0"/>
                  <a:t>случайная величина (ошибка)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ru-RU" u="sng" dirty="0" smtClean="0"/>
                  <a:t>Для </a:t>
                </a:r>
                <a:r>
                  <a:rPr lang="en-US" u="sng" dirty="0" err="1" smtClean="0"/>
                  <a:t>i</a:t>
                </a:r>
                <a:r>
                  <a:rPr lang="en-US" u="sng" dirty="0" smtClean="0"/>
                  <a:t>-</a:t>
                </a:r>
                <a:r>
                  <a:rPr lang="ru-RU" u="sng" dirty="0" smtClean="0"/>
                  <a:t>ого наблюдения</a:t>
                </a:r>
                <a:r>
                  <a:rPr lang="ru-RU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u="sng" dirty="0" smtClean="0"/>
                  <a:t>Матричная запись</a:t>
                </a:r>
                <a:r>
                  <a:rPr lang="ru-RU" dirty="0" smtClean="0"/>
                  <a:t>: </a:t>
                </a:r>
                <a:r>
                  <a:rPr lang="en-US" dirty="0" smtClean="0"/>
                  <a:t>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и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14" name="Объект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5900" y="1052736"/>
                <a:ext cx="10209213" cy="5214974"/>
              </a:xfrm>
              <a:blipFill>
                <a:blip r:embed="rId3"/>
                <a:stretch>
                  <a:fillRect l="-956" t="-23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006180" y="1988840"/>
                <a:ext cx="4871392" cy="461665"/>
              </a:xfrm>
              <a:prstGeom prst="rect">
                <a:avLst/>
              </a:prstGeom>
              <a:solidFill>
                <a:schemeClr val="tx2">
                  <a:alpha val="5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180" y="1988840"/>
                <a:ext cx="4871392" cy="461665"/>
              </a:xfrm>
              <a:prstGeom prst="rect">
                <a:avLst/>
              </a:prstGeom>
              <a:blipFill>
                <a:blip r:embed="rId4"/>
                <a:stretch>
                  <a:fillRect b="-1012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34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Морские волны 16x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40_TF02901025.potx" id="{41D69CF3-62C1-4FA6-8AC2-773A414D50DD}" vid="{302DCCCE-DFC1-44C9-AFFD-F789317064BD}"/>
    </a:ext>
  </a:extLst>
</a:theme>
</file>

<file path=ppt/theme/theme2.xml><?xml version="1.0" encoding="utf-8"?>
<a:theme xmlns:a="http://schemas.openxmlformats.org/drawingml/2006/main" name="Тема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5C5BB1-9D2C-412A-AE6C-0FC75190A4CE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0262f94-9f35-4ac3-9a90-690165a166b7"/>
    <ds:schemaRef ds:uri="a4f35948-e619-41b3-aa29-22878b09cfd2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природными мотивами «Морские волны» (широкоэкранный формат)</Template>
  <TotalTime>16233</TotalTime>
  <Words>1124</Words>
  <Application>Microsoft Office PowerPoint</Application>
  <PresentationFormat>Произвольный</PresentationFormat>
  <Paragraphs>403</Paragraphs>
  <Slides>61</Slides>
  <Notes>61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61</vt:i4>
      </vt:variant>
    </vt:vector>
  </HeadingPairs>
  <TitlesOfParts>
    <vt:vector size="66" baseType="lpstr">
      <vt:lpstr>Arial</vt:lpstr>
      <vt:lpstr>Cambria Math</vt:lpstr>
      <vt:lpstr>Century Gothic</vt:lpstr>
      <vt:lpstr>Wingdings</vt:lpstr>
      <vt:lpstr>Морские волны 16x9</vt:lpstr>
      <vt:lpstr>Машинное обучение в гидрологии </vt:lpstr>
      <vt:lpstr>Содержание лекции</vt:lpstr>
      <vt:lpstr>Как ставится задача регрессии</vt:lpstr>
      <vt:lpstr>Задача предсказания расхода</vt:lpstr>
      <vt:lpstr>В чем особенности задачи?</vt:lpstr>
      <vt:lpstr>Какой метод выбрать?</vt:lpstr>
      <vt:lpstr>Какой метод выбрать?</vt:lpstr>
      <vt:lpstr>Линейная регрессия</vt:lpstr>
      <vt:lpstr>Модель линейной регрессии</vt:lpstr>
      <vt:lpstr>Постановка задачи</vt:lpstr>
      <vt:lpstr>Чего-то не хватает….</vt:lpstr>
      <vt:lpstr>Когда можно применять модель линейной регрессии?</vt:lpstr>
      <vt:lpstr>Когда можно применять модель линейной регрессии?</vt:lpstr>
      <vt:lpstr>Дополнительные условия</vt:lpstr>
      <vt:lpstr>Дополнительные условия</vt:lpstr>
      <vt:lpstr>Оценка коэффициентов</vt:lpstr>
      <vt:lpstr>Метод наименьших квадратов</vt:lpstr>
      <vt:lpstr>Метод наименьших квадратов</vt:lpstr>
      <vt:lpstr>Оценка коэффициентов</vt:lpstr>
      <vt:lpstr>Покажу на простом примере =)</vt:lpstr>
      <vt:lpstr>Покажу на простом примере =)</vt:lpstr>
      <vt:lpstr>Покажу на простом примере =)</vt:lpstr>
      <vt:lpstr>Чем хороша полученная оценка?</vt:lpstr>
      <vt:lpstr>Вероятностная интерпретация</vt:lpstr>
      <vt:lpstr>Метод максимального правдоподобия</vt:lpstr>
      <vt:lpstr>Метод максимального правдоподобия</vt:lpstr>
      <vt:lpstr>Оценка качества модели</vt:lpstr>
      <vt:lpstr>Критерии качества. Классификация</vt:lpstr>
      <vt:lpstr>Метрики задач классификации</vt:lpstr>
      <vt:lpstr>А как на счет регрессии?</vt:lpstr>
      <vt:lpstr>Коэффициент детерминации</vt:lpstr>
      <vt:lpstr>Коэффициент детерминации</vt:lpstr>
      <vt:lpstr>Коэффициент детерминации</vt:lpstr>
      <vt:lpstr>Коэффициент детерминации</vt:lpstr>
      <vt:lpstr>Коэффициент детерминации</vt:lpstr>
      <vt:lpstr>Коэффициент детерминации</vt:lpstr>
      <vt:lpstr>Метрика качества модели</vt:lpstr>
      <vt:lpstr>Как избежать переобучения?</vt:lpstr>
      <vt:lpstr>Как избежать переобучения?</vt:lpstr>
      <vt:lpstr>Пример переобучения</vt:lpstr>
      <vt:lpstr>Пример переобучения</vt:lpstr>
      <vt:lpstr>Пример переобучения</vt:lpstr>
      <vt:lpstr>Пример переобучения</vt:lpstr>
      <vt:lpstr>Регуляризация</vt:lpstr>
      <vt:lpstr>В чем может выражаться переобучение?</vt:lpstr>
      <vt:lpstr>Презентация PowerPoint</vt:lpstr>
      <vt:lpstr>Гребневая регрессия</vt:lpstr>
      <vt:lpstr>Гребневая регрессия</vt:lpstr>
      <vt:lpstr>Гребневая регрессия</vt:lpstr>
      <vt:lpstr>Презентация PowerPoint</vt:lpstr>
      <vt:lpstr>Презентация PowerPoint</vt:lpstr>
      <vt:lpstr>Лассо регрессия регрессия</vt:lpstr>
      <vt:lpstr>Лассо регрессия регрессия</vt:lpstr>
      <vt:lpstr>Лассо регрессия регрессия</vt:lpstr>
      <vt:lpstr>Отбор признаков для модели</vt:lpstr>
      <vt:lpstr>Критерии для проверки гипотез о значимости моделей и отдельных коэффициентов</vt:lpstr>
      <vt:lpstr>Критерии для проверки гипотез о значимости моделей и отдельных коэффициентов</vt:lpstr>
      <vt:lpstr>Отбор переменных. Алгоритмы forward, backward, stepwise</vt:lpstr>
      <vt:lpstr>Отбор переменных. Алгоритмы forward, backward, stepwise</vt:lpstr>
      <vt:lpstr>Отбор переменных. Алгоритмы forward, backward, stepwise</vt:lpstr>
      <vt:lpstr>Перейдем к семинару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Макет заголовка</dc:title>
  <dc:creator>Пользователь Windows</dc:creator>
  <cp:lastModifiedBy>1</cp:lastModifiedBy>
  <cp:revision>219</cp:revision>
  <dcterms:created xsi:type="dcterms:W3CDTF">2019-10-25T19:54:30Z</dcterms:created>
  <dcterms:modified xsi:type="dcterms:W3CDTF">2019-12-16T21:12:45Z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